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8"/>
  </p:notesMasterIdLst>
  <p:handoutMasterIdLst>
    <p:handoutMasterId r:id="rId19"/>
  </p:handoutMasterIdLst>
  <p:sldIdLst>
    <p:sldId id="448" r:id="rId3"/>
    <p:sldId id="436" r:id="rId4"/>
    <p:sldId id="458" r:id="rId5"/>
    <p:sldId id="452" r:id="rId6"/>
    <p:sldId id="459" r:id="rId7"/>
    <p:sldId id="460" r:id="rId8"/>
    <p:sldId id="462" r:id="rId9"/>
    <p:sldId id="463" r:id="rId10"/>
    <p:sldId id="464" r:id="rId11"/>
    <p:sldId id="465" r:id="rId12"/>
    <p:sldId id="467" r:id="rId13"/>
    <p:sldId id="468" r:id="rId14"/>
    <p:sldId id="469" r:id="rId15"/>
    <p:sldId id="434" r:id="rId16"/>
    <p:sldId id="43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 autoAdjust="0"/>
    <p:restoredTop sz="88099" autoAdjust="0"/>
  </p:normalViewPr>
  <p:slideViewPr>
    <p:cSldViewPr>
      <p:cViewPr>
        <p:scale>
          <a:sx n="66" d="100"/>
          <a:sy n="66" d="100"/>
        </p:scale>
        <p:origin x="-10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951000" y="2996952"/>
            <a:ext cx="1242000" cy="1240658"/>
            <a:chOff x="2896193" y="2996952"/>
            <a:chExt cx="1242000" cy="1240658"/>
          </a:xfrm>
        </p:grpSpPr>
        <p:sp>
          <p:nvSpPr>
            <p:cNvPr id="8" name="Oval 7"/>
            <p:cNvSpPr/>
            <p:nvPr userDrawn="1"/>
          </p:nvSpPr>
          <p:spPr>
            <a:xfrm>
              <a:off x="2896193" y="2996952"/>
              <a:ext cx="1242000" cy="1240658"/>
            </a:xfrm>
            <a:prstGeom prst="ellipse">
              <a:avLst/>
            </a:prstGeom>
            <a:solidFill>
              <a:srgbClr val="162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 descr="gear, preferences icon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6BC2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85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469" y="3280555"/>
              <a:ext cx="673449" cy="67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671900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70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80" r:id="rId6"/>
    <p:sldLayoutId id="2147483681" r:id="rId7"/>
    <p:sldLayoutId id="2147483663" r:id="rId8"/>
    <p:sldLayoutId id="2147483664" r:id="rId9"/>
    <p:sldLayoutId id="2147483665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18/08/2014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javaserverfaces/2.1/docs/vdldocs/facelets/composite/tld-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docs.oracle.com/javaee/7/javaserverfaces/2.2/vdldocs/facelet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ava.sun.com/jsf/composite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Composite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571500" indent="-514350"/>
            <a:r>
              <a:rPr lang="es-ES" dirty="0" err="1" smtClean="0"/>
              <a:t>attribute</a:t>
            </a:r>
            <a:endParaRPr lang="es-ES" dirty="0" smtClean="0"/>
          </a:p>
          <a:p>
            <a:pPr marL="971550" lvl="1" indent="-514350"/>
            <a:r>
              <a:rPr lang="es-ES" dirty="0" smtClean="0"/>
              <a:t>Expone un atributo, el cual estará disponible en la interfaz publica del componente.</a:t>
            </a:r>
          </a:p>
          <a:p>
            <a:pPr marL="971550" lvl="1" indent="-514350"/>
            <a:r>
              <a:rPr lang="es-ES" dirty="0" smtClean="0"/>
              <a:t>Puede existir 0 o mas definiciones de atributos por componente. </a:t>
            </a:r>
          </a:p>
          <a:p>
            <a:pPr marL="971550" lvl="1" indent="-514350"/>
            <a:endParaRPr lang="es-ES" dirty="0" smtClean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4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971550" lvl="1" indent="-514350"/>
            <a:endParaRPr lang="es-ES" dirty="0" smtClean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5" t="25455" r="1678" b="31241"/>
          <a:stretch/>
        </p:blipFill>
        <p:spPr bwMode="auto">
          <a:xfrm>
            <a:off x="481650" y="1916833"/>
            <a:ext cx="833882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571500" indent="-514350"/>
            <a:r>
              <a:rPr lang="es-ES" dirty="0" err="1" smtClean="0"/>
              <a:t>valueHolder</a:t>
            </a:r>
            <a:r>
              <a:rPr lang="es-ES" dirty="0" smtClean="0"/>
              <a:t> &amp;&amp; </a:t>
            </a:r>
            <a:r>
              <a:rPr lang="es-ES" dirty="0" err="1" smtClean="0"/>
              <a:t>editableValueHolder</a:t>
            </a:r>
            <a:endParaRPr lang="es-ES" dirty="0"/>
          </a:p>
          <a:p>
            <a:pPr marL="971550" lvl="1" indent="-514350"/>
            <a:r>
              <a:rPr lang="es-ES" dirty="0"/>
              <a:t>Permite </a:t>
            </a:r>
            <a:r>
              <a:rPr lang="es-ES" dirty="0" smtClean="0"/>
              <a:t>generar una referencia </a:t>
            </a:r>
            <a:r>
              <a:rPr lang="es-ES" dirty="0"/>
              <a:t>a atributos internos desde fuera del componente</a:t>
            </a:r>
          </a:p>
          <a:p>
            <a:pPr marL="971550" lvl="1" indent="-514350"/>
            <a:r>
              <a:rPr lang="es-ES" dirty="0"/>
              <a:t>Declara que el componente expone una </a:t>
            </a:r>
            <a:r>
              <a:rPr lang="es-ES" dirty="0" err="1"/>
              <a:t>implementacion</a:t>
            </a:r>
            <a:r>
              <a:rPr lang="es-ES" dirty="0"/>
              <a:t> de </a:t>
            </a:r>
            <a:r>
              <a:rPr lang="es-ES" dirty="0" err="1"/>
              <a:t>valueHolder</a:t>
            </a:r>
            <a:r>
              <a:rPr lang="es-ES" dirty="0"/>
              <a:t>/</a:t>
            </a:r>
            <a:r>
              <a:rPr lang="es-ES" dirty="0" err="1"/>
              <a:t>editableValueHolder</a:t>
            </a:r>
            <a:endParaRPr lang="es-ES" dirty="0"/>
          </a:p>
          <a:p>
            <a:pPr marL="971550" lvl="1" indent="-514350"/>
            <a:r>
              <a:rPr lang="es-ES" dirty="0"/>
              <a:t>Permite asociarlo a mas de un atributo dentro del componente.</a:t>
            </a:r>
          </a:p>
          <a:p>
            <a:pPr marL="571500" indent="-514350"/>
            <a:endParaRPr lang="es-ES" dirty="0" smtClean="0"/>
          </a:p>
          <a:p>
            <a:pPr marL="971550" lvl="1" indent="-514350"/>
            <a:endParaRPr lang="es-ES" dirty="0" smtClean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571500" indent="-514350"/>
            <a:r>
              <a:rPr lang="es-ES" dirty="0" err="1" smtClean="0"/>
              <a:t>actionSource</a:t>
            </a:r>
            <a:r>
              <a:rPr lang="es-ES" dirty="0" smtClean="0"/>
              <a:t> </a:t>
            </a:r>
            <a:r>
              <a:rPr lang="en-US" dirty="0" smtClean="0"/>
              <a:t>&amp; </a:t>
            </a:r>
            <a:r>
              <a:rPr lang="es-ES" dirty="0" err="1" smtClean="0"/>
              <a:t>clientBehavior</a:t>
            </a:r>
            <a:endParaRPr lang="es-ES" dirty="0" smtClean="0"/>
          </a:p>
          <a:p>
            <a:pPr marL="971550" lvl="1" indent="-514350"/>
            <a:r>
              <a:rPr lang="es-ES" dirty="0" smtClean="0"/>
              <a:t>Permiten exponer acciones y eventos del componente.</a:t>
            </a:r>
          </a:p>
          <a:p>
            <a:pPr marL="971550" lvl="1" indent="-514350"/>
            <a:r>
              <a:rPr lang="es-ES" dirty="0" smtClean="0"/>
              <a:t>Permite asociaciones a mas de un componente dentro del nuevo componente.</a:t>
            </a:r>
          </a:p>
          <a:p>
            <a:pPr marL="971550" lvl="1" indent="-514350"/>
            <a:endParaRPr lang="es-ES" dirty="0"/>
          </a:p>
          <a:p>
            <a:pPr marL="571500" indent="-514350"/>
            <a:endParaRPr lang="es-ES" dirty="0" smtClean="0"/>
          </a:p>
          <a:p>
            <a:pPr marL="971550" lvl="1" indent="-514350"/>
            <a:endParaRPr lang="es-ES" dirty="0" smtClean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Pasos para crear un Composite Component</a:t>
            </a:r>
          </a:p>
          <a:p>
            <a:r>
              <a:rPr lang="es-ES" dirty="0" smtClean="0"/>
              <a:t>Ejemplo real (</a:t>
            </a:r>
            <a:r>
              <a:rPr lang="es-ES" dirty="0" err="1" smtClean="0"/>
              <a:t>Star</a:t>
            </a:r>
            <a:r>
              <a:rPr lang="es-ES" dirty="0" smtClean="0"/>
              <a:t> rating)</a:t>
            </a:r>
          </a:p>
          <a:p>
            <a:r>
              <a:rPr lang="es-ES" dirty="0" smtClean="0"/>
              <a:t>Un ejemplo mas complejo</a:t>
            </a:r>
          </a:p>
          <a:p>
            <a:pPr lvl="1"/>
            <a:r>
              <a:rPr lang="es-ES" dirty="0" smtClean="0"/>
              <a:t>Action </a:t>
            </a:r>
          </a:p>
          <a:p>
            <a:pPr lvl="1"/>
            <a:r>
              <a:rPr lang="es-ES" dirty="0" err="1" smtClean="0"/>
              <a:t>PlaceHolders</a:t>
            </a:r>
            <a:endParaRPr lang="es-ES" dirty="0" smtClean="0"/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5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3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components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 partir de la versión 2.0 de JSF es relativamente sencillo crear componentes reutilizables.</a:t>
            </a:r>
          </a:p>
          <a:p>
            <a:pPr lvl="1"/>
            <a:r>
              <a:rPr lang="es-ES" dirty="0" smtClean="0"/>
              <a:t>Declarados puramente en XHTML. </a:t>
            </a:r>
          </a:p>
          <a:p>
            <a:pPr lvl="1"/>
            <a:r>
              <a:rPr lang="es-ES" dirty="0" smtClean="0"/>
              <a:t>Permiten encapsular un conjunto de componentes, acciones y eventos en un nuevo componente.</a:t>
            </a:r>
          </a:p>
          <a:p>
            <a:pPr lvl="1"/>
            <a:r>
              <a:rPr lang="es-ES" dirty="0" smtClean="0"/>
              <a:t>Reutilizable</a:t>
            </a:r>
          </a:p>
          <a:p>
            <a:pPr lvl="1"/>
            <a:r>
              <a:rPr lang="es-ES" dirty="0" err="1" smtClean="0"/>
              <a:t>Namespace</a:t>
            </a:r>
            <a:r>
              <a:rPr lang="es-ES" dirty="0" smtClean="0"/>
              <a:t> propio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8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components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componente se puede pensar como un conjunto.</a:t>
            </a:r>
          </a:p>
          <a:p>
            <a:pPr lvl="1"/>
            <a:r>
              <a:rPr lang="es-ES" dirty="0" smtClean="0"/>
              <a:t>Otros componentes JSF.</a:t>
            </a:r>
          </a:p>
          <a:p>
            <a:pPr lvl="1"/>
            <a:r>
              <a:rPr lang="es-ES" dirty="0" smtClean="0"/>
              <a:t>Convertidores</a:t>
            </a:r>
          </a:p>
          <a:p>
            <a:pPr lvl="1"/>
            <a:r>
              <a:rPr lang="es-ES" dirty="0" smtClean="0"/>
              <a:t>Validadores</a:t>
            </a:r>
          </a:p>
          <a:p>
            <a:pPr lvl="1"/>
            <a:r>
              <a:rPr lang="es-ES" dirty="0" smtClean="0"/>
              <a:t>Eventos</a:t>
            </a:r>
          </a:p>
          <a:p>
            <a:pPr lvl="1"/>
            <a:r>
              <a:rPr lang="es-ES" dirty="0" smtClean="0"/>
              <a:t>Acciones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5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components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URI Base: </a:t>
            </a:r>
            <a:r>
              <a:rPr lang="es-ES" b="1" dirty="0" smtClean="0"/>
              <a:t>http://java.sun.com/jsf/composite </a:t>
            </a:r>
          </a:p>
          <a:p>
            <a:endParaRPr lang="es-ES" b="1" dirty="0" smtClean="0"/>
          </a:p>
          <a:p>
            <a:r>
              <a:rPr lang="es-ES" dirty="0" smtClean="0"/>
              <a:t>Referencias:</a:t>
            </a:r>
          </a:p>
          <a:p>
            <a:pPr lvl="2"/>
            <a:r>
              <a:rPr lang="es-ES" dirty="0" smtClean="0">
                <a:hlinkClick r:id="rId3"/>
              </a:rPr>
              <a:t>http://docs.oracle.com/javaee/6/javaserverfaces/2.1/docs/vdldocs/facelets/composite/tld-summary.html</a:t>
            </a:r>
            <a:endParaRPr lang="es-ES" dirty="0" smtClean="0"/>
          </a:p>
          <a:p>
            <a:pPr lvl="2"/>
            <a:r>
              <a:rPr lang="es-ES" dirty="0" smtClean="0">
                <a:hlinkClick r:id="rId4"/>
              </a:rPr>
              <a:t>http://docs.oracle.com/javaee/7/javaserverfaces/2.2/vdldocs/facelets/</a:t>
            </a:r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un </a:t>
            </a:r>
            <a:r>
              <a:rPr lang="es-ES" dirty="0" err="1" smtClean="0"/>
              <a:t>composite</a:t>
            </a:r>
            <a:r>
              <a:rPr lang="es-ES" dirty="0" smtClean="0"/>
              <a:t> </a:t>
            </a:r>
            <a:r>
              <a:rPr lang="es-ES" dirty="0" err="1" smtClean="0"/>
              <a:t>component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s-ES" dirty="0" smtClean="0"/>
              <a:t>Crear el componente definiendo un archivo .xhtml </a:t>
            </a:r>
          </a:p>
          <a:p>
            <a:pPr lvl="1"/>
            <a:r>
              <a:rPr lang="es-ES" dirty="0" smtClean="0"/>
              <a:t>El componente debe empaquetarse en el mismo nivel que web-</a:t>
            </a:r>
            <a:r>
              <a:rPr lang="es-ES" dirty="0" err="1" smtClean="0"/>
              <a:t>inf</a:t>
            </a:r>
            <a:r>
              <a:rPr lang="es-ES" dirty="0" smtClean="0"/>
              <a:t> dentro de la carpeta </a:t>
            </a:r>
            <a:r>
              <a:rPr lang="es-ES" dirty="0" err="1" smtClean="0"/>
              <a:t>resources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Crear un directorio exclusivo para los componentes</a:t>
            </a:r>
          </a:p>
          <a:p>
            <a:pPr lvl="2"/>
            <a:r>
              <a:rPr lang="es-ES" dirty="0" smtClean="0"/>
              <a:t>Sera el identificador único para la definición del </a:t>
            </a:r>
            <a:r>
              <a:rPr lang="es-ES" dirty="0" err="1" smtClean="0"/>
              <a:t>namespace</a:t>
            </a:r>
            <a:r>
              <a:rPr lang="es-ES" dirty="0" smtClean="0"/>
              <a:t> que agrupe los componentes</a:t>
            </a:r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3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un </a:t>
            </a:r>
            <a:r>
              <a:rPr lang="es-ES" dirty="0" err="1" smtClean="0"/>
              <a:t>composite</a:t>
            </a:r>
            <a:r>
              <a:rPr lang="es-ES" dirty="0" smtClean="0"/>
              <a:t> </a:t>
            </a:r>
            <a:r>
              <a:rPr lang="es-ES" dirty="0" err="1" smtClean="0"/>
              <a:t>component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57150" indent="0">
              <a:buNone/>
            </a:pPr>
            <a:r>
              <a:rPr lang="es-ES" dirty="0" smtClean="0"/>
              <a:t>Estará disponible con la URI</a:t>
            </a:r>
          </a:p>
          <a:p>
            <a:pPr marL="57150" indent="0">
              <a:buNone/>
            </a:pPr>
            <a:r>
              <a:rPr lang="es-ES" dirty="0"/>
              <a:t>	</a:t>
            </a:r>
            <a:r>
              <a:rPr lang="es-ES" sz="2400" b="1" dirty="0">
                <a:latin typeface="+mn-lt"/>
              </a:rPr>
              <a:t>http://java.sun.com/jsf/composite/mycomponents</a:t>
            </a:r>
          </a:p>
          <a:p>
            <a:pPr lvl="1"/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2060848"/>
            <a:ext cx="8534400" cy="45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BC29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6BC29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La siguiente definición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t="32945" r="78509" b="43658"/>
          <a:stretch/>
        </p:blipFill>
        <p:spPr bwMode="auto">
          <a:xfrm>
            <a:off x="4876800" y="2060848"/>
            <a:ext cx="3471620" cy="244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7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un </a:t>
            </a:r>
            <a:r>
              <a:rPr lang="es-ES" dirty="0" err="1" smtClean="0"/>
              <a:t>composite</a:t>
            </a:r>
            <a:r>
              <a:rPr lang="es-ES" dirty="0" smtClean="0"/>
              <a:t> </a:t>
            </a:r>
            <a:r>
              <a:rPr lang="es-ES" dirty="0" err="1" smtClean="0"/>
              <a:t>component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 startAt="2"/>
            </a:pPr>
            <a:r>
              <a:rPr lang="es-ES" dirty="0" smtClean="0"/>
              <a:t>Para utilizarlo solo hace falta importar el </a:t>
            </a:r>
            <a:r>
              <a:rPr lang="es-ES" dirty="0" err="1" smtClean="0"/>
              <a:t>namespace</a:t>
            </a:r>
            <a:r>
              <a:rPr lang="es-ES" dirty="0" smtClean="0"/>
              <a:t> en cada xhtml que lo requiera.</a:t>
            </a:r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1" t="27432" r="21543" b="70558"/>
          <a:stretch/>
        </p:blipFill>
        <p:spPr bwMode="auto">
          <a:xfrm>
            <a:off x="596236" y="3779664"/>
            <a:ext cx="8064319" cy="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7" t="42572" r="17878" b="46937"/>
          <a:stretch/>
        </p:blipFill>
        <p:spPr bwMode="auto">
          <a:xfrm>
            <a:off x="596236" y="4437112"/>
            <a:ext cx="789329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/>
          <a:lstStyle/>
          <a:p>
            <a:r>
              <a:rPr lang="es-ES" dirty="0"/>
              <a:t>URI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java.sun.com/jsf/composite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los mas comunes son:</a:t>
            </a:r>
            <a:endParaRPr lang="es-ES" dirty="0"/>
          </a:p>
          <a:p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910869"/>
            <a:ext cx="6924634" cy="3308906"/>
            <a:chOff x="1331640" y="2910869"/>
            <a:chExt cx="6924634" cy="330890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6" t="45310" r="1789" b="22851"/>
            <a:stretch/>
          </p:blipFill>
          <p:spPr bwMode="auto">
            <a:xfrm>
              <a:off x="1331640" y="4149080"/>
              <a:ext cx="6924634" cy="2070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6" t="19699" r="1789" b="57589"/>
            <a:stretch/>
          </p:blipFill>
          <p:spPr bwMode="auto">
            <a:xfrm>
              <a:off x="1331640" y="2910869"/>
              <a:ext cx="6924634" cy="147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98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Composite </a:t>
            </a:r>
            <a:r>
              <a:rPr lang="es-ES" dirty="0" err="1">
                <a:effectLst/>
              </a:rPr>
              <a:t>Namespace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36381" r="51284" b="31923"/>
          <a:stretch/>
        </p:blipFill>
        <p:spPr bwMode="auto">
          <a:xfrm>
            <a:off x="834250" y="2852936"/>
            <a:ext cx="7344816" cy="373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720080"/>
          </a:xfrm>
        </p:spPr>
        <p:txBody>
          <a:bodyPr>
            <a:normAutofit/>
          </a:bodyPr>
          <a:lstStyle/>
          <a:p>
            <a:pPr marL="571500" indent="-514350"/>
            <a:r>
              <a:rPr lang="es-ES" dirty="0" smtClean="0"/>
              <a:t>interface &amp;&amp; </a:t>
            </a:r>
            <a:r>
              <a:rPr lang="es-ES" dirty="0" err="1" smtClean="0"/>
              <a:t>implementation</a:t>
            </a:r>
            <a:endParaRPr lang="es-ES" dirty="0" smtClean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13176</TotalTime>
  <Words>287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 JSF &amp; PRIMEFACES</vt:lpstr>
      <vt:lpstr>Custom Design</vt:lpstr>
      <vt:lpstr>Composite components</vt:lpstr>
      <vt:lpstr>Composite components</vt:lpstr>
      <vt:lpstr>Composite components</vt:lpstr>
      <vt:lpstr>Composite components</vt:lpstr>
      <vt:lpstr>Crear un composite component</vt:lpstr>
      <vt:lpstr>Crear un composite component</vt:lpstr>
      <vt:lpstr>Crear un composite component</vt:lpstr>
      <vt:lpstr>Composite Namespace</vt:lpstr>
      <vt:lpstr>Composite Namespace</vt:lpstr>
      <vt:lpstr>Composite Namespace</vt:lpstr>
      <vt:lpstr>Composite Namespace</vt:lpstr>
      <vt:lpstr>Composite Namespace</vt:lpstr>
      <vt:lpstr>Composite Namespace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425</cp:revision>
  <dcterms:created xsi:type="dcterms:W3CDTF">2014-06-07T20:16:37Z</dcterms:created>
  <dcterms:modified xsi:type="dcterms:W3CDTF">2014-08-19T01:42:28Z</dcterms:modified>
</cp:coreProperties>
</file>