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2" r:id="rId7"/>
    <p:sldId id="269" r:id="rId8"/>
    <p:sldId id="266" r:id="rId9"/>
    <p:sldId id="270" r:id="rId10"/>
    <p:sldId id="264" r:id="rId11"/>
    <p:sldId id="292" r:id="rId12"/>
    <p:sldId id="278" r:id="rId13"/>
    <p:sldId id="293" r:id="rId14"/>
    <p:sldId id="268" r:id="rId15"/>
    <p:sldId id="272" r:id="rId16"/>
    <p:sldId id="273" r:id="rId17"/>
    <p:sldId id="274" r:id="rId18"/>
    <p:sldId id="271" r:id="rId19"/>
    <p:sldId id="275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91" r:id="rId31"/>
    <p:sldId id="294" r:id="rId32"/>
    <p:sldId id="295" r:id="rId33"/>
    <p:sldId id="297" r:id="rId34"/>
    <p:sldId id="298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1"/>
    <p:restoredTop sz="93730"/>
  </p:normalViewPr>
  <p:slideViewPr>
    <p:cSldViewPr snapToGrid="0" snapToObjects="1">
      <p:cViewPr varScale="1">
        <p:scale>
          <a:sx n="98" d="100"/>
          <a:sy n="98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fenrrir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avançada com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Rodrigo pinheiro marques de araújo (</a:t>
            </a:r>
            <a:r>
              <a:rPr lang="pt-BR" dirty="0" err="1"/>
              <a:t>fenrrir</a:t>
            </a:r>
            <a:r>
              <a:rPr lang="pt-BR" dirty="0"/>
              <a:t>) </a:t>
            </a:r>
          </a:p>
          <a:p>
            <a:r>
              <a:rPr lang="pt-BR" baseline="-25000" dirty="0" err="1"/>
              <a:t>fenrrir@gmail.com</a:t>
            </a:r>
            <a:endParaRPr lang="pt-BR" baseline="-25000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802298"/>
            <a:ext cx="1359382" cy="1582517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67" y="802298"/>
            <a:ext cx="1359382" cy="15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9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54239" y="0"/>
            <a:ext cx="8643154" cy="1887950"/>
          </a:xfrm>
        </p:spPr>
        <p:txBody>
          <a:bodyPr/>
          <a:lstStyle/>
          <a:p>
            <a:r>
              <a:rPr lang="pt-BR" dirty="0" err="1"/>
              <a:t>First-class</a:t>
            </a:r>
            <a:r>
              <a:rPr lang="pt-BR" dirty="0"/>
              <a:t> </a:t>
            </a:r>
            <a:r>
              <a:rPr lang="pt-BR" dirty="0" err="1"/>
              <a:t>citizen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454239" y="1887950"/>
            <a:ext cx="8630446" cy="1795050"/>
          </a:xfrm>
        </p:spPr>
        <p:txBody>
          <a:bodyPr>
            <a:normAutofit/>
          </a:bodyPr>
          <a:lstStyle/>
          <a:p>
            <a:r>
              <a:rPr lang="pt-BR" dirty="0"/>
              <a:t>In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design, a </a:t>
            </a:r>
            <a:r>
              <a:rPr lang="pt-BR" dirty="0" err="1"/>
              <a:t>first-class</a:t>
            </a:r>
            <a:r>
              <a:rPr lang="pt-BR" dirty="0"/>
              <a:t> </a:t>
            </a:r>
            <a:r>
              <a:rPr lang="pt-BR" dirty="0" err="1"/>
              <a:t>citizen</a:t>
            </a:r>
            <a:r>
              <a:rPr lang="pt-BR" dirty="0"/>
              <a:t> (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, </a:t>
            </a:r>
            <a:r>
              <a:rPr lang="pt-BR" dirty="0" err="1"/>
              <a:t>object</a:t>
            </a:r>
            <a:r>
              <a:rPr lang="pt-BR" dirty="0"/>
              <a:t>, </a:t>
            </a:r>
            <a:r>
              <a:rPr lang="pt-BR" dirty="0" err="1"/>
              <a:t>entity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) in a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entity</a:t>
            </a:r>
            <a:r>
              <a:rPr lang="pt-BR" dirty="0"/>
              <a:t>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supports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operations</a:t>
            </a:r>
            <a:r>
              <a:rPr lang="pt-BR" dirty="0"/>
              <a:t> </a:t>
            </a:r>
            <a:r>
              <a:rPr lang="pt-BR" dirty="0" err="1"/>
              <a:t>generally</a:t>
            </a:r>
            <a:r>
              <a:rPr lang="pt-BR" dirty="0"/>
              <a:t> </a:t>
            </a:r>
            <a:r>
              <a:rPr lang="pt-BR" dirty="0" err="1"/>
              <a:t>available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entities</a:t>
            </a:r>
            <a:r>
              <a:rPr lang="pt-BR" dirty="0"/>
              <a:t>.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operations</a:t>
            </a:r>
            <a:r>
              <a:rPr lang="pt-BR" dirty="0"/>
              <a:t> </a:t>
            </a:r>
            <a:r>
              <a:rPr lang="pt-BR" dirty="0" err="1"/>
              <a:t>typically</a:t>
            </a:r>
            <a:r>
              <a:rPr lang="pt-BR" dirty="0"/>
              <a:t> include </a:t>
            </a:r>
            <a:r>
              <a:rPr lang="pt-BR" dirty="0" err="1"/>
              <a:t>being</a:t>
            </a:r>
            <a:r>
              <a:rPr lang="pt-BR" dirty="0"/>
              <a:t> </a:t>
            </a:r>
            <a:r>
              <a:rPr lang="pt-BR" dirty="0" err="1"/>
              <a:t>passed</a:t>
            </a:r>
            <a:r>
              <a:rPr lang="pt-BR" dirty="0"/>
              <a:t> as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argument</a:t>
            </a:r>
            <a:r>
              <a:rPr lang="pt-BR" dirty="0"/>
              <a:t>, </a:t>
            </a:r>
            <a:r>
              <a:rPr lang="pt-BR" dirty="0" err="1"/>
              <a:t>returned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a </a:t>
            </a:r>
            <a:r>
              <a:rPr lang="pt-BR" dirty="0" err="1"/>
              <a:t>function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assigned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variable</a:t>
            </a:r>
            <a:r>
              <a:rPr lang="pt-BR" dirty="0"/>
              <a:t>. [</a:t>
            </a:r>
            <a:r>
              <a:rPr lang="pt-BR" dirty="0" err="1"/>
              <a:t>Wikipedia</a:t>
            </a:r>
            <a:r>
              <a:rPr lang="pt-B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688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e funções como ’</a:t>
            </a:r>
            <a:r>
              <a:rPr lang="pt-BR" dirty="0" err="1"/>
              <a:t>First-class</a:t>
            </a:r>
            <a:r>
              <a:rPr lang="pt-BR" dirty="0"/>
              <a:t> </a:t>
            </a:r>
            <a:r>
              <a:rPr lang="pt-BR" dirty="0" err="1"/>
              <a:t>citizen</a:t>
            </a:r>
            <a:r>
              <a:rPr lang="pt-BR" dirty="0"/>
              <a:t>’.</a:t>
            </a:r>
          </a:p>
          <a:p>
            <a:r>
              <a:rPr lang="pt-BR" dirty="0" err="1"/>
              <a:t>Monkey</a:t>
            </a:r>
            <a:r>
              <a:rPr lang="pt-BR" dirty="0"/>
              <a:t> Patch</a:t>
            </a:r>
          </a:p>
          <a:p>
            <a:r>
              <a:rPr lang="pt-BR" dirty="0"/>
              <a:t>Possibilidade de adicionar, modificar e remover atributos/objetos em tempo de execução.</a:t>
            </a:r>
          </a:p>
          <a:p>
            <a:r>
              <a:rPr lang="pt-BR" dirty="0"/>
              <a:t>Quase tudo é um objeto em Python</a:t>
            </a:r>
          </a:p>
        </p:txBody>
      </p:sp>
    </p:spTree>
    <p:extLst>
      <p:ext uri="{BB962C8B-B14F-4D97-AF65-F5344CB8AC3E}">
        <p14:creationId xmlns:p14="http://schemas.microsoft.com/office/powerpoint/2010/main" val="162207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54239" y="0"/>
            <a:ext cx="8643154" cy="1887950"/>
          </a:xfrm>
        </p:spPr>
        <p:txBody>
          <a:bodyPr/>
          <a:lstStyle/>
          <a:p>
            <a:r>
              <a:rPr lang="pt-BR" dirty="0" err="1"/>
              <a:t>Monkey</a:t>
            </a:r>
            <a:r>
              <a:rPr lang="pt-BR" dirty="0"/>
              <a:t> patch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454239" y="1887950"/>
            <a:ext cx="8630446" cy="179505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 err="1"/>
              <a:t>monkey</a:t>
            </a:r>
            <a:r>
              <a:rPr lang="pt-BR" b="1" dirty="0"/>
              <a:t> patch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way</a:t>
            </a:r>
            <a:r>
              <a:rPr lang="pt-BR" dirty="0"/>
              <a:t> for a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extend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modify</a:t>
            </a:r>
            <a:r>
              <a:rPr lang="pt-BR" dirty="0"/>
              <a:t> </a:t>
            </a:r>
            <a:r>
              <a:rPr lang="pt-BR" dirty="0" err="1"/>
              <a:t>supporting</a:t>
            </a:r>
            <a:r>
              <a:rPr lang="pt-BR" dirty="0"/>
              <a:t> system software </a:t>
            </a:r>
            <a:r>
              <a:rPr lang="pt-BR" dirty="0" err="1"/>
              <a:t>locally</a:t>
            </a:r>
            <a:r>
              <a:rPr lang="pt-BR" dirty="0"/>
              <a:t> (</a:t>
            </a:r>
            <a:r>
              <a:rPr lang="pt-BR" dirty="0" err="1"/>
              <a:t>affecting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instance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9842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e funções como ’</a:t>
            </a:r>
            <a:r>
              <a:rPr lang="pt-BR" dirty="0" err="1"/>
              <a:t>First-class</a:t>
            </a:r>
            <a:r>
              <a:rPr lang="pt-BR" dirty="0"/>
              <a:t> </a:t>
            </a:r>
            <a:r>
              <a:rPr lang="pt-BR" dirty="0" err="1"/>
              <a:t>citizen</a:t>
            </a:r>
            <a:r>
              <a:rPr lang="pt-BR" dirty="0"/>
              <a:t>’.</a:t>
            </a:r>
          </a:p>
          <a:p>
            <a:r>
              <a:rPr lang="pt-BR" dirty="0" err="1"/>
              <a:t>Monkey</a:t>
            </a:r>
            <a:r>
              <a:rPr lang="pt-BR" dirty="0"/>
              <a:t> Patch</a:t>
            </a:r>
          </a:p>
          <a:p>
            <a:r>
              <a:rPr lang="pt-BR" dirty="0"/>
              <a:t>Possibilidade de adicionar, modificar e remover atributos/objetos em tempo de execução.</a:t>
            </a:r>
          </a:p>
          <a:p>
            <a:r>
              <a:rPr lang="pt-BR" dirty="0"/>
              <a:t>Quase tudo é um objeto em Python</a:t>
            </a:r>
          </a:p>
        </p:txBody>
      </p:sp>
    </p:spTree>
    <p:extLst>
      <p:ext uri="{BB962C8B-B14F-4D97-AF65-F5344CB8AC3E}">
        <p14:creationId xmlns:p14="http://schemas.microsoft.com/office/powerpoint/2010/main" val="205753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57725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 do Python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2239005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6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 do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como são os objetos da linguagem.</a:t>
            </a:r>
          </a:p>
          <a:p>
            <a:r>
              <a:rPr lang="pt-BR" dirty="0"/>
              <a:t>Quais </a:t>
            </a:r>
            <a:r>
              <a:rPr lang="pt-BR" b="1" dirty="0"/>
              <a:t>métodos </a:t>
            </a:r>
            <a:r>
              <a:rPr lang="pt-BR" b="1" i="1" dirty="0"/>
              <a:t>especiais</a:t>
            </a:r>
            <a:r>
              <a:rPr lang="pt-BR" dirty="0"/>
              <a:t> os objetos podem possuir.</a:t>
            </a:r>
          </a:p>
          <a:p>
            <a:r>
              <a:rPr lang="pt-BR" dirty="0"/>
              <a:t>Qual </a:t>
            </a:r>
            <a:r>
              <a:rPr lang="pt-BR" b="1" i="1" dirty="0"/>
              <a:t>ação</a:t>
            </a:r>
            <a:r>
              <a:rPr lang="pt-BR" dirty="0"/>
              <a:t> será realizada para cada método.</a:t>
            </a:r>
          </a:p>
          <a:p>
            <a:r>
              <a:rPr lang="pt-BR" dirty="0"/>
              <a:t>Também conhecido como protocolo do meta-objeto.</a:t>
            </a:r>
          </a:p>
          <a:p>
            <a:r>
              <a:rPr lang="pt-BR" dirty="0"/>
              <a:t>Métodos especiais são chamados de ’</a:t>
            </a:r>
            <a:r>
              <a:rPr lang="pt-BR" b="1" dirty="0" err="1"/>
              <a:t>Dunder</a:t>
            </a:r>
            <a:r>
              <a:rPr lang="pt-BR" dirty="0"/>
              <a:t>’ pela comunidade.</a:t>
            </a:r>
          </a:p>
        </p:txBody>
      </p:sp>
    </p:spTree>
    <p:extLst>
      <p:ext uri="{BB962C8B-B14F-4D97-AF65-F5344CB8AC3E}">
        <p14:creationId xmlns:p14="http://schemas.microsoft.com/office/powerpoint/2010/main" val="166010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 do </a:t>
            </a:r>
            <a:r>
              <a:rPr lang="pt-BR" dirty="0" err="1"/>
              <a:t>python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655"/>
              </p:ext>
            </p:extLst>
          </p:nvPr>
        </p:nvGraphicFramePr>
        <p:xfrm>
          <a:off x="2069572" y="1853754"/>
          <a:ext cx="8382528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4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 do 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__</a:t>
                      </a:r>
                      <a:r>
                        <a:rPr lang="pt-BR" dirty="0" err="1"/>
                        <a:t>init</a:t>
                      </a:r>
                      <a:r>
                        <a:rPr lang="pt-BR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Inicializa a instância.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__</a:t>
                      </a:r>
                      <a:r>
                        <a:rPr lang="pt-BR" dirty="0" err="1"/>
                        <a:t>len</a:t>
                      </a:r>
                      <a:r>
                        <a:rPr lang="pt-BR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Tamanho de um objeto.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__</a:t>
                      </a:r>
                      <a:r>
                        <a:rPr lang="pt-BR" dirty="0" err="1"/>
                        <a:t>getitem</a:t>
                      </a:r>
                      <a:r>
                        <a:rPr lang="pt-BR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Obtém um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__</a:t>
                      </a:r>
                      <a:r>
                        <a:rPr lang="pt-BR" dirty="0" err="1"/>
                        <a:t>setitem</a:t>
                      </a:r>
                      <a:r>
                        <a:rPr lang="pt-BR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Atribui</a:t>
                      </a:r>
                      <a:r>
                        <a:rPr lang="pt-BR" baseline="0" dirty="0"/>
                        <a:t> um item.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__</a:t>
                      </a:r>
                      <a:r>
                        <a:rPr lang="pt-BR" dirty="0" err="1"/>
                        <a:t>contains</a:t>
                      </a:r>
                      <a:r>
                        <a:rPr lang="pt-BR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Informa se item</a:t>
                      </a:r>
                      <a:r>
                        <a:rPr lang="pt-BR" baseline="0" dirty="0"/>
                        <a:t> existe.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__iter__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Retorna o </a:t>
                      </a:r>
                      <a:r>
                        <a:rPr lang="pt-BR" dirty="0" err="1"/>
                        <a:t>iterador</a:t>
                      </a:r>
                      <a:r>
                        <a:rPr lang="pt-BR" dirty="0"/>
                        <a:t> do objeto.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__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Sobrecarga do operador ’+’.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__</a:t>
                      </a:r>
                      <a:r>
                        <a:rPr lang="pt-BR" dirty="0" err="1"/>
                        <a:t>str</a:t>
                      </a:r>
                      <a:r>
                        <a:rPr lang="pt-BR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Representação </a:t>
                      </a:r>
                      <a:r>
                        <a:rPr lang="pt-BR" dirty="0" err="1"/>
                        <a:t>str</a:t>
                      </a:r>
                      <a:r>
                        <a:rPr lang="pt-BR" baseline="0" dirty="0"/>
                        <a:t> do objeto.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17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 do Python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18" y="2705100"/>
            <a:ext cx="2218081" cy="221808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17" y="2705099"/>
            <a:ext cx="2747464" cy="22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8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209442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Bacharel e Mestre em computação pela UFRN</a:t>
            </a:r>
          </a:p>
          <a:p>
            <a:r>
              <a:rPr lang="pt-BR" dirty="0"/>
              <a:t>Coordenador de Apoio a Sistemas da DTI/IFPB (2017 - ... )</a:t>
            </a:r>
          </a:p>
          <a:p>
            <a:r>
              <a:rPr lang="pt-BR" dirty="0"/>
              <a:t>Analista, </a:t>
            </a:r>
            <a:r>
              <a:rPr lang="pt-BR" dirty="0" err="1"/>
              <a:t>Dev</a:t>
            </a:r>
            <a:r>
              <a:rPr lang="pt-BR" dirty="0"/>
              <a:t>, </a:t>
            </a:r>
            <a:r>
              <a:rPr lang="pt-BR" dirty="0" err="1"/>
              <a:t>DevOps</a:t>
            </a:r>
            <a:r>
              <a:rPr lang="pt-BR" dirty="0"/>
              <a:t> e Gerente de Configuração voluntário na DTI/IFPB (2015 - ... )</a:t>
            </a:r>
          </a:p>
          <a:p>
            <a:r>
              <a:rPr lang="pt-BR" dirty="0"/>
              <a:t>Professor do IFPB (2012- ...)</a:t>
            </a:r>
          </a:p>
          <a:p>
            <a:r>
              <a:rPr lang="pt-BR" dirty="0" err="1"/>
              <a:t>Dev</a:t>
            </a:r>
            <a:r>
              <a:rPr lang="pt-BR" dirty="0"/>
              <a:t> na </a:t>
            </a:r>
            <a:r>
              <a:rPr lang="pt-BR" dirty="0" err="1"/>
              <a:t>Veezor</a:t>
            </a:r>
            <a:r>
              <a:rPr lang="pt-BR" dirty="0"/>
              <a:t> ( 2010 – 2012 )</a:t>
            </a:r>
          </a:p>
          <a:p>
            <a:r>
              <a:rPr lang="pt-BR" dirty="0" err="1"/>
              <a:t>Dev</a:t>
            </a:r>
            <a:r>
              <a:rPr lang="pt-BR" dirty="0"/>
              <a:t> na </a:t>
            </a:r>
            <a:r>
              <a:rPr lang="pt-BR" dirty="0" err="1"/>
              <a:t>Dynavideo</a:t>
            </a:r>
            <a:r>
              <a:rPr lang="pt-BR" dirty="0"/>
              <a:t> ( 2007 - 2009 )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721EB4-408D-C74A-A567-58389A93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78" y="-41668"/>
            <a:ext cx="1895422" cy="18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Decoradores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Decoradores alteram dinamicamente a funcionalidade de uma função, método ou classe sem necessidade de modificação em seus códigos</a:t>
            </a:r>
          </a:p>
        </p:txBody>
      </p:sp>
    </p:spTree>
    <p:extLst>
      <p:ext uri="{BB962C8B-B14F-4D97-AF65-F5344CB8AC3E}">
        <p14:creationId xmlns:p14="http://schemas.microsoft.com/office/powerpoint/2010/main" val="84179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decoradores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Funções, classes ou objetos que recebem outro ’objeto’ como argumento e agregam uma nova funcionalidade a ele.</a:t>
            </a:r>
          </a:p>
          <a:p>
            <a:pPr algn="just"/>
            <a:r>
              <a:rPr lang="pt-BR" dirty="0"/>
              <a:t>Provêm reuso de código de forma transversal.</a:t>
            </a:r>
          </a:p>
          <a:p>
            <a:pPr algn="just"/>
            <a:r>
              <a:rPr lang="pt-BR" dirty="0"/>
              <a:t>Auxiliam nos requisitos não funcionais.</a:t>
            </a:r>
          </a:p>
          <a:p>
            <a:pPr algn="just"/>
            <a:r>
              <a:rPr lang="pt-BR" dirty="0"/>
              <a:t>Podem ser utilizados para tratar </a:t>
            </a:r>
            <a:r>
              <a:rPr lang="pt-BR" b="1" i="1" dirty="0" err="1"/>
              <a:t>cross-cutting</a:t>
            </a:r>
            <a:r>
              <a:rPr lang="pt-BR" b="1" i="1" dirty="0"/>
              <a:t> </a:t>
            </a:r>
            <a:r>
              <a:rPr lang="pt-BR" b="1" i="1" dirty="0" err="1"/>
              <a:t>concerns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6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54239" y="0"/>
            <a:ext cx="8643154" cy="1887950"/>
          </a:xfrm>
        </p:spPr>
        <p:txBody>
          <a:bodyPr/>
          <a:lstStyle/>
          <a:p>
            <a:r>
              <a:rPr lang="pt-BR" dirty="0"/>
              <a:t>Cross-</a:t>
            </a:r>
            <a:r>
              <a:rPr lang="pt-BR" dirty="0" err="1"/>
              <a:t>cutting</a:t>
            </a:r>
            <a:r>
              <a:rPr lang="pt-BR" dirty="0"/>
              <a:t> </a:t>
            </a:r>
            <a:r>
              <a:rPr lang="pt-BR" dirty="0" err="1"/>
              <a:t>concern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454239" y="1887950"/>
            <a:ext cx="8630446" cy="1795050"/>
          </a:xfrm>
        </p:spPr>
        <p:txBody>
          <a:bodyPr>
            <a:normAutofit/>
          </a:bodyPr>
          <a:lstStyle/>
          <a:p>
            <a:r>
              <a:rPr lang="pt-BR" dirty="0"/>
              <a:t>Em ciência da computação, </a:t>
            </a:r>
            <a:r>
              <a:rPr lang="pt-BR" b="1" i="1" dirty="0" err="1"/>
              <a:t>cross-cutting</a:t>
            </a:r>
            <a:r>
              <a:rPr lang="pt-BR" b="1" i="1" dirty="0"/>
              <a:t> </a:t>
            </a:r>
            <a:r>
              <a:rPr lang="pt-BR" b="1" i="1" dirty="0" err="1"/>
              <a:t>concerns</a:t>
            </a:r>
            <a:r>
              <a:rPr lang="pt-BR" dirty="0"/>
              <a:t> são aspectos de um programa que afetam outros </a:t>
            </a:r>
            <a:r>
              <a:rPr lang="pt-BR" b="1" i="1" dirty="0" err="1"/>
              <a:t>concerns</a:t>
            </a:r>
            <a:r>
              <a:rPr lang="pt-BR" dirty="0"/>
              <a:t> (em português: interesse, característica). Estes </a:t>
            </a:r>
            <a:r>
              <a:rPr lang="pt-BR" b="1" i="1" dirty="0" err="1"/>
              <a:t>concerns</a:t>
            </a:r>
            <a:r>
              <a:rPr lang="pt-BR" dirty="0"/>
              <a:t>, muitas vezes não podem ser decompostos de forma clara do resto do sistema, tanto no projeto e implementação, e podem resultar numa dispersão (duplicação de código), enrolamento (dependências significativas entre os sistemas), ou ambos. [</a:t>
            </a:r>
            <a:r>
              <a:rPr lang="pt-BR" dirty="0" err="1"/>
              <a:t>Wikipedia</a:t>
            </a:r>
            <a:r>
              <a:rPr lang="pt-B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3846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13656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76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de instância gerenciados.</a:t>
            </a:r>
          </a:p>
          <a:p>
            <a:r>
              <a:rPr lang="pt-BR" dirty="0"/>
              <a:t>Permite que o desenvolvedor especifique </a:t>
            </a:r>
            <a:r>
              <a:rPr lang="pt-BR" b="1" i="1" dirty="0" err="1"/>
              <a:t>hooks</a:t>
            </a:r>
            <a:r>
              <a:rPr lang="pt-BR" dirty="0"/>
              <a:t> que serão invocados no acesso ao atributo.</a:t>
            </a:r>
          </a:p>
          <a:p>
            <a:r>
              <a:rPr lang="pt-BR" dirty="0"/>
              <a:t>Podem ser definidos </a:t>
            </a:r>
            <a:r>
              <a:rPr lang="pt-BR" b="1" i="1" dirty="0" err="1"/>
              <a:t>hooks</a:t>
            </a:r>
            <a:r>
              <a:rPr lang="pt-BR" dirty="0"/>
              <a:t> para capturar a atribuição, acesso e deleção do atributo.</a:t>
            </a:r>
          </a:p>
        </p:txBody>
      </p:sp>
    </p:spTree>
    <p:extLst>
      <p:ext uri="{BB962C8B-B14F-4D97-AF65-F5344CB8AC3E}">
        <p14:creationId xmlns:p14="http://schemas.microsoft.com/office/powerpoint/2010/main" val="113370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8742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descritores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0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Descritores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descritor é um objeto que define qual será o comportamento de acesso à um atributo de acordo com os seus métodos.</a:t>
            </a:r>
          </a:p>
          <a:p>
            <a:pPr algn="just"/>
            <a:r>
              <a:rPr lang="pt-BR" dirty="0"/>
              <a:t>Modifica o comportamento padrão na forma que o Python busca um atributo dentro do objeto.</a:t>
            </a:r>
          </a:p>
          <a:p>
            <a:pPr algn="just"/>
            <a:r>
              <a:rPr lang="pt-BR" dirty="0"/>
              <a:t>Um descritor pode possuir os métodos: </a:t>
            </a:r>
            <a:r>
              <a:rPr lang="pt-BR" b="1" i="1" dirty="0"/>
              <a:t>__</a:t>
            </a:r>
            <a:r>
              <a:rPr lang="pt-BR" b="1" i="1" dirty="0" err="1"/>
              <a:t>get</a:t>
            </a:r>
            <a:r>
              <a:rPr lang="pt-BR" b="1" i="1" dirty="0"/>
              <a:t>__</a:t>
            </a:r>
            <a:r>
              <a:rPr lang="pt-BR" dirty="0"/>
              <a:t>, </a:t>
            </a:r>
            <a:r>
              <a:rPr lang="pt-BR" b="1" i="1" dirty="0"/>
              <a:t>__set__</a:t>
            </a:r>
            <a:r>
              <a:rPr lang="pt-BR" dirty="0"/>
              <a:t> e </a:t>
            </a:r>
            <a:r>
              <a:rPr lang="pt-BR" b="1" i="1" dirty="0"/>
              <a:t>__delete__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Se um objeto possui um desses métodos é um descritor.</a:t>
            </a:r>
          </a:p>
          <a:p>
            <a:pPr algn="just"/>
            <a:r>
              <a:rPr lang="pt-BR" dirty="0"/>
              <a:t>Atuam em nível de classe.</a:t>
            </a:r>
          </a:p>
        </p:txBody>
      </p:sp>
    </p:spTree>
    <p:extLst>
      <p:ext uri="{BB962C8B-B14F-4D97-AF65-F5344CB8AC3E}">
        <p14:creationId xmlns:p14="http://schemas.microsoft.com/office/powerpoint/2010/main" val="1369593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</a:t>
            </a:r>
            <a:r>
              <a:rPr lang="pt-BR" dirty="0" err="1"/>
              <a:t>vs</a:t>
            </a:r>
            <a:r>
              <a:rPr lang="pt-BR" dirty="0"/>
              <a:t>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diferença entre métodos e funções no Python?</a:t>
            </a:r>
          </a:p>
          <a:p>
            <a:r>
              <a:rPr lang="pt-BR" dirty="0"/>
              <a:t>O que são os decoradores </a:t>
            </a:r>
            <a:r>
              <a:rPr lang="pt-BR" b="1" i="1" dirty="0" err="1"/>
              <a:t>staticmethod</a:t>
            </a:r>
            <a:r>
              <a:rPr lang="pt-BR" dirty="0"/>
              <a:t> e </a:t>
            </a:r>
            <a:r>
              <a:rPr lang="pt-BR" b="1" i="1" dirty="0" err="1"/>
              <a:t>classmethod</a:t>
            </a:r>
            <a:r>
              <a:rPr lang="pt-BR" dirty="0"/>
              <a:t>?</a:t>
            </a:r>
          </a:p>
          <a:p>
            <a:r>
              <a:rPr lang="pt-BR" dirty="0"/>
              <a:t>Como o </a:t>
            </a:r>
            <a:r>
              <a:rPr lang="pt-BR" b="1" i="1" dirty="0"/>
              <a:t>self</a:t>
            </a:r>
            <a:r>
              <a:rPr lang="pt-BR" dirty="0"/>
              <a:t> é passado automaticamente ao método?</a:t>
            </a:r>
          </a:p>
          <a:p>
            <a:r>
              <a:rPr lang="pt-BR" dirty="0"/>
              <a:t>Descritores são utilizados na construção dos métodos do Python e das propriedades.</a:t>
            </a:r>
          </a:p>
        </p:txBody>
      </p:sp>
    </p:spTree>
    <p:extLst>
      <p:ext uri="{BB962C8B-B14F-4D97-AF65-F5344CB8AC3E}">
        <p14:creationId xmlns:p14="http://schemas.microsoft.com/office/powerpoint/2010/main" val="6747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com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2015 – SUAP (Sistema Unificado de Administra</a:t>
            </a:r>
            <a:r>
              <a:rPr lang="en-US" dirty="0" err="1"/>
              <a:t>ção</a:t>
            </a:r>
            <a:r>
              <a:rPr lang="en-US" dirty="0"/>
              <a:t> </a:t>
            </a:r>
            <a:r>
              <a:rPr lang="en-US" dirty="0" err="1"/>
              <a:t>Pública</a:t>
            </a:r>
            <a:r>
              <a:rPr lang="en-US" dirty="0"/>
              <a:t>)</a:t>
            </a:r>
            <a:endParaRPr lang="pt-BR" dirty="0"/>
          </a:p>
          <a:p>
            <a:r>
              <a:rPr lang="pt-BR" dirty="0"/>
              <a:t>2010 – Dissertação de Mestrado e Desenvolvimento do </a:t>
            </a:r>
            <a:r>
              <a:rPr lang="pt-BR" dirty="0" err="1"/>
              <a:t>Nimbus</a:t>
            </a:r>
            <a:endParaRPr lang="pt-BR" dirty="0"/>
          </a:p>
          <a:p>
            <a:r>
              <a:rPr lang="pt-BR" dirty="0"/>
              <a:t>2008 - Testes em sistemas embarcados</a:t>
            </a:r>
          </a:p>
          <a:p>
            <a:r>
              <a:rPr lang="pt-BR" dirty="0"/>
              <a:t>2007 - Monografia</a:t>
            </a:r>
          </a:p>
          <a:p>
            <a:r>
              <a:rPr lang="pt-BR" dirty="0"/>
              <a:t>2005 </a:t>
            </a:r>
            <a:r>
              <a:rPr lang="pt-BR"/>
              <a:t>- Graduação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091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174871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Metaclasses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5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metaclasses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74" y="2394767"/>
            <a:ext cx="6516083" cy="2378370"/>
          </a:xfrm>
        </p:spPr>
      </p:pic>
    </p:spTree>
    <p:extLst>
      <p:ext uri="{BB962C8B-B14F-4D97-AF65-F5344CB8AC3E}">
        <p14:creationId xmlns:p14="http://schemas.microsoft.com/office/powerpoint/2010/main" val="1204235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Metaclasses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err="1"/>
              <a:t>Metaclasse</a:t>
            </a:r>
            <a:r>
              <a:rPr lang="pt-BR" dirty="0"/>
              <a:t> é a </a:t>
            </a:r>
            <a:r>
              <a:rPr lang="pt-BR" b="1" i="1" dirty="0"/>
              <a:t>classe</a:t>
            </a:r>
            <a:r>
              <a:rPr lang="pt-BR" dirty="0"/>
              <a:t> que gera/produz as </a:t>
            </a:r>
            <a:r>
              <a:rPr lang="pt-BR" b="1" i="1" dirty="0"/>
              <a:t>classes convencionais</a:t>
            </a:r>
            <a:r>
              <a:rPr lang="pt-BR" dirty="0"/>
              <a:t> em tempo de execução.</a:t>
            </a:r>
          </a:p>
          <a:p>
            <a:r>
              <a:rPr lang="pt-BR" dirty="0"/>
              <a:t>Assim como uma </a:t>
            </a:r>
            <a:r>
              <a:rPr lang="pt-BR" b="1" i="1" dirty="0"/>
              <a:t>classe convencional</a:t>
            </a:r>
            <a:r>
              <a:rPr lang="pt-BR" dirty="0"/>
              <a:t> determina os atributos e comportamentos de um </a:t>
            </a:r>
            <a:r>
              <a:rPr lang="pt-BR" b="1" i="1" dirty="0"/>
              <a:t>objeto</a:t>
            </a:r>
            <a:r>
              <a:rPr lang="pt-BR" dirty="0"/>
              <a:t>, uma </a:t>
            </a:r>
            <a:r>
              <a:rPr lang="pt-BR" b="1" i="1" dirty="0" err="1"/>
              <a:t>metaclasse</a:t>
            </a:r>
            <a:r>
              <a:rPr lang="pt-BR" dirty="0"/>
              <a:t> irá determinar os atributos e comportamentos de suas </a:t>
            </a:r>
            <a:r>
              <a:rPr lang="pt-BR" b="1" i="1" dirty="0"/>
              <a:t>classes-objeto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 err="1"/>
              <a:t>metaclasse</a:t>
            </a:r>
            <a:r>
              <a:rPr lang="pt-BR" dirty="0"/>
              <a:t> do Python é a </a:t>
            </a:r>
            <a:r>
              <a:rPr lang="pt-BR" b="1" i="1" dirty="0" err="1"/>
              <a:t>type</a:t>
            </a:r>
            <a:r>
              <a:rPr lang="pt-BR" dirty="0"/>
              <a:t>.</a:t>
            </a:r>
          </a:p>
          <a:p>
            <a:r>
              <a:rPr lang="pt-BR" dirty="0"/>
              <a:t>Um dos recursos mais poderosos da linguagem.</a:t>
            </a:r>
          </a:p>
        </p:txBody>
      </p:sp>
    </p:spTree>
    <p:extLst>
      <p:ext uri="{BB962C8B-B14F-4D97-AF65-F5344CB8AC3E}">
        <p14:creationId xmlns:p14="http://schemas.microsoft.com/office/powerpoint/2010/main" val="1719191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04" y="2016125"/>
            <a:ext cx="4599517" cy="3449638"/>
          </a:xfrm>
        </p:spPr>
      </p:pic>
    </p:spTree>
    <p:extLst>
      <p:ext uri="{BB962C8B-B14F-4D97-AF65-F5344CB8AC3E}">
        <p14:creationId xmlns:p14="http://schemas.microsoft.com/office/powerpoint/2010/main" val="1440708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Perguntas?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7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fenrrir@gmail.com</a:t>
            </a:r>
            <a:endParaRPr lang="pt-BR" dirty="0"/>
          </a:p>
          <a:p>
            <a:r>
              <a:rPr lang="pt-BR" dirty="0" err="1"/>
              <a:t>github</a:t>
            </a:r>
            <a:r>
              <a:rPr lang="pt-BR" dirty="0"/>
              <a:t>: @fenrrir</a:t>
            </a:r>
          </a:p>
          <a:p>
            <a:r>
              <a:rPr lang="pt-BR" dirty="0" err="1"/>
              <a:t>twitter</a:t>
            </a:r>
            <a:r>
              <a:rPr lang="pt-BR" dirty="0"/>
              <a:t>: @</a:t>
            </a:r>
            <a:r>
              <a:rPr lang="pt-BR" dirty="0" err="1"/>
              <a:t>rodrigopmaraujo</a:t>
            </a:r>
            <a:endParaRPr lang="pt-BR" dirty="0"/>
          </a:p>
          <a:p>
            <a:r>
              <a:rPr lang="pt-BR" dirty="0"/>
              <a:t>#</a:t>
            </a:r>
            <a:r>
              <a:rPr lang="pt-BR" dirty="0" err="1"/>
              <a:t>irc</a:t>
            </a:r>
            <a:r>
              <a:rPr lang="pt-BR"/>
              <a:t> freenode</a:t>
            </a:r>
            <a:r>
              <a:rPr lang="pt-BR" dirty="0"/>
              <a:t>: </a:t>
            </a:r>
            <a:r>
              <a:rPr lang="pt-BR" dirty="0" err="1"/>
              <a:t>fenrrir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07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Programadores Python</a:t>
            </a:r>
          </a:p>
        </p:txBody>
      </p:sp>
    </p:spTree>
    <p:extLst>
      <p:ext uri="{BB962C8B-B14F-4D97-AF65-F5344CB8AC3E}">
        <p14:creationId xmlns:p14="http://schemas.microsoft.com/office/powerpoint/2010/main" val="48994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Reflexão</a:t>
            </a:r>
          </a:p>
          <a:p>
            <a:r>
              <a:rPr lang="pt-BR" dirty="0"/>
              <a:t>Modelo de Dados</a:t>
            </a:r>
          </a:p>
          <a:p>
            <a:r>
              <a:rPr lang="pt-BR" dirty="0"/>
              <a:t>Decoradores</a:t>
            </a:r>
          </a:p>
          <a:p>
            <a:r>
              <a:rPr lang="pt-BR" dirty="0"/>
              <a:t>Propriedades</a:t>
            </a:r>
          </a:p>
          <a:p>
            <a:r>
              <a:rPr lang="pt-BR" dirty="0"/>
              <a:t>Descritores</a:t>
            </a:r>
          </a:p>
          <a:p>
            <a:r>
              <a:rPr lang="pt-BR" dirty="0" err="1"/>
              <a:t>Metaclasses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54" y="2015732"/>
            <a:ext cx="635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 </a:t>
            </a:r>
            <a:r>
              <a:rPr lang="pt-BR" dirty="0" err="1"/>
              <a:t>computer</a:t>
            </a:r>
            <a:r>
              <a:rPr lang="pt-BR" dirty="0"/>
              <a:t> </a:t>
            </a:r>
            <a:r>
              <a:rPr lang="pt-BR" dirty="0" err="1"/>
              <a:t>science</a:t>
            </a:r>
            <a:r>
              <a:rPr lang="pt-BR" dirty="0"/>
              <a:t>, </a:t>
            </a:r>
            <a:r>
              <a:rPr lang="pt-BR" dirty="0" err="1"/>
              <a:t>reflection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computer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examine, </a:t>
            </a:r>
            <a:r>
              <a:rPr lang="pt-BR" dirty="0" err="1"/>
              <a:t>introspect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modify</a:t>
            </a:r>
            <a:r>
              <a:rPr lang="pt-BR" dirty="0"/>
              <a:t> its </a:t>
            </a:r>
            <a:r>
              <a:rPr lang="pt-BR" dirty="0" err="1"/>
              <a:t>own</a:t>
            </a:r>
            <a:r>
              <a:rPr lang="pt-BR" dirty="0"/>
              <a:t> </a:t>
            </a:r>
            <a:r>
              <a:rPr lang="pt-BR" dirty="0" err="1"/>
              <a:t>structure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behavior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. [</a:t>
            </a:r>
            <a:r>
              <a:rPr lang="pt-BR" dirty="0" err="1"/>
              <a:t>Wikipedia</a:t>
            </a:r>
            <a:r>
              <a:rPr lang="pt-B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173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Funções: </a:t>
            </a:r>
            <a:r>
              <a:rPr lang="pt-BR" b="1" dirty="0"/>
              <a:t>help</a:t>
            </a:r>
            <a:r>
              <a:rPr lang="pt-BR" dirty="0"/>
              <a:t>, </a:t>
            </a:r>
            <a:r>
              <a:rPr lang="pt-BR" b="1" dirty="0"/>
              <a:t>vars</a:t>
            </a:r>
            <a:r>
              <a:rPr lang="pt-BR" dirty="0"/>
              <a:t>, </a:t>
            </a:r>
            <a:r>
              <a:rPr lang="pt-BR" b="1" dirty="0"/>
              <a:t>dir</a:t>
            </a:r>
            <a:r>
              <a:rPr lang="pt-BR" dirty="0"/>
              <a:t>.</a:t>
            </a:r>
          </a:p>
          <a:p>
            <a:r>
              <a:rPr lang="pt-BR" dirty="0"/>
              <a:t>Funções: </a:t>
            </a:r>
            <a:r>
              <a:rPr lang="pt-BR" b="1" i="1" dirty="0" err="1"/>
              <a:t>getattr</a:t>
            </a:r>
            <a:r>
              <a:rPr lang="pt-BR" b="1" i="1" dirty="0"/>
              <a:t>,</a:t>
            </a:r>
            <a:r>
              <a:rPr lang="pt-BR" dirty="0"/>
              <a:t> </a:t>
            </a:r>
            <a:r>
              <a:rPr lang="pt-BR" b="1" i="1" dirty="0" err="1"/>
              <a:t>hasattr</a:t>
            </a:r>
            <a:r>
              <a:rPr lang="pt-BR" dirty="0"/>
              <a:t> e </a:t>
            </a:r>
            <a:r>
              <a:rPr lang="pt-BR" b="1" i="1" dirty="0" err="1"/>
              <a:t>setattr</a:t>
            </a:r>
            <a:r>
              <a:rPr lang="pt-BR" dirty="0"/>
              <a:t>.</a:t>
            </a:r>
          </a:p>
          <a:p>
            <a:r>
              <a:rPr lang="pt-BR" dirty="0"/>
              <a:t>Módulo </a:t>
            </a:r>
            <a:r>
              <a:rPr lang="pt-BR" b="1" i="1" dirty="0" err="1"/>
              <a:t>inspect</a:t>
            </a:r>
            <a:r>
              <a:rPr lang="pt-BR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76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</a:t>
            </a:r>
            <a:r>
              <a:rPr lang="pt-BR" dirty="0" err="1"/>
              <a:t>inspect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79" y="2016125"/>
            <a:ext cx="9233073" cy="4841875"/>
          </a:xfrm>
        </p:spPr>
      </p:pic>
    </p:spTree>
    <p:extLst>
      <p:ext uri="{BB962C8B-B14F-4D97-AF65-F5344CB8AC3E}">
        <p14:creationId xmlns:p14="http://schemas.microsoft.com/office/powerpoint/2010/main" val="60184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e funções como ’</a:t>
            </a:r>
            <a:r>
              <a:rPr lang="pt-BR" dirty="0" err="1"/>
              <a:t>First-class</a:t>
            </a:r>
            <a:r>
              <a:rPr lang="pt-BR" dirty="0"/>
              <a:t> </a:t>
            </a:r>
            <a:r>
              <a:rPr lang="pt-BR" dirty="0" err="1"/>
              <a:t>citizen</a:t>
            </a:r>
            <a:r>
              <a:rPr lang="pt-BR" dirty="0"/>
              <a:t>’.</a:t>
            </a:r>
          </a:p>
          <a:p>
            <a:r>
              <a:rPr lang="pt-BR" dirty="0" err="1"/>
              <a:t>Monkey</a:t>
            </a:r>
            <a:r>
              <a:rPr lang="pt-BR" dirty="0"/>
              <a:t> Patch</a:t>
            </a:r>
          </a:p>
          <a:p>
            <a:r>
              <a:rPr lang="pt-BR" dirty="0"/>
              <a:t>Possibilidade de adicionar, modificar e remover atributos/objetos em tempo de execução.</a:t>
            </a:r>
          </a:p>
          <a:p>
            <a:r>
              <a:rPr lang="pt-BR" dirty="0"/>
              <a:t>Tudo é um objeto em Python</a:t>
            </a:r>
          </a:p>
        </p:txBody>
      </p:sp>
    </p:spTree>
    <p:extLst>
      <p:ext uri="{BB962C8B-B14F-4D97-AF65-F5344CB8AC3E}">
        <p14:creationId xmlns:p14="http://schemas.microsoft.com/office/powerpoint/2010/main" val="183198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610</TotalTime>
  <Words>874</Words>
  <Application>Microsoft Macintosh PowerPoint</Application>
  <PresentationFormat>Widescreen</PresentationFormat>
  <Paragraphs>123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9" baseType="lpstr">
      <vt:lpstr>Arial</vt:lpstr>
      <vt:lpstr>Gill Sans MT</vt:lpstr>
      <vt:lpstr>Galeria</vt:lpstr>
      <vt:lpstr>Programação avançada com Python</vt:lpstr>
      <vt:lpstr>Apresentação</vt:lpstr>
      <vt:lpstr>Experiência com Python</vt:lpstr>
      <vt:lpstr>Público alvo</vt:lpstr>
      <vt:lpstr>Roteiro</vt:lpstr>
      <vt:lpstr>Reflexão</vt:lpstr>
      <vt:lpstr>Reflexão</vt:lpstr>
      <vt:lpstr>Módulo inspect</vt:lpstr>
      <vt:lpstr>Reflexão</vt:lpstr>
      <vt:lpstr>First-class citizen</vt:lpstr>
      <vt:lpstr>Reflexão</vt:lpstr>
      <vt:lpstr>Monkey patch</vt:lpstr>
      <vt:lpstr>Reflexão</vt:lpstr>
      <vt:lpstr>Demo</vt:lpstr>
      <vt:lpstr>Modelo de Dados do Python</vt:lpstr>
      <vt:lpstr>Modelo de dados do python</vt:lpstr>
      <vt:lpstr>Modelo de dados do python</vt:lpstr>
      <vt:lpstr>Modelo de dados do Python</vt:lpstr>
      <vt:lpstr>Demo</vt:lpstr>
      <vt:lpstr>Decoradores</vt:lpstr>
      <vt:lpstr>decoradores</vt:lpstr>
      <vt:lpstr>Cross-cutting concern</vt:lpstr>
      <vt:lpstr>Demo</vt:lpstr>
      <vt:lpstr>Propriedades</vt:lpstr>
      <vt:lpstr>Propriedades</vt:lpstr>
      <vt:lpstr>Demo</vt:lpstr>
      <vt:lpstr>descritores</vt:lpstr>
      <vt:lpstr>Descritores</vt:lpstr>
      <vt:lpstr>Métodos vs funções</vt:lpstr>
      <vt:lpstr>Demo</vt:lpstr>
      <vt:lpstr>Metaclasses</vt:lpstr>
      <vt:lpstr>metaclasses</vt:lpstr>
      <vt:lpstr>Metaclasses</vt:lpstr>
      <vt:lpstr>Demo</vt:lpstr>
      <vt:lpstr>Perguntas?</vt:lpstr>
      <vt:lpstr>Contatos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 com Python</dc:title>
  <dc:creator>Rodrigo Pinheiro Marques de Araújo</dc:creator>
  <cp:lastModifiedBy>Rodrigo Pinheiro Marques de Araújo</cp:lastModifiedBy>
  <cp:revision>44</cp:revision>
  <dcterms:created xsi:type="dcterms:W3CDTF">2016-08-24T12:06:29Z</dcterms:created>
  <dcterms:modified xsi:type="dcterms:W3CDTF">2018-03-17T11:52:40Z</dcterms:modified>
</cp:coreProperties>
</file>