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Nunito Sans Regular" charset="1" panose="00000500000000000000"/>
      <p:regular r:id="rId23"/>
    </p:embeddedFont>
    <p:embeddedFont>
      <p:font typeface="Nunito Sans Regular Bold" charset="1" panose="00000700000000000000"/>
      <p:regular r:id="rId24"/>
    </p:embeddedFont>
    <p:embeddedFont>
      <p:font typeface="Nunito Sans Black" charset="1" panose="00000A00000000000000"/>
      <p:regular r:id="rId25"/>
    </p:embeddedFont>
    <p:embeddedFont>
      <p:font typeface="Nunito Sans Bold" charset="1" panose="00000800000000000000"/>
      <p:regular r:id="rId26"/>
    </p:embeddedFont>
    <p:embeddedFont>
      <p:font typeface="Nunito Sans Italics" charset="1" panose="00000500000000000000"/>
      <p:regular r:id="rId27"/>
    </p:embeddedFont>
    <p:embeddedFont>
      <p:font typeface="Garet" charset="1" panose="00000000000000000000"/>
      <p:regular r:id="rId28"/>
    </p:embeddedFont>
    <p:embeddedFont>
      <p:font typeface="Nunito Sans" charset="1" panose="00000500000000000000"/>
      <p:regular r:id="rId29"/>
    </p:embeddedFont>
    <p:embeddedFont>
      <p:font typeface="Nunito Sans Bold Bold" charset="1" panose="00000900000000000000"/>
      <p:regular r:id="rId30"/>
    </p:embeddedFont>
    <p:embeddedFont>
      <p:font typeface="Nunito Sans Semi-Bold" charset="1" panose="000007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4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png" Type="http://schemas.openxmlformats.org/officeDocument/2006/relationships/image"/><Relationship Id="rId11" Target="../media/image3.png" Type="http://schemas.openxmlformats.org/officeDocument/2006/relationships/image"/><Relationship Id="rId12" Target="../media/image4.png" Type="http://schemas.openxmlformats.org/officeDocument/2006/relationships/image"/><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1.png" Type="http://schemas.openxmlformats.org/officeDocument/2006/relationships/image"/><Relationship Id="rId15" Target="../media/image2.png" Type="http://schemas.openxmlformats.org/officeDocument/2006/relationships/image"/><Relationship Id="rId16" Target="../media/image3.png" Type="http://schemas.openxmlformats.org/officeDocument/2006/relationships/image"/><Relationship Id="rId17" Target="../media/image4.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1.png" Type="http://schemas.openxmlformats.org/officeDocument/2006/relationships/image"/><Relationship Id="rId13" Target="../media/image2.png" Type="http://schemas.openxmlformats.org/officeDocument/2006/relationships/image"/><Relationship Id="rId14" Target="../media/image3.png" Type="http://schemas.openxmlformats.org/officeDocument/2006/relationships/image"/><Relationship Id="rId15" Target="../media/image4.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3.png" Type="http://schemas.openxmlformats.org/officeDocument/2006/relationships/image"/><Relationship Id="rId9"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345"/>
            <a:ext cx="18867814" cy="10287000"/>
            <a:chOff x="0" y="0"/>
            <a:chExt cx="6883030" cy="3752725"/>
          </a:xfrm>
        </p:grpSpPr>
        <p:sp>
          <p:nvSpPr>
            <p:cNvPr name="Freeform 3" id="3"/>
            <p:cNvSpPr/>
            <p:nvPr/>
          </p:nvSpPr>
          <p:spPr>
            <a:xfrm flipH="false" flipV="false" rot="0">
              <a:off x="0" y="0"/>
              <a:ext cx="6883029" cy="3752726"/>
            </a:xfrm>
            <a:custGeom>
              <a:avLst/>
              <a:gdLst/>
              <a:ahLst/>
              <a:cxnLst/>
              <a:rect r="r" b="b" t="t" l="l"/>
              <a:pathLst>
                <a:path h="3752726" w="6883029">
                  <a:moveTo>
                    <a:pt x="0" y="0"/>
                  </a:moveTo>
                  <a:lnTo>
                    <a:pt x="6883029" y="0"/>
                  </a:lnTo>
                  <a:lnTo>
                    <a:pt x="6883029" y="3752726"/>
                  </a:lnTo>
                  <a:lnTo>
                    <a:pt x="0" y="3752726"/>
                  </a:lnTo>
                  <a:close/>
                </a:path>
              </a:pathLst>
            </a:custGeom>
            <a:solidFill>
              <a:srgbClr val="203965"/>
            </a:solidFill>
          </p:spPr>
        </p:sp>
      </p:grpSp>
      <p:grpSp>
        <p:nvGrpSpPr>
          <p:cNvPr name="Group 4" id="4"/>
          <p:cNvGrpSpPr/>
          <p:nvPr/>
        </p:nvGrpSpPr>
        <p:grpSpPr>
          <a:xfrm rot="0">
            <a:off x="13579576" y="-144738"/>
            <a:ext cx="10576476" cy="10576476"/>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grpSp>
        <p:nvGrpSpPr>
          <p:cNvPr name="Group 6" id="6"/>
          <p:cNvGrpSpPr/>
          <p:nvPr/>
        </p:nvGrpSpPr>
        <p:grpSpPr>
          <a:xfrm rot="0">
            <a:off x="1028700" y="8564437"/>
            <a:ext cx="693863" cy="6938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grpSp>
        <p:nvGrpSpPr>
          <p:cNvPr name="Group 8" id="8"/>
          <p:cNvGrpSpPr/>
          <p:nvPr/>
        </p:nvGrpSpPr>
        <p:grpSpPr>
          <a:xfrm rot="0">
            <a:off x="1987413" y="8564437"/>
            <a:ext cx="693863" cy="693863"/>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grpSp>
        <p:nvGrpSpPr>
          <p:cNvPr name="Group 10" id="10"/>
          <p:cNvGrpSpPr/>
          <p:nvPr/>
        </p:nvGrpSpPr>
        <p:grpSpPr>
          <a:xfrm rot="0">
            <a:off x="2946126" y="8556473"/>
            <a:ext cx="693863" cy="693863"/>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sp>
        <p:nvSpPr>
          <p:cNvPr name="TextBox 12" id="12"/>
          <p:cNvSpPr txBox="true"/>
          <p:nvPr/>
        </p:nvSpPr>
        <p:spPr>
          <a:xfrm rot="0">
            <a:off x="1028700" y="3888740"/>
            <a:ext cx="12387400" cy="1254760"/>
          </a:xfrm>
          <a:prstGeom prst="rect">
            <a:avLst/>
          </a:prstGeom>
        </p:spPr>
        <p:txBody>
          <a:bodyPr anchor="t" rtlCol="false" tIns="0" lIns="0" bIns="0" rIns="0">
            <a:spAutoFit/>
          </a:bodyPr>
          <a:lstStyle/>
          <a:p>
            <a:pPr algn="l">
              <a:lnSpc>
                <a:spcPts val="9679"/>
              </a:lnSpc>
            </a:pPr>
            <a:r>
              <a:rPr lang="en-US" sz="8799">
                <a:solidFill>
                  <a:srgbClr val="FEBF0E"/>
                </a:solidFill>
                <a:latin typeface="Nunito Sans Regular"/>
                <a:ea typeface="Nunito Sans Regular"/>
                <a:cs typeface="Nunito Sans Regular"/>
                <a:sym typeface="Nunito Sans Regular"/>
              </a:rPr>
              <a:t>Customer Segmentation</a:t>
            </a:r>
          </a:p>
        </p:txBody>
      </p:sp>
      <p:sp>
        <p:nvSpPr>
          <p:cNvPr name="TextBox 13" id="13"/>
          <p:cNvSpPr txBox="true"/>
          <p:nvPr/>
        </p:nvSpPr>
        <p:spPr>
          <a:xfrm rot="0">
            <a:off x="10262661" y="6412121"/>
            <a:ext cx="12387400" cy="565150"/>
          </a:xfrm>
          <a:prstGeom prst="rect">
            <a:avLst/>
          </a:prstGeom>
        </p:spPr>
        <p:txBody>
          <a:bodyPr anchor="t" rtlCol="false" tIns="0" lIns="0" bIns="0" rIns="0">
            <a:spAutoFit/>
          </a:bodyPr>
          <a:lstStyle/>
          <a:p>
            <a:pPr algn="l">
              <a:lnSpc>
                <a:spcPts val="4400"/>
              </a:lnSpc>
            </a:pPr>
            <a:r>
              <a:rPr lang="en-US" sz="4000">
                <a:solidFill>
                  <a:srgbClr val="FFFFFF"/>
                </a:solidFill>
                <a:latin typeface="Nunito Sans Regular"/>
                <a:ea typeface="Nunito Sans Regular"/>
                <a:cs typeface="Nunito Sans Regular"/>
                <a:sym typeface="Nunito Sans Regular"/>
              </a:rPr>
              <a:t>Feni Ismiati</a:t>
            </a:r>
          </a:p>
        </p:txBody>
      </p:sp>
      <p:grpSp>
        <p:nvGrpSpPr>
          <p:cNvPr name="Group 14" id="14"/>
          <p:cNvGrpSpPr/>
          <p:nvPr/>
        </p:nvGrpSpPr>
        <p:grpSpPr>
          <a:xfrm rot="0">
            <a:off x="309748" y="295325"/>
            <a:ext cx="4738742" cy="1203880"/>
            <a:chOff x="0" y="0"/>
            <a:chExt cx="6318323" cy="1605174"/>
          </a:xfrm>
        </p:grpSpPr>
        <p:sp>
          <p:nvSpPr>
            <p:cNvPr name="Freeform 15" id="15"/>
            <p:cNvSpPr/>
            <p:nvPr/>
          </p:nvSpPr>
          <p:spPr>
            <a:xfrm flipH="false" flipV="false" rot="0">
              <a:off x="3482653" y="230053"/>
              <a:ext cx="1141874" cy="1141874"/>
            </a:xfrm>
            <a:custGeom>
              <a:avLst/>
              <a:gdLst/>
              <a:ahLst/>
              <a:cxnLst/>
              <a:rect r="r" b="b" t="t" l="l"/>
              <a:pathLst>
                <a:path h="1141874" w="1141874">
                  <a:moveTo>
                    <a:pt x="0" y="0"/>
                  </a:moveTo>
                  <a:lnTo>
                    <a:pt x="1141873" y="0"/>
                  </a:lnTo>
                  <a:lnTo>
                    <a:pt x="1141873" y="1141874"/>
                  </a:lnTo>
                  <a:lnTo>
                    <a:pt x="0" y="1141874"/>
                  </a:lnTo>
                  <a:lnTo>
                    <a:pt x="0" y="0"/>
                  </a:lnTo>
                  <a:close/>
                </a:path>
              </a:pathLst>
            </a:custGeom>
            <a:blipFill>
              <a:blip r:embed="rId2"/>
              <a:stretch>
                <a:fillRect l="0" t="0" r="0" b="0"/>
              </a:stretch>
            </a:blipFill>
          </p:spPr>
        </p:sp>
        <p:sp>
          <p:nvSpPr>
            <p:cNvPr name="Freeform 16" id="16"/>
            <p:cNvSpPr/>
            <p:nvPr/>
          </p:nvSpPr>
          <p:spPr>
            <a:xfrm flipH="false" flipV="false" rot="0">
              <a:off x="4781071" y="68562"/>
              <a:ext cx="1537252" cy="1536612"/>
            </a:xfrm>
            <a:custGeom>
              <a:avLst/>
              <a:gdLst/>
              <a:ahLst/>
              <a:cxnLst/>
              <a:rect r="r" b="b" t="t" l="l"/>
              <a:pathLst>
                <a:path h="1536612" w="1537252">
                  <a:moveTo>
                    <a:pt x="0" y="0"/>
                  </a:moveTo>
                  <a:lnTo>
                    <a:pt x="1537252" y="0"/>
                  </a:lnTo>
                  <a:lnTo>
                    <a:pt x="1537252" y="1536612"/>
                  </a:lnTo>
                  <a:lnTo>
                    <a:pt x="0" y="1536612"/>
                  </a:lnTo>
                  <a:lnTo>
                    <a:pt x="0" y="0"/>
                  </a:lnTo>
                  <a:close/>
                </a:path>
              </a:pathLst>
            </a:custGeom>
            <a:blipFill>
              <a:blip r:embed="rId3"/>
              <a:stretch>
                <a:fillRect l="0" t="0" r="0" b="0"/>
              </a:stretch>
            </a:blipFill>
          </p:spPr>
        </p:sp>
        <p:sp>
          <p:nvSpPr>
            <p:cNvPr name="Freeform 17" id="17"/>
            <p:cNvSpPr/>
            <p:nvPr/>
          </p:nvSpPr>
          <p:spPr>
            <a:xfrm flipH="false" flipV="false" rot="0">
              <a:off x="0" y="301810"/>
              <a:ext cx="1473483" cy="1070117"/>
            </a:xfrm>
            <a:custGeom>
              <a:avLst/>
              <a:gdLst/>
              <a:ahLst/>
              <a:cxnLst/>
              <a:rect r="r" b="b" t="t" l="l"/>
              <a:pathLst>
                <a:path h="1070117" w="1473483">
                  <a:moveTo>
                    <a:pt x="0" y="0"/>
                  </a:moveTo>
                  <a:lnTo>
                    <a:pt x="1473483" y="0"/>
                  </a:lnTo>
                  <a:lnTo>
                    <a:pt x="1473483" y="1070117"/>
                  </a:lnTo>
                  <a:lnTo>
                    <a:pt x="0" y="1070117"/>
                  </a:lnTo>
                  <a:lnTo>
                    <a:pt x="0" y="0"/>
                  </a:lnTo>
                  <a:close/>
                </a:path>
              </a:pathLst>
            </a:custGeom>
            <a:blipFill>
              <a:blip r:embed="rId4"/>
              <a:stretch>
                <a:fillRect l="0" t="0" r="0" b="0"/>
              </a:stretch>
            </a:blipFill>
          </p:spPr>
        </p:sp>
        <p:sp>
          <p:nvSpPr>
            <p:cNvPr name="Freeform 18" id="18"/>
            <p:cNvSpPr/>
            <p:nvPr/>
          </p:nvSpPr>
          <p:spPr>
            <a:xfrm flipH="false" flipV="false" rot="0">
              <a:off x="1473483" y="0"/>
              <a:ext cx="2009170" cy="1543712"/>
            </a:xfrm>
            <a:custGeom>
              <a:avLst/>
              <a:gdLst/>
              <a:ahLst/>
              <a:cxnLst/>
              <a:rect r="r" b="b" t="t" l="l"/>
              <a:pathLst>
                <a:path h="1543712" w="2009170">
                  <a:moveTo>
                    <a:pt x="0" y="0"/>
                  </a:moveTo>
                  <a:lnTo>
                    <a:pt x="2009170" y="0"/>
                  </a:lnTo>
                  <a:lnTo>
                    <a:pt x="2009170" y="1543712"/>
                  </a:lnTo>
                  <a:lnTo>
                    <a:pt x="0" y="1543712"/>
                  </a:lnTo>
                  <a:lnTo>
                    <a:pt x="0" y="0"/>
                  </a:lnTo>
                  <a:close/>
                </a:path>
              </a:pathLst>
            </a:custGeom>
            <a:blipFill>
              <a:blip r:embed="rId5"/>
              <a:stretch>
                <a:fillRect l="0" t="0" r="0" b="0"/>
              </a:stretch>
            </a:blipFill>
          </p:spPr>
        </p:sp>
      </p:grpSp>
      <p:sp>
        <p:nvSpPr>
          <p:cNvPr name="TextBox 19" id="19"/>
          <p:cNvSpPr txBox="true"/>
          <p:nvPr/>
        </p:nvSpPr>
        <p:spPr>
          <a:xfrm rot="0">
            <a:off x="1173057" y="5191125"/>
            <a:ext cx="9089605" cy="555625"/>
          </a:xfrm>
          <a:prstGeom prst="rect">
            <a:avLst/>
          </a:prstGeom>
        </p:spPr>
        <p:txBody>
          <a:bodyPr anchor="t" rtlCol="false" tIns="0" lIns="0" bIns="0" rIns="0">
            <a:spAutoFit/>
          </a:bodyPr>
          <a:lstStyle/>
          <a:p>
            <a:pPr algn="l">
              <a:lnSpc>
                <a:spcPts val="4399"/>
              </a:lnSpc>
            </a:pPr>
            <a:r>
              <a:rPr lang="en-US" sz="3999" b="true">
                <a:solidFill>
                  <a:srgbClr val="FEBF0E"/>
                </a:solidFill>
                <a:latin typeface="Nunito Sans Regular Bold"/>
                <a:ea typeface="Nunito Sans Regular Bold"/>
                <a:cs typeface="Nunito Sans Regular Bold"/>
                <a:sym typeface="Nunito Sans Regular Bold"/>
              </a:rPr>
              <a:t>Virtual Internship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12989191" y="2691824"/>
            <a:ext cx="4125898" cy="4903352"/>
            <a:chOff x="0" y="0"/>
            <a:chExt cx="5501198" cy="6537803"/>
          </a:xfrm>
        </p:grpSpPr>
        <p:grpSp>
          <p:nvGrpSpPr>
            <p:cNvPr name="Group 5" id="5"/>
            <p:cNvGrpSpPr/>
            <p:nvPr/>
          </p:nvGrpSpPr>
          <p:grpSpPr>
            <a:xfrm rot="0">
              <a:off x="0" y="0"/>
              <a:ext cx="5501198" cy="6537803"/>
              <a:chOff x="0" y="0"/>
              <a:chExt cx="1810019" cy="2151086"/>
            </a:xfrm>
          </p:grpSpPr>
          <p:sp>
            <p:nvSpPr>
              <p:cNvPr name="Freeform 6" id="6"/>
              <p:cNvSpPr/>
              <p:nvPr/>
            </p:nvSpPr>
            <p:spPr>
              <a:xfrm flipH="false" flipV="false" rot="0">
                <a:off x="0" y="0"/>
                <a:ext cx="1810019" cy="2151086"/>
              </a:xfrm>
              <a:custGeom>
                <a:avLst/>
                <a:gdLst/>
                <a:ahLst/>
                <a:cxnLst/>
                <a:rect r="r" b="b" t="t" l="l"/>
                <a:pathLst>
                  <a:path h="2151086" w="1810019">
                    <a:moveTo>
                      <a:pt x="0" y="0"/>
                    </a:moveTo>
                    <a:lnTo>
                      <a:pt x="1810019" y="0"/>
                    </a:lnTo>
                    <a:lnTo>
                      <a:pt x="1810019" y="2151086"/>
                    </a:lnTo>
                    <a:lnTo>
                      <a:pt x="0" y="2151086"/>
                    </a:lnTo>
                    <a:close/>
                  </a:path>
                </a:pathLst>
              </a:custGeom>
              <a:solidFill>
                <a:srgbClr val="FEBF0E"/>
              </a:solidFill>
            </p:spPr>
          </p:sp>
        </p:grpSp>
        <p:grpSp>
          <p:nvGrpSpPr>
            <p:cNvPr name="Group 7" id="7"/>
            <p:cNvGrpSpPr/>
            <p:nvPr/>
          </p:nvGrpSpPr>
          <p:grpSpPr>
            <a:xfrm rot="0">
              <a:off x="0" y="0"/>
              <a:ext cx="5501198" cy="908726"/>
              <a:chOff x="0" y="0"/>
              <a:chExt cx="1810019" cy="298992"/>
            </a:xfrm>
          </p:grpSpPr>
          <p:sp>
            <p:nvSpPr>
              <p:cNvPr name="Freeform 8" id="8"/>
              <p:cNvSpPr/>
              <p:nvPr/>
            </p:nvSpPr>
            <p:spPr>
              <a:xfrm flipH="false" flipV="false" rot="0">
                <a:off x="0" y="0"/>
                <a:ext cx="1810019" cy="298992"/>
              </a:xfrm>
              <a:custGeom>
                <a:avLst/>
                <a:gdLst/>
                <a:ahLst/>
                <a:cxnLst/>
                <a:rect r="r" b="b" t="t" l="l"/>
                <a:pathLst>
                  <a:path h="298992" w="1810019">
                    <a:moveTo>
                      <a:pt x="0" y="0"/>
                    </a:moveTo>
                    <a:lnTo>
                      <a:pt x="1810019" y="0"/>
                    </a:lnTo>
                    <a:lnTo>
                      <a:pt x="1810019" y="298992"/>
                    </a:lnTo>
                    <a:lnTo>
                      <a:pt x="0" y="298992"/>
                    </a:lnTo>
                    <a:close/>
                  </a:path>
                </a:pathLst>
              </a:custGeom>
              <a:solidFill>
                <a:srgbClr val="F2F1F2"/>
              </a:solidFill>
            </p:spPr>
          </p:sp>
        </p:grpSp>
      </p:grpSp>
      <p:sp>
        <p:nvSpPr>
          <p:cNvPr name="Freeform 9" id="9"/>
          <p:cNvSpPr/>
          <p:nvPr/>
        </p:nvSpPr>
        <p:spPr>
          <a:xfrm flipH="false" flipV="false" rot="0">
            <a:off x="655146" y="2323696"/>
            <a:ext cx="11415755" cy="2373168"/>
          </a:xfrm>
          <a:custGeom>
            <a:avLst/>
            <a:gdLst/>
            <a:ahLst/>
            <a:cxnLst/>
            <a:rect r="r" b="b" t="t" l="l"/>
            <a:pathLst>
              <a:path h="2373168" w="11415755">
                <a:moveTo>
                  <a:pt x="0" y="0"/>
                </a:moveTo>
                <a:lnTo>
                  <a:pt x="11415755" y="0"/>
                </a:lnTo>
                <a:lnTo>
                  <a:pt x="11415755" y="2373168"/>
                </a:lnTo>
                <a:lnTo>
                  <a:pt x="0" y="2373168"/>
                </a:lnTo>
                <a:lnTo>
                  <a:pt x="0" y="0"/>
                </a:lnTo>
                <a:close/>
              </a:path>
            </a:pathLst>
          </a:custGeom>
          <a:blipFill>
            <a:blip r:embed="rId2"/>
            <a:stretch>
              <a:fillRect l="0" t="0" r="0" b="0"/>
            </a:stretch>
          </a:blipFill>
        </p:spPr>
      </p:sp>
      <p:sp>
        <p:nvSpPr>
          <p:cNvPr name="Freeform 10" id="10"/>
          <p:cNvSpPr/>
          <p:nvPr/>
        </p:nvSpPr>
        <p:spPr>
          <a:xfrm flipH="false" flipV="false" rot="0">
            <a:off x="991276" y="5137142"/>
            <a:ext cx="10743495" cy="3942101"/>
          </a:xfrm>
          <a:custGeom>
            <a:avLst/>
            <a:gdLst/>
            <a:ahLst/>
            <a:cxnLst/>
            <a:rect r="r" b="b" t="t" l="l"/>
            <a:pathLst>
              <a:path h="3942101" w="10743495">
                <a:moveTo>
                  <a:pt x="0" y="0"/>
                </a:moveTo>
                <a:lnTo>
                  <a:pt x="10743495" y="0"/>
                </a:lnTo>
                <a:lnTo>
                  <a:pt x="10743495" y="3942102"/>
                </a:lnTo>
                <a:lnTo>
                  <a:pt x="0" y="3942102"/>
                </a:lnTo>
                <a:lnTo>
                  <a:pt x="0" y="0"/>
                </a:lnTo>
                <a:close/>
              </a:path>
            </a:pathLst>
          </a:custGeom>
          <a:blipFill>
            <a:blip r:embed="rId3"/>
            <a:stretch>
              <a:fillRect l="0" t="0" r="0" b="0"/>
            </a:stretch>
          </a:blipFill>
        </p:spPr>
      </p:sp>
      <p:sp>
        <p:nvSpPr>
          <p:cNvPr name="TextBox 11" id="11"/>
          <p:cNvSpPr txBox="true"/>
          <p:nvPr/>
        </p:nvSpPr>
        <p:spPr>
          <a:xfrm rot="0">
            <a:off x="3885738" y="1076325"/>
            <a:ext cx="7253167" cy="638648"/>
          </a:xfrm>
          <a:prstGeom prst="rect">
            <a:avLst/>
          </a:prstGeom>
        </p:spPr>
        <p:txBody>
          <a:bodyPr anchor="t" rtlCol="false" tIns="0" lIns="0" bIns="0" rIns="0">
            <a:spAutoFit/>
          </a:bodyPr>
          <a:lstStyle/>
          <a:p>
            <a:pPr algn="l">
              <a:lnSpc>
                <a:spcPts val="4990"/>
              </a:lnSpc>
            </a:pPr>
            <a:r>
              <a:rPr lang="en-US" sz="4537" b="true">
                <a:solidFill>
                  <a:srgbClr val="FEBF0E"/>
                </a:solidFill>
                <a:latin typeface="Nunito Sans Bold Bold"/>
                <a:ea typeface="Nunito Sans Bold Bold"/>
                <a:cs typeface="Nunito Sans Bold Bold"/>
                <a:sym typeface="Nunito Sans Bold Bold"/>
              </a:rPr>
              <a:t>RFM Scoring</a:t>
            </a:r>
          </a:p>
        </p:txBody>
      </p:sp>
      <p:sp>
        <p:nvSpPr>
          <p:cNvPr name="TextBox 12" id="12"/>
          <p:cNvSpPr txBox="true"/>
          <p:nvPr/>
        </p:nvSpPr>
        <p:spPr>
          <a:xfrm rot="0">
            <a:off x="13229563" y="2797674"/>
            <a:ext cx="4029737" cy="464896"/>
          </a:xfrm>
          <a:prstGeom prst="rect">
            <a:avLst/>
          </a:prstGeom>
        </p:spPr>
        <p:txBody>
          <a:bodyPr anchor="t" rtlCol="false" tIns="0" lIns="0" bIns="0" rIns="0">
            <a:spAutoFit/>
          </a:bodyPr>
          <a:lstStyle/>
          <a:p>
            <a:pPr algn="just">
              <a:lnSpc>
                <a:spcPts val="3957"/>
              </a:lnSpc>
            </a:pPr>
            <a:r>
              <a:rPr lang="en-US" b="true" sz="2473">
                <a:solidFill>
                  <a:srgbClr val="231F20"/>
                </a:solidFill>
                <a:latin typeface="Nunito Sans Regular Bold"/>
                <a:ea typeface="Nunito Sans Regular Bold"/>
                <a:cs typeface="Nunito Sans Regular Bold"/>
                <a:sym typeface="Nunito Sans Regular Bold"/>
              </a:rPr>
              <a:t>Findings</a:t>
            </a:r>
          </a:p>
        </p:txBody>
      </p:sp>
      <p:sp>
        <p:nvSpPr>
          <p:cNvPr name="TextBox 13" id="13"/>
          <p:cNvSpPr txBox="true"/>
          <p:nvPr/>
        </p:nvSpPr>
        <p:spPr>
          <a:xfrm rot="0">
            <a:off x="13277612" y="3747774"/>
            <a:ext cx="3933638" cy="3102536"/>
          </a:xfrm>
          <a:prstGeom prst="rect">
            <a:avLst/>
          </a:prstGeom>
        </p:spPr>
        <p:txBody>
          <a:bodyPr anchor="t" rtlCol="false" tIns="0" lIns="0" bIns="0" rIns="0">
            <a:spAutoFit/>
          </a:bodyPr>
          <a:lstStyle/>
          <a:p>
            <a:pPr algn="l">
              <a:lnSpc>
                <a:spcPts val="3082"/>
              </a:lnSpc>
            </a:pPr>
            <a:r>
              <a:rPr lang="en-US" sz="1926" b="true">
                <a:solidFill>
                  <a:srgbClr val="000000"/>
                </a:solidFill>
                <a:latin typeface="Nunito Sans Regular Bold"/>
                <a:ea typeface="Nunito Sans Regular Bold"/>
                <a:cs typeface="Nunito Sans Regular Bold"/>
                <a:sym typeface="Nunito Sans Regular Bold"/>
              </a:rPr>
              <a:t>Labeling RFM rank into 5 segments, sorted by the highest rank:</a:t>
            </a:r>
          </a:p>
          <a:p>
            <a:pPr algn="l" marL="415922" indent="-207961" lvl="1">
              <a:lnSpc>
                <a:spcPts val="3082"/>
              </a:lnSpc>
              <a:buAutoNum type="arabicPeriod" startAt="1"/>
            </a:pPr>
            <a:r>
              <a:rPr lang="en-US" b="true" sz="1926">
                <a:solidFill>
                  <a:srgbClr val="000000"/>
                </a:solidFill>
                <a:latin typeface="Nunito Sans Regular Bold"/>
                <a:ea typeface="Nunito Sans Regular Bold"/>
                <a:cs typeface="Nunito Sans Regular Bold"/>
                <a:sym typeface="Nunito Sans Regular Bold"/>
              </a:rPr>
              <a:t>Champion</a:t>
            </a:r>
          </a:p>
          <a:p>
            <a:pPr algn="l" marL="415922" indent="-207961" lvl="1">
              <a:lnSpc>
                <a:spcPts val="3082"/>
              </a:lnSpc>
              <a:buAutoNum type="arabicPeriod" startAt="1"/>
            </a:pPr>
            <a:r>
              <a:rPr lang="en-US" b="true" sz="1926">
                <a:solidFill>
                  <a:srgbClr val="000000"/>
                </a:solidFill>
                <a:latin typeface="Nunito Sans Regular Bold"/>
                <a:ea typeface="Nunito Sans Regular Bold"/>
                <a:cs typeface="Nunito Sans Regular Bold"/>
                <a:sym typeface="Nunito Sans Regular Bold"/>
              </a:rPr>
              <a:t>Potential Loyalist</a:t>
            </a:r>
          </a:p>
          <a:p>
            <a:pPr algn="l" marL="415922" indent="-207961" lvl="1">
              <a:lnSpc>
                <a:spcPts val="3082"/>
              </a:lnSpc>
              <a:buAutoNum type="arabicPeriod" startAt="1"/>
            </a:pPr>
            <a:r>
              <a:rPr lang="en-US" b="true" sz="1926">
                <a:solidFill>
                  <a:srgbClr val="000000"/>
                </a:solidFill>
                <a:latin typeface="Nunito Sans Regular Bold"/>
                <a:ea typeface="Nunito Sans Regular Bold"/>
                <a:cs typeface="Nunito Sans Regular Bold"/>
                <a:sym typeface="Nunito Sans Regular Bold"/>
              </a:rPr>
              <a:t>New Customers</a:t>
            </a:r>
          </a:p>
          <a:p>
            <a:pPr algn="l" marL="415922" indent="-207961" lvl="1">
              <a:lnSpc>
                <a:spcPts val="3082"/>
              </a:lnSpc>
              <a:buAutoNum type="arabicPeriod" startAt="1"/>
            </a:pPr>
            <a:r>
              <a:rPr lang="en-US" b="true" sz="1926">
                <a:solidFill>
                  <a:srgbClr val="000000"/>
                </a:solidFill>
                <a:latin typeface="Nunito Sans Regular Bold"/>
                <a:ea typeface="Nunito Sans Regular Bold"/>
                <a:cs typeface="Nunito Sans Regular Bold"/>
                <a:sym typeface="Nunito Sans Regular Bold"/>
              </a:rPr>
              <a:t>At Risk Customers</a:t>
            </a:r>
          </a:p>
          <a:p>
            <a:pPr algn="l" marL="415922" indent="-207961" lvl="1">
              <a:lnSpc>
                <a:spcPts val="3082"/>
              </a:lnSpc>
              <a:buAutoNum type="arabicPeriod" startAt="1"/>
            </a:pPr>
            <a:r>
              <a:rPr lang="en-US" b="true" sz="1926">
                <a:solidFill>
                  <a:srgbClr val="000000"/>
                </a:solidFill>
                <a:latin typeface="Nunito Sans Regular Bold"/>
                <a:ea typeface="Nunito Sans Regular Bold"/>
                <a:cs typeface="Nunito Sans Regular Bold"/>
                <a:sym typeface="Nunito Sans Regular Bold"/>
              </a:rPr>
              <a:t>Potential Churn Customers</a:t>
            </a:r>
          </a:p>
        </p:txBody>
      </p:sp>
      <p:grpSp>
        <p:nvGrpSpPr>
          <p:cNvPr name="Group 14" id="14"/>
          <p:cNvGrpSpPr/>
          <p:nvPr/>
        </p:nvGrpSpPr>
        <p:grpSpPr>
          <a:xfrm rot="0">
            <a:off x="14238807" y="0"/>
            <a:ext cx="4049193" cy="1028700"/>
            <a:chOff x="0" y="0"/>
            <a:chExt cx="5398924" cy="1371600"/>
          </a:xfrm>
        </p:grpSpPr>
        <p:sp>
          <p:nvSpPr>
            <p:cNvPr name="Freeform 15" id="15"/>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4"/>
              <a:stretch>
                <a:fillRect l="0" t="0" r="0" b="0"/>
              </a:stretch>
            </a:blipFill>
          </p:spPr>
        </p:sp>
        <p:sp>
          <p:nvSpPr>
            <p:cNvPr name="Freeform 16" id="16"/>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5"/>
              <a:stretch>
                <a:fillRect l="0" t="0" r="0" b="0"/>
              </a:stretch>
            </a:blipFill>
          </p:spPr>
        </p:sp>
        <p:sp>
          <p:nvSpPr>
            <p:cNvPr name="Freeform 17" id="17"/>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6"/>
              <a:stretch>
                <a:fillRect l="0" t="0" r="0" b="0"/>
              </a:stretch>
            </a:blipFill>
          </p:spPr>
        </p:sp>
        <p:sp>
          <p:nvSpPr>
            <p:cNvPr name="Freeform 18" id="18"/>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7"/>
              <a:stretch>
                <a:fillRect l="0" t="0" r="0" b="0"/>
              </a:stretch>
            </a:blipFill>
          </p:spPr>
        </p:sp>
      </p:grpSp>
      <p:sp>
        <p:nvSpPr>
          <p:cNvPr name="TextBox 19" id="19"/>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13195883" y="2278267"/>
            <a:ext cx="4851859" cy="6980033"/>
            <a:chOff x="0" y="0"/>
            <a:chExt cx="1810019" cy="2603949"/>
          </a:xfrm>
        </p:grpSpPr>
        <p:sp>
          <p:nvSpPr>
            <p:cNvPr name="Freeform 5" id="5"/>
            <p:cNvSpPr/>
            <p:nvPr/>
          </p:nvSpPr>
          <p:spPr>
            <a:xfrm flipH="false" flipV="false" rot="0">
              <a:off x="0" y="0"/>
              <a:ext cx="1810019" cy="2603949"/>
            </a:xfrm>
            <a:custGeom>
              <a:avLst/>
              <a:gdLst/>
              <a:ahLst/>
              <a:cxnLst/>
              <a:rect r="r" b="b" t="t" l="l"/>
              <a:pathLst>
                <a:path h="2603949" w="1810019">
                  <a:moveTo>
                    <a:pt x="0" y="0"/>
                  </a:moveTo>
                  <a:lnTo>
                    <a:pt x="1810019" y="0"/>
                  </a:lnTo>
                  <a:lnTo>
                    <a:pt x="1810019" y="2603949"/>
                  </a:lnTo>
                  <a:lnTo>
                    <a:pt x="0" y="2603949"/>
                  </a:lnTo>
                  <a:close/>
                </a:path>
              </a:pathLst>
            </a:custGeom>
            <a:solidFill>
              <a:srgbClr val="FEBF0E"/>
            </a:solidFill>
          </p:spPr>
        </p:sp>
      </p:grpSp>
      <p:grpSp>
        <p:nvGrpSpPr>
          <p:cNvPr name="Group 6" id="6"/>
          <p:cNvGrpSpPr/>
          <p:nvPr/>
        </p:nvGrpSpPr>
        <p:grpSpPr>
          <a:xfrm rot="0">
            <a:off x="13195883" y="2278267"/>
            <a:ext cx="4851859" cy="801464"/>
            <a:chOff x="0" y="0"/>
            <a:chExt cx="1810019" cy="298992"/>
          </a:xfrm>
        </p:grpSpPr>
        <p:sp>
          <p:nvSpPr>
            <p:cNvPr name="Freeform 7" id="7"/>
            <p:cNvSpPr/>
            <p:nvPr/>
          </p:nvSpPr>
          <p:spPr>
            <a:xfrm flipH="false" flipV="false" rot="0">
              <a:off x="0" y="0"/>
              <a:ext cx="1810019" cy="298992"/>
            </a:xfrm>
            <a:custGeom>
              <a:avLst/>
              <a:gdLst/>
              <a:ahLst/>
              <a:cxnLst/>
              <a:rect r="r" b="b" t="t" l="l"/>
              <a:pathLst>
                <a:path h="298992" w="1810019">
                  <a:moveTo>
                    <a:pt x="0" y="0"/>
                  </a:moveTo>
                  <a:lnTo>
                    <a:pt x="1810019" y="0"/>
                  </a:lnTo>
                  <a:lnTo>
                    <a:pt x="1810019" y="298992"/>
                  </a:lnTo>
                  <a:lnTo>
                    <a:pt x="0" y="298992"/>
                  </a:lnTo>
                  <a:close/>
                </a:path>
              </a:pathLst>
            </a:custGeom>
            <a:solidFill>
              <a:srgbClr val="F2F1F2"/>
            </a:solidFill>
          </p:spPr>
        </p:sp>
      </p:grpSp>
      <p:sp>
        <p:nvSpPr>
          <p:cNvPr name="Freeform 8" id="8"/>
          <p:cNvSpPr/>
          <p:nvPr/>
        </p:nvSpPr>
        <p:spPr>
          <a:xfrm flipH="false" flipV="false" rot="0">
            <a:off x="1250194" y="2278267"/>
            <a:ext cx="11464686" cy="7275358"/>
          </a:xfrm>
          <a:custGeom>
            <a:avLst/>
            <a:gdLst/>
            <a:ahLst/>
            <a:cxnLst/>
            <a:rect r="r" b="b" t="t" l="l"/>
            <a:pathLst>
              <a:path h="7275358" w="11464686">
                <a:moveTo>
                  <a:pt x="0" y="0"/>
                </a:moveTo>
                <a:lnTo>
                  <a:pt x="11464685" y="0"/>
                </a:lnTo>
                <a:lnTo>
                  <a:pt x="11464685" y="7275358"/>
                </a:lnTo>
                <a:lnTo>
                  <a:pt x="0" y="7275358"/>
                </a:lnTo>
                <a:lnTo>
                  <a:pt x="0" y="0"/>
                </a:lnTo>
                <a:close/>
              </a:path>
            </a:pathLst>
          </a:custGeom>
          <a:blipFill>
            <a:blip r:embed="rId2"/>
            <a:stretch>
              <a:fillRect l="0" t="0" r="0" b="0"/>
            </a:stretch>
          </a:blipFill>
        </p:spPr>
      </p:sp>
      <p:sp>
        <p:nvSpPr>
          <p:cNvPr name="TextBox 9" id="9"/>
          <p:cNvSpPr txBox="true"/>
          <p:nvPr/>
        </p:nvSpPr>
        <p:spPr>
          <a:xfrm rot="0">
            <a:off x="3885738" y="1076325"/>
            <a:ext cx="7253167" cy="638648"/>
          </a:xfrm>
          <a:prstGeom prst="rect">
            <a:avLst/>
          </a:prstGeom>
        </p:spPr>
        <p:txBody>
          <a:bodyPr anchor="t" rtlCol="false" tIns="0" lIns="0" bIns="0" rIns="0">
            <a:spAutoFit/>
          </a:bodyPr>
          <a:lstStyle/>
          <a:p>
            <a:pPr algn="ctr">
              <a:lnSpc>
                <a:spcPts val="4990"/>
              </a:lnSpc>
            </a:pPr>
            <a:r>
              <a:rPr lang="en-US" b="true" sz="4537">
                <a:solidFill>
                  <a:srgbClr val="FEBF0E"/>
                </a:solidFill>
                <a:latin typeface="Nunito Sans Bold Bold"/>
                <a:ea typeface="Nunito Sans Bold Bold"/>
                <a:cs typeface="Nunito Sans Bold Bold"/>
                <a:sym typeface="Nunito Sans Bold Bold"/>
              </a:rPr>
              <a:t>RFM Distribution</a:t>
            </a:r>
          </a:p>
        </p:txBody>
      </p:sp>
      <p:sp>
        <p:nvSpPr>
          <p:cNvPr name="TextBox 10" id="10"/>
          <p:cNvSpPr txBox="true"/>
          <p:nvPr/>
        </p:nvSpPr>
        <p:spPr>
          <a:xfrm rot="0">
            <a:off x="13606944" y="2405513"/>
            <a:ext cx="4029737" cy="464896"/>
          </a:xfrm>
          <a:prstGeom prst="rect">
            <a:avLst/>
          </a:prstGeom>
        </p:spPr>
        <p:txBody>
          <a:bodyPr anchor="t" rtlCol="false" tIns="0" lIns="0" bIns="0" rIns="0">
            <a:spAutoFit/>
          </a:bodyPr>
          <a:lstStyle/>
          <a:p>
            <a:pPr algn="just">
              <a:lnSpc>
                <a:spcPts val="3957"/>
              </a:lnSpc>
            </a:pPr>
            <a:r>
              <a:rPr lang="en-US" b="true" sz="2473">
                <a:solidFill>
                  <a:srgbClr val="231F20"/>
                </a:solidFill>
                <a:latin typeface="Nunito Sans Regular Bold"/>
                <a:ea typeface="Nunito Sans Regular Bold"/>
                <a:cs typeface="Nunito Sans Regular Bold"/>
                <a:sym typeface="Nunito Sans Regular Bold"/>
              </a:rPr>
              <a:t>Findings</a:t>
            </a:r>
          </a:p>
        </p:txBody>
      </p:sp>
      <p:sp>
        <p:nvSpPr>
          <p:cNvPr name="TextBox 11" id="11"/>
          <p:cNvSpPr txBox="true"/>
          <p:nvPr/>
        </p:nvSpPr>
        <p:spPr>
          <a:xfrm rot="0">
            <a:off x="13414183" y="3108581"/>
            <a:ext cx="4415261" cy="5671829"/>
          </a:xfrm>
          <a:prstGeom prst="rect">
            <a:avLst/>
          </a:prstGeom>
        </p:spPr>
        <p:txBody>
          <a:bodyPr anchor="t" rtlCol="false" tIns="0" lIns="0" bIns="0" rIns="0">
            <a:spAutoFit/>
          </a:bodyPr>
          <a:lstStyle/>
          <a:p>
            <a:pPr algn="l">
              <a:lnSpc>
                <a:spcPts val="3459"/>
              </a:lnSpc>
            </a:pPr>
            <a:r>
              <a:rPr lang="en-US" sz="2162">
                <a:solidFill>
                  <a:srgbClr val="000000"/>
                </a:solidFill>
                <a:latin typeface="Nunito Sans Regular"/>
                <a:ea typeface="Nunito Sans Regular"/>
                <a:cs typeface="Nunito Sans Regular"/>
                <a:sym typeface="Nunito Sans Regular"/>
              </a:rPr>
              <a:t>The scatter plot shows the segment distribution by comparing Recency and Frequency, found that:</a:t>
            </a:r>
          </a:p>
          <a:p>
            <a:pPr algn="l">
              <a:lnSpc>
                <a:spcPts val="3459"/>
              </a:lnSpc>
            </a:pPr>
          </a:p>
          <a:p>
            <a:pPr algn="l" marL="466846" indent="-233423" lvl="1">
              <a:lnSpc>
                <a:spcPts val="3459"/>
              </a:lnSpc>
              <a:buAutoNum type="arabicPeriod" startAt="1"/>
            </a:pPr>
            <a:r>
              <a:rPr lang="en-US" sz="2162">
                <a:solidFill>
                  <a:srgbClr val="000000"/>
                </a:solidFill>
                <a:latin typeface="Nunito Sans Regular"/>
                <a:ea typeface="Nunito Sans Regular"/>
                <a:cs typeface="Nunito Sans Regular"/>
                <a:sym typeface="Nunito Sans Regular"/>
              </a:rPr>
              <a:t>Champion: </a:t>
            </a:r>
            <a:r>
              <a:rPr lang="en-US" b="true" sz="2162">
                <a:solidFill>
                  <a:srgbClr val="000000"/>
                </a:solidFill>
                <a:latin typeface="Nunito Sans Regular Bold"/>
                <a:ea typeface="Nunito Sans Regular Bold"/>
                <a:cs typeface="Nunito Sans Regular Bold"/>
                <a:sym typeface="Nunito Sans Regular Bold"/>
              </a:rPr>
              <a:t>High </a:t>
            </a:r>
            <a:r>
              <a:rPr lang="en-US" sz="2162">
                <a:solidFill>
                  <a:srgbClr val="000000"/>
                </a:solidFill>
                <a:latin typeface="Nunito Sans Regular"/>
                <a:ea typeface="Nunito Sans Regular"/>
                <a:cs typeface="Nunito Sans Regular"/>
                <a:sym typeface="Nunito Sans Regular"/>
              </a:rPr>
              <a:t>Recency, </a:t>
            </a:r>
            <a:r>
              <a:rPr lang="en-US" b="true" sz="2162">
                <a:solidFill>
                  <a:srgbClr val="000000"/>
                </a:solidFill>
                <a:latin typeface="Nunito Sans Regular Bold"/>
                <a:ea typeface="Nunito Sans Regular Bold"/>
                <a:cs typeface="Nunito Sans Regular Bold"/>
                <a:sym typeface="Nunito Sans Regular Bold"/>
              </a:rPr>
              <a:t>High </a:t>
            </a:r>
            <a:r>
              <a:rPr lang="en-US" sz="2162">
                <a:solidFill>
                  <a:srgbClr val="000000"/>
                </a:solidFill>
                <a:latin typeface="Nunito Sans Regular"/>
                <a:ea typeface="Nunito Sans Regular"/>
                <a:cs typeface="Nunito Sans Regular"/>
                <a:sym typeface="Nunito Sans Regular"/>
              </a:rPr>
              <a:t>Frequency</a:t>
            </a:r>
          </a:p>
          <a:p>
            <a:pPr algn="l" marL="466846" indent="-233423" lvl="1">
              <a:lnSpc>
                <a:spcPts val="3459"/>
              </a:lnSpc>
              <a:buAutoNum type="arabicPeriod" startAt="1"/>
            </a:pPr>
            <a:r>
              <a:rPr lang="en-US" sz="2162">
                <a:solidFill>
                  <a:srgbClr val="000000"/>
                </a:solidFill>
                <a:latin typeface="Nunito Sans Regular"/>
                <a:ea typeface="Nunito Sans Regular"/>
                <a:cs typeface="Nunito Sans Regular"/>
                <a:sym typeface="Nunito Sans Regular"/>
              </a:rPr>
              <a:t>Potential Loyalist &amp; </a:t>
            </a:r>
            <a:r>
              <a:rPr lang="en-US" sz="2162">
                <a:solidFill>
                  <a:srgbClr val="000000"/>
                </a:solidFill>
                <a:latin typeface="Nunito Sans Regular"/>
                <a:ea typeface="Nunito Sans Regular"/>
                <a:cs typeface="Nunito Sans Regular"/>
                <a:sym typeface="Nunito Sans Regular"/>
              </a:rPr>
              <a:t> Potential Churn: </a:t>
            </a:r>
            <a:r>
              <a:rPr lang="en-US" b="true" sz="2162">
                <a:solidFill>
                  <a:srgbClr val="000000"/>
                </a:solidFill>
                <a:latin typeface="Nunito Sans Regular Bold"/>
                <a:ea typeface="Nunito Sans Regular Bold"/>
                <a:cs typeface="Nunito Sans Regular Bold"/>
                <a:sym typeface="Nunito Sans Regular Bold"/>
              </a:rPr>
              <a:t>Mid </a:t>
            </a:r>
            <a:r>
              <a:rPr lang="en-US" sz="2162">
                <a:solidFill>
                  <a:srgbClr val="000000"/>
                </a:solidFill>
                <a:latin typeface="Nunito Sans Regular"/>
                <a:ea typeface="Nunito Sans Regular"/>
                <a:cs typeface="Nunito Sans Regular"/>
                <a:sym typeface="Nunito Sans Regular"/>
              </a:rPr>
              <a:t>Frequency &amp; Recency </a:t>
            </a:r>
          </a:p>
          <a:p>
            <a:pPr algn="l" marL="466846" indent="-233423" lvl="1">
              <a:lnSpc>
                <a:spcPts val="3459"/>
              </a:lnSpc>
              <a:buAutoNum type="arabicPeriod" startAt="1"/>
            </a:pPr>
            <a:r>
              <a:rPr lang="en-US" sz="2162">
                <a:solidFill>
                  <a:srgbClr val="000000"/>
                </a:solidFill>
                <a:latin typeface="Nunito Sans Regular"/>
                <a:ea typeface="Nunito Sans Regular"/>
                <a:cs typeface="Nunito Sans Regular"/>
                <a:sym typeface="Nunito Sans Regular"/>
              </a:rPr>
              <a:t>New Customers: </a:t>
            </a:r>
            <a:r>
              <a:rPr lang="en-US" b="true" sz="2162">
                <a:solidFill>
                  <a:srgbClr val="000000"/>
                </a:solidFill>
                <a:latin typeface="Nunito Sans Regular Bold"/>
                <a:ea typeface="Nunito Sans Regular Bold"/>
                <a:cs typeface="Nunito Sans Regular Bold"/>
                <a:sym typeface="Nunito Sans Regular Bold"/>
              </a:rPr>
              <a:t>High </a:t>
            </a:r>
            <a:r>
              <a:rPr lang="en-US" sz="2162">
                <a:solidFill>
                  <a:srgbClr val="000000"/>
                </a:solidFill>
                <a:latin typeface="Nunito Sans Regular"/>
                <a:ea typeface="Nunito Sans Regular"/>
                <a:cs typeface="Nunito Sans Regular"/>
                <a:sym typeface="Nunito Sans Regular"/>
              </a:rPr>
              <a:t>Recency, </a:t>
            </a:r>
            <a:r>
              <a:rPr lang="en-US" b="true" sz="2162">
                <a:solidFill>
                  <a:srgbClr val="000000"/>
                </a:solidFill>
                <a:latin typeface="Nunito Sans Regular Bold"/>
                <a:ea typeface="Nunito Sans Regular Bold"/>
                <a:cs typeface="Nunito Sans Regular Bold"/>
                <a:sym typeface="Nunito Sans Regular Bold"/>
              </a:rPr>
              <a:t>Low </a:t>
            </a:r>
            <a:r>
              <a:rPr lang="en-US" sz="2162">
                <a:solidFill>
                  <a:srgbClr val="000000"/>
                </a:solidFill>
                <a:latin typeface="Nunito Sans Regular"/>
                <a:ea typeface="Nunito Sans Regular"/>
                <a:cs typeface="Nunito Sans Regular"/>
                <a:sym typeface="Nunito Sans Regular"/>
              </a:rPr>
              <a:t>Frequency</a:t>
            </a:r>
          </a:p>
          <a:p>
            <a:pPr algn="l" marL="466846" indent="-233423" lvl="1">
              <a:lnSpc>
                <a:spcPts val="3459"/>
              </a:lnSpc>
              <a:buAutoNum type="arabicPeriod" startAt="1"/>
            </a:pPr>
            <a:r>
              <a:rPr lang="en-US" sz="2162">
                <a:solidFill>
                  <a:srgbClr val="000000"/>
                </a:solidFill>
                <a:latin typeface="Nunito Sans Regular"/>
                <a:ea typeface="Nunito Sans Regular"/>
                <a:cs typeface="Nunito Sans Regular"/>
                <a:sym typeface="Nunito Sans Regular"/>
              </a:rPr>
              <a:t> At Risk Customers: </a:t>
            </a:r>
            <a:r>
              <a:rPr lang="en-US" b="true" sz="2162">
                <a:solidFill>
                  <a:srgbClr val="000000"/>
                </a:solidFill>
                <a:latin typeface="Nunito Sans Regular Bold"/>
                <a:ea typeface="Nunito Sans Regular Bold"/>
                <a:cs typeface="Nunito Sans Regular Bold"/>
                <a:sym typeface="Nunito Sans Regular Bold"/>
              </a:rPr>
              <a:t>High </a:t>
            </a:r>
            <a:r>
              <a:rPr lang="en-US" sz="2162">
                <a:solidFill>
                  <a:srgbClr val="000000"/>
                </a:solidFill>
                <a:latin typeface="Nunito Sans Regular"/>
                <a:ea typeface="Nunito Sans Regular"/>
                <a:cs typeface="Nunito Sans Regular"/>
                <a:sym typeface="Nunito Sans Regular"/>
              </a:rPr>
              <a:t>Recency, </a:t>
            </a:r>
            <a:r>
              <a:rPr lang="en-US" b="true" sz="2162">
                <a:solidFill>
                  <a:srgbClr val="000000"/>
                </a:solidFill>
                <a:latin typeface="Nunito Sans Regular Bold"/>
                <a:ea typeface="Nunito Sans Regular Bold"/>
                <a:cs typeface="Nunito Sans Regular Bold"/>
                <a:sym typeface="Nunito Sans Regular Bold"/>
              </a:rPr>
              <a:t>Low </a:t>
            </a:r>
            <a:r>
              <a:rPr lang="en-US" sz="2162">
                <a:solidFill>
                  <a:srgbClr val="000000"/>
                </a:solidFill>
                <a:latin typeface="Nunito Sans Regular"/>
                <a:ea typeface="Nunito Sans Regular"/>
                <a:cs typeface="Nunito Sans Regular"/>
                <a:sym typeface="Nunito Sans Regular"/>
              </a:rPr>
              <a:t>Frequency</a:t>
            </a:r>
          </a:p>
        </p:txBody>
      </p:sp>
      <p:grpSp>
        <p:nvGrpSpPr>
          <p:cNvPr name="Group 12" id="12"/>
          <p:cNvGrpSpPr/>
          <p:nvPr/>
        </p:nvGrpSpPr>
        <p:grpSpPr>
          <a:xfrm rot="0">
            <a:off x="14238807" y="0"/>
            <a:ext cx="4049193" cy="1028700"/>
            <a:chOff x="0" y="0"/>
            <a:chExt cx="5398924" cy="1371600"/>
          </a:xfrm>
        </p:grpSpPr>
        <p:sp>
          <p:nvSpPr>
            <p:cNvPr name="Freeform 13" id="13"/>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3"/>
              <a:stretch>
                <a:fillRect l="0" t="0" r="0" b="0"/>
              </a:stretch>
            </a:blipFill>
          </p:spPr>
        </p:sp>
        <p:sp>
          <p:nvSpPr>
            <p:cNvPr name="Freeform 14" id="14"/>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4"/>
              <a:stretch>
                <a:fillRect l="0" t="0" r="0" b="0"/>
              </a:stretch>
            </a:blipFill>
          </p:spPr>
        </p:sp>
        <p:sp>
          <p:nvSpPr>
            <p:cNvPr name="Freeform 15" id="15"/>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5"/>
              <a:stretch>
                <a:fillRect l="0" t="0" r="0" b="0"/>
              </a:stretch>
            </a:blipFill>
          </p:spPr>
        </p:sp>
        <p:sp>
          <p:nvSpPr>
            <p:cNvPr name="Freeform 16" id="16"/>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6"/>
              <a:stretch>
                <a:fillRect l="0" t="0" r="0" b="0"/>
              </a:stretch>
            </a:blipFill>
          </p:spPr>
        </p:sp>
      </p:grpSp>
      <p:sp>
        <p:nvSpPr>
          <p:cNvPr name="TextBox 17" id="17"/>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13777634" y="2939534"/>
            <a:ext cx="4125898" cy="4903352"/>
            <a:chOff x="0" y="0"/>
            <a:chExt cx="5501198" cy="6537803"/>
          </a:xfrm>
        </p:grpSpPr>
        <p:grpSp>
          <p:nvGrpSpPr>
            <p:cNvPr name="Group 5" id="5"/>
            <p:cNvGrpSpPr/>
            <p:nvPr/>
          </p:nvGrpSpPr>
          <p:grpSpPr>
            <a:xfrm rot="0">
              <a:off x="0" y="0"/>
              <a:ext cx="5501198" cy="6537803"/>
              <a:chOff x="0" y="0"/>
              <a:chExt cx="1810019" cy="2151086"/>
            </a:xfrm>
          </p:grpSpPr>
          <p:sp>
            <p:nvSpPr>
              <p:cNvPr name="Freeform 6" id="6"/>
              <p:cNvSpPr/>
              <p:nvPr/>
            </p:nvSpPr>
            <p:spPr>
              <a:xfrm flipH="false" flipV="false" rot="0">
                <a:off x="0" y="0"/>
                <a:ext cx="1810019" cy="2151086"/>
              </a:xfrm>
              <a:custGeom>
                <a:avLst/>
                <a:gdLst/>
                <a:ahLst/>
                <a:cxnLst/>
                <a:rect r="r" b="b" t="t" l="l"/>
                <a:pathLst>
                  <a:path h="2151086" w="1810019">
                    <a:moveTo>
                      <a:pt x="0" y="0"/>
                    </a:moveTo>
                    <a:lnTo>
                      <a:pt x="1810019" y="0"/>
                    </a:lnTo>
                    <a:lnTo>
                      <a:pt x="1810019" y="2151086"/>
                    </a:lnTo>
                    <a:lnTo>
                      <a:pt x="0" y="2151086"/>
                    </a:lnTo>
                    <a:close/>
                  </a:path>
                </a:pathLst>
              </a:custGeom>
              <a:solidFill>
                <a:srgbClr val="FEBF0E"/>
              </a:solidFill>
            </p:spPr>
          </p:sp>
        </p:grpSp>
        <p:grpSp>
          <p:nvGrpSpPr>
            <p:cNvPr name="Group 7" id="7"/>
            <p:cNvGrpSpPr/>
            <p:nvPr/>
          </p:nvGrpSpPr>
          <p:grpSpPr>
            <a:xfrm rot="0">
              <a:off x="0" y="0"/>
              <a:ext cx="5501198" cy="908726"/>
              <a:chOff x="0" y="0"/>
              <a:chExt cx="1810019" cy="298992"/>
            </a:xfrm>
          </p:grpSpPr>
          <p:sp>
            <p:nvSpPr>
              <p:cNvPr name="Freeform 8" id="8"/>
              <p:cNvSpPr/>
              <p:nvPr/>
            </p:nvSpPr>
            <p:spPr>
              <a:xfrm flipH="false" flipV="false" rot="0">
                <a:off x="0" y="0"/>
                <a:ext cx="1810019" cy="298992"/>
              </a:xfrm>
              <a:custGeom>
                <a:avLst/>
                <a:gdLst/>
                <a:ahLst/>
                <a:cxnLst/>
                <a:rect r="r" b="b" t="t" l="l"/>
                <a:pathLst>
                  <a:path h="298992" w="1810019">
                    <a:moveTo>
                      <a:pt x="0" y="0"/>
                    </a:moveTo>
                    <a:lnTo>
                      <a:pt x="1810019" y="0"/>
                    </a:lnTo>
                    <a:lnTo>
                      <a:pt x="1810019" y="298992"/>
                    </a:lnTo>
                    <a:lnTo>
                      <a:pt x="0" y="298992"/>
                    </a:lnTo>
                    <a:close/>
                  </a:path>
                </a:pathLst>
              </a:custGeom>
              <a:solidFill>
                <a:srgbClr val="F2F1F2"/>
              </a:solidFill>
            </p:spPr>
          </p:sp>
        </p:grpSp>
      </p:grpSp>
      <p:sp>
        <p:nvSpPr>
          <p:cNvPr name="Freeform 9" id="9"/>
          <p:cNvSpPr/>
          <p:nvPr/>
        </p:nvSpPr>
        <p:spPr>
          <a:xfrm flipH="false" flipV="false" rot="0">
            <a:off x="663110" y="2368545"/>
            <a:ext cx="12343590" cy="7040304"/>
          </a:xfrm>
          <a:custGeom>
            <a:avLst/>
            <a:gdLst/>
            <a:ahLst/>
            <a:cxnLst/>
            <a:rect r="r" b="b" t="t" l="l"/>
            <a:pathLst>
              <a:path h="7040304" w="12343590">
                <a:moveTo>
                  <a:pt x="0" y="0"/>
                </a:moveTo>
                <a:lnTo>
                  <a:pt x="12343590" y="0"/>
                </a:lnTo>
                <a:lnTo>
                  <a:pt x="12343590" y="7040305"/>
                </a:lnTo>
                <a:lnTo>
                  <a:pt x="0" y="7040305"/>
                </a:lnTo>
                <a:lnTo>
                  <a:pt x="0" y="0"/>
                </a:lnTo>
                <a:close/>
              </a:path>
            </a:pathLst>
          </a:custGeom>
          <a:blipFill>
            <a:blip r:embed="rId2"/>
            <a:stretch>
              <a:fillRect l="0" t="0" r="0" b="0"/>
            </a:stretch>
          </a:blipFill>
        </p:spPr>
      </p:sp>
      <p:sp>
        <p:nvSpPr>
          <p:cNvPr name="TextBox 10" id="10"/>
          <p:cNvSpPr txBox="true"/>
          <p:nvPr/>
        </p:nvSpPr>
        <p:spPr>
          <a:xfrm rot="0">
            <a:off x="3885738" y="1076325"/>
            <a:ext cx="7253167" cy="638648"/>
          </a:xfrm>
          <a:prstGeom prst="rect">
            <a:avLst/>
          </a:prstGeom>
        </p:spPr>
        <p:txBody>
          <a:bodyPr anchor="t" rtlCol="false" tIns="0" lIns="0" bIns="0" rIns="0">
            <a:spAutoFit/>
          </a:bodyPr>
          <a:lstStyle/>
          <a:p>
            <a:pPr algn="ctr">
              <a:lnSpc>
                <a:spcPts val="4990"/>
              </a:lnSpc>
            </a:pPr>
            <a:r>
              <a:rPr lang="en-US" b="true" sz="4537">
                <a:solidFill>
                  <a:srgbClr val="FEBF0E"/>
                </a:solidFill>
                <a:latin typeface="Nunito Sans Bold Bold"/>
                <a:ea typeface="Nunito Sans Bold Bold"/>
                <a:cs typeface="Nunito Sans Bold Bold"/>
                <a:sym typeface="Nunito Sans Bold Bold"/>
              </a:rPr>
              <a:t>Segment by Value</a:t>
            </a:r>
          </a:p>
        </p:txBody>
      </p:sp>
      <p:sp>
        <p:nvSpPr>
          <p:cNvPr name="TextBox 11" id="11"/>
          <p:cNvSpPr txBox="true"/>
          <p:nvPr/>
        </p:nvSpPr>
        <p:spPr>
          <a:xfrm rot="0">
            <a:off x="14018005" y="3045384"/>
            <a:ext cx="4029737" cy="464896"/>
          </a:xfrm>
          <a:prstGeom prst="rect">
            <a:avLst/>
          </a:prstGeom>
        </p:spPr>
        <p:txBody>
          <a:bodyPr anchor="t" rtlCol="false" tIns="0" lIns="0" bIns="0" rIns="0">
            <a:spAutoFit/>
          </a:bodyPr>
          <a:lstStyle/>
          <a:p>
            <a:pPr algn="just">
              <a:lnSpc>
                <a:spcPts val="3957"/>
              </a:lnSpc>
            </a:pPr>
            <a:r>
              <a:rPr lang="en-US" b="true" sz="2473">
                <a:solidFill>
                  <a:srgbClr val="231F20"/>
                </a:solidFill>
                <a:latin typeface="Nunito Sans Regular Bold"/>
                <a:ea typeface="Nunito Sans Regular Bold"/>
                <a:cs typeface="Nunito Sans Regular Bold"/>
                <a:sym typeface="Nunito Sans Regular Bold"/>
              </a:rPr>
              <a:t>Findings</a:t>
            </a:r>
          </a:p>
        </p:txBody>
      </p:sp>
      <p:sp>
        <p:nvSpPr>
          <p:cNvPr name="TextBox 12" id="12"/>
          <p:cNvSpPr txBox="true"/>
          <p:nvPr/>
        </p:nvSpPr>
        <p:spPr>
          <a:xfrm rot="0">
            <a:off x="13945884" y="4530445"/>
            <a:ext cx="3789397" cy="1149911"/>
          </a:xfrm>
          <a:prstGeom prst="rect">
            <a:avLst/>
          </a:prstGeom>
        </p:spPr>
        <p:txBody>
          <a:bodyPr anchor="t" rtlCol="false" tIns="0" lIns="0" bIns="0" rIns="0">
            <a:spAutoFit/>
          </a:bodyPr>
          <a:lstStyle/>
          <a:p>
            <a:pPr algn="ctr">
              <a:lnSpc>
                <a:spcPts val="3082"/>
              </a:lnSpc>
            </a:pPr>
            <a:r>
              <a:rPr lang="en-US" sz="1926">
                <a:solidFill>
                  <a:srgbClr val="000000"/>
                </a:solidFill>
                <a:latin typeface="Nunito Sans Regular"/>
                <a:ea typeface="Nunito Sans Regular"/>
                <a:cs typeface="Nunito Sans Regular"/>
                <a:sym typeface="Nunito Sans Regular"/>
              </a:rPr>
              <a:t>Found that the highest Monetary is coming from </a:t>
            </a:r>
            <a:r>
              <a:rPr lang="en-US" b="true" sz="1926">
                <a:solidFill>
                  <a:srgbClr val="000000"/>
                </a:solidFill>
                <a:latin typeface="Nunito Sans Regular Bold"/>
                <a:ea typeface="Nunito Sans Regular Bold"/>
                <a:cs typeface="Nunito Sans Regular Bold"/>
                <a:sym typeface="Nunito Sans Regular Bold"/>
              </a:rPr>
              <a:t>Champion &amp; Potential Loyalist</a:t>
            </a:r>
          </a:p>
        </p:txBody>
      </p:sp>
      <p:grpSp>
        <p:nvGrpSpPr>
          <p:cNvPr name="Group 13" id="13"/>
          <p:cNvGrpSpPr/>
          <p:nvPr/>
        </p:nvGrpSpPr>
        <p:grpSpPr>
          <a:xfrm rot="0">
            <a:off x="14238807" y="0"/>
            <a:ext cx="4049193" cy="1028700"/>
            <a:chOff x="0" y="0"/>
            <a:chExt cx="5398924" cy="1371600"/>
          </a:xfrm>
        </p:grpSpPr>
        <p:sp>
          <p:nvSpPr>
            <p:cNvPr name="Freeform 14" id="14"/>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3"/>
              <a:stretch>
                <a:fillRect l="0" t="0" r="0" b="0"/>
              </a:stretch>
            </a:blipFill>
          </p:spPr>
        </p:sp>
        <p:sp>
          <p:nvSpPr>
            <p:cNvPr name="Freeform 15" id="15"/>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4"/>
              <a:stretch>
                <a:fillRect l="0" t="0" r="0" b="0"/>
              </a:stretch>
            </a:blipFill>
          </p:spPr>
        </p:sp>
        <p:sp>
          <p:nvSpPr>
            <p:cNvPr name="Freeform 16" id="16"/>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5"/>
              <a:stretch>
                <a:fillRect l="0" t="0" r="0" b="0"/>
              </a:stretch>
            </a:blipFill>
          </p:spPr>
        </p:sp>
        <p:sp>
          <p:nvSpPr>
            <p:cNvPr name="Freeform 17" id="17"/>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6"/>
              <a:stretch>
                <a:fillRect l="0" t="0" r="0" b="0"/>
              </a:stretch>
            </a:blipFill>
          </p:spPr>
        </p:sp>
      </p:grpSp>
      <p:sp>
        <p:nvSpPr>
          <p:cNvPr name="TextBox 18" id="18"/>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5512188" y="1505316"/>
            <a:ext cx="7108113" cy="710811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sp>
        <p:nvSpPr>
          <p:cNvPr name="TextBox 6" id="6"/>
          <p:cNvSpPr txBox="true"/>
          <p:nvPr/>
        </p:nvSpPr>
        <p:spPr>
          <a:xfrm rot="0">
            <a:off x="6019944" y="4511806"/>
            <a:ext cx="6092601" cy="909955"/>
          </a:xfrm>
          <a:prstGeom prst="rect">
            <a:avLst/>
          </a:prstGeom>
        </p:spPr>
        <p:txBody>
          <a:bodyPr anchor="t" rtlCol="false" tIns="0" lIns="0" bIns="0" rIns="0">
            <a:spAutoFit/>
          </a:bodyPr>
          <a:lstStyle/>
          <a:p>
            <a:pPr algn="ctr">
              <a:lnSpc>
                <a:spcPts val="7039"/>
              </a:lnSpc>
            </a:pPr>
            <a:r>
              <a:rPr lang="en-US" sz="6399">
                <a:solidFill>
                  <a:srgbClr val="203965"/>
                </a:solidFill>
                <a:latin typeface="Nunito Sans Black"/>
                <a:ea typeface="Nunito Sans Black"/>
                <a:cs typeface="Nunito Sans Black"/>
                <a:sym typeface="Nunito Sans Black"/>
              </a:rPr>
              <a:t>K-Means</a:t>
            </a:r>
          </a:p>
        </p:txBody>
      </p:sp>
      <p:grpSp>
        <p:nvGrpSpPr>
          <p:cNvPr name="Group 7" id="7"/>
          <p:cNvGrpSpPr/>
          <p:nvPr/>
        </p:nvGrpSpPr>
        <p:grpSpPr>
          <a:xfrm rot="0">
            <a:off x="14238807" y="0"/>
            <a:ext cx="4049193" cy="1028700"/>
            <a:chOff x="0" y="0"/>
            <a:chExt cx="5398924" cy="1371600"/>
          </a:xfrm>
        </p:grpSpPr>
        <p:sp>
          <p:nvSpPr>
            <p:cNvPr name="Freeform 8" id="8"/>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2"/>
              <a:stretch>
                <a:fillRect l="0" t="0" r="0" b="0"/>
              </a:stretch>
            </a:blipFill>
          </p:spPr>
        </p:sp>
        <p:sp>
          <p:nvSpPr>
            <p:cNvPr name="Freeform 9" id="9"/>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3"/>
              <a:stretch>
                <a:fillRect l="0" t="0" r="0" b="0"/>
              </a:stretch>
            </a:blipFill>
          </p:spPr>
        </p:sp>
        <p:sp>
          <p:nvSpPr>
            <p:cNvPr name="Freeform 10" id="10"/>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4"/>
              <a:stretch>
                <a:fillRect l="0" t="0" r="0" b="0"/>
              </a:stretch>
            </a:blipFill>
          </p:spPr>
        </p:sp>
        <p:sp>
          <p:nvSpPr>
            <p:cNvPr name="Freeform 11" id="11"/>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5"/>
              <a:stretch>
                <a:fillRect l="0" t="0" r="0" b="0"/>
              </a:stretch>
            </a:blipFill>
          </p:spPr>
        </p:sp>
      </p:grpSp>
      <p:sp>
        <p:nvSpPr>
          <p:cNvPr name="TextBox 12" id="12"/>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11589727" y="5143500"/>
            <a:ext cx="5298159" cy="3377092"/>
            <a:chOff x="0" y="0"/>
            <a:chExt cx="2671029" cy="1702537"/>
          </a:xfrm>
        </p:grpSpPr>
        <p:sp>
          <p:nvSpPr>
            <p:cNvPr name="Freeform 5" id="5"/>
            <p:cNvSpPr/>
            <p:nvPr/>
          </p:nvSpPr>
          <p:spPr>
            <a:xfrm flipH="false" flipV="false" rot="0">
              <a:off x="0" y="0"/>
              <a:ext cx="2671029" cy="1702537"/>
            </a:xfrm>
            <a:custGeom>
              <a:avLst/>
              <a:gdLst/>
              <a:ahLst/>
              <a:cxnLst/>
              <a:rect r="r" b="b" t="t" l="l"/>
              <a:pathLst>
                <a:path h="1702537" w="2671029">
                  <a:moveTo>
                    <a:pt x="0" y="0"/>
                  </a:moveTo>
                  <a:lnTo>
                    <a:pt x="2671029" y="0"/>
                  </a:lnTo>
                  <a:lnTo>
                    <a:pt x="2671029" y="1702537"/>
                  </a:lnTo>
                  <a:lnTo>
                    <a:pt x="0" y="1702537"/>
                  </a:lnTo>
                  <a:close/>
                </a:path>
              </a:pathLst>
            </a:custGeom>
            <a:solidFill>
              <a:srgbClr val="FEBF0E"/>
            </a:solidFill>
          </p:spPr>
        </p:sp>
      </p:grpSp>
      <p:grpSp>
        <p:nvGrpSpPr>
          <p:cNvPr name="Group 6" id="6"/>
          <p:cNvGrpSpPr/>
          <p:nvPr/>
        </p:nvGrpSpPr>
        <p:grpSpPr>
          <a:xfrm rot="0">
            <a:off x="11589727" y="5143500"/>
            <a:ext cx="5298159" cy="658181"/>
            <a:chOff x="0" y="0"/>
            <a:chExt cx="1810019" cy="224855"/>
          </a:xfrm>
        </p:grpSpPr>
        <p:sp>
          <p:nvSpPr>
            <p:cNvPr name="Freeform 7" id="7"/>
            <p:cNvSpPr/>
            <p:nvPr/>
          </p:nvSpPr>
          <p:spPr>
            <a:xfrm flipH="false" flipV="false" rot="0">
              <a:off x="0" y="0"/>
              <a:ext cx="1810019" cy="224855"/>
            </a:xfrm>
            <a:custGeom>
              <a:avLst/>
              <a:gdLst/>
              <a:ahLst/>
              <a:cxnLst/>
              <a:rect r="r" b="b" t="t" l="l"/>
              <a:pathLst>
                <a:path h="224855" w="1810019">
                  <a:moveTo>
                    <a:pt x="0" y="0"/>
                  </a:moveTo>
                  <a:lnTo>
                    <a:pt x="1810019" y="0"/>
                  </a:lnTo>
                  <a:lnTo>
                    <a:pt x="1810019" y="224855"/>
                  </a:lnTo>
                  <a:lnTo>
                    <a:pt x="0" y="224855"/>
                  </a:lnTo>
                  <a:close/>
                </a:path>
              </a:pathLst>
            </a:custGeom>
            <a:solidFill>
              <a:srgbClr val="F2F1F2"/>
            </a:solidFill>
          </p:spPr>
        </p:sp>
      </p:grpSp>
      <p:grpSp>
        <p:nvGrpSpPr>
          <p:cNvPr name="Group 8" id="8"/>
          <p:cNvGrpSpPr/>
          <p:nvPr/>
        </p:nvGrpSpPr>
        <p:grpSpPr>
          <a:xfrm rot="0">
            <a:off x="14238807" y="0"/>
            <a:ext cx="4049193" cy="1028700"/>
            <a:chOff x="0" y="0"/>
            <a:chExt cx="5398924" cy="1371600"/>
          </a:xfrm>
        </p:grpSpPr>
        <p:sp>
          <p:nvSpPr>
            <p:cNvPr name="Freeform 9" id="9"/>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2"/>
              <a:stretch>
                <a:fillRect l="0" t="0" r="0" b="0"/>
              </a:stretch>
            </a:blipFill>
          </p:spPr>
        </p:sp>
        <p:sp>
          <p:nvSpPr>
            <p:cNvPr name="Freeform 10" id="10"/>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3"/>
              <a:stretch>
                <a:fillRect l="0" t="0" r="0" b="0"/>
              </a:stretch>
            </a:blipFill>
          </p:spPr>
        </p:sp>
        <p:sp>
          <p:nvSpPr>
            <p:cNvPr name="Freeform 11" id="11"/>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4"/>
              <a:stretch>
                <a:fillRect l="0" t="0" r="0" b="0"/>
              </a:stretch>
            </a:blipFill>
          </p:spPr>
        </p:sp>
        <p:sp>
          <p:nvSpPr>
            <p:cNvPr name="Freeform 12" id="12"/>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5"/>
              <a:stretch>
                <a:fillRect l="0" t="0" r="0" b="0"/>
              </a:stretch>
            </a:blipFill>
          </p:spPr>
        </p:sp>
      </p:grpSp>
      <p:sp>
        <p:nvSpPr>
          <p:cNvPr name="Freeform 13" id="13"/>
          <p:cNvSpPr/>
          <p:nvPr/>
        </p:nvSpPr>
        <p:spPr>
          <a:xfrm flipH="false" flipV="false" rot="0">
            <a:off x="766472" y="1565374"/>
            <a:ext cx="10246414" cy="6605483"/>
          </a:xfrm>
          <a:custGeom>
            <a:avLst/>
            <a:gdLst/>
            <a:ahLst/>
            <a:cxnLst/>
            <a:rect r="r" b="b" t="t" l="l"/>
            <a:pathLst>
              <a:path h="6605483" w="10246414">
                <a:moveTo>
                  <a:pt x="0" y="0"/>
                </a:moveTo>
                <a:lnTo>
                  <a:pt x="10246414" y="0"/>
                </a:lnTo>
                <a:lnTo>
                  <a:pt x="10246414" y="6605483"/>
                </a:lnTo>
                <a:lnTo>
                  <a:pt x="0" y="6605483"/>
                </a:lnTo>
                <a:lnTo>
                  <a:pt x="0" y="0"/>
                </a:lnTo>
                <a:close/>
              </a:path>
            </a:pathLst>
          </a:custGeom>
          <a:blipFill>
            <a:blip r:embed="rId6"/>
            <a:stretch>
              <a:fillRect l="0" t="0" r="0" b="0"/>
            </a:stretch>
          </a:blipFill>
        </p:spPr>
      </p:sp>
      <p:sp>
        <p:nvSpPr>
          <p:cNvPr name="Freeform 14" id="14"/>
          <p:cNvSpPr/>
          <p:nvPr/>
        </p:nvSpPr>
        <p:spPr>
          <a:xfrm flipH="false" flipV="false" rot="0">
            <a:off x="11253334" y="1892514"/>
            <a:ext cx="6005966" cy="2659130"/>
          </a:xfrm>
          <a:custGeom>
            <a:avLst/>
            <a:gdLst/>
            <a:ahLst/>
            <a:cxnLst/>
            <a:rect r="r" b="b" t="t" l="l"/>
            <a:pathLst>
              <a:path h="2659130" w="6005966">
                <a:moveTo>
                  <a:pt x="0" y="0"/>
                </a:moveTo>
                <a:lnTo>
                  <a:pt x="6005966" y="0"/>
                </a:lnTo>
                <a:lnTo>
                  <a:pt x="6005966" y="2659130"/>
                </a:lnTo>
                <a:lnTo>
                  <a:pt x="0" y="2659130"/>
                </a:lnTo>
                <a:lnTo>
                  <a:pt x="0" y="0"/>
                </a:lnTo>
                <a:close/>
              </a:path>
            </a:pathLst>
          </a:custGeom>
          <a:blipFill>
            <a:blip r:embed="rId7"/>
            <a:stretch>
              <a:fillRect l="0" t="0" r="0" b="0"/>
            </a:stretch>
          </a:blipFill>
        </p:spPr>
      </p:sp>
      <p:sp>
        <p:nvSpPr>
          <p:cNvPr name="TextBox 15" id="15"/>
          <p:cNvSpPr txBox="true"/>
          <p:nvPr/>
        </p:nvSpPr>
        <p:spPr>
          <a:xfrm rot="0">
            <a:off x="11762049" y="6026789"/>
            <a:ext cx="4806221" cy="1665341"/>
          </a:xfrm>
          <a:prstGeom prst="rect">
            <a:avLst/>
          </a:prstGeom>
        </p:spPr>
        <p:txBody>
          <a:bodyPr anchor="t" rtlCol="false" tIns="0" lIns="0" bIns="0" rIns="0">
            <a:spAutoFit/>
          </a:bodyPr>
          <a:lstStyle/>
          <a:p>
            <a:pPr algn="ctr">
              <a:lnSpc>
                <a:spcPts val="2656"/>
              </a:lnSpc>
            </a:pPr>
            <a:r>
              <a:rPr lang="en-US" sz="1660">
                <a:solidFill>
                  <a:srgbClr val="000000"/>
                </a:solidFill>
                <a:latin typeface="Nunito Sans Regular"/>
                <a:ea typeface="Nunito Sans Regular"/>
                <a:cs typeface="Nunito Sans Regular"/>
                <a:sym typeface="Nunito Sans Regular"/>
              </a:rPr>
              <a:t>The Scatter plot shows the distribution of Monetary and Recency. Found that the Recency from each clusters are quite similar. The difference is only from Monetary, Cluster 1 has the higher Monetary compared to Cluster 0.</a:t>
            </a:r>
          </a:p>
        </p:txBody>
      </p:sp>
      <p:sp>
        <p:nvSpPr>
          <p:cNvPr name="TextBox 16" id="16"/>
          <p:cNvSpPr txBox="true"/>
          <p:nvPr/>
        </p:nvSpPr>
        <p:spPr>
          <a:xfrm rot="0">
            <a:off x="11762049" y="5192518"/>
            <a:ext cx="4029737" cy="464896"/>
          </a:xfrm>
          <a:prstGeom prst="rect">
            <a:avLst/>
          </a:prstGeom>
        </p:spPr>
        <p:txBody>
          <a:bodyPr anchor="t" rtlCol="false" tIns="0" lIns="0" bIns="0" rIns="0">
            <a:spAutoFit/>
          </a:bodyPr>
          <a:lstStyle/>
          <a:p>
            <a:pPr algn="just">
              <a:lnSpc>
                <a:spcPts val="3957"/>
              </a:lnSpc>
            </a:pPr>
            <a:r>
              <a:rPr lang="en-US" b="true" sz="2473">
                <a:solidFill>
                  <a:srgbClr val="231F20"/>
                </a:solidFill>
                <a:latin typeface="Nunito Sans Regular Bold"/>
                <a:ea typeface="Nunito Sans Regular Bold"/>
                <a:cs typeface="Nunito Sans Regular Bold"/>
                <a:sym typeface="Nunito Sans Regular Bold"/>
              </a:rPr>
              <a:t>Findings</a:t>
            </a:r>
          </a:p>
        </p:txBody>
      </p:sp>
      <p:sp>
        <p:nvSpPr>
          <p:cNvPr name="TextBox 17" id="17"/>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363491" y="7229517"/>
            <a:ext cx="8061397" cy="2671957"/>
            <a:chOff x="0" y="0"/>
            <a:chExt cx="4280189" cy="1418672"/>
          </a:xfrm>
        </p:grpSpPr>
        <p:sp>
          <p:nvSpPr>
            <p:cNvPr name="Freeform 5" id="5"/>
            <p:cNvSpPr/>
            <p:nvPr/>
          </p:nvSpPr>
          <p:spPr>
            <a:xfrm flipH="false" flipV="false" rot="0">
              <a:off x="0" y="0"/>
              <a:ext cx="4280189" cy="1418672"/>
            </a:xfrm>
            <a:custGeom>
              <a:avLst/>
              <a:gdLst/>
              <a:ahLst/>
              <a:cxnLst/>
              <a:rect r="r" b="b" t="t" l="l"/>
              <a:pathLst>
                <a:path h="1418672" w="4280189">
                  <a:moveTo>
                    <a:pt x="0" y="0"/>
                  </a:moveTo>
                  <a:lnTo>
                    <a:pt x="4280189" y="0"/>
                  </a:lnTo>
                  <a:lnTo>
                    <a:pt x="4280189" y="1418672"/>
                  </a:lnTo>
                  <a:lnTo>
                    <a:pt x="0" y="1418672"/>
                  </a:lnTo>
                  <a:close/>
                </a:path>
              </a:pathLst>
            </a:custGeom>
            <a:solidFill>
              <a:srgbClr val="FEBF0E"/>
            </a:solidFill>
          </p:spPr>
        </p:sp>
      </p:grpSp>
      <p:grpSp>
        <p:nvGrpSpPr>
          <p:cNvPr name="Group 6" id="6"/>
          <p:cNvGrpSpPr/>
          <p:nvPr/>
        </p:nvGrpSpPr>
        <p:grpSpPr>
          <a:xfrm rot="0">
            <a:off x="14238807" y="0"/>
            <a:ext cx="4049193" cy="1028700"/>
            <a:chOff x="0" y="0"/>
            <a:chExt cx="5398924" cy="1371600"/>
          </a:xfrm>
        </p:grpSpPr>
        <p:sp>
          <p:nvSpPr>
            <p:cNvPr name="Freeform 7" id="7"/>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2"/>
              <a:stretch>
                <a:fillRect l="0" t="0" r="0" b="0"/>
              </a:stretch>
            </a:blipFill>
          </p:spPr>
        </p:sp>
        <p:sp>
          <p:nvSpPr>
            <p:cNvPr name="Freeform 8" id="8"/>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3"/>
              <a:stretch>
                <a:fillRect l="0" t="0" r="0" b="0"/>
              </a:stretch>
            </a:blipFill>
          </p:spPr>
        </p:sp>
        <p:sp>
          <p:nvSpPr>
            <p:cNvPr name="Freeform 9" id="9"/>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4"/>
              <a:stretch>
                <a:fillRect l="0" t="0" r="0" b="0"/>
              </a:stretch>
            </a:blipFill>
          </p:spPr>
        </p:sp>
        <p:sp>
          <p:nvSpPr>
            <p:cNvPr name="Freeform 10" id="10"/>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5"/>
              <a:stretch>
                <a:fillRect l="0" t="0" r="0" b="0"/>
              </a:stretch>
            </a:blipFill>
          </p:spPr>
        </p:sp>
      </p:grpSp>
      <p:grpSp>
        <p:nvGrpSpPr>
          <p:cNvPr name="Group 11" id="11"/>
          <p:cNvGrpSpPr/>
          <p:nvPr/>
        </p:nvGrpSpPr>
        <p:grpSpPr>
          <a:xfrm rot="0">
            <a:off x="363491" y="7229517"/>
            <a:ext cx="6008577" cy="746435"/>
            <a:chOff x="0" y="0"/>
            <a:chExt cx="1810019" cy="224855"/>
          </a:xfrm>
        </p:grpSpPr>
        <p:sp>
          <p:nvSpPr>
            <p:cNvPr name="Freeform 12" id="12"/>
            <p:cNvSpPr/>
            <p:nvPr/>
          </p:nvSpPr>
          <p:spPr>
            <a:xfrm flipH="false" flipV="false" rot="0">
              <a:off x="0" y="0"/>
              <a:ext cx="1810019" cy="224855"/>
            </a:xfrm>
            <a:custGeom>
              <a:avLst/>
              <a:gdLst/>
              <a:ahLst/>
              <a:cxnLst/>
              <a:rect r="r" b="b" t="t" l="l"/>
              <a:pathLst>
                <a:path h="224855" w="1810019">
                  <a:moveTo>
                    <a:pt x="0" y="0"/>
                  </a:moveTo>
                  <a:lnTo>
                    <a:pt x="1810019" y="0"/>
                  </a:lnTo>
                  <a:lnTo>
                    <a:pt x="1810019" y="224855"/>
                  </a:lnTo>
                  <a:lnTo>
                    <a:pt x="0" y="224855"/>
                  </a:lnTo>
                  <a:close/>
                </a:path>
              </a:pathLst>
            </a:custGeom>
            <a:solidFill>
              <a:srgbClr val="F2F1F2"/>
            </a:solidFill>
          </p:spPr>
        </p:sp>
      </p:grpSp>
      <p:sp>
        <p:nvSpPr>
          <p:cNvPr name="Freeform 13" id="13"/>
          <p:cNvSpPr/>
          <p:nvPr/>
        </p:nvSpPr>
        <p:spPr>
          <a:xfrm flipH="false" flipV="false" rot="0">
            <a:off x="317436" y="1237276"/>
            <a:ext cx="17653127" cy="5783665"/>
          </a:xfrm>
          <a:custGeom>
            <a:avLst/>
            <a:gdLst/>
            <a:ahLst/>
            <a:cxnLst/>
            <a:rect r="r" b="b" t="t" l="l"/>
            <a:pathLst>
              <a:path h="5783665" w="17653127">
                <a:moveTo>
                  <a:pt x="0" y="0"/>
                </a:moveTo>
                <a:lnTo>
                  <a:pt x="17653128" y="0"/>
                </a:lnTo>
                <a:lnTo>
                  <a:pt x="17653128" y="5783665"/>
                </a:lnTo>
                <a:lnTo>
                  <a:pt x="0" y="5783665"/>
                </a:lnTo>
                <a:lnTo>
                  <a:pt x="0" y="0"/>
                </a:lnTo>
                <a:close/>
              </a:path>
            </a:pathLst>
          </a:custGeom>
          <a:blipFill>
            <a:blip r:embed="rId6"/>
            <a:stretch>
              <a:fillRect l="0" t="0" r="0" b="0"/>
            </a:stretch>
          </a:blipFill>
        </p:spPr>
      </p:sp>
      <p:sp>
        <p:nvSpPr>
          <p:cNvPr name="TextBox 14" id="14"/>
          <p:cNvSpPr txBox="true"/>
          <p:nvPr/>
        </p:nvSpPr>
        <p:spPr>
          <a:xfrm rot="0">
            <a:off x="570061" y="7322662"/>
            <a:ext cx="4029737" cy="464896"/>
          </a:xfrm>
          <a:prstGeom prst="rect">
            <a:avLst/>
          </a:prstGeom>
        </p:spPr>
        <p:txBody>
          <a:bodyPr anchor="t" rtlCol="false" tIns="0" lIns="0" bIns="0" rIns="0">
            <a:spAutoFit/>
          </a:bodyPr>
          <a:lstStyle/>
          <a:p>
            <a:pPr algn="just">
              <a:lnSpc>
                <a:spcPts val="3957"/>
              </a:lnSpc>
            </a:pPr>
            <a:r>
              <a:rPr lang="en-US" b="true" sz="2473">
                <a:solidFill>
                  <a:srgbClr val="231F20"/>
                </a:solidFill>
                <a:latin typeface="Nunito Sans Regular Bold"/>
                <a:ea typeface="Nunito Sans Regular Bold"/>
                <a:cs typeface="Nunito Sans Regular Bold"/>
                <a:sym typeface="Nunito Sans Regular Bold"/>
              </a:rPr>
              <a:t>Insight</a:t>
            </a:r>
          </a:p>
        </p:txBody>
      </p:sp>
      <p:grpSp>
        <p:nvGrpSpPr>
          <p:cNvPr name="Group 15" id="15"/>
          <p:cNvGrpSpPr/>
          <p:nvPr/>
        </p:nvGrpSpPr>
        <p:grpSpPr>
          <a:xfrm rot="5400000">
            <a:off x="4426284" y="4466018"/>
            <a:ext cx="3740106" cy="314910"/>
            <a:chOff x="0" y="0"/>
            <a:chExt cx="1810019" cy="152400"/>
          </a:xfrm>
        </p:grpSpPr>
        <p:sp>
          <p:nvSpPr>
            <p:cNvPr name="Freeform 16" id="16"/>
            <p:cNvSpPr/>
            <p:nvPr/>
          </p:nvSpPr>
          <p:spPr>
            <a:xfrm flipH="false" flipV="false" rot="0">
              <a:off x="0" y="0"/>
              <a:ext cx="1810019" cy="152400"/>
            </a:xfrm>
            <a:custGeom>
              <a:avLst/>
              <a:gdLst/>
              <a:ahLst/>
              <a:cxnLst/>
              <a:rect r="r" b="b" t="t" l="l"/>
              <a:pathLst>
                <a:path h="152400" w="1810019">
                  <a:moveTo>
                    <a:pt x="0" y="0"/>
                  </a:moveTo>
                  <a:lnTo>
                    <a:pt x="1810019" y="0"/>
                  </a:lnTo>
                  <a:lnTo>
                    <a:pt x="1810019" y="152400"/>
                  </a:lnTo>
                  <a:lnTo>
                    <a:pt x="0" y="152400"/>
                  </a:lnTo>
                  <a:close/>
                </a:path>
              </a:pathLst>
            </a:custGeom>
            <a:solidFill>
              <a:srgbClr val="FFFFFF"/>
            </a:solidFill>
          </p:spPr>
        </p:sp>
      </p:grpSp>
      <p:sp>
        <p:nvSpPr>
          <p:cNvPr name="TextBox 17" id="17"/>
          <p:cNvSpPr txBox="true"/>
          <p:nvPr/>
        </p:nvSpPr>
        <p:spPr>
          <a:xfrm rot="-5400000">
            <a:off x="4217652" y="3737051"/>
            <a:ext cx="4029737" cy="385520"/>
          </a:xfrm>
          <a:prstGeom prst="rect">
            <a:avLst/>
          </a:prstGeom>
        </p:spPr>
        <p:txBody>
          <a:bodyPr anchor="t" rtlCol="false" tIns="0" lIns="0" bIns="0" rIns="0">
            <a:spAutoFit/>
          </a:bodyPr>
          <a:lstStyle/>
          <a:p>
            <a:pPr algn="ctr">
              <a:lnSpc>
                <a:spcPts val="3157"/>
              </a:lnSpc>
            </a:pPr>
            <a:r>
              <a:rPr lang="en-US" b="true" sz="1973">
                <a:solidFill>
                  <a:srgbClr val="231F20"/>
                </a:solidFill>
                <a:latin typeface="Nunito Sans Regular Bold"/>
                <a:ea typeface="Nunito Sans Regular Bold"/>
                <a:cs typeface="Nunito Sans Regular Bold"/>
                <a:sym typeface="Nunito Sans Regular Bold"/>
              </a:rPr>
              <a:t>Recency</a:t>
            </a:r>
          </a:p>
        </p:txBody>
      </p:sp>
      <p:sp>
        <p:nvSpPr>
          <p:cNvPr name="TextBox 18" id="18"/>
          <p:cNvSpPr txBox="true"/>
          <p:nvPr/>
        </p:nvSpPr>
        <p:spPr>
          <a:xfrm rot="0">
            <a:off x="570061" y="8309327"/>
            <a:ext cx="7302763" cy="992134"/>
          </a:xfrm>
          <a:prstGeom prst="rect">
            <a:avLst/>
          </a:prstGeom>
        </p:spPr>
        <p:txBody>
          <a:bodyPr anchor="t" rtlCol="false" tIns="0" lIns="0" bIns="0" rIns="0">
            <a:spAutoFit/>
          </a:bodyPr>
          <a:lstStyle/>
          <a:p>
            <a:pPr algn="ctr">
              <a:lnSpc>
                <a:spcPts val="2656"/>
              </a:lnSpc>
            </a:pPr>
            <a:r>
              <a:rPr lang="en-US" sz="1660">
                <a:solidFill>
                  <a:srgbClr val="000000"/>
                </a:solidFill>
                <a:latin typeface="Nunito Sans Regular"/>
                <a:ea typeface="Nunito Sans Regular"/>
                <a:cs typeface="Nunito Sans Regular"/>
                <a:sym typeface="Nunito Sans Regular"/>
              </a:rPr>
              <a:t>Found that Cluster 1 have the highest Monetary Value and Recency. Meanwhile, Cluster 0 have similar Recency, Cluster 1 and 0 have quite similar in Frequency.</a:t>
            </a:r>
          </a:p>
        </p:txBody>
      </p:sp>
      <p:sp>
        <p:nvSpPr>
          <p:cNvPr name="TextBox 19" id="19"/>
          <p:cNvSpPr txBox="true"/>
          <p:nvPr/>
        </p:nvSpPr>
        <p:spPr>
          <a:xfrm rot="0">
            <a:off x="4008791" y="218839"/>
            <a:ext cx="8459078" cy="638648"/>
          </a:xfrm>
          <a:prstGeom prst="rect">
            <a:avLst/>
          </a:prstGeom>
        </p:spPr>
        <p:txBody>
          <a:bodyPr anchor="t" rtlCol="false" tIns="0" lIns="0" bIns="0" rIns="0">
            <a:spAutoFit/>
          </a:bodyPr>
          <a:lstStyle/>
          <a:p>
            <a:pPr algn="r">
              <a:lnSpc>
                <a:spcPts val="4990"/>
              </a:lnSpc>
            </a:pPr>
            <a:r>
              <a:rPr lang="en-US" b="true" sz="4537">
                <a:solidFill>
                  <a:srgbClr val="FEBF0E"/>
                </a:solidFill>
                <a:latin typeface="Nunito Sans Bold Bold"/>
                <a:ea typeface="Nunito Sans Bold Bold"/>
                <a:cs typeface="Nunito Sans Bold Bold"/>
                <a:sym typeface="Nunito Sans Bold Bold"/>
              </a:rPr>
              <a:t>Insight &amp; Recommendation</a:t>
            </a:r>
          </a:p>
        </p:txBody>
      </p:sp>
      <p:sp>
        <p:nvSpPr>
          <p:cNvPr name="TextBox 20" id="20"/>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sp>
        <p:nvSpPr>
          <p:cNvPr name="TextBox 4" id="4"/>
          <p:cNvSpPr txBox="true"/>
          <p:nvPr/>
        </p:nvSpPr>
        <p:spPr>
          <a:xfrm rot="0">
            <a:off x="1028700" y="511108"/>
            <a:ext cx="9678784" cy="1994537"/>
          </a:xfrm>
          <a:prstGeom prst="rect">
            <a:avLst/>
          </a:prstGeom>
        </p:spPr>
        <p:txBody>
          <a:bodyPr anchor="t" rtlCol="false" tIns="0" lIns="0" bIns="0" rIns="0">
            <a:spAutoFit/>
          </a:bodyPr>
          <a:lstStyle/>
          <a:p>
            <a:pPr algn="l">
              <a:lnSpc>
                <a:spcPts val="7831"/>
              </a:lnSpc>
            </a:pPr>
            <a:r>
              <a:rPr lang="en-US" sz="7119" b="true">
                <a:solidFill>
                  <a:srgbClr val="FFFFFF"/>
                </a:solidFill>
                <a:latin typeface="Nunito Sans Bold"/>
                <a:ea typeface="Nunito Sans Bold"/>
                <a:cs typeface="Nunito Sans Bold"/>
                <a:sym typeface="Nunito Sans Bold"/>
              </a:rPr>
              <a:t>Insight &amp; Recommendation</a:t>
            </a:r>
          </a:p>
        </p:txBody>
      </p:sp>
      <p:sp>
        <p:nvSpPr>
          <p:cNvPr name="TextBox 5" id="5"/>
          <p:cNvSpPr txBox="true"/>
          <p:nvPr/>
        </p:nvSpPr>
        <p:spPr>
          <a:xfrm rot="0">
            <a:off x="1193027" y="2932069"/>
            <a:ext cx="15585571" cy="4532626"/>
          </a:xfrm>
          <a:prstGeom prst="rect">
            <a:avLst/>
          </a:prstGeom>
        </p:spPr>
        <p:txBody>
          <a:bodyPr anchor="t" rtlCol="false" tIns="0" lIns="0" bIns="0" rIns="0">
            <a:spAutoFit/>
          </a:bodyPr>
          <a:lstStyle/>
          <a:p>
            <a:pPr algn="l" marL="612635" indent="-306318" lvl="1">
              <a:lnSpc>
                <a:spcPts val="4540"/>
              </a:lnSpc>
              <a:buAutoNum type="arabicPeriod" startAt="1"/>
            </a:pPr>
            <a:r>
              <a:rPr lang="en-US" b="true" sz="2837" spc="-8">
                <a:solidFill>
                  <a:srgbClr val="FEBF0E"/>
                </a:solidFill>
                <a:latin typeface="Nunito Sans Semi-Bold"/>
                <a:ea typeface="Nunito Sans Semi-Bold"/>
                <a:cs typeface="Nunito Sans Semi-Bold"/>
                <a:sym typeface="Nunito Sans Semi-Bold"/>
              </a:rPr>
              <a:t>Cluster 1</a:t>
            </a:r>
            <a:r>
              <a:rPr lang="en-US" sz="2837" spc="-8">
                <a:solidFill>
                  <a:srgbClr val="FFFFFF"/>
                </a:solidFill>
                <a:latin typeface="Nunito Sans"/>
                <a:ea typeface="Nunito Sans"/>
                <a:cs typeface="Nunito Sans"/>
                <a:sym typeface="Nunito Sans"/>
              </a:rPr>
              <a:t> stands out as the most lucrative segment, comprising high-spending and frequently engaged customers. </a:t>
            </a:r>
            <a:r>
              <a:rPr lang="en-US" sz="2837" i="true" spc="-8">
                <a:solidFill>
                  <a:srgbClr val="FFFFFF"/>
                </a:solidFill>
                <a:latin typeface="Nunito Sans Italics"/>
                <a:ea typeface="Nunito Sans Italics"/>
                <a:cs typeface="Nunito Sans Italics"/>
                <a:sym typeface="Nunito Sans Italics"/>
              </a:rPr>
              <a:t>Recommended strategy</a:t>
            </a:r>
            <a:r>
              <a:rPr lang="en-US" sz="2837" spc="-8">
                <a:solidFill>
                  <a:srgbClr val="FFFFFF"/>
                </a:solidFill>
                <a:latin typeface="Nunito Sans"/>
                <a:ea typeface="Nunito Sans"/>
                <a:cs typeface="Nunito Sans"/>
                <a:sym typeface="Nunito Sans"/>
              </a:rPr>
              <a:t>: Focus on upselling and introducing enticing bundled promotions.</a:t>
            </a:r>
          </a:p>
          <a:p>
            <a:pPr algn="l" marL="612635" indent="-306318" lvl="1">
              <a:lnSpc>
                <a:spcPts val="4540"/>
              </a:lnSpc>
              <a:buAutoNum type="arabicPeriod" startAt="1"/>
            </a:pPr>
            <a:r>
              <a:rPr lang="en-US" b="true" sz="2837" spc="-8">
                <a:solidFill>
                  <a:srgbClr val="FFBD59"/>
                </a:solidFill>
                <a:latin typeface="Nunito Sans Bold"/>
                <a:ea typeface="Nunito Sans Bold"/>
                <a:cs typeface="Nunito Sans Bold"/>
                <a:sym typeface="Nunito Sans Bold"/>
              </a:rPr>
              <a:t>Cluster 1</a:t>
            </a:r>
            <a:r>
              <a:rPr lang="en-US" sz="2837" spc="-8">
                <a:solidFill>
                  <a:srgbClr val="FFFFFF"/>
                </a:solidFill>
                <a:latin typeface="Nunito Sans"/>
                <a:ea typeface="Nunito Sans"/>
                <a:cs typeface="Nunito Sans"/>
                <a:sym typeface="Nunito Sans"/>
              </a:rPr>
              <a:t> represents customers with higher spending. </a:t>
            </a:r>
            <a:r>
              <a:rPr lang="en-US" sz="2837" i="true" spc="-8">
                <a:solidFill>
                  <a:srgbClr val="FFFFFF"/>
                </a:solidFill>
                <a:latin typeface="Nunito Sans Italics"/>
                <a:ea typeface="Nunito Sans Italics"/>
                <a:cs typeface="Nunito Sans Italics"/>
                <a:sym typeface="Nunito Sans Italics"/>
              </a:rPr>
              <a:t>Strategy:</a:t>
            </a:r>
            <a:r>
              <a:rPr lang="en-US" sz="2837" spc="-8">
                <a:solidFill>
                  <a:srgbClr val="FFFFFF"/>
                </a:solidFill>
                <a:latin typeface="Nunito Sans"/>
                <a:ea typeface="Nunito Sans"/>
                <a:cs typeface="Nunito Sans"/>
                <a:sym typeface="Nunito Sans"/>
              </a:rPr>
              <a:t> Leverage discount promotions and personalized email campaigns to reignite their interest and boost engagement.</a:t>
            </a:r>
          </a:p>
          <a:p>
            <a:pPr algn="l" marL="612635" indent="-306318" lvl="1">
              <a:lnSpc>
                <a:spcPts val="4540"/>
              </a:lnSpc>
              <a:buAutoNum type="arabicPeriod" startAt="1"/>
            </a:pPr>
            <a:r>
              <a:rPr lang="en-US" b="true" sz="2837" spc="-8">
                <a:solidFill>
                  <a:srgbClr val="FEBF0E"/>
                </a:solidFill>
                <a:latin typeface="Nunito Sans Bold"/>
                <a:ea typeface="Nunito Sans Bold"/>
                <a:cs typeface="Nunito Sans Bold"/>
                <a:sym typeface="Nunito Sans Bold"/>
              </a:rPr>
              <a:t>Cluster 0</a:t>
            </a:r>
            <a:r>
              <a:rPr lang="en-US" sz="2837" spc="-8">
                <a:solidFill>
                  <a:srgbClr val="FFFFFF"/>
                </a:solidFill>
                <a:latin typeface="Nunito Sans"/>
                <a:ea typeface="Nunito Sans"/>
                <a:cs typeface="Nunito Sans"/>
                <a:sym typeface="Nunito Sans"/>
              </a:rPr>
              <a:t> represents new customers with lower spending. </a:t>
            </a:r>
            <a:r>
              <a:rPr lang="en-US" sz="2837" i="true" spc="-8">
                <a:solidFill>
                  <a:srgbClr val="FFFFFF"/>
                </a:solidFill>
                <a:latin typeface="Nunito Sans Italics"/>
                <a:ea typeface="Nunito Sans Italics"/>
                <a:cs typeface="Nunito Sans Italics"/>
                <a:sym typeface="Nunito Sans Italics"/>
              </a:rPr>
              <a:t>Strategy:</a:t>
            </a:r>
            <a:r>
              <a:rPr lang="en-US" sz="2837" spc="-8">
                <a:solidFill>
                  <a:srgbClr val="FFFFFF"/>
                </a:solidFill>
                <a:latin typeface="Nunito Sans"/>
                <a:ea typeface="Nunito Sans"/>
                <a:cs typeface="Nunito Sans"/>
                <a:sym typeface="Nunito Sans"/>
              </a:rPr>
              <a:t> Implement discount promotions to encourage repurchases and foster brand loyalty</a:t>
            </a:r>
          </a:p>
        </p:txBody>
      </p:sp>
      <p:grpSp>
        <p:nvGrpSpPr>
          <p:cNvPr name="Group 6" id="6"/>
          <p:cNvGrpSpPr/>
          <p:nvPr/>
        </p:nvGrpSpPr>
        <p:grpSpPr>
          <a:xfrm rot="0">
            <a:off x="14238807" y="0"/>
            <a:ext cx="4049193" cy="1028700"/>
            <a:chOff x="0" y="0"/>
            <a:chExt cx="5398924" cy="1371600"/>
          </a:xfrm>
        </p:grpSpPr>
        <p:sp>
          <p:nvSpPr>
            <p:cNvPr name="Freeform 7" id="7"/>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2"/>
              <a:stretch>
                <a:fillRect l="0" t="0" r="0" b="0"/>
              </a:stretch>
            </a:blipFill>
          </p:spPr>
        </p:sp>
        <p:sp>
          <p:nvSpPr>
            <p:cNvPr name="Freeform 8" id="8"/>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3"/>
              <a:stretch>
                <a:fillRect l="0" t="0" r="0" b="0"/>
              </a:stretch>
            </a:blipFill>
          </p:spPr>
        </p:sp>
        <p:sp>
          <p:nvSpPr>
            <p:cNvPr name="Freeform 9" id="9"/>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4"/>
              <a:stretch>
                <a:fillRect l="0" t="0" r="0" b="0"/>
              </a:stretch>
            </a:blipFill>
          </p:spPr>
        </p:sp>
        <p:sp>
          <p:nvSpPr>
            <p:cNvPr name="Freeform 10" id="10"/>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5"/>
              <a:stretch>
                <a:fillRect l="0" t="0" r="0" b="0"/>
              </a:stretch>
            </a:blipFill>
          </p:spPr>
        </p:sp>
      </p:grpSp>
      <p:sp>
        <p:nvSpPr>
          <p:cNvPr name="TextBox 11" id="11"/>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5512188" y="1505316"/>
            <a:ext cx="7108113" cy="710811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sp>
        <p:nvSpPr>
          <p:cNvPr name="TextBox 6" id="6"/>
          <p:cNvSpPr txBox="true"/>
          <p:nvPr/>
        </p:nvSpPr>
        <p:spPr>
          <a:xfrm rot="0">
            <a:off x="6019944" y="4511806"/>
            <a:ext cx="6092601" cy="909955"/>
          </a:xfrm>
          <a:prstGeom prst="rect">
            <a:avLst/>
          </a:prstGeom>
        </p:spPr>
        <p:txBody>
          <a:bodyPr anchor="t" rtlCol="false" tIns="0" lIns="0" bIns="0" rIns="0">
            <a:spAutoFit/>
          </a:bodyPr>
          <a:lstStyle/>
          <a:p>
            <a:pPr algn="ctr">
              <a:lnSpc>
                <a:spcPts val="7039"/>
              </a:lnSpc>
            </a:pPr>
            <a:r>
              <a:rPr lang="en-US" sz="6399">
                <a:solidFill>
                  <a:srgbClr val="203965"/>
                </a:solidFill>
                <a:latin typeface="Nunito Sans Black"/>
                <a:ea typeface="Nunito Sans Black"/>
                <a:cs typeface="Nunito Sans Black"/>
                <a:sym typeface="Nunito Sans Black"/>
              </a:rPr>
              <a:t>THANK YOU!</a:t>
            </a:r>
          </a:p>
        </p:txBody>
      </p:sp>
      <p:grpSp>
        <p:nvGrpSpPr>
          <p:cNvPr name="Group 7" id="7"/>
          <p:cNvGrpSpPr/>
          <p:nvPr/>
        </p:nvGrpSpPr>
        <p:grpSpPr>
          <a:xfrm rot="0">
            <a:off x="14238807" y="0"/>
            <a:ext cx="4049193" cy="1028700"/>
            <a:chOff x="0" y="0"/>
            <a:chExt cx="5398924" cy="1371600"/>
          </a:xfrm>
        </p:grpSpPr>
        <p:sp>
          <p:nvSpPr>
            <p:cNvPr name="Freeform 8" id="8"/>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2"/>
              <a:stretch>
                <a:fillRect l="0" t="0" r="0" b="0"/>
              </a:stretch>
            </a:blipFill>
          </p:spPr>
        </p:sp>
        <p:sp>
          <p:nvSpPr>
            <p:cNvPr name="Freeform 9" id="9"/>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3"/>
              <a:stretch>
                <a:fillRect l="0" t="0" r="0" b="0"/>
              </a:stretch>
            </a:blipFill>
          </p:spPr>
        </p:sp>
        <p:sp>
          <p:nvSpPr>
            <p:cNvPr name="Freeform 10" id="10"/>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4"/>
              <a:stretch>
                <a:fillRect l="0" t="0" r="0" b="0"/>
              </a:stretch>
            </a:blipFill>
          </p:spPr>
        </p:sp>
        <p:sp>
          <p:nvSpPr>
            <p:cNvPr name="Freeform 11" id="11"/>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5"/>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722" y="0"/>
            <a:ext cx="18261278" cy="2618562"/>
            <a:chOff x="0" y="0"/>
            <a:chExt cx="6661764" cy="955259"/>
          </a:xfrm>
        </p:grpSpPr>
        <p:sp>
          <p:nvSpPr>
            <p:cNvPr name="Freeform 3" id="3"/>
            <p:cNvSpPr/>
            <p:nvPr/>
          </p:nvSpPr>
          <p:spPr>
            <a:xfrm flipH="false" flipV="false" rot="0">
              <a:off x="0" y="0"/>
              <a:ext cx="6661764" cy="955259"/>
            </a:xfrm>
            <a:custGeom>
              <a:avLst/>
              <a:gdLst/>
              <a:ahLst/>
              <a:cxnLst/>
              <a:rect r="r" b="b" t="t" l="l"/>
              <a:pathLst>
                <a:path h="955259" w="6661764">
                  <a:moveTo>
                    <a:pt x="0" y="0"/>
                  </a:moveTo>
                  <a:lnTo>
                    <a:pt x="6661764" y="0"/>
                  </a:lnTo>
                  <a:lnTo>
                    <a:pt x="6661764" y="955259"/>
                  </a:lnTo>
                  <a:lnTo>
                    <a:pt x="0" y="955259"/>
                  </a:lnTo>
                  <a:close/>
                </a:path>
              </a:pathLst>
            </a:custGeom>
            <a:solidFill>
              <a:srgbClr val="203965"/>
            </a:solidFill>
          </p:spPr>
        </p:sp>
      </p:grpSp>
      <p:sp>
        <p:nvSpPr>
          <p:cNvPr name="Freeform 4" id="4"/>
          <p:cNvSpPr/>
          <p:nvPr/>
        </p:nvSpPr>
        <p:spPr>
          <a:xfrm flipH="false" flipV="false" rot="0">
            <a:off x="0" y="0"/>
            <a:ext cx="18288000" cy="2523312"/>
          </a:xfrm>
          <a:custGeom>
            <a:avLst/>
            <a:gdLst/>
            <a:ahLst/>
            <a:cxnLst/>
            <a:rect r="r" b="b" t="t" l="l"/>
            <a:pathLst>
              <a:path h="2523312" w="18288000">
                <a:moveTo>
                  <a:pt x="0" y="0"/>
                </a:moveTo>
                <a:lnTo>
                  <a:pt x="18288000" y="0"/>
                </a:lnTo>
                <a:lnTo>
                  <a:pt x="18288000" y="2523312"/>
                </a:lnTo>
                <a:lnTo>
                  <a:pt x="0" y="2523312"/>
                </a:lnTo>
                <a:lnTo>
                  <a:pt x="0" y="0"/>
                </a:lnTo>
                <a:close/>
              </a:path>
            </a:pathLst>
          </a:custGeom>
          <a:blipFill>
            <a:blip r:embed="rId2">
              <a:alphaModFix amt="9999"/>
            </a:blip>
            <a:stretch>
              <a:fillRect l="0" t="-280560" r="0" b="-103217"/>
            </a:stretch>
          </a:blipFill>
        </p:spPr>
      </p:sp>
      <p:sp>
        <p:nvSpPr>
          <p:cNvPr name="TextBox 5" id="5"/>
          <p:cNvSpPr txBox="true"/>
          <p:nvPr/>
        </p:nvSpPr>
        <p:spPr>
          <a:xfrm rot="0">
            <a:off x="9605391" y="1309281"/>
            <a:ext cx="3194596" cy="825337"/>
          </a:xfrm>
          <a:prstGeom prst="rect">
            <a:avLst/>
          </a:prstGeom>
        </p:spPr>
        <p:txBody>
          <a:bodyPr anchor="t" rtlCol="false" tIns="0" lIns="0" bIns="0" rIns="0">
            <a:spAutoFit/>
          </a:bodyPr>
          <a:lstStyle/>
          <a:p>
            <a:pPr algn="l">
              <a:lnSpc>
                <a:spcPts val="6310"/>
              </a:lnSpc>
            </a:pPr>
            <a:r>
              <a:rPr lang="en-US" sz="5737">
                <a:solidFill>
                  <a:srgbClr val="FFFFFF"/>
                </a:solidFill>
                <a:latin typeface="Nunito Sans Black"/>
                <a:ea typeface="Nunito Sans Black"/>
                <a:cs typeface="Nunito Sans Black"/>
                <a:sym typeface="Nunito Sans Black"/>
              </a:rPr>
              <a:t>TABLE</a:t>
            </a:r>
          </a:p>
        </p:txBody>
      </p:sp>
      <p:sp>
        <p:nvSpPr>
          <p:cNvPr name="TextBox 6" id="6"/>
          <p:cNvSpPr txBox="true"/>
          <p:nvPr/>
        </p:nvSpPr>
        <p:spPr>
          <a:xfrm rot="0">
            <a:off x="2369140" y="4332980"/>
            <a:ext cx="3986273" cy="361355"/>
          </a:xfrm>
          <a:prstGeom prst="rect">
            <a:avLst/>
          </a:prstGeom>
        </p:spPr>
        <p:txBody>
          <a:bodyPr anchor="t" rtlCol="false" tIns="0" lIns="0" bIns="0" rIns="0">
            <a:spAutoFit/>
          </a:bodyPr>
          <a:lstStyle/>
          <a:p>
            <a:pPr algn="l" marL="546497" indent="-273248" lvl="1">
              <a:lnSpc>
                <a:spcPts val="2784"/>
              </a:lnSpc>
              <a:buAutoNum type="arabicPeriod" startAt="1"/>
            </a:pPr>
            <a:r>
              <a:rPr lang="en-US" sz="2531">
                <a:solidFill>
                  <a:srgbClr val="000000"/>
                </a:solidFill>
                <a:latin typeface="Nunito Sans Bold"/>
                <a:ea typeface="Nunito Sans Bold"/>
                <a:cs typeface="Nunito Sans Bold"/>
                <a:sym typeface="Nunito Sans Bold"/>
              </a:rPr>
              <a:t> Business Background</a:t>
            </a:r>
          </a:p>
        </p:txBody>
      </p:sp>
      <p:sp>
        <p:nvSpPr>
          <p:cNvPr name="TextBox 7" id="7"/>
          <p:cNvSpPr txBox="true"/>
          <p:nvPr/>
        </p:nvSpPr>
        <p:spPr>
          <a:xfrm rot="0">
            <a:off x="7587856" y="4332980"/>
            <a:ext cx="4871358" cy="361355"/>
          </a:xfrm>
          <a:prstGeom prst="rect">
            <a:avLst/>
          </a:prstGeom>
        </p:spPr>
        <p:txBody>
          <a:bodyPr anchor="t" rtlCol="false" tIns="0" lIns="0" bIns="0" rIns="0">
            <a:spAutoFit/>
          </a:bodyPr>
          <a:lstStyle/>
          <a:p>
            <a:pPr algn="l">
              <a:lnSpc>
                <a:spcPts val="2784"/>
              </a:lnSpc>
            </a:pPr>
            <a:r>
              <a:rPr lang="en-US" sz="2531">
                <a:solidFill>
                  <a:srgbClr val="000000"/>
                </a:solidFill>
                <a:latin typeface="Nunito Sans Bold"/>
                <a:ea typeface="Nunito Sans Bold"/>
                <a:cs typeface="Nunito Sans Bold"/>
                <a:sym typeface="Nunito Sans Bold"/>
              </a:rPr>
              <a:t>2. Methodology</a:t>
            </a:r>
          </a:p>
        </p:txBody>
      </p:sp>
      <p:sp>
        <p:nvSpPr>
          <p:cNvPr name="TextBox 8" id="8"/>
          <p:cNvSpPr txBox="true"/>
          <p:nvPr/>
        </p:nvSpPr>
        <p:spPr>
          <a:xfrm rot="0">
            <a:off x="12105186" y="1260354"/>
            <a:ext cx="5706383" cy="825337"/>
          </a:xfrm>
          <a:prstGeom prst="rect">
            <a:avLst/>
          </a:prstGeom>
        </p:spPr>
        <p:txBody>
          <a:bodyPr anchor="t" rtlCol="false" tIns="0" lIns="0" bIns="0" rIns="0">
            <a:spAutoFit/>
          </a:bodyPr>
          <a:lstStyle/>
          <a:p>
            <a:pPr algn="l">
              <a:lnSpc>
                <a:spcPts val="6310"/>
              </a:lnSpc>
            </a:pPr>
            <a:r>
              <a:rPr lang="en-US" sz="5737">
                <a:solidFill>
                  <a:srgbClr val="FEBF0E"/>
                </a:solidFill>
                <a:latin typeface="Nunito Sans Black"/>
                <a:ea typeface="Nunito Sans Black"/>
                <a:cs typeface="Nunito Sans Black"/>
                <a:sym typeface="Nunito Sans Black"/>
              </a:rPr>
              <a:t>OF CONTENTS</a:t>
            </a:r>
          </a:p>
        </p:txBody>
      </p:sp>
      <p:sp>
        <p:nvSpPr>
          <p:cNvPr name="TextBox 9" id="9"/>
          <p:cNvSpPr txBox="true"/>
          <p:nvPr/>
        </p:nvSpPr>
        <p:spPr>
          <a:xfrm rot="0">
            <a:off x="11399658" y="4332980"/>
            <a:ext cx="4568422" cy="361355"/>
          </a:xfrm>
          <a:prstGeom prst="rect">
            <a:avLst/>
          </a:prstGeom>
        </p:spPr>
        <p:txBody>
          <a:bodyPr anchor="t" rtlCol="false" tIns="0" lIns="0" bIns="0" rIns="0">
            <a:spAutoFit/>
          </a:bodyPr>
          <a:lstStyle/>
          <a:p>
            <a:pPr algn="l">
              <a:lnSpc>
                <a:spcPts val="2784"/>
              </a:lnSpc>
            </a:pPr>
            <a:r>
              <a:rPr lang="en-US" sz="2531">
                <a:solidFill>
                  <a:srgbClr val="000000"/>
                </a:solidFill>
                <a:latin typeface="Nunito Sans Bold"/>
                <a:ea typeface="Nunito Sans Bold"/>
                <a:cs typeface="Nunito Sans Bold"/>
                <a:sym typeface="Nunito Sans Bold"/>
              </a:rPr>
              <a:t>3. Insight &amp; Recommendation</a:t>
            </a:r>
          </a:p>
        </p:txBody>
      </p:sp>
      <p:grpSp>
        <p:nvGrpSpPr>
          <p:cNvPr name="Group 10" id="10"/>
          <p:cNvGrpSpPr/>
          <p:nvPr/>
        </p:nvGrpSpPr>
        <p:grpSpPr>
          <a:xfrm rot="0">
            <a:off x="12609309" y="5024723"/>
            <a:ext cx="2185322" cy="2185322"/>
            <a:chOff x="0" y="0"/>
            <a:chExt cx="2913762" cy="2913762"/>
          </a:xfrm>
        </p:grpSpPr>
        <p:grpSp>
          <p:nvGrpSpPr>
            <p:cNvPr name="Group 11" id="11"/>
            <p:cNvGrpSpPr>
              <a:grpSpLocks noChangeAspect="true"/>
            </p:cNvGrpSpPr>
            <p:nvPr/>
          </p:nvGrpSpPr>
          <p:grpSpPr>
            <a:xfrm rot="0">
              <a:off x="0" y="0"/>
              <a:ext cx="2913762" cy="2913762"/>
              <a:chOff x="0" y="0"/>
              <a:chExt cx="6350000" cy="6350000"/>
            </a:xfrm>
          </p:grpSpPr>
          <p:sp>
            <p:nvSpPr>
              <p:cNvPr name="Freeform 12" id="12"/>
              <p:cNvSpPr/>
              <p:nvPr/>
            </p:nvSpPr>
            <p:spPr>
              <a:xfrm flipH="false" flipV="false" rot="0">
                <a:off x="124460" y="124460"/>
                <a:ext cx="6101080" cy="6101080"/>
              </a:xfrm>
              <a:custGeom>
                <a:avLst/>
                <a:gdLst/>
                <a:ahLst/>
                <a:cxnLst/>
                <a:rect r="r" b="b" t="t" l="l"/>
                <a:pathLst>
                  <a:path h="6101080" w="6101080">
                    <a:moveTo>
                      <a:pt x="0" y="0"/>
                    </a:moveTo>
                    <a:lnTo>
                      <a:pt x="6101080" y="0"/>
                    </a:lnTo>
                    <a:lnTo>
                      <a:pt x="6101080" y="6101080"/>
                    </a:lnTo>
                    <a:lnTo>
                      <a:pt x="0" y="6101080"/>
                    </a:lnTo>
                    <a:close/>
                  </a:path>
                </a:pathLst>
              </a:custGeom>
              <a:solidFill>
                <a:srgbClr val="FEBF0E"/>
              </a:solidFill>
              <a:ln w="12700">
                <a:solidFill>
                  <a:srgbClr val="000000"/>
                </a:solidFill>
              </a:ln>
            </p:spPr>
          </p:sp>
          <p:sp>
            <p:nvSpPr>
              <p:cNvPr name="Freeform 13" id="13"/>
              <p:cNvSpPr/>
              <p:nvPr/>
            </p:nvSpPr>
            <p:spPr>
              <a:xfrm flipH="false" flipV="false" rot="0">
                <a:off x="0" y="0"/>
                <a:ext cx="6350000" cy="6350000"/>
              </a:xfrm>
              <a:custGeom>
                <a:avLst/>
                <a:gdLst/>
                <a:ahLst/>
                <a:cxnLst/>
                <a:rect r="r" b="b" t="t" l="l"/>
                <a:pathLst>
                  <a:path h="6350000" w="6350000">
                    <a:moveTo>
                      <a:pt x="6350000" y="6350000"/>
                    </a:moveTo>
                    <a:lnTo>
                      <a:pt x="0" y="6350000"/>
                    </a:lnTo>
                    <a:lnTo>
                      <a:pt x="0" y="0"/>
                    </a:lnTo>
                    <a:lnTo>
                      <a:pt x="6350000" y="0"/>
                    </a:lnTo>
                    <a:lnTo>
                      <a:pt x="6350000" y="6350000"/>
                    </a:lnTo>
                    <a:close/>
                    <a:moveTo>
                      <a:pt x="248920" y="6101080"/>
                    </a:moveTo>
                    <a:lnTo>
                      <a:pt x="6099810" y="6101080"/>
                    </a:lnTo>
                    <a:lnTo>
                      <a:pt x="6099810" y="248920"/>
                    </a:lnTo>
                    <a:lnTo>
                      <a:pt x="248920" y="248920"/>
                    </a:lnTo>
                    <a:lnTo>
                      <a:pt x="248920" y="6101080"/>
                    </a:lnTo>
                    <a:close/>
                  </a:path>
                </a:pathLst>
              </a:custGeom>
              <a:solidFill>
                <a:srgbClr val="FFFFFF"/>
              </a:solidFill>
            </p:spPr>
          </p:sp>
        </p:grpSp>
        <p:sp>
          <p:nvSpPr>
            <p:cNvPr name="Freeform 14" id="14"/>
            <p:cNvSpPr/>
            <p:nvPr/>
          </p:nvSpPr>
          <p:spPr>
            <a:xfrm flipH="false" flipV="false" rot="0">
              <a:off x="935374" y="727508"/>
              <a:ext cx="1043014" cy="1283351"/>
            </a:xfrm>
            <a:custGeom>
              <a:avLst/>
              <a:gdLst/>
              <a:ahLst/>
              <a:cxnLst/>
              <a:rect r="r" b="b" t="t" l="l"/>
              <a:pathLst>
                <a:path h="1283351" w="1043014">
                  <a:moveTo>
                    <a:pt x="0" y="0"/>
                  </a:moveTo>
                  <a:lnTo>
                    <a:pt x="1043014" y="0"/>
                  </a:lnTo>
                  <a:lnTo>
                    <a:pt x="1043014" y="1283351"/>
                  </a:lnTo>
                  <a:lnTo>
                    <a:pt x="0" y="12833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15" id="15"/>
          <p:cNvGrpSpPr/>
          <p:nvPr/>
        </p:nvGrpSpPr>
        <p:grpSpPr>
          <a:xfrm rot="0">
            <a:off x="7957012" y="5024723"/>
            <a:ext cx="2185322" cy="2185322"/>
            <a:chOff x="0" y="0"/>
            <a:chExt cx="2913762" cy="2913762"/>
          </a:xfrm>
        </p:grpSpPr>
        <p:grpSp>
          <p:nvGrpSpPr>
            <p:cNvPr name="Group 16" id="16"/>
            <p:cNvGrpSpPr>
              <a:grpSpLocks noChangeAspect="true"/>
            </p:cNvGrpSpPr>
            <p:nvPr/>
          </p:nvGrpSpPr>
          <p:grpSpPr>
            <a:xfrm rot="0">
              <a:off x="0" y="0"/>
              <a:ext cx="2913762" cy="2913762"/>
              <a:chOff x="0" y="0"/>
              <a:chExt cx="6350000" cy="6350000"/>
            </a:xfrm>
          </p:grpSpPr>
          <p:sp>
            <p:nvSpPr>
              <p:cNvPr name="Freeform 17" id="17"/>
              <p:cNvSpPr/>
              <p:nvPr/>
            </p:nvSpPr>
            <p:spPr>
              <a:xfrm flipH="false" flipV="false" rot="0">
                <a:off x="124460" y="124460"/>
                <a:ext cx="6101080" cy="6101080"/>
              </a:xfrm>
              <a:custGeom>
                <a:avLst/>
                <a:gdLst/>
                <a:ahLst/>
                <a:cxnLst/>
                <a:rect r="r" b="b" t="t" l="l"/>
                <a:pathLst>
                  <a:path h="6101080" w="6101080">
                    <a:moveTo>
                      <a:pt x="0" y="0"/>
                    </a:moveTo>
                    <a:lnTo>
                      <a:pt x="6101080" y="0"/>
                    </a:lnTo>
                    <a:lnTo>
                      <a:pt x="6101080" y="6101080"/>
                    </a:lnTo>
                    <a:lnTo>
                      <a:pt x="0" y="6101080"/>
                    </a:lnTo>
                    <a:close/>
                  </a:path>
                </a:pathLst>
              </a:custGeom>
              <a:solidFill>
                <a:srgbClr val="FEBF0E"/>
              </a:solidFill>
              <a:ln w="12700">
                <a:solidFill>
                  <a:srgbClr val="000000"/>
                </a:solidFill>
              </a:ln>
            </p:spPr>
          </p:sp>
          <p:sp>
            <p:nvSpPr>
              <p:cNvPr name="Freeform 18" id="18"/>
              <p:cNvSpPr/>
              <p:nvPr/>
            </p:nvSpPr>
            <p:spPr>
              <a:xfrm flipH="false" flipV="false" rot="0">
                <a:off x="0" y="0"/>
                <a:ext cx="6350000" cy="6350000"/>
              </a:xfrm>
              <a:custGeom>
                <a:avLst/>
                <a:gdLst/>
                <a:ahLst/>
                <a:cxnLst/>
                <a:rect r="r" b="b" t="t" l="l"/>
                <a:pathLst>
                  <a:path h="6350000" w="6350000">
                    <a:moveTo>
                      <a:pt x="6350000" y="6350000"/>
                    </a:moveTo>
                    <a:lnTo>
                      <a:pt x="0" y="6350000"/>
                    </a:lnTo>
                    <a:lnTo>
                      <a:pt x="0" y="0"/>
                    </a:lnTo>
                    <a:lnTo>
                      <a:pt x="6350000" y="0"/>
                    </a:lnTo>
                    <a:lnTo>
                      <a:pt x="6350000" y="6350000"/>
                    </a:lnTo>
                    <a:close/>
                    <a:moveTo>
                      <a:pt x="248920" y="6101080"/>
                    </a:moveTo>
                    <a:lnTo>
                      <a:pt x="6099810" y="6101080"/>
                    </a:lnTo>
                    <a:lnTo>
                      <a:pt x="6099810" y="248920"/>
                    </a:lnTo>
                    <a:lnTo>
                      <a:pt x="248920" y="248920"/>
                    </a:lnTo>
                    <a:lnTo>
                      <a:pt x="248920" y="6101080"/>
                    </a:lnTo>
                    <a:close/>
                  </a:path>
                </a:pathLst>
              </a:custGeom>
              <a:solidFill>
                <a:srgbClr val="FFFFFF"/>
              </a:solidFill>
            </p:spPr>
          </p:sp>
        </p:grpSp>
        <p:sp>
          <p:nvSpPr>
            <p:cNvPr name="Freeform 19" id="19"/>
            <p:cNvSpPr/>
            <p:nvPr/>
          </p:nvSpPr>
          <p:spPr>
            <a:xfrm flipH="false" flipV="false" rot="0">
              <a:off x="652278" y="659327"/>
              <a:ext cx="1609207" cy="1305469"/>
            </a:xfrm>
            <a:custGeom>
              <a:avLst/>
              <a:gdLst/>
              <a:ahLst/>
              <a:cxnLst/>
              <a:rect r="r" b="b" t="t" l="l"/>
              <a:pathLst>
                <a:path h="1305469" w="1609207">
                  <a:moveTo>
                    <a:pt x="0" y="0"/>
                  </a:moveTo>
                  <a:lnTo>
                    <a:pt x="1609207" y="0"/>
                  </a:lnTo>
                  <a:lnTo>
                    <a:pt x="1609207" y="1305469"/>
                  </a:lnTo>
                  <a:lnTo>
                    <a:pt x="0" y="13054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20" id="20"/>
          <p:cNvGrpSpPr>
            <a:grpSpLocks noChangeAspect="true"/>
          </p:cNvGrpSpPr>
          <p:nvPr/>
        </p:nvGrpSpPr>
        <p:grpSpPr>
          <a:xfrm rot="0">
            <a:off x="3303409" y="5024723"/>
            <a:ext cx="2185322" cy="2185322"/>
            <a:chOff x="0" y="0"/>
            <a:chExt cx="6350000" cy="6350000"/>
          </a:xfrm>
        </p:grpSpPr>
        <p:sp>
          <p:nvSpPr>
            <p:cNvPr name="Freeform 21" id="21"/>
            <p:cNvSpPr/>
            <p:nvPr/>
          </p:nvSpPr>
          <p:spPr>
            <a:xfrm flipH="false" flipV="false" rot="0">
              <a:off x="124460" y="124460"/>
              <a:ext cx="6101080" cy="6101080"/>
            </a:xfrm>
            <a:custGeom>
              <a:avLst/>
              <a:gdLst/>
              <a:ahLst/>
              <a:cxnLst/>
              <a:rect r="r" b="b" t="t" l="l"/>
              <a:pathLst>
                <a:path h="6101080" w="6101080">
                  <a:moveTo>
                    <a:pt x="0" y="0"/>
                  </a:moveTo>
                  <a:lnTo>
                    <a:pt x="6101080" y="0"/>
                  </a:lnTo>
                  <a:lnTo>
                    <a:pt x="6101080" y="6101080"/>
                  </a:lnTo>
                  <a:lnTo>
                    <a:pt x="0" y="6101080"/>
                  </a:lnTo>
                  <a:close/>
                </a:path>
              </a:pathLst>
            </a:custGeom>
            <a:solidFill>
              <a:srgbClr val="FEBF0E"/>
            </a:solidFill>
            <a:ln w="12700">
              <a:solidFill>
                <a:srgbClr val="000000"/>
              </a:solidFill>
            </a:ln>
          </p:spPr>
        </p:sp>
        <p:sp>
          <p:nvSpPr>
            <p:cNvPr name="Freeform 22" id="22"/>
            <p:cNvSpPr/>
            <p:nvPr/>
          </p:nvSpPr>
          <p:spPr>
            <a:xfrm flipH="false" flipV="false" rot="0">
              <a:off x="0" y="0"/>
              <a:ext cx="6350000" cy="6350000"/>
            </a:xfrm>
            <a:custGeom>
              <a:avLst/>
              <a:gdLst/>
              <a:ahLst/>
              <a:cxnLst/>
              <a:rect r="r" b="b" t="t" l="l"/>
              <a:pathLst>
                <a:path h="6350000" w="6350000">
                  <a:moveTo>
                    <a:pt x="6350000" y="6350000"/>
                  </a:moveTo>
                  <a:lnTo>
                    <a:pt x="0" y="6350000"/>
                  </a:lnTo>
                  <a:lnTo>
                    <a:pt x="0" y="0"/>
                  </a:lnTo>
                  <a:lnTo>
                    <a:pt x="6350000" y="0"/>
                  </a:lnTo>
                  <a:lnTo>
                    <a:pt x="6350000" y="6350000"/>
                  </a:lnTo>
                  <a:close/>
                  <a:moveTo>
                    <a:pt x="248920" y="6101080"/>
                  </a:moveTo>
                  <a:lnTo>
                    <a:pt x="6099810" y="6101080"/>
                  </a:lnTo>
                  <a:lnTo>
                    <a:pt x="6099810" y="248920"/>
                  </a:lnTo>
                  <a:lnTo>
                    <a:pt x="248920" y="248920"/>
                  </a:lnTo>
                  <a:lnTo>
                    <a:pt x="248920" y="6101080"/>
                  </a:lnTo>
                  <a:close/>
                </a:path>
              </a:pathLst>
            </a:custGeom>
            <a:solidFill>
              <a:srgbClr val="FFFFFF"/>
            </a:solidFill>
          </p:spPr>
        </p:sp>
      </p:grpSp>
      <p:sp>
        <p:nvSpPr>
          <p:cNvPr name="Freeform 23" id="23"/>
          <p:cNvSpPr/>
          <p:nvPr/>
        </p:nvSpPr>
        <p:spPr>
          <a:xfrm flipH="false" flipV="false" rot="0">
            <a:off x="3788715" y="5531011"/>
            <a:ext cx="1214710" cy="1172747"/>
          </a:xfrm>
          <a:custGeom>
            <a:avLst/>
            <a:gdLst/>
            <a:ahLst/>
            <a:cxnLst/>
            <a:rect r="r" b="b" t="t" l="l"/>
            <a:pathLst>
              <a:path h="1172747" w="1214710">
                <a:moveTo>
                  <a:pt x="0" y="0"/>
                </a:moveTo>
                <a:lnTo>
                  <a:pt x="1214709" y="0"/>
                </a:lnTo>
                <a:lnTo>
                  <a:pt x="1214709" y="1172747"/>
                </a:lnTo>
                <a:lnTo>
                  <a:pt x="0" y="11727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4" id="24"/>
          <p:cNvGrpSpPr/>
          <p:nvPr/>
        </p:nvGrpSpPr>
        <p:grpSpPr>
          <a:xfrm rot="0">
            <a:off x="325600" y="0"/>
            <a:ext cx="5485596" cy="1393619"/>
            <a:chOff x="0" y="0"/>
            <a:chExt cx="7314128" cy="1858159"/>
          </a:xfrm>
        </p:grpSpPr>
        <p:sp>
          <p:nvSpPr>
            <p:cNvPr name="Freeform 25" id="25"/>
            <p:cNvSpPr/>
            <p:nvPr/>
          </p:nvSpPr>
          <p:spPr>
            <a:xfrm flipH="false" flipV="false" rot="0">
              <a:off x="4031539" y="266311"/>
              <a:ext cx="1321840" cy="1321840"/>
            </a:xfrm>
            <a:custGeom>
              <a:avLst/>
              <a:gdLst/>
              <a:ahLst/>
              <a:cxnLst/>
              <a:rect r="r" b="b" t="t" l="l"/>
              <a:pathLst>
                <a:path h="1321840" w="1321840">
                  <a:moveTo>
                    <a:pt x="0" y="0"/>
                  </a:moveTo>
                  <a:lnTo>
                    <a:pt x="1321840" y="0"/>
                  </a:lnTo>
                  <a:lnTo>
                    <a:pt x="1321840" y="1321839"/>
                  </a:lnTo>
                  <a:lnTo>
                    <a:pt x="0" y="1321839"/>
                  </a:lnTo>
                  <a:lnTo>
                    <a:pt x="0" y="0"/>
                  </a:lnTo>
                  <a:close/>
                </a:path>
              </a:pathLst>
            </a:custGeom>
            <a:blipFill>
              <a:blip r:embed="rId9"/>
              <a:stretch>
                <a:fillRect l="0" t="0" r="0" b="0"/>
              </a:stretch>
            </a:blipFill>
          </p:spPr>
        </p:sp>
        <p:sp>
          <p:nvSpPr>
            <p:cNvPr name="Freeform 26" id="26"/>
            <p:cNvSpPr/>
            <p:nvPr/>
          </p:nvSpPr>
          <p:spPr>
            <a:xfrm flipH="false" flipV="false" rot="0">
              <a:off x="5534596" y="79368"/>
              <a:ext cx="1779532" cy="1778791"/>
            </a:xfrm>
            <a:custGeom>
              <a:avLst/>
              <a:gdLst/>
              <a:ahLst/>
              <a:cxnLst/>
              <a:rect r="r" b="b" t="t" l="l"/>
              <a:pathLst>
                <a:path h="1778791" w="1779532">
                  <a:moveTo>
                    <a:pt x="0" y="0"/>
                  </a:moveTo>
                  <a:lnTo>
                    <a:pt x="1779532" y="0"/>
                  </a:lnTo>
                  <a:lnTo>
                    <a:pt x="1779532" y="1778791"/>
                  </a:lnTo>
                  <a:lnTo>
                    <a:pt x="0" y="1778791"/>
                  </a:lnTo>
                  <a:lnTo>
                    <a:pt x="0" y="0"/>
                  </a:lnTo>
                  <a:close/>
                </a:path>
              </a:pathLst>
            </a:custGeom>
            <a:blipFill>
              <a:blip r:embed="rId10"/>
              <a:stretch>
                <a:fillRect l="0" t="0" r="0" b="0"/>
              </a:stretch>
            </a:blipFill>
          </p:spPr>
        </p:sp>
        <p:sp>
          <p:nvSpPr>
            <p:cNvPr name="Freeform 27" id="27"/>
            <p:cNvSpPr/>
            <p:nvPr/>
          </p:nvSpPr>
          <p:spPr>
            <a:xfrm flipH="false" flipV="false" rot="0">
              <a:off x="0" y="349377"/>
              <a:ext cx="1705713" cy="1238774"/>
            </a:xfrm>
            <a:custGeom>
              <a:avLst/>
              <a:gdLst/>
              <a:ahLst/>
              <a:cxnLst/>
              <a:rect r="r" b="b" t="t" l="l"/>
              <a:pathLst>
                <a:path h="1238774" w="1705713">
                  <a:moveTo>
                    <a:pt x="0" y="0"/>
                  </a:moveTo>
                  <a:lnTo>
                    <a:pt x="1705713" y="0"/>
                  </a:lnTo>
                  <a:lnTo>
                    <a:pt x="1705713" y="1238773"/>
                  </a:lnTo>
                  <a:lnTo>
                    <a:pt x="0" y="1238773"/>
                  </a:lnTo>
                  <a:lnTo>
                    <a:pt x="0" y="0"/>
                  </a:lnTo>
                  <a:close/>
                </a:path>
              </a:pathLst>
            </a:custGeom>
            <a:blipFill>
              <a:blip r:embed="rId11"/>
              <a:stretch>
                <a:fillRect l="0" t="0" r="0" b="0"/>
              </a:stretch>
            </a:blipFill>
          </p:spPr>
        </p:sp>
        <p:sp>
          <p:nvSpPr>
            <p:cNvPr name="Freeform 28" id="28"/>
            <p:cNvSpPr/>
            <p:nvPr/>
          </p:nvSpPr>
          <p:spPr>
            <a:xfrm flipH="false" flipV="false" rot="0">
              <a:off x="1705713" y="0"/>
              <a:ext cx="2325827" cy="1787010"/>
            </a:xfrm>
            <a:custGeom>
              <a:avLst/>
              <a:gdLst/>
              <a:ahLst/>
              <a:cxnLst/>
              <a:rect r="r" b="b" t="t" l="l"/>
              <a:pathLst>
                <a:path h="1787010" w="2325827">
                  <a:moveTo>
                    <a:pt x="0" y="0"/>
                  </a:moveTo>
                  <a:lnTo>
                    <a:pt x="2325826" y="0"/>
                  </a:lnTo>
                  <a:lnTo>
                    <a:pt x="2325826" y="1787010"/>
                  </a:lnTo>
                  <a:lnTo>
                    <a:pt x="0" y="1787010"/>
                  </a:lnTo>
                  <a:lnTo>
                    <a:pt x="0" y="0"/>
                  </a:lnTo>
                  <a:close/>
                </a:path>
              </a:pathLst>
            </a:custGeom>
            <a:blipFill>
              <a:blip r:embed="rId12"/>
              <a:stretch>
                <a:fillRect l="0" t="0" r="0" b="0"/>
              </a:stretch>
            </a:blipFill>
          </p:spPr>
        </p:sp>
      </p:grpSp>
      <p:sp>
        <p:nvSpPr>
          <p:cNvPr name="TextBox 29" id="29"/>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6671512" cy="3752725"/>
          </a:xfrm>
        </p:grpSpPr>
        <p:sp>
          <p:nvSpPr>
            <p:cNvPr name="Freeform 3" id="3"/>
            <p:cNvSpPr/>
            <p:nvPr/>
          </p:nvSpPr>
          <p:spPr>
            <a:xfrm flipH="false" flipV="false" rot="0">
              <a:off x="0" y="0"/>
              <a:ext cx="6671512" cy="3752726"/>
            </a:xfrm>
            <a:custGeom>
              <a:avLst/>
              <a:gdLst/>
              <a:ahLst/>
              <a:cxnLst/>
              <a:rect r="r" b="b" t="t" l="l"/>
              <a:pathLst>
                <a:path h="3752726" w="6671512">
                  <a:moveTo>
                    <a:pt x="0" y="0"/>
                  </a:moveTo>
                  <a:lnTo>
                    <a:pt x="6671512" y="0"/>
                  </a:lnTo>
                  <a:lnTo>
                    <a:pt x="6671512" y="3752726"/>
                  </a:lnTo>
                  <a:lnTo>
                    <a:pt x="0" y="3752726"/>
                  </a:lnTo>
                  <a:close/>
                </a:path>
              </a:pathLst>
            </a:custGeom>
            <a:solidFill>
              <a:srgbClr val="203965"/>
            </a:solidFill>
          </p:spPr>
        </p:sp>
      </p:grpSp>
      <p:sp>
        <p:nvSpPr>
          <p:cNvPr name="TextBox 4" id="4"/>
          <p:cNvSpPr txBox="true"/>
          <p:nvPr/>
        </p:nvSpPr>
        <p:spPr>
          <a:xfrm rot="0">
            <a:off x="1028700" y="717899"/>
            <a:ext cx="7330759" cy="1003300"/>
          </a:xfrm>
          <a:prstGeom prst="rect">
            <a:avLst/>
          </a:prstGeom>
        </p:spPr>
        <p:txBody>
          <a:bodyPr anchor="t" rtlCol="false" tIns="0" lIns="0" bIns="0" rIns="0">
            <a:spAutoFit/>
          </a:bodyPr>
          <a:lstStyle/>
          <a:p>
            <a:pPr algn="l">
              <a:lnSpc>
                <a:spcPts val="7700"/>
              </a:lnSpc>
            </a:pPr>
            <a:r>
              <a:rPr lang="en-US" sz="7000">
                <a:solidFill>
                  <a:srgbClr val="FFFFFF"/>
                </a:solidFill>
                <a:latin typeface="Nunito Sans Bold"/>
                <a:ea typeface="Nunito Sans Bold"/>
                <a:cs typeface="Nunito Sans Bold"/>
                <a:sym typeface="Nunito Sans Bold"/>
              </a:rPr>
              <a:t>Methodology</a:t>
            </a:r>
          </a:p>
        </p:txBody>
      </p:sp>
      <p:grpSp>
        <p:nvGrpSpPr>
          <p:cNvPr name="Group 5" id="5"/>
          <p:cNvGrpSpPr/>
          <p:nvPr/>
        </p:nvGrpSpPr>
        <p:grpSpPr>
          <a:xfrm rot="0">
            <a:off x="5724473" y="4090901"/>
            <a:ext cx="2679564" cy="807026"/>
            <a:chOff x="0" y="0"/>
            <a:chExt cx="563958" cy="169852"/>
          </a:xfrm>
        </p:grpSpPr>
        <p:sp>
          <p:nvSpPr>
            <p:cNvPr name="Freeform 6" id="6"/>
            <p:cNvSpPr/>
            <p:nvPr/>
          </p:nvSpPr>
          <p:spPr>
            <a:xfrm flipH="false" flipV="false" rot="0">
              <a:off x="0" y="0"/>
              <a:ext cx="563958" cy="169852"/>
            </a:xfrm>
            <a:custGeom>
              <a:avLst/>
              <a:gdLst/>
              <a:ahLst/>
              <a:cxnLst/>
              <a:rect r="r" b="b" t="t" l="l"/>
              <a:pathLst>
                <a:path h="169852" w="563958">
                  <a:moveTo>
                    <a:pt x="23114" y="0"/>
                  </a:moveTo>
                  <a:lnTo>
                    <a:pt x="540844" y="0"/>
                  </a:lnTo>
                  <a:cubicBezTo>
                    <a:pt x="546974" y="0"/>
                    <a:pt x="552853" y="2435"/>
                    <a:pt x="557188" y="6770"/>
                  </a:cubicBezTo>
                  <a:cubicBezTo>
                    <a:pt x="561522" y="11105"/>
                    <a:pt x="563958" y="16984"/>
                    <a:pt x="563958" y="23114"/>
                  </a:cubicBezTo>
                  <a:lnTo>
                    <a:pt x="563958" y="146738"/>
                  </a:lnTo>
                  <a:cubicBezTo>
                    <a:pt x="563958" y="159503"/>
                    <a:pt x="553609" y="169852"/>
                    <a:pt x="540844" y="169852"/>
                  </a:cubicBezTo>
                  <a:lnTo>
                    <a:pt x="23114" y="169852"/>
                  </a:lnTo>
                  <a:cubicBezTo>
                    <a:pt x="10348" y="169852"/>
                    <a:pt x="0" y="159503"/>
                    <a:pt x="0" y="146738"/>
                  </a:cubicBezTo>
                  <a:lnTo>
                    <a:pt x="0" y="23114"/>
                  </a:lnTo>
                  <a:cubicBezTo>
                    <a:pt x="0" y="10348"/>
                    <a:pt x="10348" y="0"/>
                    <a:pt x="23114" y="0"/>
                  </a:cubicBezTo>
                  <a:close/>
                </a:path>
              </a:pathLst>
            </a:custGeom>
            <a:solidFill>
              <a:srgbClr val="787FF6"/>
            </a:solidFill>
            <a:ln w="19050" cap="sq">
              <a:solidFill>
                <a:srgbClr val="000000"/>
              </a:solidFill>
              <a:prstDash val="solid"/>
              <a:miter/>
            </a:ln>
          </p:spPr>
        </p:sp>
        <p:sp>
          <p:nvSpPr>
            <p:cNvPr name="TextBox 7" id="7"/>
            <p:cNvSpPr txBox="true"/>
            <p:nvPr/>
          </p:nvSpPr>
          <p:spPr>
            <a:xfrm>
              <a:off x="0" y="-38100"/>
              <a:ext cx="563958" cy="207952"/>
            </a:xfrm>
            <a:prstGeom prst="rect">
              <a:avLst/>
            </a:prstGeom>
          </p:spPr>
          <p:txBody>
            <a:bodyPr anchor="ctr" rtlCol="false" tIns="50800" lIns="50800" bIns="50800" rIns="50800"/>
            <a:lstStyle/>
            <a:p>
              <a:pPr algn="ctr">
                <a:lnSpc>
                  <a:spcPts val="2555"/>
                </a:lnSpc>
              </a:pPr>
              <a:r>
                <a:rPr lang="en-US" sz="1799" spc="89">
                  <a:solidFill>
                    <a:srgbClr val="231F20"/>
                  </a:solidFill>
                  <a:latin typeface="Garet"/>
                  <a:ea typeface="Garet"/>
                  <a:cs typeface="Garet"/>
                  <a:sym typeface="Garet"/>
                </a:rPr>
                <a:t>SQL</a:t>
              </a:r>
            </a:p>
          </p:txBody>
        </p:sp>
      </p:grpSp>
      <p:grpSp>
        <p:nvGrpSpPr>
          <p:cNvPr name="Group 8" id="8"/>
          <p:cNvGrpSpPr/>
          <p:nvPr/>
        </p:nvGrpSpPr>
        <p:grpSpPr>
          <a:xfrm rot="0">
            <a:off x="1756641" y="4107663"/>
            <a:ext cx="2679564" cy="807026"/>
            <a:chOff x="0" y="0"/>
            <a:chExt cx="563958" cy="169852"/>
          </a:xfrm>
        </p:grpSpPr>
        <p:sp>
          <p:nvSpPr>
            <p:cNvPr name="Freeform 9" id="9"/>
            <p:cNvSpPr/>
            <p:nvPr/>
          </p:nvSpPr>
          <p:spPr>
            <a:xfrm flipH="false" flipV="false" rot="0">
              <a:off x="0" y="0"/>
              <a:ext cx="563958" cy="169852"/>
            </a:xfrm>
            <a:custGeom>
              <a:avLst/>
              <a:gdLst/>
              <a:ahLst/>
              <a:cxnLst/>
              <a:rect r="r" b="b" t="t" l="l"/>
              <a:pathLst>
                <a:path h="169852" w="563958">
                  <a:moveTo>
                    <a:pt x="23114" y="0"/>
                  </a:moveTo>
                  <a:lnTo>
                    <a:pt x="540844" y="0"/>
                  </a:lnTo>
                  <a:cubicBezTo>
                    <a:pt x="546974" y="0"/>
                    <a:pt x="552853" y="2435"/>
                    <a:pt x="557188" y="6770"/>
                  </a:cubicBezTo>
                  <a:cubicBezTo>
                    <a:pt x="561522" y="11105"/>
                    <a:pt x="563958" y="16984"/>
                    <a:pt x="563958" y="23114"/>
                  </a:cubicBezTo>
                  <a:lnTo>
                    <a:pt x="563958" y="146738"/>
                  </a:lnTo>
                  <a:cubicBezTo>
                    <a:pt x="563958" y="159503"/>
                    <a:pt x="553609" y="169852"/>
                    <a:pt x="540844" y="169852"/>
                  </a:cubicBezTo>
                  <a:lnTo>
                    <a:pt x="23114" y="169852"/>
                  </a:lnTo>
                  <a:cubicBezTo>
                    <a:pt x="10348" y="169852"/>
                    <a:pt x="0" y="159503"/>
                    <a:pt x="0" y="146738"/>
                  </a:cubicBezTo>
                  <a:lnTo>
                    <a:pt x="0" y="23114"/>
                  </a:lnTo>
                  <a:cubicBezTo>
                    <a:pt x="0" y="10348"/>
                    <a:pt x="10348" y="0"/>
                    <a:pt x="23114" y="0"/>
                  </a:cubicBezTo>
                  <a:close/>
                </a:path>
              </a:pathLst>
            </a:custGeom>
            <a:solidFill>
              <a:srgbClr val="FFBD59"/>
            </a:solidFill>
            <a:ln w="19050" cap="sq">
              <a:solidFill>
                <a:srgbClr val="000000"/>
              </a:solidFill>
              <a:prstDash val="solid"/>
              <a:miter/>
            </a:ln>
          </p:spPr>
        </p:sp>
        <p:sp>
          <p:nvSpPr>
            <p:cNvPr name="TextBox 10" id="10"/>
            <p:cNvSpPr txBox="true"/>
            <p:nvPr/>
          </p:nvSpPr>
          <p:spPr>
            <a:xfrm>
              <a:off x="0" y="0"/>
              <a:ext cx="563958" cy="169852"/>
            </a:xfrm>
            <a:prstGeom prst="rect">
              <a:avLst/>
            </a:prstGeom>
          </p:spPr>
          <p:txBody>
            <a:bodyPr anchor="ctr" rtlCol="false" tIns="50800" lIns="50800" bIns="50800" rIns="50800"/>
            <a:lstStyle/>
            <a:p>
              <a:pPr algn="ctr">
                <a:lnSpc>
                  <a:spcPts val="2159"/>
                </a:lnSpc>
              </a:pPr>
              <a:r>
                <a:rPr lang="en-US" sz="1799" spc="89">
                  <a:solidFill>
                    <a:srgbClr val="231F20"/>
                  </a:solidFill>
                  <a:latin typeface="Garet"/>
                  <a:ea typeface="Garet"/>
                  <a:cs typeface="Garet"/>
                  <a:sym typeface="Garet"/>
                </a:rPr>
                <a:t>Data Collection</a:t>
              </a:r>
            </a:p>
          </p:txBody>
        </p:sp>
      </p:grpSp>
      <p:grpSp>
        <p:nvGrpSpPr>
          <p:cNvPr name="Group 11" id="11"/>
          <p:cNvGrpSpPr/>
          <p:nvPr/>
        </p:nvGrpSpPr>
        <p:grpSpPr>
          <a:xfrm rot="0">
            <a:off x="9128717" y="3994244"/>
            <a:ext cx="3284358" cy="1000340"/>
            <a:chOff x="0" y="0"/>
            <a:chExt cx="691246" cy="210538"/>
          </a:xfrm>
        </p:grpSpPr>
        <p:sp>
          <p:nvSpPr>
            <p:cNvPr name="Freeform 12" id="12"/>
            <p:cNvSpPr/>
            <p:nvPr/>
          </p:nvSpPr>
          <p:spPr>
            <a:xfrm flipH="false" flipV="false" rot="0">
              <a:off x="0" y="0"/>
              <a:ext cx="691246" cy="210538"/>
            </a:xfrm>
            <a:custGeom>
              <a:avLst/>
              <a:gdLst/>
              <a:ahLst/>
              <a:cxnLst/>
              <a:rect r="r" b="b" t="t" l="l"/>
              <a:pathLst>
                <a:path h="210538" w="691246">
                  <a:moveTo>
                    <a:pt x="18858" y="0"/>
                  </a:moveTo>
                  <a:lnTo>
                    <a:pt x="672389" y="0"/>
                  </a:lnTo>
                  <a:cubicBezTo>
                    <a:pt x="682803" y="0"/>
                    <a:pt x="691246" y="8443"/>
                    <a:pt x="691246" y="18858"/>
                  </a:cubicBezTo>
                  <a:lnTo>
                    <a:pt x="691246" y="191680"/>
                  </a:lnTo>
                  <a:cubicBezTo>
                    <a:pt x="691246" y="202095"/>
                    <a:pt x="682803" y="210538"/>
                    <a:pt x="672389" y="210538"/>
                  </a:cubicBezTo>
                  <a:lnTo>
                    <a:pt x="18858" y="210538"/>
                  </a:lnTo>
                  <a:cubicBezTo>
                    <a:pt x="8443" y="210538"/>
                    <a:pt x="0" y="202095"/>
                    <a:pt x="0" y="191680"/>
                  </a:cubicBezTo>
                  <a:lnTo>
                    <a:pt x="0" y="18858"/>
                  </a:lnTo>
                  <a:cubicBezTo>
                    <a:pt x="0" y="8443"/>
                    <a:pt x="8443" y="0"/>
                    <a:pt x="18858" y="0"/>
                  </a:cubicBezTo>
                  <a:close/>
                </a:path>
              </a:pathLst>
            </a:custGeom>
            <a:solidFill>
              <a:srgbClr val="787FF6"/>
            </a:solidFill>
            <a:ln w="19050" cap="sq">
              <a:solidFill>
                <a:srgbClr val="000000"/>
              </a:solidFill>
              <a:prstDash val="solid"/>
              <a:miter/>
            </a:ln>
          </p:spPr>
        </p:sp>
        <p:sp>
          <p:nvSpPr>
            <p:cNvPr name="TextBox 13" id="13"/>
            <p:cNvSpPr txBox="true"/>
            <p:nvPr/>
          </p:nvSpPr>
          <p:spPr>
            <a:xfrm>
              <a:off x="0" y="-38100"/>
              <a:ext cx="691246" cy="248638"/>
            </a:xfrm>
            <a:prstGeom prst="rect">
              <a:avLst/>
            </a:prstGeom>
          </p:spPr>
          <p:txBody>
            <a:bodyPr anchor="ctr" rtlCol="false" tIns="50800" lIns="50800" bIns="50800" rIns="50800"/>
            <a:lstStyle/>
            <a:p>
              <a:pPr algn="ctr">
                <a:lnSpc>
                  <a:spcPts val="2555"/>
                </a:lnSpc>
              </a:pPr>
              <a:r>
                <a:rPr lang="en-US" sz="1799" spc="89">
                  <a:solidFill>
                    <a:srgbClr val="231F20"/>
                  </a:solidFill>
                  <a:latin typeface="Garet"/>
                  <a:ea typeface="Garet"/>
                  <a:cs typeface="Garet"/>
                  <a:sym typeface="Garet"/>
                </a:rPr>
                <a:t>Cleaning</a:t>
              </a:r>
            </a:p>
          </p:txBody>
        </p:sp>
      </p:grpSp>
      <p:grpSp>
        <p:nvGrpSpPr>
          <p:cNvPr name="Group 14" id="14"/>
          <p:cNvGrpSpPr/>
          <p:nvPr/>
        </p:nvGrpSpPr>
        <p:grpSpPr>
          <a:xfrm rot="0">
            <a:off x="13684581" y="4011006"/>
            <a:ext cx="3284358" cy="1000340"/>
            <a:chOff x="0" y="0"/>
            <a:chExt cx="691246" cy="210538"/>
          </a:xfrm>
        </p:grpSpPr>
        <p:sp>
          <p:nvSpPr>
            <p:cNvPr name="Freeform 15" id="15"/>
            <p:cNvSpPr/>
            <p:nvPr/>
          </p:nvSpPr>
          <p:spPr>
            <a:xfrm flipH="false" flipV="false" rot="0">
              <a:off x="0" y="0"/>
              <a:ext cx="691246" cy="210538"/>
            </a:xfrm>
            <a:custGeom>
              <a:avLst/>
              <a:gdLst/>
              <a:ahLst/>
              <a:cxnLst/>
              <a:rect r="r" b="b" t="t" l="l"/>
              <a:pathLst>
                <a:path h="210538" w="691246">
                  <a:moveTo>
                    <a:pt x="18858" y="0"/>
                  </a:moveTo>
                  <a:lnTo>
                    <a:pt x="672389" y="0"/>
                  </a:lnTo>
                  <a:cubicBezTo>
                    <a:pt x="682803" y="0"/>
                    <a:pt x="691246" y="8443"/>
                    <a:pt x="691246" y="18858"/>
                  </a:cubicBezTo>
                  <a:lnTo>
                    <a:pt x="691246" y="191680"/>
                  </a:lnTo>
                  <a:cubicBezTo>
                    <a:pt x="691246" y="202095"/>
                    <a:pt x="682803" y="210538"/>
                    <a:pt x="672389" y="210538"/>
                  </a:cubicBezTo>
                  <a:lnTo>
                    <a:pt x="18858" y="210538"/>
                  </a:lnTo>
                  <a:cubicBezTo>
                    <a:pt x="8443" y="210538"/>
                    <a:pt x="0" y="202095"/>
                    <a:pt x="0" y="191680"/>
                  </a:cubicBezTo>
                  <a:lnTo>
                    <a:pt x="0" y="18858"/>
                  </a:lnTo>
                  <a:cubicBezTo>
                    <a:pt x="0" y="8443"/>
                    <a:pt x="8443" y="0"/>
                    <a:pt x="18858" y="0"/>
                  </a:cubicBezTo>
                  <a:close/>
                </a:path>
              </a:pathLst>
            </a:custGeom>
            <a:solidFill>
              <a:srgbClr val="8BDDDB"/>
            </a:solidFill>
            <a:ln w="19050" cap="sq">
              <a:solidFill>
                <a:srgbClr val="000000"/>
              </a:solidFill>
              <a:prstDash val="solid"/>
              <a:miter/>
            </a:ln>
          </p:spPr>
        </p:sp>
        <p:sp>
          <p:nvSpPr>
            <p:cNvPr name="TextBox 16" id="16"/>
            <p:cNvSpPr txBox="true"/>
            <p:nvPr/>
          </p:nvSpPr>
          <p:spPr>
            <a:xfrm>
              <a:off x="0" y="-38100"/>
              <a:ext cx="691246" cy="248638"/>
            </a:xfrm>
            <a:prstGeom prst="rect">
              <a:avLst/>
            </a:prstGeom>
          </p:spPr>
          <p:txBody>
            <a:bodyPr anchor="ctr" rtlCol="false" tIns="50800" lIns="50800" bIns="50800" rIns="50800"/>
            <a:lstStyle/>
            <a:p>
              <a:pPr algn="ctr">
                <a:lnSpc>
                  <a:spcPts val="2555"/>
                </a:lnSpc>
              </a:pPr>
              <a:r>
                <a:rPr lang="en-US" sz="1799" spc="89">
                  <a:solidFill>
                    <a:srgbClr val="231F20"/>
                  </a:solidFill>
                  <a:latin typeface="Garet"/>
                  <a:ea typeface="Garet"/>
                  <a:cs typeface="Garet"/>
                  <a:sym typeface="Garet"/>
                </a:rPr>
                <a:t>Data Processing</a:t>
              </a:r>
            </a:p>
          </p:txBody>
        </p:sp>
      </p:grpSp>
      <p:sp>
        <p:nvSpPr>
          <p:cNvPr name="AutoShape 17" id="17"/>
          <p:cNvSpPr/>
          <p:nvPr/>
        </p:nvSpPr>
        <p:spPr>
          <a:xfrm flipV="true">
            <a:off x="4436205" y="4511176"/>
            <a:ext cx="1271506" cy="0"/>
          </a:xfrm>
          <a:prstGeom prst="line">
            <a:avLst/>
          </a:prstGeom>
          <a:ln cap="flat" w="38100">
            <a:solidFill>
              <a:srgbClr val="FFFFFF"/>
            </a:solidFill>
            <a:prstDash val="solid"/>
            <a:headEnd type="none" len="sm" w="sm"/>
            <a:tailEnd type="arrow" len="sm" w="med"/>
          </a:ln>
        </p:spPr>
      </p:sp>
      <p:sp>
        <p:nvSpPr>
          <p:cNvPr name="AutoShape 18" id="18"/>
          <p:cNvSpPr/>
          <p:nvPr/>
        </p:nvSpPr>
        <p:spPr>
          <a:xfrm>
            <a:off x="8393006" y="4511176"/>
            <a:ext cx="718949" cy="0"/>
          </a:xfrm>
          <a:prstGeom prst="line">
            <a:avLst/>
          </a:prstGeom>
          <a:ln cap="flat" w="38100">
            <a:solidFill>
              <a:srgbClr val="FFFFFF"/>
            </a:solidFill>
            <a:prstDash val="solid"/>
            <a:headEnd type="none" len="sm" w="sm"/>
            <a:tailEnd type="arrow" len="sm" w="med"/>
          </a:ln>
        </p:spPr>
      </p:sp>
      <p:sp>
        <p:nvSpPr>
          <p:cNvPr name="AutoShape 19" id="19"/>
          <p:cNvSpPr/>
          <p:nvPr/>
        </p:nvSpPr>
        <p:spPr>
          <a:xfrm>
            <a:off x="12413075" y="4477652"/>
            <a:ext cx="1271506" cy="0"/>
          </a:xfrm>
          <a:prstGeom prst="line">
            <a:avLst/>
          </a:prstGeom>
          <a:ln cap="flat" w="38100">
            <a:solidFill>
              <a:srgbClr val="FFFFFF"/>
            </a:solidFill>
            <a:prstDash val="solid"/>
            <a:headEnd type="none" len="sm" w="sm"/>
            <a:tailEnd type="arrow" len="sm" w="med"/>
          </a:ln>
        </p:spPr>
      </p:sp>
      <p:grpSp>
        <p:nvGrpSpPr>
          <p:cNvPr name="Group 20" id="20"/>
          <p:cNvGrpSpPr/>
          <p:nvPr/>
        </p:nvGrpSpPr>
        <p:grpSpPr>
          <a:xfrm rot="0">
            <a:off x="13684581" y="5676084"/>
            <a:ext cx="3284358" cy="807026"/>
            <a:chOff x="0" y="0"/>
            <a:chExt cx="691246" cy="169852"/>
          </a:xfrm>
        </p:grpSpPr>
        <p:sp>
          <p:nvSpPr>
            <p:cNvPr name="Freeform 21" id="21"/>
            <p:cNvSpPr/>
            <p:nvPr/>
          </p:nvSpPr>
          <p:spPr>
            <a:xfrm flipH="false" flipV="false" rot="0">
              <a:off x="0" y="0"/>
              <a:ext cx="691246" cy="169852"/>
            </a:xfrm>
            <a:custGeom>
              <a:avLst/>
              <a:gdLst/>
              <a:ahLst/>
              <a:cxnLst/>
              <a:rect r="r" b="b" t="t" l="l"/>
              <a:pathLst>
                <a:path h="169852" w="691246">
                  <a:moveTo>
                    <a:pt x="18858" y="0"/>
                  </a:moveTo>
                  <a:lnTo>
                    <a:pt x="672389" y="0"/>
                  </a:lnTo>
                  <a:cubicBezTo>
                    <a:pt x="682803" y="0"/>
                    <a:pt x="691246" y="8443"/>
                    <a:pt x="691246" y="18858"/>
                  </a:cubicBezTo>
                  <a:lnTo>
                    <a:pt x="691246" y="150994"/>
                  </a:lnTo>
                  <a:cubicBezTo>
                    <a:pt x="691246" y="161409"/>
                    <a:pt x="682803" y="169852"/>
                    <a:pt x="672389" y="169852"/>
                  </a:cubicBezTo>
                  <a:lnTo>
                    <a:pt x="18858" y="169852"/>
                  </a:lnTo>
                  <a:cubicBezTo>
                    <a:pt x="8443" y="169852"/>
                    <a:pt x="0" y="161409"/>
                    <a:pt x="0" y="150994"/>
                  </a:cubicBezTo>
                  <a:lnTo>
                    <a:pt x="0" y="18858"/>
                  </a:lnTo>
                  <a:cubicBezTo>
                    <a:pt x="0" y="8443"/>
                    <a:pt x="8443" y="0"/>
                    <a:pt x="18858" y="0"/>
                  </a:cubicBezTo>
                  <a:close/>
                </a:path>
              </a:pathLst>
            </a:custGeom>
            <a:solidFill>
              <a:srgbClr val="8BDDDB"/>
            </a:solidFill>
            <a:ln w="19050" cap="sq">
              <a:solidFill>
                <a:srgbClr val="000000"/>
              </a:solidFill>
              <a:prstDash val="solid"/>
              <a:miter/>
            </a:ln>
          </p:spPr>
        </p:sp>
        <p:sp>
          <p:nvSpPr>
            <p:cNvPr name="TextBox 22" id="22"/>
            <p:cNvSpPr txBox="true"/>
            <p:nvPr/>
          </p:nvSpPr>
          <p:spPr>
            <a:xfrm>
              <a:off x="0" y="-38100"/>
              <a:ext cx="691246" cy="207952"/>
            </a:xfrm>
            <a:prstGeom prst="rect">
              <a:avLst/>
            </a:prstGeom>
          </p:spPr>
          <p:txBody>
            <a:bodyPr anchor="ctr" rtlCol="false" tIns="50800" lIns="50800" bIns="50800" rIns="50800"/>
            <a:lstStyle/>
            <a:p>
              <a:pPr algn="ctr">
                <a:lnSpc>
                  <a:spcPts val="2555"/>
                </a:lnSpc>
              </a:pPr>
              <a:r>
                <a:rPr lang="en-US" sz="1799" spc="89">
                  <a:solidFill>
                    <a:srgbClr val="231F20"/>
                  </a:solidFill>
                  <a:latin typeface="Garet"/>
                  <a:ea typeface="Garet"/>
                  <a:cs typeface="Garet"/>
                  <a:sym typeface="Garet"/>
                </a:rPr>
                <a:t>Google Colab</a:t>
              </a:r>
            </a:p>
          </p:txBody>
        </p:sp>
      </p:grpSp>
      <p:sp>
        <p:nvSpPr>
          <p:cNvPr name="AutoShape 23" id="23"/>
          <p:cNvSpPr/>
          <p:nvPr/>
        </p:nvSpPr>
        <p:spPr>
          <a:xfrm>
            <a:off x="15183899" y="5011346"/>
            <a:ext cx="0" cy="664738"/>
          </a:xfrm>
          <a:prstGeom prst="line">
            <a:avLst/>
          </a:prstGeom>
          <a:ln cap="flat" w="38100">
            <a:solidFill>
              <a:srgbClr val="FFFFFF"/>
            </a:solidFill>
            <a:prstDash val="solid"/>
            <a:headEnd type="none" len="sm" w="sm"/>
            <a:tailEnd type="arrow" len="sm" w="med"/>
          </a:ln>
        </p:spPr>
      </p:sp>
      <p:grpSp>
        <p:nvGrpSpPr>
          <p:cNvPr name="Group 24" id="24"/>
          <p:cNvGrpSpPr/>
          <p:nvPr/>
        </p:nvGrpSpPr>
        <p:grpSpPr>
          <a:xfrm rot="0">
            <a:off x="13684581" y="7147848"/>
            <a:ext cx="3284358" cy="807026"/>
            <a:chOff x="0" y="0"/>
            <a:chExt cx="691246" cy="169852"/>
          </a:xfrm>
        </p:grpSpPr>
        <p:sp>
          <p:nvSpPr>
            <p:cNvPr name="Freeform 25" id="25"/>
            <p:cNvSpPr/>
            <p:nvPr/>
          </p:nvSpPr>
          <p:spPr>
            <a:xfrm flipH="false" flipV="false" rot="0">
              <a:off x="0" y="0"/>
              <a:ext cx="691246" cy="169852"/>
            </a:xfrm>
            <a:custGeom>
              <a:avLst/>
              <a:gdLst/>
              <a:ahLst/>
              <a:cxnLst/>
              <a:rect r="r" b="b" t="t" l="l"/>
              <a:pathLst>
                <a:path h="169852" w="691246">
                  <a:moveTo>
                    <a:pt x="18858" y="0"/>
                  </a:moveTo>
                  <a:lnTo>
                    <a:pt x="672389" y="0"/>
                  </a:lnTo>
                  <a:cubicBezTo>
                    <a:pt x="682803" y="0"/>
                    <a:pt x="691246" y="8443"/>
                    <a:pt x="691246" y="18858"/>
                  </a:cubicBezTo>
                  <a:lnTo>
                    <a:pt x="691246" y="150994"/>
                  </a:lnTo>
                  <a:cubicBezTo>
                    <a:pt x="691246" y="161409"/>
                    <a:pt x="682803" y="169852"/>
                    <a:pt x="672389" y="169852"/>
                  </a:cubicBezTo>
                  <a:lnTo>
                    <a:pt x="18858" y="169852"/>
                  </a:lnTo>
                  <a:cubicBezTo>
                    <a:pt x="8443" y="169852"/>
                    <a:pt x="0" y="161409"/>
                    <a:pt x="0" y="150994"/>
                  </a:cubicBezTo>
                  <a:lnTo>
                    <a:pt x="0" y="18858"/>
                  </a:lnTo>
                  <a:cubicBezTo>
                    <a:pt x="0" y="8443"/>
                    <a:pt x="8443" y="0"/>
                    <a:pt x="18858" y="0"/>
                  </a:cubicBezTo>
                  <a:close/>
                </a:path>
              </a:pathLst>
            </a:custGeom>
            <a:solidFill>
              <a:srgbClr val="8BDDDB"/>
            </a:solidFill>
            <a:ln w="19050" cap="sq">
              <a:solidFill>
                <a:srgbClr val="000000"/>
              </a:solidFill>
              <a:prstDash val="solid"/>
              <a:miter/>
            </a:ln>
          </p:spPr>
        </p:sp>
        <p:sp>
          <p:nvSpPr>
            <p:cNvPr name="TextBox 26" id="26"/>
            <p:cNvSpPr txBox="true"/>
            <p:nvPr/>
          </p:nvSpPr>
          <p:spPr>
            <a:xfrm>
              <a:off x="0" y="-38100"/>
              <a:ext cx="691246" cy="207952"/>
            </a:xfrm>
            <a:prstGeom prst="rect">
              <a:avLst/>
            </a:prstGeom>
          </p:spPr>
          <p:txBody>
            <a:bodyPr anchor="ctr" rtlCol="false" tIns="50800" lIns="50800" bIns="50800" rIns="50800"/>
            <a:lstStyle/>
            <a:p>
              <a:pPr algn="ctr">
                <a:lnSpc>
                  <a:spcPts val="2555"/>
                </a:lnSpc>
              </a:pPr>
              <a:r>
                <a:rPr lang="en-US" sz="1799" spc="89">
                  <a:solidFill>
                    <a:srgbClr val="231F20"/>
                  </a:solidFill>
                  <a:latin typeface="Garet"/>
                  <a:ea typeface="Garet"/>
                  <a:cs typeface="Garet"/>
                  <a:sym typeface="Garet"/>
                </a:rPr>
                <a:t>Insight</a:t>
              </a:r>
            </a:p>
          </p:txBody>
        </p:sp>
      </p:grpSp>
      <p:sp>
        <p:nvSpPr>
          <p:cNvPr name="AutoShape 27" id="27"/>
          <p:cNvSpPr/>
          <p:nvPr/>
        </p:nvSpPr>
        <p:spPr>
          <a:xfrm>
            <a:off x="15164849" y="6483110"/>
            <a:ext cx="0" cy="664738"/>
          </a:xfrm>
          <a:prstGeom prst="line">
            <a:avLst/>
          </a:prstGeom>
          <a:ln cap="flat" w="38100">
            <a:solidFill>
              <a:srgbClr val="FFFFFF"/>
            </a:solidFill>
            <a:prstDash val="solid"/>
            <a:headEnd type="none" len="sm" w="sm"/>
            <a:tailEnd type="arrow" len="sm" w="med"/>
          </a:ln>
        </p:spPr>
      </p:sp>
      <p:grpSp>
        <p:nvGrpSpPr>
          <p:cNvPr name="Group 28" id="28"/>
          <p:cNvGrpSpPr/>
          <p:nvPr/>
        </p:nvGrpSpPr>
        <p:grpSpPr>
          <a:xfrm rot="0">
            <a:off x="14238807" y="0"/>
            <a:ext cx="4049193" cy="1028700"/>
            <a:chOff x="0" y="0"/>
            <a:chExt cx="5398924" cy="1371600"/>
          </a:xfrm>
        </p:grpSpPr>
        <p:sp>
          <p:nvSpPr>
            <p:cNvPr name="Freeform 29" id="29"/>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2"/>
              <a:stretch>
                <a:fillRect l="0" t="0" r="0" b="0"/>
              </a:stretch>
            </a:blipFill>
          </p:spPr>
        </p:sp>
        <p:sp>
          <p:nvSpPr>
            <p:cNvPr name="Freeform 30" id="30"/>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3"/>
              <a:stretch>
                <a:fillRect l="0" t="0" r="0" b="0"/>
              </a:stretch>
            </a:blipFill>
          </p:spPr>
        </p:sp>
        <p:sp>
          <p:nvSpPr>
            <p:cNvPr name="Freeform 31" id="31"/>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4"/>
              <a:stretch>
                <a:fillRect l="0" t="0" r="0" b="0"/>
              </a:stretch>
            </a:blipFill>
          </p:spPr>
        </p:sp>
        <p:sp>
          <p:nvSpPr>
            <p:cNvPr name="Freeform 32" id="32"/>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5"/>
              <a:stretch>
                <a:fillRect l="0" t="0" r="0" b="0"/>
              </a:stretch>
            </a:blipFill>
          </p:spPr>
        </p:sp>
      </p:grpSp>
      <p:sp>
        <p:nvSpPr>
          <p:cNvPr name="TextBox 33" id="33"/>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133731"/>
            <a:ext cx="18288000" cy="1153269"/>
            <a:chOff x="0" y="0"/>
            <a:chExt cx="6671512" cy="420716"/>
          </a:xfrm>
        </p:grpSpPr>
        <p:sp>
          <p:nvSpPr>
            <p:cNvPr name="Freeform 3" id="3"/>
            <p:cNvSpPr/>
            <p:nvPr/>
          </p:nvSpPr>
          <p:spPr>
            <a:xfrm flipH="false" flipV="false" rot="0">
              <a:off x="0" y="0"/>
              <a:ext cx="6671512" cy="420716"/>
            </a:xfrm>
            <a:custGeom>
              <a:avLst/>
              <a:gdLst/>
              <a:ahLst/>
              <a:cxnLst/>
              <a:rect r="r" b="b" t="t" l="l"/>
              <a:pathLst>
                <a:path h="420716" w="6671512">
                  <a:moveTo>
                    <a:pt x="0" y="0"/>
                  </a:moveTo>
                  <a:lnTo>
                    <a:pt x="6671512" y="0"/>
                  </a:lnTo>
                  <a:lnTo>
                    <a:pt x="6671512" y="420716"/>
                  </a:lnTo>
                  <a:lnTo>
                    <a:pt x="0" y="420716"/>
                  </a:lnTo>
                  <a:close/>
                </a:path>
              </a:pathLst>
            </a:custGeom>
            <a:solidFill>
              <a:srgbClr val="203965"/>
            </a:solidFill>
          </p:spPr>
        </p:sp>
      </p:grpSp>
      <p:grpSp>
        <p:nvGrpSpPr>
          <p:cNvPr name="Group 4" id="4"/>
          <p:cNvGrpSpPr/>
          <p:nvPr/>
        </p:nvGrpSpPr>
        <p:grpSpPr>
          <a:xfrm rot="0">
            <a:off x="0" y="37828"/>
            <a:ext cx="18288000" cy="1614446"/>
            <a:chOff x="0" y="0"/>
            <a:chExt cx="6671512" cy="588954"/>
          </a:xfrm>
        </p:grpSpPr>
        <p:sp>
          <p:nvSpPr>
            <p:cNvPr name="Freeform 5" id="5"/>
            <p:cNvSpPr/>
            <p:nvPr/>
          </p:nvSpPr>
          <p:spPr>
            <a:xfrm flipH="false" flipV="false" rot="0">
              <a:off x="0" y="0"/>
              <a:ext cx="6671512" cy="588954"/>
            </a:xfrm>
            <a:custGeom>
              <a:avLst/>
              <a:gdLst/>
              <a:ahLst/>
              <a:cxnLst/>
              <a:rect r="r" b="b" t="t" l="l"/>
              <a:pathLst>
                <a:path h="588954" w="6671512">
                  <a:moveTo>
                    <a:pt x="0" y="0"/>
                  </a:moveTo>
                  <a:lnTo>
                    <a:pt x="6671512" y="0"/>
                  </a:lnTo>
                  <a:lnTo>
                    <a:pt x="6671512" y="588954"/>
                  </a:lnTo>
                  <a:lnTo>
                    <a:pt x="0" y="588954"/>
                  </a:lnTo>
                  <a:close/>
                </a:path>
              </a:pathLst>
            </a:custGeom>
            <a:solidFill>
              <a:srgbClr val="203965"/>
            </a:solidFill>
          </p:spPr>
        </p:sp>
      </p:grpSp>
      <p:sp>
        <p:nvSpPr>
          <p:cNvPr name="TextBox 6" id="6"/>
          <p:cNvSpPr txBox="true"/>
          <p:nvPr/>
        </p:nvSpPr>
        <p:spPr>
          <a:xfrm rot="0">
            <a:off x="493201" y="451652"/>
            <a:ext cx="4644815" cy="848197"/>
          </a:xfrm>
          <a:prstGeom prst="rect">
            <a:avLst/>
          </a:prstGeom>
        </p:spPr>
        <p:txBody>
          <a:bodyPr anchor="t" rtlCol="false" tIns="0" lIns="0" bIns="0" rIns="0">
            <a:spAutoFit/>
          </a:bodyPr>
          <a:lstStyle/>
          <a:p>
            <a:pPr algn="l">
              <a:lnSpc>
                <a:spcPts val="6640"/>
              </a:lnSpc>
            </a:pPr>
            <a:r>
              <a:rPr lang="en-US" sz="6037" b="true">
                <a:solidFill>
                  <a:srgbClr val="FEBF0E"/>
                </a:solidFill>
                <a:latin typeface="Nunito Sans Bold"/>
                <a:ea typeface="Nunito Sans Bold"/>
                <a:cs typeface="Nunito Sans Bold"/>
                <a:sym typeface="Nunito Sans Bold"/>
              </a:rPr>
              <a:t>Methodology</a:t>
            </a:r>
          </a:p>
        </p:txBody>
      </p:sp>
      <p:sp>
        <p:nvSpPr>
          <p:cNvPr name="TextBox 7" id="7"/>
          <p:cNvSpPr txBox="true"/>
          <p:nvPr/>
        </p:nvSpPr>
        <p:spPr>
          <a:xfrm rot="0">
            <a:off x="1207972" y="7065237"/>
            <a:ext cx="2335550" cy="361355"/>
          </a:xfrm>
          <a:prstGeom prst="rect">
            <a:avLst/>
          </a:prstGeom>
        </p:spPr>
        <p:txBody>
          <a:bodyPr anchor="t" rtlCol="false" tIns="0" lIns="0" bIns="0" rIns="0">
            <a:spAutoFit/>
          </a:bodyPr>
          <a:lstStyle/>
          <a:p>
            <a:pPr algn="r">
              <a:lnSpc>
                <a:spcPts val="2784"/>
              </a:lnSpc>
            </a:pPr>
            <a:r>
              <a:rPr lang="en-US" b="true" sz="2531">
                <a:solidFill>
                  <a:srgbClr val="000000"/>
                </a:solidFill>
                <a:latin typeface="Nunito Sans Bold"/>
                <a:ea typeface="Nunito Sans Bold"/>
                <a:cs typeface="Nunito Sans Bold"/>
                <a:sym typeface="Nunito Sans Bold"/>
              </a:rPr>
              <a:t>Define Problem</a:t>
            </a:r>
          </a:p>
        </p:txBody>
      </p:sp>
      <p:grpSp>
        <p:nvGrpSpPr>
          <p:cNvPr name="Group 8" id="8"/>
          <p:cNvGrpSpPr/>
          <p:nvPr/>
        </p:nvGrpSpPr>
        <p:grpSpPr>
          <a:xfrm rot="0">
            <a:off x="11662930" y="1989567"/>
            <a:ext cx="2222604" cy="222260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sp>
        <p:nvSpPr>
          <p:cNvPr name="Freeform 10" id="10"/>
          <p:cNvSpPr/>
          <p:nvPr/>
        </p:nvSpPr>
        <p:spPr>
          <a:xfrm flipH="false" flipV="false" rot="0">
            <a:off x="1555281" y="1957074"/>
            <a:ext cx="12037986" cy="4980717"/>
          </a:xfrm>
          <a:custGeom>
            <a:avLst/>
            <a:gdLst/>
            <a:ahLst/>
            <a:cxnLst/>
            <a:rect r="r" b="b" t="t" l="l"/>
            <a:pathLst>
              <a:path h="4980717" w="12037986">
                <a:moveTo>
                  <a:pt x="0" y="0"/>
                </a:moveTo>
                <a:lnTo>
                  <a:pt x="12037986" y="0"/>
                </a:lnTo>
                <a:lnTo>
                  <a:pt x="12037986" y="4980717"/>
                </a:lnTo>
                <a:lnTo>
                  <a:pt x="0" y="49807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404971" y="4790409"/>
            <a:ext cx="2138551" cy="2138551"/>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03965"/>
            </a:solidFill>
          </p:spPr>
        </p:sp>
      </p:grpSp>
      <p:grpSp>
        <p:nvGrpSpPr>
          <p:cNvPr name="Group 13" id="13"/>
          <p:cNvGrpSpPr/>
          <p:nvPr/>
        </p:nvGrpSpPr>
        <p:grpSpPr>
          <a:xfrm rot="0">
            <a:off x="4779655" y="2027042"/>
            <a:ext cx="2185129" cy="2185129"/>
            <a:chOff x="0" y="0"/>
            <a:chExt cx="2913505" cy="2913505"/>
          </a:xfrm>
        </p:grpSpPr>
        <p:grpSp>
          <p:nvGrpSpPr>
            <p:cNvPr name="Group 14" id="14"/>
            <p:cNvGrpSpPr/>
            <p:nvPr/>
          </p:nvGrpSpPr>
          <p:grpSpPr>
            <a:xfrm rot="0">
              <a:off x="0" y="0"/>
              <a:ext cx="2913505" cy="2913505"/>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sp>
          <p:nvSpPr>
            <p:cNvPr name="Freeform 16" id="16"/>
            <p:cNvSpPr/>
            <p:nvPr/>
          </p:nvSpPr>
          <p:spPr>
            <a:xfrm flipH="false" flipV="false" rot="0">
              <a:off x="506194" y="654788"/>
              <a:ext cx="1901118" cy="1542282"/>
            </a:xfrm>
            <a:custGeom>
              <a:avLst/>
              <a:gdLst/>
              <a:ahLst/>
              <a:cxnLst/>
              <a:rect r="r" b="b" t="t" l="l"/>
              <a:pathLst>
                <a:path h="1542282" w="1901118">
                  <a:moveTo>
                    <a:pt x="0" y="0"/>
                  </a:moveTo>
                  <a:lnTo>
                    <a:pt x="1901118" y="0"/>
                  </a:lnTo>
                  <a:lnTo>
                    <a:pt x="1901118" y="1542282"/>
                  </a:lnTo>
                  <a:lnTo>
                    <a:pt x="0" y="15422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7" id="17"/>
          <p:cNvSpPr txBox="true"/>
          <p:nvPr/>
        </p:nvSpPr>
        <p:spPr>
          <a:xfrm rot="0">
            <a:off x="4632926" y="4466482"/>
            <a:ext cx="2561709" cy="717947"/>
          </a:xfrm>
          <a:prstGeom prst="rect">
            <a:avLst/>
          </a:prstGeom>
        </p:spPr>
        <p:txBody>
          <a:bodyPr anchor="t" rtlCol="false" tIns="0" lIns="0" bIns="0" rIns="0">
            <a:spAutoFit/>
          </a:bodyPr>
          <a:lstStyle/>
          <a:p>
            <a:pPr algn="ctr">
              <a:lnSpc>
                <a:spcPts val="2784"/>
              </a:lnSpc>
            </a:pPr>
            <a:r>
              <a:rPr lang="en-US" b="true" sz="2531">
                <a:solidFill>
                  <a:srgbClr val="000000"/>
                </a:solidFill>
                <a:latin typeface="Nunito Sans Bold"/>
                <a:ea typeface="Nunito Sans Bold"/>
                <a:cs typeface="Nunito Sans Bold"/>
                <a:sym typeface="Nunito Sans Bold"/>
              </a:rPr>
              <a:t>Data Cleaning &amp; Preparation</a:t>
            </a:r>
          </a:p>
        </p:txBody>
      </p:sp>
      <p:sp>
        <p:nvSpPr>
          <p:cNvPr name="TextBox 18" id="18"/>
          <p:cNvSpPr txBox="true"/>
          <p:nvPr/>
        </p:nvSpPr>
        <p:spPr>
          <a:xfrm rot="0">
            <a:off x="8112947" y="6666896"/>
            <a:ext cx="2527309" cy="717947"/>
          </a:xfrm>
          <a:prstGeom prst="rect">
            <a:avLst/>
          </a:prstGeom>
        </p:spPr>
        <p:txBody>
          <a:bodyPr anchor="t" rtlCol="false" tIns="0" lIns="0" bIns="0" rIns="0">
            <a:spAutoFit/>
          </a:bodyPr>
          <a:lstStyle/>
          <a:p>
            <a:pPr algn="ctr">
              <a:lnSpc>
                <a:spcPts val="2784"/>
              </a:lnSpc>
            </a:pPr>
            <a:r>
              <a:rPr lang="en-US" b="true" sz="2531">
                <a:solidFill>
                  <a:srgbClr val="000000"/>
                </a:solidFill>
                <a:latin typeface="Nunito Sans Bold"/>
                <a:ea typeface="Nunito Sans Bold"/>
                <a:cs typeface="Nunito Sans Bold"/>
                <a:sym typeface="Nunito Sans Bold"/>
              </a:rPr>
              <a:t>Exploratory Data Analysis</a:t>
            </a:r>
          </a:p>
        </p:txBody>
      </p:sp>
      <p:grpSp>
        <p:nvGrpSpPr>
          <p:cNvPr name="Group 19" id="19"/>
          <p:cNvGrpSpPr/>
          <p:nvPr/>
        </p:nvGrpSpPr>
        <p:grpSpPr>
          <a:xfrm rot="0">
            <a:off x="8284037" y="4321023"/>
            <a:ext cx="2185129" cy="2185129"/>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03965"/>
            </a:solidFill>
          </p:spPr>
        </p:sp>
      </p:grpSp>
      <p:sp>
        <p:nvSpPr>
          <p:cNvPr name="AutoShape 21" id="21"/>
          <p:cNvSpPr/>
          <p:nvPr/>
        </p:nvSpPr>
        <p:spPr>
          <a:xfrm>
            <a:off x="12774232" y="3100869"/>
            <a:ext cx="3024156" cy="2671835"/>
          </a:xfrm>
          <a:prstGeom prst="line">
            <a:avLst/>
          </a:prstGeom>
          <a:ln cap="flat" w="266700">
            <a:solidFill>
              <a:srgbClr val="FEBF0E"/>
            </a:solidFill>
            <a:prstDash val="solid"/>
            <a:headEnd type="none" len="sm" w="sm"/>
            <a:tailEnd type="none" len="sm" w="sm"/>
          </a:ln>
        </p:spPr>
      </p:sp>
      <p:grpSp>
        <p:nvGrpSpPr>
          <p:cNvPr name="Group 22" id="22"/>
          <p:cNvGrpSpPr/>
          <p:nvPr/>
        </p:nvGrpSpPr>
        <p:grpSpPr>
          <a:xfrm rot="0">
            <a:off x="15336702" y="4749754"/>
            <a:ext cx="2185129" cy="2185129"/>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03965"/>
            </a:solidFill>
          </p:spPr>
        </p:sp>
      </p:grpSp>
      <p:sp>
        <p:nvSpPr>
          <p:cNvPr name="TextBox 24" id="24"/>
          <p:cNvSpPr txBox="true"/>
          <p:nvPr/>
        </p:nvSpPr>
        <p:spPr>
          <a:xfrm rot="0">
            <a:off x="11775208" y="4466482"/>
            <a:ext cx="2527309" cy="365522"/>
          </a:xfrm>
          <a:prstGeom prst="rect">
            <a:avLst/>
          </a:prstGeom>
        </p:spPr>
        <p:txBody>
          <a:bodyPr anchor="t" rtlCol="false" tIns="0" lIns="0" bIns="0" rIns="0">
            <a:spAutoFit/>
          </a:bodyPr>
          <a:lstStyle/>
          <a:p>
            <a:pPr algn="just">
              <a:lnSpc>
                <a:spcPts val="2784"/>
              </a:lnSpc>
            </a:pPr>
            <a:r>
              <a:rPr lang="en-US" b="true" sz="2531">
                <a:solidFill>
                  <a:srgbClr val="000000"/>
                </a:solidFill>
                <a:latin typeface="Nunito Sans Bold"/>
                <a:ea typeface="Nunito Sans Bold"/>
                <a:cs typeface="Nunito Sans Bold"/>
                <a:sym typeface="Nunito Sans Bold"/>
              </a:rPr>
              <a:t>Data Analysis</a:t>
            </a:r>
          </a:p>
        </p:txBody>
      </p:sp>
      <p:sp>
        <p:nvSpPr>
          <p:cNvPr name="TextBox 25" id="25"/>
          <p:cNvSpPr txBox="true"/>
          <p:nvPr/>
        </p:nvSpPr>
        <p:spPr>
          <a:xfrm rot="0">
            <a:off x="14973331" y="7061070"/>
            <a:ext cx="2911871" cy="365522"/>
          </a:xfrm>
          <a:prstGeom prst="rect">
            <a:avLst/>
          </a:prstGeom>
        </p:spPr>
        <p:txBody>
          <a:bodyPr anchor="t" rtlCol="false" tIns="0" lIns="0" bIns="0" rIns="0">
            <a:spAutoFit/>
          </a:bodyPr>
          <a:lstStyle/>
          <a:p>
            <a:pPr algn="just">
              <a:lnSpc>
                <a:spcPts val="2784"/>
              </a:lnSpc>
            </a:pPr>
            <a:r>
              <a:rPr lang="en-US" b="true" sz="2531">
                <a:solidFill>
                  <a:srgbClr val="000000"/>
                </a:solidFill>
                <a:latin typeface="Nunito Sans Bold"/>
                <a:ea typeface="Nunito Sans Bold"/>
                <a:cs typeface="Nunito Sans Bold"/>
                <a:sym typeface="Nunito Sans Bold"/>
              </a:rPr>
              <a:t>Recommendation</a:t>
            </a:r>
          </a:p>
        </p:txBody>
      </p:sp>
      <p:sp>
        <p:nvSpPr>
          <p:cNvPr name="TextBox 26" id="26"/>
          <p:cNvSpPr txBox="true"/>
          <p:nvPr/>
        </p:nvSpPr>
        <p:spPr>
          <a:xfrm rot="0">
            <a:off x="813752" y="7503161"/>
            <a:ext cx="3320989" cy="972582"/>
          </a:xfrm>
          <a:prstGeom prst="rect">
            <a:avLst/>
          </a:prstGeom>
        </p:spPr>
        <p:txBody>
          <a:bodyPr anchor="t" rtlCol="false" tIns="0" lIns="0" bIns="0" rIns="0">
            <a:spAutoFit/>
          </a:bodyPr>
          <a:lstStyle/>
          <a:p>
            <a:pPr algn="ctr">
              <a:lnSpc>
                <a:spcPts val="2564"/>
              </a:lnSpc>
            </a:pPr>
            <a:r>
              <a:rPr lang="en-US" b="true" sz="2331">
                <a:solidFill>
                  <a:srgbClr val="5C5C5C"/>
                </a:solidFill>
                <a:latin typeface="Nunito Sans Bold"/>
                <a:ea typeface="Nunito Sans Bold"/>
                <a:cs typeface="Nunito Sans Bold"/>
                <a:sym typeface="Nunito Sans Bold"/>
              </a:rPr>
              <a:t>Define the background and objective from the data</a:t>
            </a:r>
          </a:p>
        </p:txBody>
      </p:sp>
      <p:sp>
        <p:nvSpPr>
          <p:cNvPr name="TextBox 27" id="27"/>
          <p:cNvSpPr txBox="true"/>
          <p:nvPr/>
        </p:nvSpPr>
        <p:spPr>
          <a:xfrm rot="0">
            <a:off x="4253285" y="5370315"/>
            <a:ext cx="3320989" cy="972582"/>
          </a:xfrm>
          <a:prstGeom prst="rect">
            <a:avLst/>
          </a:prstGeom>
        </p:spPr>
        <p:txBody>
          <a:bodyPr anchor="t" rtlCol="false" tIns="0" lIns="0" bIns="0" rIns="0">
            <a:spAutoFit/>
          </a:bodyPr>
          <a:lstStyle/>
          <a:p>
            <a:pPr algn="ctr">
              <a:lnSpc>
                <a:spcPts val="2564"/>
              </a:lnSpc>
            </a:pPr>
            <a:r>
              <a:rPr lang="en-US" b="true" sz="2331">
                <a:solidFill>
                  <a:srgbClr val="5C5C5C"/>
                </a:solidFill>
                <a:latin typeface="Nunito Sans Bold"/>
                <a:ea typeface="Nunito Sans Bold"/>
                <a:cs typeface="Nunito Sans Bold"/>
                <a:sym typeface="Nunito Sans Bold"/>
              </a:rPr>
              <a:t>Checking and cleaning the data (checking null and duplicates)</a:t>
            </a:r>
          </a:p>
        </p:txBody>
      </p:sp>
      <p:sp>
        <p:nvSpPr>
          <p:cNvPr name="TextBox 28" id="28"/>
          <p:cNvSpPr txBox="true"/>
          <p:nvPr/>
        </p:nvSpPr>
        <p:spPr>
          <a:xfrm rot="0">
            <a:off x="7716107" y="7503161"/>
            <a:ext cx="3320989" cy="972582"/>
          </a:xfrm>
          <a:prstGeom prst="rect">
            <a:avLst/>
          </a:prstGeom>
        </p:spPr>
        <p:txBody>
          <a:bodyPr anchor="t" rtlCol="false" tIns="0" lIns="0" bIns="0" rIns="0">
            <a:spAutoFit/>
          </a:bodyPr>
          <a:lstStyle/>
          <a:p>
            <a:pPr algn="ctr">
              <a:lnSpc>
                <a:spcPts val="2564"/>
              </a:lnSpc>
            </a:pPr>
            <a:r>
              <a:rPr lang="en-US" b="true" sz="2331">
                <a:solidFill>
                  <a:srgbClr val="5C5C5C"/>
                </a:solidFill>
                <a:latin typeface="Nunito Sans Bold"/>
                <a:ea typeface="Nunito Sans Bold"/>
                <a:cs typeface="Nunito Sans Bold"/>
                <a:sym typeface="Nunito Sans Bold"/>
              </a:rPr>
              <a:t>Explore the data group according to the business requirement</a:t>
            </a:r>
          </a:p>
        </p:txBody>
      </p:sp>
      <p:sp>
        <p:nvSpPr>
          <p:cNvPr name="TextBox 29" id="29"/>
          <p:cNvSpPr txBox="true"/>
          <p:nvPr/>
        </p:nvSpPr>
        <p:spPr>
          <a:xfrm rot="0">
            <a:off x="11234291" y="5014403"/>
            <a:ext cx="3329138" cy="972582"/>
          </a:xfrm>
          <a:prstGeom prst="rect">
            <a:avLst/>
          </a:prstGeom>
        </p:spPr>
        <p:txBody>
          <a:bodyPr anchor="t" rtlCol="false" tIns="0" lIns="0" bIns="0" rIns="0">
            <a:spAutoFit/>
          </a:bodyPr>
          <a:lstStyle/>
          <a:p>
            <a:pPr algn="ctr">
              <a:lnSpc>
                <a:spcPts val="2564"/>
              </a:lnSpc>
            </a:pPr>
            <a:r>
              <a:rPr lang="en-US" sz="2331" b="true">
                <a:solidFill>
                  <a:srgbClr val="5C5C5C"/>
                </a:solidFill>
                <a:latin typeface="Nunito Sans Bold"/>
                <a:ea typeface="Nunito Sans Bold"/>
                <a:cs typeface="Nunito Sans Bold"/>
                <a:sym typeface="Nunito Sans Bold"/>
              </a:rPr>
              <a:t>Analyze the data using RFM analysis and </a:t>
            </a:r>
          </a:p>
          <a:p>
            <a:pPr algn="ctr">
              <a:lnSpc>
                <a:spcPts val="2564"/>
              </a:lnSpc>
            </a:pPr>
            <a:r>
              <a:rPr lang="en-US" b="true" sz="2331">
                <a:solidFill>
                  <a:srgbClr val="5C5C5C"/>
                </a:solidFill>
                <a:latin typeface="Nunito Sans Bold"/>
                <a:ea typeface="Nunito Sans Bold"/>
                <a:cs typeface="Nunito Sans Bold"/>
                <a:sym typeface="Nunito Sans Bold"/>
              </a:rPr>
              <a:t>K-Means</a:t>
            </a:r>
          </a:p>
        </p:txBody>
      </p:sp>
      <p:sp>
        <p:nvSpPr>
          <p:cNvPr name="TextBox 30" id="30"/>
          <p:cNvSpPr txBox="true"/>
          <p:nvPr/>
        </p:nvSpPr>
        <p:spPr>
          <a:xfrm rot="0">
            <a:off x="14595585" y="7562303"/>
            <a:ext cx="3329138" cy="972582"/>
          </a:xfrm>
          <a:prstGeom prst="rect">
            <a:avLst/>
          </a:prstGeom>
        </p:spPr>
        <p:txBody>
          <a:bodyPr anchor="t" rtlCol="false" tIns="0" lIns="0" bIns="0" rIns="0">
            <a:spAutoFit/>
          </a:bodyPr>
          <a:lstStyle/>
          <a:p>
            <a:pPr algn="ctr">
              <a:lnSpc>
                <a:spcPts val="2564"/>
              </a:lnSpc>
            </a:pPr>
            <a:r>
              <a:rPr lang="en-US" b="true" sz="2331">
                <a:solidFill>
                  <a:srgbClr val="5C5C5C"/>
                </a:solidFill>
                <a:latin typeface="Nunito Sans Bold"/>
                <a:ea typeface="Nunito Sans Bold"/>
                <a:cs typeface="Nunito Sans Bold"/>
                <a:sym typeface="Nunito Sans Bold"/>
              </a:rPr>
              <a:t>Give the recommendation based on business objective</a:t>
            </a:r>
          </a:p>
        </p:txBody>
      </p:sp>
      <p:sp>
        <p:nvSpPr>
          <p:cNvPr name="Freeform 31" id="31"/>
          <p:cNvSpPr/>
          <p:nvPr/>
        </p:nvSpPr>
        <p:spPr>
          <a:xfrm flipH="false" flipV="false" rot="0">
            <a:off x="8885417" y="4753154"/>
            <a:ext cx="1148724" cy="1119484"/>
          </a:xfrm>
          <a:custGeom>
            <a:avLst/>
            <a:gdLst/>
            <a:ahLst/>
            <a:cxnLst/>
            <a:rect r="r" b="b" t="t" l="l"/>
            <a:pathLst>
              <a:path h="1119484" w="1148724">
                <a:moveTo>
                  <a:pt x="0" y="0"/>
                </a:moveTo>
                <a:lnTo>
                  <a:pt x="1148724" y="0"/>
                </a:lnTo>
                <a:lnTo>
                  <a:pt x="1148724" y="1119484"/>
                </a:lnTo>
                <a:lnTo>
                  <a:pt x="0" y="11194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1866892" y="5286264"/>
            <a:ext cx="1214710" cy="1172747"/>
          </a:xfrm>
          <a:custGeom>
            <a:avLst/>
            <a:gdLst/>
            <a:ahLst/>
            <a:cxnLst/>
            <a:rect r="r" b="b" t="t" l="l"/>
            <a:pathLst>
              <a:path h="1172747" w="1214710">
                <a:moveTo>
                  <a:pt x="0" y="0"/>
                </a:moveTo>
                <a:lnTo>
                  <a:pt x="1214710" y="0"/>
                </a:lnTo>
                <a:lnTo>
                  <a:pt x="1214710" y="1172747"/>
                </a:lnTo>
                <a:lnTo>
                  <a:pt x="0" y="11727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0">
            <a:off x="12148515" y="2499043"/>
            <a:ext cx="1251434" cy="1203652"/>
          </a:xfrm>
          <a:custGeom>
            <a:avLst/>
            <a:gdLst/>
            <a:ahLst/>
            <a:cxnLst/>
            <a:rect r="r" b="b" t="t" l="l"/>
            <a:pathLst>
              <a:path h="1203652" w="1251434">
                <a:moveTo>
                  <a:pt x="0" y="0"/>
                </a:moveTo>
                <a:lnTo>
                  <a:pt x="1251434" y="0"/>
                </a:lnTo>
                <a:lnTo>
                  <a:pt x="1251434" y="1203652"/>
                </a:lnTo>
                <a:lnTo>
                  <a:pt x="0" y="12036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4" id="34"/>
          <p:cNvSpPr/>
          <p:nvPr/>
        </p:nvSpPr>
        <p:spPr>
          <a:xfrm flipH="false" flipV="false" rot="0">
            <a:off x="15970462" y="5312896"/>
            <a:ext cx="917608" cy="1129048"/>
          </a:xfrm>
          <a:custGeom>
            <a:avLst/>
            <a:gdLst/>
            <a:ahLst/>
            <a:cxnLst/>
            <a:rect r="r" b="b" t="t" l="l"/>
            <a:pathLst>
              <a:path h="1129048" w="917608">
                <a:moveTo>
                  <a:pt x="0" y="0"/>
                </a:moveTo>
                <a:lnTo>
                  <a:pt x="917608" y="0"/>
                </a:lnTo>
                <a:lnTo>
                  <a:pt x="917608" y="1129049"/>
                </a:lnTo>
                <a:lnTo>
                  <a:pt x="0" y="112904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35" id="35"/>
          <p:cNvGrpSpPr/>
          <p:nvPr/>
        </p:nvGrpSpPr>
        <p:grpSpPr>
          <a:xfrm rot="0">
            <a:off x="14238807" y="0"/>
            <a:ext cx="4049193" cy="1028700"/>
            <a:chOff x="0" y="0"/>
            <a:chExt cx="5398924" cy="1371600"/>
          </a:xfrm>
        </p:grpSpPr>
        <p:sp>
          <p:nvSpPr>
            <p:cNvPr name="Freeform 36" id="36"/>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14"/>
              <a:stretch>
                <a:fillRect l="0" t="0" r="0" b="0"/>
              </a:stretch>
            </a:blipFill>
          </p:spPr>
        </p:sp>
        <p:sp>
          <p:nvSpPr>
            <p:cNvPr name="Freeform 37" id="37"/>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15"/>
              <a:stretch>
                <a:fillRect l="0" t="0" r="0" b="0"/>
              </a:stretch>
            </a:blipFill>
          </p:spPr>
        </p:sp>
        <p:sp>
          <p:nvSpPr>
            <p:cNvPr name="Freeform 38" id="38"/>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16"/>
              <a:stretch>
                <a:fillRect l="0" t="0" r="0" b="0"/>
              </a:stretch>
            </a:blipFill>
          </p:spPr>
        </p:sp>
        <p:sp>
          <p:nvSpPr>
            <p:cNvPr name="Freeform 39" id="39"/>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17"/>
              <a:stretch>
                <a:fillRect l="0" t="0" r="0" b="0"/>
              </a:stretch>
            </a:blipFill>
          </p:spPr>
        </p:sp>
      </p:grpSp>
      <p:sp>
        <p:nvSpPr>
          <p:cNvPr name="TextBox 40" id="40"/>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828"/>
            <a:ext cx="18288000" cy="10249172"/>
            <a:chOff x="0" y="0"/>
            <a:chExt cx="6671512" cy="3738926"/>
          </a:xfrm>
        </p:grpSpPr>
        <p:sp>
          <p:nvSpPr>
            <p:cNvPr name="Freeform 3" id="3"/>
            <p:cNvSpPr/>
            <p:nvPr/>
          </p:nvSpPr>
          <p:spPr>
            <a:xfrm flipH="false" flipV="false" rot="0">
              <a:off x="0" y="0"/>
              <a:ext cx="6671512" cy="3738926"/>
            </a:xfrm>
            <a:custGeom>
              <a:avLst/>
              <a:gdLst/>
              <a:ahLst/>
              <a:cxnLst/>
              <a:rect r="r" b="b" t="t" l="l"/>
              <a:pathLst>
                <a:path h="3738926" w="6671512">
                  <a:moveTo>
                    <a:pt x="0" y="0"/>
                  </a:moveTo>
                  <a:lnTo>
                    <a:pt x="6671512" y="0"/>
                  </a:lnTo>
                  <a:lnTo>
                    <a:pt x="6671512" y="3738926"/>
                  </a:lnTo>
                  <a:lnTo>
                    <a:pt x="0" y="3738926"/>
                  </a:lnTo>
                  <a:close/>
                </a:path>
              </a:pathLst>
            </a:custGeom>
            <a:solidFill>
              <a:srgbClr val="203965"/>
            </a:solidFill>
          </p:spPr>
        </p:sp>
      </p:grpSp>
      <p:sp>
        <p:nvSpPr>
          <p:cNvPr name="TextBox 4" id="4"/>
          <p:cNvSpPr txBox="true"/>
          <p:nvPr/>
        </p:nvSpPr>
        <p:spPr>
          <a:xfrm rot="0">
            <a:off x="493201" y="451652"/>
            <a:ext cx="4644815" cy="848197"/>
          </a:xfrm>
          <a:prstGeom prst="rect">
            <a:avLst/>
          </a:prstGeom>
        </p:spPr>
        <p:txBody>
          <a:bodyPr anchor="t" rtlCol="false" tIns="0" lIns="0" bIns="0" rIns="0">
            <a:spAutoFit/>
          </a:bodyPr>
          <a:lstStyle/>
          <a:p>
            <a:pPr algn="l">
              <a:lnSpc>
                <a:spcPts val="6640"/>
              </a:lnSpc>
            </a:pPr>
            <a:r>
              <a:rPr lang="en-US" sz="6037" b="true">
                <a:solidFill>
                  <a:srgbClr val="FEBF0E"/>
                </a:solidFill>
                <a:latin typeface="Nunito Sans Bold"/>
                <a:ea typeface="Nunito Sans Bold"/>
                <a:cs typeface="Nunito Sans Bold"/>
                <a:sym typeface="Nunito Sans Bold"/>
              </a:rPr>
              <a:t>RFM Metrics</a:t>
            </a:r>
          </a:p>
        </p:txBody>
      </p:sp>
      <p:sp>
        <p:nvSpPr>
          <p:cNvPr name="Freeform 5" id="5"/>
          <p:cNvSpPr/>
          <p:nvPr/>
        </p:nvSpPr>
        <p:spPr>
          <a:xfrm flipH="false" flipV="false" rot="0">
            <a:off x="3079995" y="1704136"/>
            <a:ext cx="13022922" cy="7794514"/>
          </a:xfrm>
          <a:custGeom>
            <a:avLst/>
            <a:gdLst/>
            <a:ahLst/>
            <a:cxnLst/>
            <a:rect r="r" b="b" t="t" l="l"/>
            <a:pathLst>
              <a:path h="7794514" w="13022922">
                <a:moveTo>
                  <a:pt x="0" y="0"/>
                </a:moveTo>
                <a:lnTo>
                  <a:pt x="13022921" y="0"/>
                </a:lnTo>
                <a:lnTo>
                  <a:pt x="13022921" y="7794515"/>
                </a:lnTo>
                <a:lnTo>
                  <a:pt x="0" y="7794515"/>
                </a:lnTo>
                <a:lnTo>
                  <a:pt x="0" y="0"/>
                </a:lnTo>
                <a:close/>
              </a:path>
            </a:pathLst>
          </a:custGeom>
          <a:blipFill>
            <a:blip r:embed="rId2"/>
            <a:stretch>
              <a:fillRect l="-2955" t="0" r="-2955" b="0"/>
            </a:stretch>
          </a:blipFill>
        </p:spPr>
      </p:sp>
      <p:grpSp>
        <p:nvGrpSpPr>
          <p:cNvPr name="Group 6" id="6"/>
          <p:cNvGrpSpPr/>
          <p:nvPr/>
        </p:nvGrpSpPr>
        <p:grpSpPr>
          <a:xfrm rot="0">
            <a:off x="14238807" y="0"/>
            <a:ext cx="4049193" cy="1028700"/>
            <a:chOff x="0" y="0"/>
            <a:chExt cx="5398924" cy="1371600"/>
          </a:xfrm>
        </p:grpSpPr>
        <p:sp>
          <p:nvSpPr>
            <p:cNvPr name="Freeform 7" id="7"/>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3"/>
              <a:stretch>
                <a:fillRect l="0" t="0" r="0" b="0"/>
              </a:stretch>
            </a:blipFill>
          </p:spPr>
        </p:sp>
        <p:sp>
          <p:nvSpPr>
            <p:cNvPr name="Freeform 8" id="8"/>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4"/>
              <a:stretch>
                <a:fillRect l="0" t="0" r="0" b="0"/>
              </a:stretch>
            </a:blipFill>
          </p:spPr>
        </p:sp>
        <p:sp>
          <p:nvSpPr>
            <p:cNvPr name="Freeform 9" id="9"/>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5"/>
              <a:stretch>
                <a:fillRect l="0" t="0" r="0" b="0"/>
              </a:stretch>
            </a:blipFill>
          </p:spPr>
        </p:sp>
        <p:sp>
          <p:nvSpPr>
            <p:cNvPr name="Freeform 10" id="10"/>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6"/>
              <a:stretch>
                <a:fillRect l="0" t="0" r="0" b="0"/>
              </a:stretch>
            </a:blipFill>
          </p:spPr>
        </p:sp>
      </p:grpSp>
      <p:sp>
        <p:nvSpPr>
          <p:cNvPr name="TextBox 11" id="11"/>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291" y="0"/>
            <a:ext cx="18288000" cy="10282130"/>
            <a:chOff x="0" y="0"/>
            <a:chExt cx="12218980" cy="6869923"/>
          </a:xfrm>
        </p:grpSpPr>
        <p:sp>
          <p:nvSpPr>
            <p:cNvPr name="Freeform 3" id="3"/>
            <p:cNvSpPr/>
            <p:nvPr/>
          </p:nvSpPr>
          <p:spPr>
            <a:xfrm flipH="false" flipV="false" rot="0">
              <a:off x="0" y="0"/>
              <a:ext cx="12218980" cy="6869923"/>
            </a:xfrm>
            <a:custGeom>
              <a:avLst/>
              <a:gdLst/>
              <a:ahLst/>
              <a:cxnLst/>
              <a:rect r="r" b="b" t="t" l="l"/>
              <a:pathLst>
                <a:path h="6869923" w="12218980">
                  <a:moveTo>
                    <a:pt x="0" y="0"/>
                  </a:moveTo>
                  <a:lnTo>
                    <a:pt x="12218980" y="0"/>
                  </a:lnTo>
                  <a:lnTo>
                    <a:pt x="12218980" y="6869923"/>
                  </a:lnTo>
                  <a:lnTo>
                    <a:pt x="0" y="6869923"/>
                  </a:lnTo>
                  <a:close/>
                </a:path>
              </a:pathLst>
            </a:custGeom>
            <a:solidFill>
              <a:srgbClr val="203965"/>
            </a:solidFill>
          </p:spPr>
        </p:sp>
      </p:grpSp>
      <p:grpSp>
        <p:nvGrpSpPr>
          <p:cNvPr name="Group 4" id="4"/>
          <p:cNvGrpSpPr/>
          <p:nvPr/>
        </p:nvGrpSpPr>
        <p:grpSpPr>
          <a:xfrm rot="0">
            <a:off x="1432960" y="3233656"/>
            <a:ext cx="2532116" cy="2532116"/>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grpSp>
        <p:nvGrpSpPr>
          <p:cNvPr name="Group 6" id="6"/>
          <p:cNvGrpSpPr/>
          <p:nvPr/>
        </p:nvGrpSpPr>
        <p:grpSpPr>
          <a:xfrm rot="0">
            <a:off x="4593726" y="3233656"/>
            <a:ext cx="2532116" cy="2532116"/>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grpSp>
        <p:nvGrpSpPr>
          <p:cNvPr name="Group 8" id="8"/>
          <p:cNvGrpSpPr/>
          <p:nvPr/>
        </p:nvGrpSpPr>
        <p:grpSpPr>
          <a:xfrm rot="0">
            <a:off x="7838545" y="3233656"/>
            <a:ext cx="2532116" cy="2532116"/>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grpSp>
        <p:nvGrpSpPr>
          <p:cNvPr name="Group 10" id="10"/>
          <p:cNvGrpSpPr/>
          <p:nvPr/>
        </p:nvGrpSpPr>
        <p:grpSpPr>
          <a:xfrm rot="0">
            <a:off x="11134453" y="3233656"/>
            <a:ext cx="2532116" cy="253211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grpSp>
        <p:nvGrpSpPr>
          <p:cNvPr name="Group 12" id="12"/>
          <p:cNvGrpSpPr/>
          <p:nvPr/>
        </p:nvGrpSpPr>
        <p:grpSpPr>
          <a:xfrm rot="0">
            <a:off x="14499322" y="3233656"/>
            <a:ext cx="2532116" cy="2532116"/>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sp>
        <p:nvSpPr>
          <p:cNvPr name="TextBox 14" id="14"/>
          <p:cNvSpPr txBox="true"/>
          <p:nvPr/>
        </p:nvSpPr>
        <p:spPr>
          <a:xfrm rot="0">
            <a:off x="8385763" y="4100046"/>
            <a:ext cx="1437680" cy="717947"/>
          </a:xfrm>
          <a:prstGeom prst="rect">
            <a:avLst/>
          </a:prstGeom>
        </p:spPr>
        <p:txBody>
          <a:bodyPr anchor="t" rtlCol="false" tIns="0" lIns="0" bIns="0" rIns="0">
            <a:spAutoFit/>
          </a:bodyPr>
          <a:lstStyle/>
          <a:p>
            <a:pPr algn="ctr">
              <a:lnSpc>
                <a:spcPts val="2784"/>
              </a:lnSpc>
            </a:pPr>
            <a:r>
              <a:rPr lang="en-US" sz="2531" b="true">
                <a:solidFill>
                  <a:srgbClr val="203965"/>
                </a:solidFill>
                <a:latin typeface="Nunito Sans Bold"/>
                <a:ea typeface="Nunito Sans Bold"/>
                <a:cs typeface="Nunito Sans Bold"/>
                <a:sym typeface="Nunito Sans Bold"/>
              </a:rPr>
              <a:t>New </a:t>
            </a:r>
          </a:p>
          <a:p>
            <a:pPr algn="ctr">
              <a:lnSpc>
                <a:spcPts val="2784"/>
              </a:lnSpc>
              <a:spcBef>
                <a:spcPct val="0"/>
              </a:spcBef>
            </a:pPr>
            <a:r>
              <a:rPr lang="en-US" b="true" sz="2531">
                <a:solidFill>
                  <a:srgbClr val="203965"/>
                </a:solidFill>
                <a:latin typeface="Nunito Sans Bold"/>
                <a:ea typeface="Nunito Sans Bold"/>
                <a:cs typeface="Nunito Sans Bold"/>
                <a:sym typeface="Nunito Sans Bold"/>
              </a:rPr>
              <a:t>Customer</a:t>
            </a:r>
          </a:p>
        </p:txBody>
      </p:sp>
      <p:sp>
        <p:nvSpPr>
          <p:cNvPr name="Freeform 15" id="15"/>
          <p:cNvSpPr/>
          <p:nvPr/>
        </p:nvSpPr>
        <p:spPr>
          <a:xfrm flipH="false" flipV="false" rot="0">
            <a:off x="1958731" y="2650641"/>
            <a:ext cx="1480575" cy="1480575"/>
          </a:xfrm>
          <a:custGeom>
            <a:avLst/>
            <a:gdLst/>
            <a:ahLst/>
            <a:cxnLst/>
            <a:rect r="r" b="b" t="t" l="l"/>
            <a:pathLst>
              <a:path h="1480575" w="1480575">
                <a:moveTo>
                  <a:pt x="0" y="0"/>
                </a:moveTo>
                <a:lnTo>
                  <a:pt x="1480574" y="0"/>
                </a:lnTo>
                <a:lnTo>
                  <a:pt x="1480574" y="1480575"/>
                </a:lnTo>
                <a:lnTo>
                  <a:pt x="0" y="14805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3556517" y="1066800"/>
            <a:ext cx="10682290" cy="607843"/>
          </a:xfrm>
          <a:prstGeom prst="rect">
            <a:avLst/>
          </a:prstGeom>
        </p:spPr>
        <p:txBody>
          <a:bodyPr anchor="t" rtlCol="false" tIns="0" lIns="0" bIns="0" rIns="0">
            <a:spAutoFit/>
          </a:bodyPr>
          <a:lstStyle/>
          <a:p>
            <a:pPr algn="ctr">
              <a:lnSpc>
                <a:spcPts val="4711"/>
              </a:lnSpc>
              <a:spcBef>
                <a:spcPct val="0"/>
              </a:spcBef>
            </a:pPr>
            <a:r>
              <a:rPr lang="en-US" b="true" sz="4283">
                <a:solidFill>
                  <a:srgbClr val="FFFFFF"/>
                </a:solidFill>
                <a:latin typeface="Nunito Sans Bold"/>
                <a:ea typeface="Nunito Sans Bold"/>
                <a:cs typeface="Nunito Sans Bold"/>
                <a:sym typeface="Nunito Sans Bold"/>
              </a:rPr>
              <a:t>Segment Details or RFM Ranking Method</a:t>
            </a:r>
          </a:p>
        </p:txBody>
      </p:sp>
      <p:sp>
        <p:nvSpPr>
          <p:cNvPr name="TextBox 17" id="17"/>
          <p:cNvSpPr txBox="true"/>
          <p:nvPr/>
        </p:nvSpPr>
        <p:spPr>
          <a:xfrm rot="0">
            <a:off x="1867188" y="4326478"/>
            <a:ext cx="1663660" cy="365522"/>
          </a:xfrm>
          <a:prstGeom prst="rect">
            <a:avLst/>
          </a:prstGeom>
        </p:spPr>
        <p:txBody>
          <a:bodyPr anchor="t" rtlCol="false" tIns="0" lIns="0" bIns="0" rIns="0">
            <a:spAutoFit/>
          </a:bodyPr>
          <a:lstStyle/>
          <a:p>
            <a:pPr algn="ctr">
              <a:lnSpc>
                <a:spcPts val="2784"/>
              </a:lnSpc>
              <a:spcBef>
                <a:spcPct val="0"/>
              </a:spcBef>
            </a:pPr>
            <a:r>
              <a:rPr lang="en-US" b="true" sz="2531">
                <a:solidFill>
                  <a:srgbClr val="203965"/>
                </a:solidFill>
                <a:latin typeface="Nunito Sans Bold"/>
                <a:ea typeface="Nunito Sans Bold"/>
                <a:cs typeface="Nunito Sans Bold"/>
                <a:sym typeface="Nunito Sans Bold"/>
              </a:rPr>
              <a:t>Champions</a:t>
            </a:r>
          </a:p>
        </p:txBody>
      </p:sp>
      <p:sp>
        <p:nvSpPr>
          <p:cNvPr name="TextBox 18" id="18"/>
          <p:cNvSpPr txBox="true"/>
          <p:nvPr/>
        </p:nvSpPr>
        <p:spPr>
          <a:xfrm rot="0">
            <a:off x="5222233" y="4150266"/>
            <a:ext cx="1416844" cy="717947"/>
          </a:xfrm>
          <a:prstGeom prst="rect">
            <a:avLst/>
          </a:prstGeom>
        </p:spPr>
        <p:txBody>
          <a:bodyPr anchor="t" rtlCol="false" tIns="0" lIns="0" bIns="0" rIns="0">
            <a:spAutoFit/>
          </a:bodyPr>
          <a:lstStyle/>
          <a:p>
            <a:pPr algn="ctr">
              <a:lnSpc>
                <a:spcPts val="2784"/>
              </a:lnSpc>
            </a:pPr>
            <a:r>
              <a:rPr lang="en-US" sz="2531" b="true">
                <a:solidFill>
                  <a:srgbClr val="203965"/>
                </a:solidFill>
                <a:latin typeface="Nunito Sans Bold"/>
                <a:ea typeface="Nunito Sans Bold"/>
                <a:cs typeface="Nunito Sans Bold"/>
                <a:sym typeface="Nunito Sans Bold"/>
              </a:rPr>
              <a:t>Potential </a:t>
            </a:r>
          </a:p>
          <a:p>
            <a:pPr algn="ctr">
              <a:lnSpc>
                <a:spcPts val="2784"/>
              </a:lnSpc>
              <a:spcBef>
                <a:spcPct val="0"/>
              </a:spcBef>
            </a:pPr>
            <a:r>
              <a:rPr lang="en-US" b="true" sz="2531">
                <a:solidFill>
                  <a:srgbClr val="203965"/>
                </a:solidFill>
                <a:latin typeface="Nunito Sans Bold"/>
                <a:ea typeface="Nunito Sans Bold"/>
                <a:cs typeface="Nunito Sans Bold"/>
                <a:sym typeface="Nunito Sans Bold"/>
              </a:rPr>
              <a:t>Loyalist</a:t>
            </a:r>
          </a:p>
        </p:txBody>
      </p:sp>
      <p:sp>
        <p:nvSpPr>
          <p:cNvPr name="TextBox 19" id="19"/>
          <p:cNvSpPr txBox="true"/>
          <p:nvPr/>
        </p:nvSpPr>
        <p:spPr>
          <a:xfrm rot="0">
            <a:off x="11638166" y="4150266"/>
            <a:ext cx="1593652" cy="717947"/>
          </a:xfrm>
          <a:prstGeom prst="rect">
            <a:avLst/>
          </a:prstGeom>
        </p:spPr>
        <p:txBody>
          <a:bodyPr anchor="t" rtlCol="false" tIns="0" lIns="0" bIns="0" rIns="0">
            <a:spAutoFit/>
          </a:bodyPr>
          <a:lstStyle/>
          <a:p>
            <a:pPr algn="ctr">
              <a:lnSpc>
                <a:spcPts val="2784"/>
              </a:lnSpc>
            </a:pPr>
            <a:r>
              <a:rPr lang="en-US" sz="2531" b="true">
                <a:solidFill>
                  <a:srgbClr val="203965"/>
                </a:solidFill>
                <a:latin typeface="Nunito Sans Bold"/>
                <a:ea typeface="Nunito Sans Bold"/>
                <a:cs typeface="Nunito Sans Bold"/>
                <a:sym typeface="Nunito Sans Bold"/>
              </a:rPr>
              <a:t>At Risk </a:t>
            </a:r>
          </a:p>
          <a:p>
            <a:pPr algn="ctr">
              <a:lnSpc>
                <a:spcPts val="2784"/>
              </a:lnSpc>
              <a:spcBef>
                <a:spcPct val="0"/>
              </a:spcBef>
            </a:pPr>
            <a:r>
              <a:rPr lang="en-US" b="true" sz="2531">
                <a:solidFill>
                  <a:srgbClr val="203965"/>
                </a:solidFill>
                <a:latin typeface="Nunito Sans Bold"/>
                <a:ea typeface="Nunito Sans Bold"/>
                <a:cs typeface="Nunito Sans Bold"/>
                <a:sym typeface="Nunito Sans Bold"/>
              </a:rPr>
              <a:t>Customers</a:t>
            </a:r>
          </a:p>
        </p:txBody>
      </p:sp>
      <p:sp>
        <p:nvSpPr>
          <p:cNvPr name="TextBox 20" id="20"/>
          <p:cNvSpPr txBox="true"/>
          <p:nvPr/>
        </p:nvSpPr>
        <p:spPr>
          <a:xfrm rot="0">
            <a:off x="14619466" y="4150266"/>
            <a:ext cx="2407206" cy="717947"/>
          </a:xfrm>
          <a:prstGeom prst="rect">
            <a:avLst/>
          </a:prstGeom>
        </p:spPr>
        <p:txBody>
          <a:bodyPr anchor="t" rtlCol="false" tIns="0" lIns="0" bIns="0" rIns="0">
            <a:spAutoFit/>
          </a:bodyPr>
          <a:lstStyle/>
          <a:p>
            <a:pPr algn="ctr">
              <a:lnSpc>
                <a:spcPts val="2784"/>
              </a:lnSpc>
            </a:pPr>
            <a:r>
              <a:rPr lang="en-US" sz="2531" b="true">
                <a:solidFill>
                  <a:srgbClr val="203965"/>
                </a:solidFill>
                <a:latin typeface="Nunito Sans Bold"/>
                <a:ea typeface="Nunito Sans Bold"/>
                <a:cs typeface="Nunito Sans Bold"/>
                <a:sym typeface="Nunito Sans Bold"/>
              </a:rPr>
              <a:t>Potential Churn </a:t>
            </a:r>
          </a:p>
          <a:p>
            <a:pPr algn="ctr">
              <a:lnSpc>
                <a:spcPts val="2784"/>
              </a:lnSpc>
              <a:spcBef>
                <a:spcPct val="0"/>
              </a:spcBef>
            </a:pPr>
            <a:r>
              <a:rPr lang="en-US" b="true" sz="2531">
                <a:solidFill>
                  <a:srgbClr val="203965"/>
                </a:solidFill>
                <a:latin typeface="Nunito Sans Bold"/>
                <a:ea typeface="Nunito Sans Bold"/>
                <a:cs typeface="Nunito Sans Bold"/>
                <a:sym typeface="Nunito Sans Bold"/>
              </a:rPr>
              <a:t>Customers</a:t>
            </a:r>
          </a:p>
        </p:txBody>
      </p:sp>
      <p:sp>
        <p:nvSpPr>
          <p:cNvPr name="TextBox 21" id="21"/>
          <p:cNvSpPr txBox="true"/>
          <p:nvPr/>
        </p:nvSpPr>
        <p:spPr>
          <a:xfrm rot="0">
            <a:off x="1028700" y="6047274"/>
            <a:ext cx="3501386" cy="1002030"/>
          </a:xfrm>
          <a:prstGeom prst="rect">
            <a:avLst/>
          </a:prstGeom>
        </p:spPr>
        <p:txBody>
          <a:bodyPr anchor="t" rtlCol="false" tIns="0" lIns="0" bIns="0" rIns="0">
            <a:spAutoFit/>
          </a:bodyPr>
          <a:lstStyle/>
          <a:p>
            <a:pPr algn="ctr">
              <a:lnSpc>
                <a:spcPts val="2640"/>
              </a:lnSpc>
              <a:spcBef>
                <a:spcPct val="0"/>
              </a:spcBef>
            </a:pPr>
            <a:r>
              <a:rPr lang="en-US" b="true" sz="2400">
                <a:solidFill>
                  <a:srgbClr val="FFFFFF"/>
                </a:solidFill>
                <a:latin typeface="Nunito Sans Bold"/>
                <a:ea typeface="Nunito Sans Bold"/>
                <a:cs typeface="Nunito Sans Bold"/>
                <a:sym typeface="Nunito Sans Bold"/>
              </a:rPr>
              <a:t>High recency, high monetary, high frequency</a:t>
            </a:r>
          </a:p>
        </p:txBody>
      </p:sp>
      <p:sp>
        <p:nvSpPr>
          <p:cNvPr name="TextBox 22" id="22"/>
          <p:cNvSpPr txBox="true"/>
          <p:nvPr/>
        </p:nvSpPr>
        <p:spPr>
          <a:xfrm rot="0">
            <a:off x="4847195" y="6047274"/>
            <a:ext cx="2166918" cy="1335405"/>
          </a:xfrm>
          <a:prstGeom prst="rect">
            <a:avLst/>
          </a:prstGeom>
        </p:spPr>
        <p:txBody>
          <a:bodyPr anchor="t" rtlCol="false" tIns="0" lIns="0" bIns="0" rIns="0">
            <a:spAutoFit/>
          </a:bodyPr>
          <a:lstStyle/>
          <a:p>
            <a:pPr algn="ctr">
              <a:lnSpc>
                <a:spcPts val="2640"/>
              </a:lnSpc>
              <a:spcBef>
                <a:spcPct val="0"/>
              </a:spcBef>
            </a:pPr>
            <a:r>
              <a:rPr lang="en-US" sz="2400">
                <a:solidFill>
                  <a:srgbClr val="FFFFFF"/>
                </a:solidFill>
                <a:latin typeface="Nunito Sans"/>
                <a:ea typeface="Nunito Sans"/>
                <a:cs typeface="Nunito Sans"/>
                <a:sym typeface="Nunito Sans"/>
              </a:rPr>
              <a:t>High monetary, average score of frequency</a:t>
            </a:r>
          </a:p>
        </p:txBody>
      </p:sp>
      <p:sp>
        <p:nvSpPr>
          <p:cNvPr name="TextBox 23" id="23"/>
          <p:cNvSpPr txBox="true"/>
          <p:nvPr/>
        </p:nvSpPr>
        <p:spPr>
          <a:xfrm rot="0">
            <a:off x="7984820" y="6047274"/>
            <a:ext cx="2166918" cy="1668780"/>
          </a:xfrm>
          <a:prstGeom prst="rect">
            <a:avLst/>
          </a:prstGeom>
        </p:spPr>
        <p:txBody>
          <a:bodyPr anchor="t" rtlCol="false" tIns="0" lIns="0" bIns="0" rIns="0">
            <a:spAutoFit/>
          </a:bodyPr>
          <a:lstStyle/>
          <a:p>
            <a:pPr algn="ctr">
              <a:lnSpc>
                <a:spcPts val="2640"/>
              </a:lnSpc>
            </a:pPr>
            <a:r>
              <a:rPr lang="en-US" sz="2400">
                <a:solidFill>
                  <a:srgbClr val="FFFFFF"/>
                </a:solidFill>
                <a:latin typeface="Nunito Sans"/>
                <a:ea typeface="Nunito Sans"/>
                <a:cs typeface="Nunito Sans"/>
                <a:sym typeface="Nunito Sans"/>
              </a:rPr>
              <a:t> Good recency and monetary, average frequency</a:t>
            </a:r>
          </a:p>
          <a:p>
            <a:pPr algn="ctr">
              <a:lnSpc>
                <a:spcPts val="2640"/>
              </a:lnSpc>
              <a:spcBef>
                <a:spcPct val="0"/>
              </a:spcBef>
            </a:pPr>
          </a:p>
        </p:txBody>
      </p:sp>
      <p:sp>
        <p:nvSpPr>
          <p:cNvPr name="TextBox 24" id="24"/>
          <p:cNvSpPr txBox="true"/>
          <p:nvPr/>
        </p:nvSpPr>
        <p:spPr>
          <a:xfrm rot="0">
            <a:off x="11399885" y="6047274"/>
            <a:ext cx="2166918" cy="1335405"/>
          </a:xfrm>
          <a:prstGeom prst="rect">
            <a:avLst/>
          </a:prstGeom>
        </p:spPr>
        <p:txBody>
          <a:bodyPr anchor="t" rtlCol="false" tIns="0" lIns="0" bIns="0" rIns="0">
            <a:spAutoFit/>
          </a:bodyPr>
          <a:lstStyle/>
          <a:p>
            <a:pPr algn="ctr">
              <a:lnSpc>
                <a:spcPts val="2640"/>
              </a:lnSpc>
              <a:spcBef>
                <a:spcPct val="0"/>
              </a:spcBef>
            </a:pPr>
            <a:r>
              <a:rPr lang="en-US" sz="2400">
                <a:solidFill>
                  <a:srgbClr val="FFFFFF"/>
                </a:solidFill>
                <a:latin typeface="Nunito Sans"/>
                <a:ea typeface="Nunito Sans"/>
                <a:cs typeface="Nunito Sans"/>
                <a:sym typeface="Nunito Sans"/>
              </a:rPr>
              <a:t>Bad recency, average frequency, and monetary</a:t>
            </a:r>
          </a:p>
        </p:txBody>
      </p:sp>
      <p:sp>
        <p:nvSpPr>
          <p:cNvPr name="TextBox 25" id="25"/>
          <p:cNvSpPr txBox="true"/>
          <p:nvPr/>
        </p:nvSpPr>
        <p:spPr>
          <a:xfrm rot="0">
            <a:off x="14814578" y="6161444"/>
            <a:ext cx="2166918" cy="335280"/>
          </a:xfrm>
          <a:prstGeom prst="rect">
            <a:avLst/>
          </a:prstGeom>
        </p:spPr>
        <p:txBody>
          <a:bodyPr anchor="t" rtlCol="false" tIns="0" lIns="0" bIns="0" rIns="0">
            <a:spAutoFit/>
          </a:bodyPr>
          <a:lstStyle/>
          <a:p>
            <a:pPr algn="ctr">
              <a:lnSpc>
                <a:spcPts val="2640"/>
              </a:lnSpc>
              <a:spcBef>
                <a:spcPct val="0"/>
              </a:spcBef>
            </a:pPr>
            <a:r>
              <a:rPr lang="en-US" sz="2400">
                <a:solidFill>
                  <a:srgbClr val="FFFFFF"/>
                </a:solidFill>
                <a:latin typeface="Nunito Sans"/>
                <a:ea typeface="Nunito Sans"/>
                <a:cs typeface="Nunito Sans"/>
                <a:sym typeface="Nunito Sans"/>
              </a:rPr>
              <a:t>Low RFM score</a:t>
            </a:r>
          </a:p>
        </p:txBody>
      </p:sp>
      <p:sp>
        <p:nvSpPr>
          <p:cNvPr name="Freeform 26" id="26"/>
          <p:cNvSpPr/>
          <p:nvPr/>
        </p:nvSpPr>
        <p:spPr>
          <a:xfrm flipH="false" flipV="false" rot="0">
            <a:off x="5190367" y="2650641"/>
            <a:ext cx="1480575" cy="1480575"/>
          </a:xfrm>
          <a:custGeom>
            <a:avLst/>
            <a:gdLst/>
            <a:ahLst/>
            <a:cxnLst/>
            <a:rect r="r" b="b" t="t" l="l"/>
            <a:pathLst>
              <a:path h="1480575" w="1480575">
                <a:moveTo>
                  <a:pt x="0" y="0"/>
                </a:moveTo>
                <a:lnTo>
                  <a:pt x="1480575" y="0"/>
                </a:lnTo>
                <a:lnTo>
                  <a:pt x="1480575" y="1480575"/>
                </a:lnTo>
                <a:lnTo>
                  <a:pt x="0" y="1480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0">
            <a:off x="8422003" y="2650641"/>
            <a:ext cx="1480575" cy="1480575"/>
          </a:xfrm>
          <a:custGeom>
            <a:avLst/>
            <a:gdLst/>
            <a:ahLst/>
            <a:cxnLst/>
            <a:rect r="r" b="b" t="t" l="l"/>
            <a:pathLst>
              <a:path h="1480575" w="1480575">
                <a:moveTo>
                  <a:pt x="0" y="0"/>
                </a:moveTo>
                <a:lnTo>
                  <a:pt x="1480575" y="0"/>
                </a:lnTo>
                <a:lnTo>
                  <a:pt x="1480575" y="1480575"/>
                </a:lnTo>
                <a:lnTo>
                  <a:pt x="0" y="14805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11660224" y="2600421"/>
            <a:ext cx="1480575" cy="1480575"/>
          </a:xfrm>
          <a:custGeom>
            <a:avLst/>
            <a:gdLst/>
            <a:ahLst/>
            <a:cxnLst/>
            <a:rect r="r" b="b" t="t" l="l"/>
            <a:pathLst>
              <a:path h="1480575" w="1480575">
                <a:moveTo>
                  <a:pt x="0" y="0"/>
                </a:moveTo>
                <a:lnTo>
                  <a:pt x="1480574" y="0"/>
                </a:lnTo>
                <a:lnTo>
                  <a:pt x="1480574" y="1480575"/>
                </a:lnTo>
                <a:lnTo>
                  <a:pt x="0" y="14805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15025093" y="2600421"/>
            <a:ext cx="1480575" cy="1480575"/>
          </a:xfrm>
          <a:custGeom>
            <a:avLst/>
            <a:gdLst/>
            <a:ahLst/>
            <a:cxnLst/>
            <a:rect r="r" b="b" t="t" l="l"/>
            <a:pathLst>
              <a:path h="1480575" w="1480575">
                <a:moveTo>
                  <a:pt x="0" y="0"/>
                </a:moveTo>
                <a:lnTo>
                  <a:pt x="1480574" y="0"/>
                </a:lnTo>
                <a:lnTo>
                  <a:pt x="1480574" y="1480575"/>
                </a:lnTo>
                <a:lnTo>
                  <a:pt x="0" y="14805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0" id="30"/>
          <p:cNvGrpSpPr/>
          <p:nvPr/>
        </p:nvGrpSpPr>
        <p:grpSpPr>
          <a:xfrm rot="0">
            <a:off x="14238807" y="0"/>
            <a:ext cx="4049193" cy="1028700"/>
            <a:chOff x="0" y="0"/>
            <a:chExt cx="5398924" cy="1371600"/>
          </a:xfrm>
        </p:grpSpPr>
        <p:sp>
          <p:nvSpPr>
            <p:cNvPr name="Freeform 31" id="31"/>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12"/>
              <a:stretch>
                <a:fillRect l="0" t="0" r="0" b="0"/>
              </a:stretch>
            </a:blipFill>
          </p:spPr>
        </p:sp>
        <p:sp>
          <p:nvSpPr>
            <p:cNvPr name="Freeform 32" id="32"/>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13"/>
              <a:stretch>
                <a:fillRect l="0" t="0" r="0" b="0"/>
              </a:stretch>
            </a:blipFill>
          </p:spPr>
        </p:sp>
        <p:sp>
          <p:nvSpPr>
            <p:cNvPr name="Freeform 33" id="33"/>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14"/>
              <a:stretch>
                <a:fillRect l="0" t="0" r="0" b="0"/>
              </a:stretch>
            </a:blipFill>
          </p:spPr>
        </p:sp>
        <p:sp>
          <p:nvSpPr>
            <p:cNvPr name="Freeform 34" id="34"/>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15"/>
              <a:stretch>
                <a:fillRect l="0" t="0" r="0" b="0"/>
              </a:stretch>
            </a:blipFill>
          </p:spPr>
        </p:sp>
      </p:grpSp>
      <p:sp>
        <p:nvSpPr>
          <p:cNvPr name="TextBox 35" id="35"/>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144000" cy="10357749"/>
            <a:chOff x="0" y="0"/>
            <a:chExt cx="3150945" cy="3569193"/>
          </a:xfrm>
        </p:grpSpPr>
        <p:sp>
          <p:nvSpPr>
            <p:cNvPr name="Freeform 3" id="3"/>
            <p:cNvSpPr/>
            <p:nvPr/>
          </p:nvSpPr>
          <p:spPr>
            <a:xfrm flipH="false" flipV="false" rot="0">
              <a:off x="0" y="0"/>
              <a:ext cx="3150945" cy="3569193"/>
            </a:xfrm>
            <a:custGeom>
              <a:avLst/>
              <a:gdLst/>
              <a:ahLst/>
              <a:cxnLst/>
              <a:rect r="r" b="b" t="t" l="l"/>
              <a:pathLst>
                <a:path h="3569193" w="3150945">
                  <a:moveTo>
                    <a:pt x="0" y="0"/>
                  </a:moveTo>
                  <a:lnTo>
                    <a:pt x="3150945" y="0"/>
                  </a:lnTo>
                  <a:lnTo>
                    <a:pt x="3150945" y="3569193"/>
                  </a:lnTo>
                  <a:lnTo>
                    <a:pt x="0" y="3569193"/>
                  </a:lnTo>
                  <a:close/>
                </a:path>
              </a:pathLst>
            </a:custGeom>
            <a:solidFill>
              <a:srgbClr val="203965"/>
            </a:solidFill>
          </p:spPr>
        </p:sp>
      </p:grpSp>
      <p:grpSp>
        <p:nvGrpSpPr>
          <p:cNvPr name="Group 4" id="4"/>
          <p:cNvGrpSpPr/>
          <p:nvPr/>
        </p:nvGrpSpPr>
        <p:grpSpPr>
          <a:xfrm rot="0">
            <a:off x="9144000" y="0"/>
            <a:ext cx="9144000" cy="10287000"/>
            <a:chOff x="0" y="0"/>
            <a:chExt cx="3262603" cy="3670429"/>
          </a:xfrm>
        </p:grpSpPr>
        <p:sp>
          <p:nvSpPr>
            <p:cNvPr name="Freeform 5" id="5"/>
            <p:cNvSpPr/>
            <p:nvPr/>
          </p:nvSpPr>
          <p:spPr>
            <a:xfrm flipH="false" flipV="false" rot="0">
              <a:off x="0" y="0"/>
              <a:ext cx="3262603" cy="3670428"/>
            </a:xfrm>
            <a:custGeom>
              <a:avLst/>
              <a:gdLst/>
              <a:ahLst/>
              <a:cxnLst/>
              <a:rect r="r" b="b" t="t" l="l"/>
              <a:pathLst>
                <a:path h="3670428" w="3262603">
                  <a:moveTo>
                    <a:pt x="0" y="0"/>
                  </a:moveTo>
                  <a:lnTo>
                    <a:pt x="3262603" y="0"/>
                  </a:lnTo>
                  <a:lnTo>
                    <a:pt x="3262603" y="3670428"/>
                  </a:lnTo>
                  <a:lnTo>
                    <a:pt x="0" y="3670428"/>
                  </a:lnTo>
                  <a:close/>
                </a:path>
              </a:pathLst>
            </a:custGeom>
            <a:solidFill>
              <a:srgbClr val="FEBF0E"/>
            </a:solidFill>
          </p:spPr>
        </p:sp>
      </p:grpSp>
      <p:sp>
        <p:nvSpPr>
          <p:cNvPr name="TextBox 6" id="6"/>
          <p:cNvSpPr txBox="true"/>
          <p:nvPr/>
        </p:nvSpPr>
        <p:spPr>
          <a:xfrm rot="0">
            <a:off x="2019300" y="1898428"/>
            <a:ext cx="5126036" cy="502920"/>
          </a:xfrm>
          <a:prstGeom prst="rect">
            <a:avLst/>
          </a:prstGeom>
        </p:spPr>
        <p:txBody>
          <a:bodyPr anchor="t" rtlCol="false" tIns="0" lIns="0" bIns="0" rIns="0">
            <a:spAutoFit/>
          </a:bodyPr>
          <a:lstStyle/>
          <a:p>
            <a:pPr algn="l">
              <a:lnSpc>
                <a:spcPts val="3960"/>
              </a:lnSpc>
            </a:pPr>
            <a:r>
              <a:rPr lang="en-US" sz="3600">
                <a:solidFill>
                  <a:srgbClr val="FEBF0E"/>
                </a:solidFill>
                <a:latin typeface="Nunito Sans Black"/>
                <a:ea typeface="Nunito Sans Black"/>
                <a:cs typeface="Nunito Sans Black"/>
                <a:sym typeface="Nunito Sans Black"/>
              </a:rPr>
              <a:t>BUSINESS PROBLEM</a:t>
            </a:r>
          </a:p>
        </p:txBody>
      </p:sp>
      <p:sp>
        <p:nvSpPr>
          <p:cNvPr name="TextBox 7" id="7"/>
          <p:cNvSpPr txBox="true"/>
          <p:nvPr/>
        </p:nvSpPr>
        <p:spPr>
          <a:xfrm rot="0">
            <a:off x="787447" y="2986636"/>
            <a:ext cx="7913652" cy="4335780"/>
          </a:xfrm>
          <a:prstGeom prst="rect">
            <a:avLst/>
          </a:prstGeom>
        </p:spPr>
        <p:txBody>
          <a:bodyPr anchor="t" rtlCol="false" tIns="0" lIns="0" bIns="0" rIns="0">
            <a:spAutoFit/>
          </a:bodyPr>
          <a:lstStyle/>
          <a:p>
            <a:pPr algn="just">
              <a:lnSpc>
                <a:spcPts val="3840"/>
              </a:lnSpc>
            </a:pPr>
            <a:r>
              <a:rPr lang="en-US" sz="2400">
                <a:solidFill>
                  <a:srgbClr val="FFFFFF"/>
                </a:solidFill>
                <a:latin typeface="Nunito Sans Regular"/>
                <a:ea typeface="Nunito Sans Regular"/>
                <a:cs typeface="Nunito Sans Regular"/>
                <a:sym typeface="Nunito Sans Regular"/>
              </a:rPr>
              <a:t>Conduct different approaches in different segments using customer segmentation analysis. We would like to know the characteristics of each segment and utilize their behavior to improve business performance. On the other hand, PaDi UMKM also has the obligation to support our seller. The expert would also like to understand the characteristics of our seller. We will use this insight for better support for our seller.</a:t>
            </a:r>
          </a:p>
          <a:p>
            <a:pPr algn="just">
              <a:lnSpc>
                <a:spcPts val="3840"/>
              </a:lnSpc>
            </a:pPr>
          </a:p>
        </p:txBody>
      </p:sp>
      <p:sp>
        <p:nvSpPr>
          <p:cNvPr name="Freeform 8" id="8"/>
          <p:cNvSpPr/>
          <p:nvPr/>
        </p:nvSpPr>
        <p:spPr>
          <a:xfrm flipH="false" flipV="false" rot="0">
            <a:off x="1028700" y="1671700"/>
            <a:ext cx="757661" cy="757661"/>
          </a:xfrm>
          <a:custGeom>
            <a:avLst/>
            <a:gdLst/>
            <a:ahLst/>
            <a:cxnLst/>
            <a:rect r="r" b="b" t="t" l="l"/>
            <a:pathLst>
              <a:path h="757661" w="757661">
                <a:moveTo>
                  <a:pt x="0" y="0"/>
                </a:moveTo>
                <a:lnTo>
                  <a:pt x="757661" y="0"/>
                </a:lnTo>
                <a:lnTo>
                  <a:pt x="757661" y="757661"/>
                </a:lnTo>
                <a:lnTo>
                  <a:pt x="0" y="7576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1290538" y="1898428"/>
            <a:ext cx="5968762" cy="502920"/>
          </a:xfrm>
          <a:prstGeom prst="rect">
            <a:avLst/>
          </a:prstGeom>
        </p:spPr>
        <p:txBody>
          <a:bodyPr anchor="t" rtlCol="false" tIns="0" lIns="0" bIns="0" rIns="0">
            <a:spAutoFit/>
          </a:bodyPr>
          <a:lstStyle/>
          <a:p>
            <a:pPr algn="l">
              <a:lnSpc>
                <a:spcPts val="3960"/>
              </a:lnSpc>
            </a:pPr>
            <a:r>
              <a:rPr lang="en-US" sz="3600">
                <a:solidFill>
                  <a:srgbClr val="203965"/>
                </a:solidFill>
                <a:latin typeface="Nunito Sans Black"/>
                <a:ea typeface="Nunito Sans Black"/>
                <a:cs typeface="Nunito Sans Black"/>
                <a:sym typeface="Nunito Sans Black"/>
              </a:rPr>
              <a:t>PROBLEM STATEMENT</a:t>
            </a:r>
          </a:p>
        </p:txBody>
      </p:sp>
      <p:sp>
        <p:nvSpPr>
          <p:cNvPr name="TextBox 10" id="10"/>
          <p:cNvSpPr txBox="true"/>
          <p:nvPr/>
        </p:nvSpPr>
        <p:spPr>
          <a:xfrm rot="0">
            <a:off x="9751184" y="2989329"/>
            <a:ext cx="7929633" cy="1906905"/>
          </a:xfrm>
          <a:prstGeom prst="rect">
            <a:avLst/>
          </a:prstGeom>
        </p:spPr>
        <p:txBody>
          <a:bodyPr anchor="t" rtlCol="false" tIns="0" lIns="0" bIns="0" rIns="0">
            <a:spAutoFit/>
          </a:bodyPr>
          <a:lstStyle/>
          <a:p>
            <a:pPr algn="l">
              <a:lnSpc>
                <a:spcPts val="3840"/>
              </a:lnSpc>
            </a:pPr>
            <a:r>
              <a:rPr lang="en-US" sz="2400" b="true">
                <a:solidFill>
                  <a:srgbClr val="203965"/>
                </a:solidFill>
                <a:latin typeface="Nunito Sans Regular Bold"/>
                <a:ea typeface="Nunito Sans Regular Bold"/>
                <a:cs typeface="Nunito Sans Regular Bold"/>
                <a:sym typeface="Nunito Sans Regular Bold"/>
              </a:rPr>
              <a:t>The marketing budget is limited, and we want to optimize its allocation. How can we use customer segmentation to identify customer value segments and allocate our marketing resources more efficiently?</a:t>
            </a:r>
          </a:p>
        </p:txBody>
      </p:sp>
      <p:sp>
        <p:nvSpPr>
          <p:cNvPr name="Freeform 11" id="11"/>
          <p:cNvSpPr/>
          <p:nvPr/>
        </p:nvSpPr>
        <p:spPr>
          <a:xfrm flipH="false" flipV="false" rot="0">
            <a:off x="9751184" y="1464157"/>
            <a:ext cx="1214710" cy="1172747"/>
          </a:xfrm>
          <a:custGeom>
            <a:avLst/>
            <a:gdLst/>
            <a:ahLst/>
            <a:cxnLst/>
            <a:rect r="r" b="b" t="t" l="l"/>
            <a:pathLst>
              <a:path h="1172747" w="1214710">
                <a:moveTo>
                  <a:pt x="0" y="0"/>
                </a:moveTo>
                <a:lnTo>
                  <a:pt x="1214709" y="0"/>
                </a:lnTo>
                <a:lnTo>
                  <a:pt x="1214709" y="1172747"/>
                </a:lnTo>
                <a:lnTo>
                  <a:pt x="0" y="11727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4238807" y="0"/>
            <a:ext cx="4049193" cy="1028700"/>
            <a:chOff x="0" y="0"/>
            <a:chExt cx="5398924" cy="1371600"/>
          </a:xfrm>
        </p:grpSpPr>
        <p:sp>
          <p:nvSpPr>
            <p:cNvPr name="Freeform 13" id="13"/>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6"/>
              <a:stretch>
                <a:fillRect l="0" t="0" r="0" b="0"/>
              </a:stretch>
            </a:blipFill>
          </p:spPr>
        </p:sp>
        <p:sp>
          <p:nvSpPr>
            <p:cNvPr name="Freeform 14" id="14"/>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7"/>
              <a:stretch>
                <a:fillRect l="0" t="0" r="0" b="0"/>
              </a:stretch>
            </a:blipFill>
          </p:spPr>
        </p:sp>
        <p:sp>
          <p:nvSpPr>
            <p:cNvPr name="Freeform 15" id="15"/>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8"/>
              <a:stretch>
                <a:fillRect l="0" t="0" r="0" b="0"/>
              </a:stretch>
            </a:blipFill>
          </p:spPr>
        </p:sp>
        <p:sp>
          <p:nvSpPr>
            <p:cNvPr name="Freeform 16" id="16"/>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9"/>
              <a:stretch>
                <a:fillRect l="0" t="0" r="0" b="0"/>
              </a:stretch>
            </a:blipFill>
          </p:spPr>
        </p:sp>
      </p:grpSp>
      <p:sp>
        <p:nvSpPr>
          <p:cNvPr name="TextBox 17" id="17"/>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5512188" y="1505316"/>
            <a:ext cx="7108113" cy="710811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BF0E"/>
            </a:solidFill>
          </p:spPr>
        </p:sp>
      </p:grpSp>
      <p:sp>
        <p:nvSpPr>
          <p:cNvPr name="TextBox 6" id="6"/>
          <p:cNvSpPr txBox="true"/>
          <p:nvPr/>
        </p:nvSpPr>
        <p:spPr>
          <a:xfrm rot="0">
            <a:off x="6019944" y="4511806"/>
            <a:ext cx="6092601" cy="909955"/>
          </a:xfrm>
          <a:prstGeom prst="rect">
            <a:avLst/>
          </a:prstGeom>
        </p:spPr>
        <p:txBody>
          <a:bodyPr anchor="t" rtlCol="false" tIns="0" lIns="0" bIns="0" rIns="0">
            <a:spAutoFit/>
          </a:bodyPr>
          <a:lstStyle/>
          <a:p>
            <a:pPr algn="ctr">
              <a:lnSpc>
                <a:spcPts val="7039"/>
              </a:lnSpc>
            </a:pPr>
            <a:r>
              <a:rPr lang="en-US" sz="6399">
                <a:solidFill>
                  <a:srgbClr val="203965"/>
                </a:solidFill>
                <a:latin typeface="Nunito Sans Black"/>
                <a:ea typeface="Nunito Sans Black"/>
                <a:cs typeface="Nunito Sans Black"/>
                <a:sym typeface="Nunito Sans Black"/>
              </a:rPr>
              <a:t>RFM Analysis</a:t>
            </a:r>
          </a:p>
        </p:txBody>
      </p:sp>
      <p:grpSp>
        <p:nvGrpSpPr>
          <p:cNvPr name="Group 7" id="7"/>
          <p:cNvGrpSpPr/>
          <p:nvPr/>
        </p:nvGrpSpPr>
        <p:grpSpPr>
          <a:xfrm rot="0">
            <a:off x="14238807" y="0"/>
            <a:ext cx="4049193" cy="1028700"/>
            <a:chOff x="0" y="0"/>
            <a:chExt cx="5398924" cy="1371600"/>
          </a:xfrm>
        </p:grpSpPr>
        <p:sp>
          <p:nvSpPr>
            <p:cNvPr name="Freeform 8" id="8"/>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2"/>
              <a:stretch>
                <a:fillRect l="0" t="0" r="0" b="0"/>
              </a:stretch>
            </a:blipFill>
          </p:spPr>
        </p:sp>
        <p:sp>
          <p:nvSpPr>
            <p:cNvPr name="Freeform 9" id="9"/>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3"/>
              <a:stretch>
                <a:fillRect l="0" t="0" r="0" b="0"/>
              </a:stretch>
            </a:blipFill>
          </p:spPr>
        </p:sp>
        <p:sp>
          <p:nvSpPr>
            <p:cNvPr name="Freeform 10" id="10"/>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4"/>
              <a:stretch>
                <a:fillRect l="0" t="0" r="0" b="0"/>
              </a:stretch>
            </a:blipFill>
          </p:spPr>
        </p:sp>
        <p:sp>
          <p:nvSpPr>
            <p:cNvPr name="Freeform 11" id="11"/>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5"/>
              <a:stretch>
                <a:fillRect l="0" t="0" r="0" b="0"/>
              </a:stretch>
            </a:blipFill>
          </p:spPr>
        </p:sp>
      </p:grpSp>
      <p:sp>
        <p:nvSpPr>
          <p:cNvPr name="TextBox 12" id="12"/>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715"/>
            <a:ext cx="18288000" cy="10299715"/>
            <a:chOff x="0" y="0"/>
            <a:chExt cx="6671512" cy="3757364"/>
          </a:xfrm>
        </p:grpSpPr>
        <p:sp>
          <p:nvSpPr>
            <p:cNvPr name="Freeform 3" id="3"/>
            <p:cNvSpPr/>
            <p:nvPr/>
          </p:nvSpPr>
          <p:spPr>
            <a:xfrm flipH="false" flipV="false" rot="0">
              <a:off x="0" y="0"/>
              <a:ext cx="6671512" cy="3757364"/>
            </a:xfrm>
            <a:custGeom>
              <a:avLst/>
              <a:gdLst/>
              <a:ahLst/>
              <a:cxnLst/>
              <a:rect r="r" b="b" t="t" l="l"/>
              <a:pathLst>
                <a:path h="3757364" w="6671512">
                  <a:moveTo>
                    <a:pt x="0" y="0"/>
                  </a:moveTo>
                  <a:lnTo>
                    <a:pt x="6671512" y="0"/>
                  </a:lnTo>
                  <a:lnTo>
                    <a:pt x="6671512" y="3757364"/>
                  </a:lnTo>
                  <a:lnTo>
                    <a:pt x="0" y="3757364"/>
                  </a:lnTo>
                  <a:close/>
                </a:path>
              </a:pathLst>
            </a:custGeom>
            <a:solidFill>
              <a:srgbClr val="203965"/>
            </a:solidFill>
          </p:spPr>
        </p:sp>
      </p:grpSp>
      <p:grpSp>
        <p:nvGrpSpPr>
          <p:cNvPr name="Group 4" id="4"/>
          <p:cNvGrpSpPr/>
          <p:nvPr/>
        </p:nvGrpSpPr>
        <p:grpSpPr>
          <a:xfrm rot="0">
            <a:off x="9587921" y="6236995"/>
            <a:ext cx="6769406" cy="1689799"/>
            <a:chOff x="0" y="0"/>
            <a:chExt cx="3350041" cy="836247"/>
          </a:xfrm>
        </p:grpSpPr>
        <p:sp>
          <p:nvSpPr>
            <p:cNvPr name="Freeform 5" id="5"/>
            <p:cNvSpPr/>
            <p:nvPr/>
          </p:nvSpPr>
          <p:spPr>
            <a:xfrm flipH="false" flipV="false" rot="0">
              <a:off x="0" y="0"/>
              <a:ext cx="3350041" cy="836247"/>
            </a:xfrm>
            <a:custGeom>
              <a:avLst/>
              <a:gdLst/>
              <a:ahLst/>
              <a:cxnLst/>
              <a:rect r="r" b="b" t="t" l="l"/>
              <a:pathLst>
                <a:path h="836247" w="3350041">
                  <a:moveTo>
                    <a:pt x="0" y="0"/>
                  </a:moveTo>
                  <a:lnTo>
                    <a:pt x="3350041" y="0"/>
                  </a:lnTo>
                  <a:lnTo>
                    <a:pt x="3350041" y="836247"/>
                  </a:lnTo>
                  <a:lnTo>
                    <a:pt x="0" y="836247"/>
                  </a:lnTo>
                  <a:close/>
                </a:path>
              </a:pathLst>
            </a:custGeom>
            <a:solidFill>
              <a:srgbClr val="FEBF0E"/>
            </a:solidFill>
          </p:spPr>
        </p:sp>
      </p:grpSp>
      <p:sp>
        <p:nvSpPr>
          <p:cNvPr name="Freeform 6" id="6"/>
          <p:cNvSpPr/>
          <p:nvPr/>
        </p:nvSpPr>
        <p:spPr>
          <a:xfrm flipH="false" flipV="false" rot="0">
            <a:off x="673421" y="2256446"/>
            <a:ext cx="7326600" cy="3134764"/>
          </a:xfrm>
          <a:custGeom>
            <a:avLst/>
            <a:gdLst/>
            <a:ahLst/>
            <a:cxnLst/>
            <a:rect r="r" b="b" t="t" l="l"/>
            <a:pathLst>
              <a:path h="3134764" w="7326600">
                <a:moveTo>
                  <a:pt x="0" y="0"/>
                </a:moveTo>
                <a:lnTo>
                  <a:pt x="7326600" y="0"/>
                </a:lnTo>
                <a:lnTo>
                  <a:pt x="7326600" y="3134764"/>
                </a:lnTo>
                <a:lnTo>
                  <a:pt x="0" y="3134764"/>
                </a:lnTo>
                <a:lnTo>
                  <a:pt x="0" y="0"/>
                </a:lnTo>
                <a:close/>
              </a:path>
            </a:pathLst>
          </a:custGeom>
          <a:blipFill>
            <a:blip r:embed="rId2"/>
            <a:stretch>
              <a:fillRect l="0" t="0" r="0" b="0"/>
            </a:stretch>
          </a:blipFill>
        </p:spPr>
      </p:sp>
      <p:sp>
        <p:nvSpPr>
          <p:cNvPr name="Freeform 7" id="7"/>
          <p:cNvSpPr/>
          <p:nvPr/>
        </p:nvSpPr>
        <p:spPr>
          <a:xfrm flipH="false" flipV="false" rot="0">
            <a:off x="673421" y="6014460"/>
            <a:ext cx="8470579" cy="2799290"/>
          </a:xfrm>
          <a:custGeom>
            <a:avLst/>
            <a:gdLst/>
            <a:ahLst/>
            <a:cxnLst/>
            <a:rect r="r" b="b" t="t" l="l"/>
            <a:pathLst>
              <a:path h="2799290" w="8470579">
                <a:moveTo>
                  <a:pt x="0" y="0"/>
                </a:moveTo>
                <a:lnTo>
                  <a:pt x="8470579" y="0"/>
                </a:lnTo>
                <a:lnTo>
                  <a:pt x="8470579" y="2799290"/>
                </a:lnTo>
                <a:lnTo>
                  <a:pt x="0" y="2799290"/>
                </a:lnTo>
                <a:lnTo>
                  <a:pt x="0" y="0"/>
                </a:lnTo>
                <a:close/>
              </a:path>
            </a:pathLst>
          </a:custGeom>
          <a:blipFill>
            <a:blip r:embed="rId3"/>
            <a:stretch>
              <a:fillRect l="0" t="0" r="0" b="0"/>
            </a:stretch>
          </a:blipFill>
        </p:spPr>
      </p:sp>
      <p:sp>
        <p:nvSpPr>
          <p:cNvPr name="TextBox 8" id="8"/>
          <p:cNvSpPr txBox="true"/>
          <p:nvPr/>
        </p:nvSpPr>
        <p:spPr>
          <a:xfrm rot="0">
            <a:off x="4982703" y="1076325"/>
            <a:ext cx="7253167" cy="638648"/>
          </a:xfrm>
          <a:prstGeom prst="rect">
            <a:avLst/>
          </a:prstGeom>
        </p:spPr>
        <p:txBody>
          <a:bodyPr anchor="t" rtlCol="false" tIns="0" lIns="0" bIns="0" rIns="0">
            <a:spAutoFit/>
          </a:bodyPr>
          <a:lstStyle/>
          <a:p>
            <a:pPr algn="ctr">
              <a:lnSpc>
                <a:spcPts val="4990"/>
              </a:lnSpc>
            </a:pPr>
            <a:r>
              <a:rPr lang="en-US" b="true" sz="4537">
                <a:solidFill>
                  <a:srgbClr val="FEBF0E"/>
                </a:solidFill>
                <a:latin typeface="Nunito Sans Bold Bold"/>
                <a:ea typeface="Nunito Sans Bold Bold"/>
                <a:cs typeface="Nunito Sans Bold Bold"/>
                <a:sym typeface="Nunito Sans Bold Bold"/>
              </a:rPr>
              <a:t>RFM Analysis</a:t>
            </a:r>
          </a:p>
        </p:txBody>
      </p:sp>
      <p:sp>
        <p:nvSpPr>
          <p:cNvPr name="TextBox 9" id="9"/>
          <p:cNvSpPr txBox="true"/>
          <p:nvPr/>
        </p:nvSpPr>
        <p:spPr>
          <a:xfrm rot="0">
            <a:off x="14018005" y="3045384"/>
            <a:ext cx="4029737" cy="464896"/>
          </a:xfrm>
          <a:prstGeom prst="rect">
            <a:avLst/>
          </a:prstGeom>
        </p:spPr>
        <p:txBody>
          <a:bodyPr anchor="t" rtlCol="false" tIns="0" lIns="0" bIns="0" rIns="0">
            <a:spAutoFit/>
          </a:bodyPr>
          <a:lstStyle/>
          <a:p>
            <a:pPr algn="just">
              <a:lnSpc>
                <a:spcPts val="3957"/>
              </a:lnSpc>
            </a:pPr>
            <a:r>
              <a:rPr lang="en-US" b="true" sz="2473">
                <a:solidFill>
                  <a:srgbClr val="231F20"/>
                </a:solidFill>
                <a:latin typeface="Nunito Sans Regular Bold"/>
                <a:ea typeface="Nunito Sans Regular Bold"/>
                <a:cs typeface="Nunito Sans Regular Bold"/>
                <a:sym typeface="Nunito Sans Regular Bold"/>
              </a:rPr>
              <a:t>Findings</a:t>
            </a:r>
          </a:p>
        </p:txBody>
      </p:sp>
      <p:sp>
        <p:nvSpPr>
          <p:cNvPr name="TextBox 10" id="10"/>
          <p:cNvSpPr txBox="true"/>
          <p:nvPr/>
        </p:nvSpPr>
        <p:spPr>
          <a:xfrm rot="0">
            <a:off x="9912375" y="6654719"/>
            <a:ext cx="6120499" cy="759386"/>
          </a:xfrm>
          <a:prstGeom prst="rect">
            <a:avLst/>
          </a:prstGeom>
        </p:spPr>
        <p:txBody>
          <a:bodyPr anchor="t" rtlCol="false" tIns="0" lIns="0" bIns="0" rIns="0">
            <a:spAutoFit/>
          </a:bodyPr>
          <a:lstStyle/>
          <a:p>
            <a:pPr algn="just">
              <a:lnSpc>
                <a:spcPts val="3082"/>
              </a:lnSpc>
            </a:pPr>
            <a:r>
              <a:rPr lang="en-US" sz="1926">
                <a:solidFill>
                  <a:srgbClr val="000000"/>
                </a:solidFill>
                <a:latin typeface="Nunito Sans Regular"/>
                <a:ea typeface="Nunito Sans Regular"/>
                <a:cs typeface="Nunito Sans Regular"/>
                <a:sym typeface="Nunito Sans Regular"/>
              </a:rPr>
              <a:t>Conduct the RFM Scoring by grouping the labels into 5 groups quantile: 1, 2, 3, 4, 5</a:t>
            </a:r>
          </a:p>
        </p:txBody>
      </p:sp>
      <p:sp>
        <p:nvSpPr>
          <p:cNvPr name="Freeform 11" id="11"/>
          <p:cNvSpPr/>
          <p:nvPr/>
        </p:nvSpPr>
        <p:spPr>
          <a:xfrm flipH="false" flipV="false" rot="0">
            <a:off x="8438867" y="2442221"/>
            <a:ext cx="7594007" cy="2763214"/>
          </a:xfrm>
          <a:custGeom>
            <a:avLst/>
            <a:gdLst/>
            <a:ahLst/>
            <a:cxnLst/>
            <a:rect r="r" b="b" t="t" l="l"/>
            <a:pathLst>
              <a:path h="2763214" w="7594007">
                <a:moveTo>
                  <a:pt x="0" y="0"/>
                </a:moveTo>
                <a:lnTo>
                  <a:pt x="7594007" y="0"/>
                </a:lnTo>
                <a:lnTo>
                  <a:pt x="7594007" y="2763214"/>
                </a:lnTo>
                <a:lnTo>
                  <a:pt x="0" y="2763214"/>
                </a:lnTo>
                <a:lnTo>
                  <a:pt x="0" y="0"/>
                </a:lnTo>
                <a:close/>
              </a:path>
            </a:pathLst>
          </a:custGeom>
          <a:blipFill>
            <a:blip r:embed="rId4"/>
            <a:stretch>
              <a:fillRect l="0" t="0" r="0" b="0"/>
            </a:stretch>
          </a:blipFill>
        </p:spPr>
      </p:sp>
      <p:grpSp>
        <p:nvGrpSpPr>
          <p:cNvPr name="Group 12" id="12"/>
          <p:cNvGrpSpPr/>
          <p:nvPr/>
        </p:nvGrpSpPr>
        <p:grpSpPr>
          <a:xfrm rot="0">
            <a:off x="14238807" y="0"/>
            <a:ext cx="4049193" cy="1028700"/>
            <a:chOff x="0" y="0"/>
            <a:chExt cx="5398924" cy="1371600"/>
          </a:xfrm>
        </p:grpSpPr>
        <p:sp>
          <p:nvSpPr>
            <p:cNvPr name="Freeform 13" id="13"/>
            <p:cNvSpPr/>
            <p:nvPr/>
          </p:nvSpPr>
          <p:spPr>
            <a:xfrm flipH="false" flipV="false" rot="0">
              <a:off x="2975881" y="196577"/>
              <a:ext cx="975716" cy="975716"/>
            </a:xfrm>
            <a:custGeom>
              <a:avLst/>
              <a:gdLst/>
              <a:ahLst/>
              <a:cxnLst/>
              <a:rect r="r" b="b" t="t" l="l"/>
              <a:pathLst>
                <a:path h="975716" w="975716">
                  <a:moveTo>
                    <a:pt x="0" y="0"/>
                  </a:moveTo>
                  <a:lnTo>
                    <a:pt x="975716" y="0"/>
                  </a:lnTo>
                  <a:lnTo>
                    <a:pt x="975716" y="975716"/>
                  </a:lnTo>
                  <a:lnTo>
                    <a:pt x="0" y="975716"/>
                  </a:lnTo>
                  <a:lnTo>
                    <a:pt x="0" y="0"/>
                  </a:lnTo>
                  <a:close/>
                </a:path>
              </a:pathLst>
            </a:custGeom>
            <a:blipFill>
              <a:blip r:embed="rId5"/>
              <a:stretch>
                <a:fillRect l="0" t="0" r="0" b="0"/>
              </a:stretch>
            </a:blipFill>
          </p:spPr>
        </p:sp>
        <p:sp>
          <p:nvSpPr>
            <p:cNvPr name="Freeform 14" id="14"/>
            <p:cNvSpPr/>
            <p:nvPr/>
          </p:nvSpPr>
          <p:spPr>
            <a:xfrm flipH="false" flipV="false" rot="0">
              <a:off x="4085362" y="58586"/>
              <a:ext cx="1313562" cy="1313014"/>
            </a:xfrm>
            <a:custGeom>
              <a:avLst/>
              <a:gdLst/>
              <a:ahLst/>
              <a:cxnLst/>
              <a:rect r="r" b="b" t="t" l="l"/>
              <a:pathLst>
                <a:path h="1313014" w="1313562">
                  <a:moveTo>
                    <a:pt x="0" y="0"/>
                  </a:moveTo>
                  <a:lnTo>
                    <a:pt x="1313562" y="0"/>
                  </a:lnTo>
                  <a:lnTo>
                    <a:pt x="1313562" y="1313014"/>
                  </a:lnTo>
                  <a:lnTo>
                    <a:pt x="0" y="1313014"/>
                  </a:lnTo>
                  <a:lnTo>
                    <a:pt x="0" y="0"/>
                  </a:lnTo>
                  <a:close/>
                </a:path>
              </a:pathLst>
            </a:custGeom>
            <a:blipFill>
              <a:blip r:embed="rId6"/>
              <a:stretch>
                <a:fillRect l="0" t="0" r="0" b="0"/>
              </a:stretch>
            </a:blipFill>
          </p:spPr>
        </p:sp>
        <p:sp>
          <p:nvSpPr>
            <p:cNvPr name="Freeform 15" id="15"/>
            <p:cNvSpPr/>
            <p:nvPr/>
          </p:nvSpPr>
          <p:spPr>
            <a:xfrm flipH="false" flipV="false" rot="0">
              <a:off x="0" y="257892"/>
              <a:ext cx="1259072" cy="914401"/>
            </a:xfrm>
            <a:custGeom>
              <a:avLst/>
              <a:gdLst/>
              <a:ahLst/>
              <a:cxnLst/>
              <a:rect r="r" b="b" t="t" l="l"/>
              <a:pathLst>
                <a:path h="914401" w="1259072">
                  <a:moveTo>
                    <a:pt x="0" y="0"/>
                  </a:moveTo>
                  <a:lnTo>
                    <a:pt x="1259072" y="0"/>
                  </a:lnTo>
                  <a:lnTo>
                    <a:pt x="1259072" y="914401"/>
                  </a:lnTo>
                  <a:lnTo>
                    <a:pt x="0" y="914401"/>
                  </a:lnTo>
                  <a:lnTo>
                    <a:pt x="0" y="0"/>
                  </a:lnTo>
                  <a:close/>
                </a:path>
              </a:pathLst>
            </a:custGeom>
            <a:blipFill>
              <a:blip r:embed="rId7"/>
              <a:stretch>
                <a:fillRect l="0" t="0" r="0" b="0"/>
              </a:stretch>
            </a:blipFill>
          </p:spPr>
        </p:sp>
        <p:sp>
          <p:nvSpPr>
            <p:cNvPr name="Freeform 16" id="16"/>
            <p:cNvSpPr/>
            <p:nvPr/>
          </p:nvSpPr>
          <p:spPr>
            <a:xfrm flipH="false" flipV="false" rot="0">
              <a:off x="1259072" y="0"/>
              <a:ext cx="1716809" cy="1319082"/>
            </a:xfrm>
            <a:custGeom>
              <a:avLst/>
              <a:gdLst/>
              <a:ahLst/>
              <a:cxnLst/>
              <a:rect r="r" b="b" t="t" l="l"/>
              <a:pathLst>
                <a:path h="1319082" w="1716809">
                  <a:moveTo>
                    <a:pt x="0" y="0"/>
                  </a:moveTo>
                  <a:lnTo>
                    <a:pt x="1716809" y="0"/>
                  </a:lnTo>
                  <a:lnTo>
                    <a:pt x="1716809" y="1319082"/>
                  </a:lnTo>
                  <a:lnTo>
                    <a:pt x="0" y="1319082"/>
                  </a:lnTo>
                  <a:lnTo>
                    <a:pt x="0" y="0"/>
                  </a:lnTo>
                  <a:close/>
                </a:path>
              </a:pathLst>
            </a:custGeom>
            <a:blipFill>
              <a:blip r:embed="rId8"/>
              <a:stretch>
                <a:fillRect l="0" t="0" r="0" b="0"/>
              </a:stretch>
            </a:blipFill>
          </p:spPr>
        </p:sp>
      </p:grpSp>
      <p:sp>
        <p:nvSpPr>
          <p:cNvPr name="TextBox 17" id="17"/>
          <p:cNvSpPr txBox="true"/>
          <p:nvPr/>
        </p:nvSpPr>
        <p:spPr>
          <a:xfrm rot="0">
            <a:off x="10349062" y="9724645"/>
            <a:ext cx="7293650" cy="198755"/>
          </a:xfrm>
          <a:prstGeom prst="rect">
            <a:avLst/>
          </a:prstGeom>
        </p:spPr>
        <p:txBody>
          <a:bodyPr anchor="t" rtlCol="false" tIns="0" lIns="0" bIns="0" rIns="0">
            <a:spAutoFit/>
          </a:bodyPr>
          <a:lstStyle/>
          <a:p>
            <a:pPr algn="ctr">
              <a:lnSpc>
                <a:spcPts val="1539"/>
              </a:lnSpc>
              <a:spcBef>
                <a:spcPct val="0"/>
              </a:spcBef>
            </a:pPr>
            <a:r>
              <a:rPr lang="en-US" sz="1399" i="true">
                <a:solidFill>
                  <a:srgbClr val="000000"/>
                </a:solidFill>
                <a:latin typeface="Nunito Sans Italics"/>
                <a:ea typeface="Nunito Sans Italics"/>
                <a:cs typeface="Nunito Sans Italics"/>
                <a:sym typeface="Nunito Sans Italics"/>
              </a:rPr>
              <a:t>The data provided is a representation of the original data which amount have been adjusted.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DAF3V251_t4</dc:identifier>
  <dcterms:modified xsi:type="dcterms:W3CDTF">2011-08-01T06:04:30Z</dcterms:modified>
  <cp:revision>1</cp:revision>
  <dc:title>PaDi - Milestone2</dc:title>
</cp:coreProperties>
</file>