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Schoolbook" panose="02040604050505020304" pitchFamily="18"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Garamond" panose="02020404030301010803" pitchFamily="18" charset="0"/>
      <p:regular r:id="rId32"/>
    </p:embeddedFont>
    <p:embeddedFont>
      <p:font typeface="Libre Franklin" panose="00000500000000000000"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PBxICYay0rbn1SQ9irIuixZ2C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4031" autoAdjust="0"/>
  </p:normalViewPr>
  <p:slideViewPr>
    <p:cSldViewPr snapToGrid="0">
      <p:cViewPr varScale="1">
        <p:scale>
          <a:sx n="84" d="100"/>
          <a:sy n="84" d="100"/>
        </p:scale>
        <p:origin x="15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he-IL" dirty="0"/>
              <a:t>המאסטר עוקב אחרי כל ה</a:t>
            </a:r>
            <a:r>
              <a:rPr lang="en-US" dirty="0"/>
              <a:t>mappers/reducers, </a:t>
            </a:r>
            <a:r>
              <a:rPr lang="he-IL" dirty="0"/>
              <a:t>במקרה של כישלון  של </a:t>
            </a:r>
            <a:r>
              <a:rPr lang="en-US" dirty="0"/>
              <a:t>mapper, </a:t>
            </a:r>
            <a:r>
              <a:rPr lang="he-IL" dirty="0"/>
              <a:t>כל העבודות מאותחלות על מכונה חדשה, במקרה של כישלון ב</a:t>
            </a:r>
            <a:r>
              <a:rPr lang="en-US" dirty="0"/>
              <a:t>reducer </a:t>
            </a:r>
            <a:r>
              <a:rPr lang="he-IL" dirty="0"/>
              <a:t>מאתחלים במכונות חדשות רק עבודות שעדיין בביצוע.</a:t>
            </a:r>
            <a:br>
              <a:rPr lang="he-IL" dirty="0"/>
            </a:br>
            <a:r>
              <a:rPr lang="he-IL" dirty="0"/>
              <a:t>חלוקת משימות מתבצעת לפי מעבדים פנויים ומהירות מכונות.</a:t>
            </a:r>
            <a:br>
              <a:rPr lang="he-IL" dirty="0"/>
            </a:br>
            <a:r>
              <a:rPr lang="he-IL" dirty="0"/>
              <a:t>קוד מורץ ישירות על המכונות בהם הנתונים יושבים ובכך שליפת הנתונים מתבצעת במהירות יותר (קריטי עם כמות גדולה של נתונים).</a:t>
            </a:r>
            <a:br>
              <a:rPr lang="he-IL" dirty="0"/>
            </a:br>
            <a:r>
              <a:rPr lang="he-IL" dirty="0"/>
              <a:t>על המשתמש להתמקד אך ורק בכתיבת הלוגיקה ל</a:t>
            </a:r>
            <a:r>
              <a:rPr lang="en-US" dirty="0"/>
              <a:t>MAP </a:t>
            </a:r>
            <a:r>
              <a:rPr lang="he-IL" dirty="0"/>
              <a:t>ו</a:t>
            </a:r>
            <a:r>
              <a:rPr lang="en-US" dirty="0"/>
              <a:t>REDUCE </a:t>
            </a:r>
            <a:r>
              <a:rPr lang="he-IL" dirty="0"/>
              <a:t>ולא המימוש המערכת.</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מכונת המאסטר אוספת את </a:t>
            </a:r>
            <a:r>
              <a:rPr lang="he-IL" dirty="0" err="1"/>
              <a:t>את</a:t>
            </a:r>
            <a:r>
              <a:rPr lang="he-IL" dirty="0"/>
              <a:t> התוצאות של תתי הבעיות, ממיין ומאחד אותן לפי המפתחות שלהן, ומחלק אותן לשימות ה</a:t>
            </a:r>
            <a:r>
              <a:rPr lang="en-US" dirty="0"/>
              <a:t>REDUCE. </a:t>
            </a:r>
            <a:r>
              <a:rPr lang="he-IL" dirty="0"/>
              <a:t>חלוקת משימות ה</a:t>
            </a:r>
            <a:r>
              <a:rPr lang="en-US" dirty="0"/>
              <a:t>MAP </a:t>
            </a:r>
            <a:r>
              <a:rPr lang="he-IL" dirty="0"/>
              <a:t>לפי מיקום הנתונים, חלוקת משימות ה</a:t>
            </a:r>
            <a:r>
              <a:rPr lang="en-US" dirty="0"/>
              <a:t>REDUCE </a:t>
            </a:r>
            <a:r>
              <a:rPr lang="he-IL" dirty="0"/>
              <a:t>לפי מעבדים פנויים. </a:t>
            </a:r>
            <a:br>
              <a:rPr lang="he-IL" dirty="0"/>
            </a:br>
            <a:br>
              <a:rPr lang="he-IL" dirty="0"/>
            </a:br>
            <a:r>
              <a:rPr lang="en-US" dirty="0"/>
              <a:t>Hadoop cluster </a:t>
            </a:r>
            <a:r>
              <a:rPr lang="he-IL" dirty="0"/>
              <a:t>שומר את הנתונים בכפילויות על גבי מכונות מפוזרות עם יכולת גישה במקביל. תיתכן אי זמינות של מכונות כלשהן בצביר ולשם כך </a:t>
            </a:r>
            <a:r>
              <a:rPr lang="en-US" dirty="0"/>
              <a:t>MR </a:t>
            </a:r>
            <a:r>
              <a:rPr lang="he-IL" dirty="0"/>
              <a:t>מספקת עמידות ע"י </a:t>
            </a:r>
            <a:r>
              <a:rPr lang="en-US" dirty="0"/>
              <a:t>daemons </a:t>
            </a:r>
            <a:r>
              <a:rPr lang="he-IL" dirty="0"/>
              <a:t>ע"ג המכונות הנ"ל: </a:t>
            </a:r>
            <a:br>
              <a:rPr lang="he-IL" dirty="0"/>
            </a:br>
            <a:br>
              <a:rPr lang="he-IL" dirty="0"/>
            </a:br>
            <a:r>
              <a:rPr lang="he-IL" dirty="0"/>
              <a:t>שרת המחזיק את ה</a:t>
            </a:r>
            <a:r>
              <a:rPr lang="en-US" dirty="0" err="1"/>
              <a:t>NameNode</a:t>
            </a:r>
            <a:r>
              <a:rPr lang="en-US" dirty="0"/>
              <a:t> </a:t>
            </a:r>
            <a:r>
              <a:rPr lang="he-IL" dirty="0"/>
              <a:t>אחראי על עדכון הלקוח שלו על איזו </a:t>
            </a:r>
            <a:r>
              <a:rPr lang="en-US" dirty="0" err="1"/>
              <a:t>DataNode</a:t>
            </a:r>
            <a:r>
              <a:rPr lang="en-US" dirty="0"/>
              <a:t> </a:t>
            </a:r>
            <a:r>
              <a:rPr lang="he-IL" dirty="0"/>
              <a:t>יושב גוש נתונים. אם השרת נכשל, כל המערכת נכשלת.</a:t>
            </a:r>
            <a:br>
              <a:rPr lang="he-IL" dirty="0"/>
            </a:br>
            <a:r>
              <a:rPr lang="he-IL" dirty="0"/>
              <a:t>בקריאת נתונים מה</a:t>
            </a:r>
            <a:r>
              <a:rPr lang="en-US" dirty="0"/>
              <a:t>HDFS, </a:t>
            </a:r>
            <a:r>
              <a:rPr lang="he-IL" dirty="0"/>
              <a:t>התקשורת מתבצעת ישירות ל</a:t>
            </a:r>
            <a:r>
              <a:rPr lang="en-US" dirty="0" err="1"/>
              <a:t>DataNode</a:t>
            </a:r>
            <a:r>
              <a:rPr lang="en-US" dirty="0"/>
              <a:t> (</a:t>
            </a:r>
            <a:r>
              <a:rPr lang="he-IL" dirty="0"/>
              <a:t>לאחר איתורו בעזרת ה</a:t>
            </a:r>
            <a:r>
              <a:rPr lang="en-US" dirty="0" err="1"/>
              <a:t>NameNode</a:t>
            </a:r>
            <a:r>
              <a:rPr lang="en-US" dirty="0"/>
              <a:t> ).</a:t>
            </a:r>
            <a:br>
              <a:rPr lang="en-US" dirty="0"/>
            </a:br>
            <a:r>
              <a:rPr lang="en-US" dirty="0" err="1"/>
              <a:t>JobTracker</a:t>
            </a:r>
            <a:r>
              <a:rPr lang="en-US" dirty="0"/>
              <a:t> </a:t>
            </a:r>
            <a:r>
              <a:rPr lang="he-IL" dirty="0"/>
              <a:t>יושב על המאסטר והוא קובע אילו קבצים יעובדו ואחראי על חלוקת עבודות למכונות וניתורן.</a:t>
            </a:r>
            <a:br>
              <a:rPr lang="he-IL" dirty="0"/>
            </a:br>
            <a:r>
              <a:rPr lang="he-IL" dirty="0"/>
              <a:t>על כל </a:t>
            </a:r>
            <a:r>
              <a:rPr lang="en-US" dirty="0"/>
              <a:t>Node </a:t>
            </a:r>
            <a:r>
              <a:rPr lang="he-IL" dirty="0"/>
              <a:t>יושב </a:t>
            </a:r>
            <a:r>
              <a:rPr lang="en-US" dirty="0" err="1"/>
              <a:t>TaskTracker</a:t>
            </a:r>
            <a:r>
              <a:rPr lang="en-US" dirty="0"/>
              <a:t> </a:t>
            </a:r>
            <a:r>
              <a:rPr lang="he-IL" dirty="0"/>
              <a:t>יחיד שאחראי על ניהול וניתור המשימות על המכונה עצמה. אם ה</a:t>
            </a:r>
            <a:r>
              <a:rPr lang="en-US" dirty="0" err="1"/>
              <a:t>JobTracker</a:t>
            </a:r>
            <a:r>
              <a:rPr lang="en-US" dirty="0"/>
              <a:t> </a:t>
            </a:r>
            <a:r>
              <a:rPr lang="he-IL" dirty="0"/>
              <a:t>לא מקבל איתות מה</a:t>
            </a:r>
            <a:r>
              <a:rPr lang="en-US" dirty="0" err="1"/>
              <a:t>TaskTracker</a:t>
            </a:r>
            <a:r>
              <a:rPr lang="en-US" dirty="0"/>
              <a:t>, </a:t>
            </a:r>
            <a:r>
              <a:rPr lang="he-IL" dirty="0"/>
              <a:t>הוא יחלק מחדש את המשימות שלו ע"ג מכונות אחרות באשכול. </a:t>
            </a:r>
          </a:p>
          <a:p>
            <a:pPr marL="0" lvl="0" indent="0" algn="l" rtl="0">
              <a:spcBef>
                <a:spcPts val="0"/>
              </a:spcBef>
              <a:spcAft>
                <a:spcPts val="0"/>
              </a:spcAft>
              <a:buNone/>
            </a:pPr>
            <a:endParaRPr dirty="0"/>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en-US" dirty="0"/>
              <a:t>MPI </a:t>
            </a:r>
            <a:r>
              <a:rPr lang="he-IL" dirty="0"/>
              <a:t>היה הסטנדרט לניהול חישוב מקבילי, החיסרון של </a:t>
            </a:r>
            <a:r>
              <a:rPr lang="en-US" dirty="0"/>
              <a:t>MPI </a:t>
            </a:r>
            <a:r>
              <a:rPr lang="he-IL" dirty="0"/>
              <a:t>היא גישה יתרה לדיסק ויכולת התרחבות מוגבלת.</a:t>
            </a:r>
            <a:br>
              <a:rPr lang="he-IL" dirty="0"/>
            </a:br>
            <a:r>
              <a:rPr lang="he-IL" dirty="0"/>
              <a:t>2 תנאים להעדיף </a:t>
            </a:r>
            <a:r>
              <a:rPr lang="en-US" dirty="0"/>
              <a:t>MR </a:t>
            </a:r>
            <a:r>
              <a:rPr lang="he-IL" dirty="0"/>
              <a:t>על פני </a:t>
            </a:r>
            <a:r>
              <a:rPr lang="en-US" dirty="0"/>
              <a:t>MPI </a:t>
            </a:r>
            <a:r>
              <a:rPr lang="he-IL" dirty="0"/>
              <a:t>הם קלט גדול ומחיר נמוך של כתיבת </a:t>
            </a:r>
            <a:r>
              <a:rPr lang="en-US" dirty="0"/>
              <a:t>Map </a:t>
            </a:r>
            <a:r>
              <a:rPr lang="he-IL" dirty="0"/>
              <a:t>או </a:t>
            </a:r>
            <a:r>
              <a:rPr lang="en-US" dirty="0"/>
              <a:t>Reduce '</a:t>
            </a:r>
            <a:r>
              <a:rPr lang="he-IL" dirty="0"/>
              <a:t>רעים'.</a:t>
            </a:r>
          </a:p>
          <a:p>
            <a:pPr marL="0" lvl="0" indent="0" algn="r" rtl="1">
              <a:spcBef>
                <a:spcPts val="0"/>
              </a:spcBef>
              <a:spcAft>
                <a:spcPts val="0"/>
              </a:spcAft>
              <a:buNone/>
            </a:pPr>
            <a:r>
              <a:rPr lang="en-US" dirty="0"/>
              <a:t>DBMS </a:t>
            </a:r>
            <a:r>
              <a:rPr lang="he-IL" dirty="0"/>
              <a:t>אינם מתרחבים כראוי וכדי לאפשר זאת העלות יקרה.</a:t>
            </a:r>
            <a:br>
              <a:rPr lang="he-IL" dirty="0"/>
            </a:br>
            <a:r>
              <a:rPr lang="he-IL" dirty="0"/>
              <a:t>השפה היא </a:t>
            </a:r>
            <a:r>
              <a:rPr lang="en-US" dirty="0"/>
              <a:t>SQL, </a:t>
            </a:r>
            <a:r>
              <a:rPr lang="he-IL" dirty="0"/>
              <a:t>תכונה שיכולה לשרת או להזיק תלוי במשתמש ובשימוש, ב</a:t>
            </a:r>
            <a:r>
              <a:rPr lang="en-US" dirty="0"/>
              <a:t>MR </a:t>
            </a:r>
            <a:r>
              <a:rPr lang="he-IL" dirty="0"/>
              <a:t>התגברו על הקושי  בעזרת מעטפות כגון </a:t>
            </a:r>
            <a:r>
              <a:rPr lang="en-US" dirty="0"/>
              <a:t>hive, pig.</a:t>
            </a:r>
            <a:br>
              <a:rPr lang="en-US" dirty="0"/>
            </a:br>
            <a:r>
              <a:rPr lang="he-IL" dirty="0"/>
              <a:t>קלט ל </a:t>
            </a:r>
            <a:r>
              <a:rPr lang="en-US" dirty="0"/>
              <a:t>DBMS </a:t>
            </a:r>
            <a:r>
              <a:rPr lang="he-IL" dirty="0"/>
              <a:t>מקבילי צריך קודם להיטען למערכת, תהליך איטי.</a:t>
            </a:r>
            <a:br>
              <a:rPr lang="he-IL" dirty="0"/>
            </a:br>
            <a:r>
              <a:rPr lang="he-IL" dirty="0"/>
              <a:t>מחקר מראה ש</a:t>
            </a:r>
            <a:r>
              <a:rPr lang="en-US" dirty="0"/>
              <a:t>DBMS </a:t>
            </a:r>
            <a:r>
              <a:rPr lang="he-IL" dirty="0"/>
              <a:t>מהיר יותר מ</a:t>
            </a:r>
            <a:r>
              <a:rPr lang="en-US" dirty="0"/>
              <a:t>MR </a:t>
            </a:r>
            <a:r>
              <a:rPr lang="he-IL" dirty="0"/>
              <a:t>רק לאחר שהנתונים כבר נטענו.</a:t>
            </a:r>
            <a:br>
              <a:rPr lang="he-IL" dirty="0"/>
            </a:br>
            <a:endParaRPr lang="he-IL" dirty="0"/>
          </a:p>
          <a:p>
            <a:pPr marL="0" lvl="0" indent="0" algn="l" rtl="0">
              <a:spcBef>
                <a:spcPts val="0"/>
              </a:spcBef>
              <a:spcAft>
                <a:spcPts val="0"/>
              </a:spcAft>
              <a:buNone/>
            </a:pPr>
            <a:endParaRPr dirty="0"/>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he-IL" dirty="0"/>
              <a:t>מקללת </a:t>
            </a:r>
            <a:r>
              <a:rPr lang="he-IL" dirty="0" err="1"/>
              <a:t>המימדים</a:t>
            </a:r>
            <a:r>
              <a:rPr lang="he-IL" dirty="0"/>
              <a:t> האלגוריתמים הקלאסיים דורשים המון נתונים בזיכרון דבר שלוקח  זמן גם אם יש מספיק זיכרון ולכן יש מאמץ לממש את האלגוריתמים ב</a:t>
            </a:r>
            <a:r>
              <a:rPr lang="en-US" dirty="0"/>
              <a:t>MR </a:t>
            </a:r>
            <a:r>
              <a:rPr lang="he-IL" dirty="0"/>
              <a:t>ולספק סביבות ענן מספקות.</a:t>
            </a:r>
            <a:br>
              <a:rPr lang="he-IL" dirty="0"/>
            </a:br>
            <a:r>
              <a:rPr lang="he-IL" dirty="0"/>
              <a:t>דוגמאות לסוגי אלגוריתמים שנרצה ליישם מחדש: סיווג, כריית תבניות תכופות, אשכול, מערכות המלצה.</a:t>
            </a:r>
            <a:br>
              <a:rPr lang="he-IL" dirty="0"/>
            </a:br>
            <a:br>
              <a:rPr lang="he-IL" dirty="0"/>
            </a:br>
            <a:r>
              <a:rPr lang="he-IL" dirty="0" err="1"/>
              <a:t>הפרוייקט</a:t>
            </a:r>
            <a:r>
              <a:rPr lang="he-IL" dirty="0"/>
              <a:t> הבולט ביותר למימוש מחדש של האלגוריתמים להתאמה לבעיות </a:t>
            </a:r>
            <a:r>
              <a:rPr lang="en-US" dirty="0"/>
              <a:t>Big Data </a:t>
            </a:r>
            <a:r>
              <a:rPr lang="he-IL" dirty="0"/>
              <a:t>הוא </a:t>
            </a:r>
            <a:r>
              <a:rPr lang="en-US" dirty="0"/>
              <a:t>Mahout.</a:t>
            </a:r>
            <a:br>
              <a:rPr lang="en-US" dirty="0"/>
            </a:br>
            <a:r>
              <a:rPr lang="he-IL" dirty="0"/>
              <a:t>התחיל על </a:t>
            </a:r>
            <a:r>
              <a:rPr lang="en-US" dirty="0"/>
              <a:t>MR </a:t>
            </a:r>
            <a:r>
              <a:rPr lang="he-IL" dirty="0"/>
              <a:t>וכיום מתבסס על </a:t>
            </a:r>
            <a:r>
              <a:rPr lang="en-US" dirty="0"/>
              <a:t>Apache spark. </a:t>
            </a:r>
            <a:r>
              <a:rPr lang="he-IL" dirty="0"/>
              <a:t>מגיע בצורה של ספריה כך שאין </a:t>
            </a:r>
            <a:r>
              <a:rPr lang="en-US" dirty="0"/>
              <a:t>UI.</a:t>
            </a:r>
          </a:p>
          <a:p>
            <a:pPr marL="0" lvl="0" indent="0" algn="r" rtl="1">
              <a:spcBef>
                <a:spcPts val="0"/>
              </a:spcBef>
              <a:spcAft>
                <a:spcPts val="0"/>
              </a:spcAft>
              <a:buNone/>
            </a:pPr>
            <a:endParaRPr lang="en-US" dirty="0"/>
          </a:p>
          <a:p>
            <a:pPr marL="0" lvl="0" indent="0" algn="r" rtl="1">
              <a:spcBef>
                <a:spcPts val="0"/>
              </a:spcBef>
              <a:spcAft>
                <a:spcPts val="0"/>
              </a:spcAft>
              <a:buNone/>
            </a:pPr>
            <a:r>
              <a:rPr lang="he-IL" dirty="0"/>
              <a:t>בנוסף קיימות המערכות הבאות:</a:t>
            </a:r>
          </a:p>
          <a:p>
            <a:pPr marL="0" lvl="0" indent="0" algn="r" rtl="1">
              <a:spcBef>
                <a:spcPts val="0"/>
              </a:spcBef>
              <a:spcAft>
                <a:spcPts val="0"/>
              </a:spcAft>
              <a:buNone/>
            </a:pPr>
            <a:r>
              <a:rPr lang="en-US" dirty="0"/>
              <a:t>NIMBLE, </a:t>
            </a:r>
            <a:r>
              <a:rPr lang="en-US" dirty="0" err="1"/>
              <a:t>SystemMl</a:t>
            </a:r>
            <a:r>
              <a:rPr lang="en-US" dirty="0"/>
              <a:t> </a:t>
            </a:r>
            <a:r>
              <a:rPr lang="he-IL" dirty="0"/>
              <a:t>שרצות מעל </a:t>
            </a:r>
            <a:r>
              <a:rPr lang="en-US" dirty="0"/>
              <a:t>MR </a:t>
            </a:r>
            <a:r>
              <a:rPr lang="he-IL" dirty="0"/>
              <a:t>וכן </a:t>
            </a:r>
            <a:r>
              <a:rPr lang="en-US" dirty="0"/>
              <a:t>Ricardo, </a:t>
            </a:r>
            <a:r>
              <a:rPr lang="en-US" dirty="0" err="1"/>
              <a:t>Rhipe</a:t>
            </a:r>
            <a:r>
              <a:rPr lang="en-US" dirty="0"/>
              <a:t> </a:t>
            </a:r>
            <a:r>
              <a:rPr lang="he-IL" dirty="0"/>
              <a:t>שרצות מעל </a:t>
            </a:r>
            <a:r>
              <a:rPr lang="en-US" dirty="0"/>
              <a:t>Hadoop </a:t>
            </a:r>
            <a:r>
              <a:rPr lang="he-IL" dirty="0"/>
              <a:t>ומספקות תכנות שדומה ל</a:t>
            </a:r>
            <a:r>
              <a:rPr lang="en-US" dirty="0"/>
              <a:t>R.</a:t>
            </a:r>
            <a:br>
              <a:rPr lang="en-US" dirty="0"/>
            </a:br>
            <a:endParaRPr lang="en-US" dirty="0"/>
          </a:p>
          <a:p>
            <a:pPr marL="0" lvl="0" indent="0" algn="l" rtl="0">
              <a:spcBef>
                <a:spcPts val="0"/>
              </a:spcBef>
              <a:spcAft>
                <a:spcPts val="0"/>
              </a:spcAft>
              <a:buNone/>
            </a:pPr>
            <a:endParaRPr dirty="0"/>
          </a:p>
        </p:txBody>
      </p:sp>
      <p:sp>
        <p:nvSpPr>
          <p:cNvPr id="211" name="Google Shape;2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he-IL" dirty="0"/>
              <a:t>מספר חסרונות: אין שיפור ללא מקבול (מעיקרון של </a:t>
            </a:r>
            <a:r>
              <a:rPr lang="en-US" dirty="0" err="1"/>
              <a:t>moores</a:t>
            </a:r>
            <a:r>
              <a:rPr lang="en-US" dirty="0"/>
              <a:t> law), </a:t>
            </a:r>
            <a:r>
              <a:rPr lang="he-IL" dirty="0"/>
              <a:t>לא שימושי אם אי אפשר לפרק ל</a:t>
            </a:r>
            <a:r>
              <a:rPr lang="en-US" dirty="0"/>
              <a:t>map/reduce. </a:t>
            </a:r>
            <a:r>
              <a:rPr lang="he-IL" dirty="0" err="1"/>
              <a:t>באלגוריטמים</a:t>
            </a:r>
            <a:r>
              <a:rPr lang="he-IL" dirty="0"/>
              <a:t> </a:t>
            </a:r>
            <a:r>
              <a:rPr lang="he-IL" dirty="0" err="1"/>
              <a:t>איטרטיביים</a:t>
            </a:r>
            <a:r>
              <a:rPr lang="he-IL" dirty="0"/>
              <a:t> יתבצעו חישובים חוזרים על מערכי נתונים כך שיבוצעו טעינות רבות מהדיסק. יש חוסר יכולת לעבד נתונים רשתיים מפאת המבנה והקשרים בין הנתונים. בעבודה עם מערך נתונים קטן יש הרבה הוצאות כלליות ביחס לגודל המערך. בניתוחים </a:t>
            </a:r>
            <a:r>
              <a:rPr lang="he-IL" dirty="0" err="1"/>
              <a:t>אנטרקטיביים</a:t>
            </a:r>
            <a:r>
              <a:rPr lang="he-IL" dirty="0"/>
              <a:t> דרוש גישה ישירה, לצורך  כך צריך תחילה לטעון את הנתונים, עקב כך יש איחור ניכר והמהירות תגובה הנדרשת נפגעת. </a:t>
            </a:r>
            <a:r>
              <a:rPr lang="en-US" dirty="0"/>
              <a:t>MR </a:t>
            </a:r>
            <a:r>
              <a:rPr lang="he-IL" dirty="0"/>
              <a:t>בדרך כלל יושב בענן כך שמדיניות הפרטיות ואבטחה נהיה מרכיב חשוב. לבסוף, התקנה והרמת  אשכול הוא תהליך מורכב אך ניתן להתגבר בעזרת כלים כגון </a:t>
            </a:r>
            <a:r>
              <a:rPr lang="en-US" dirty="0"/>
              <a:t>Cloudera.</a:t>
            </a:r>
          </a:p>
          <a:p>
            <a:pPr marL="0" lvl="0" indent="0" algn="l" rtl="0">
              <a:spcBef>
                <a:spcPts val="0"/>
              </a:spcBef>
              <a:spcAft>
                <a:spcPts val="0"/>
              </a:spcAft>
              <a:buNone/>
            </a:pPr>
            <a:endParaRPr dirty="0"/>
          </a:p>
        </p:txBody>
      </p:sp>
      <p:sp>
        <p:nvSpPr>
          <p:cNvPr id="217" name="Google Shape;21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DAG (</a:t>
            </a:r>
            <a:r>
              <a:rPr lang="he-IL" dirty="0" err="1"/>
              <a:t>גמ"ל</a:t>
            </a:r>
            <a:r>
              <a:rPr lang="he-IL" dirty="0"/>
              <a:t>) הוא מודל אשר מגדיר את רצף הפעולות על הנתונים, כל צומת מגדירה חישובים והקשתות את הערוצים של מעברי הנתונים </a:t>
            </a:r>
            <a:r>
              <a:rPr lang="he-IL" dirty="0" err="1"/>
              <a:t>מתכנית</a:t>
            </a:r>
            <a:r>
              <a:rPr lang="he-IL" dirty="0"/>
              <a:t> </a:t>
            </a:r>
            <a:r>
              <a:rPr lang="he-IL" dirty="0" err="1"/>
              <a:t>לתכנית</a:t>
            </a:r>
            <a:r>
              <a:rPr lang="he-IL" dirty="0"/>
              <a:t>. מימושים לדוגמא: </a:t>
            </a:r>
            <a:r>
              <a:rPr lang="en-US" dirty="0"/>
              <a:t>Dryad </a:t>
            </a:r>
            <a:r>
              <a:rPr lang="he-IL" dirty="0"/>
              <a:t>של מיקרוסופט, </a:t>
            </a:r>
            <a:r>
              <a:rPr lang="en-US" dirty="0" err="1"/>
              <a:t>Airlow</a:t>
            </a:r>
            <a:r>
              <a:rPr lang="en-US" dirty="0"/>
              <a:t> </a:t>
            </a:r>
            <a:r>
              <a:rPr lang="he-IL" dirty="0"/>
              <a:t>של אפאצ'י ועוד. </a:t>
            </a:r>
            <a:br>
              <a:rPr lang="he-IL" dirty="0"/>
            </a:br>
            <a:r>
              <a:rPr lang="en-US" dirty="0"/>
              <a:t>Iterative MR </a:t>
            </a:r>
            <a:r>
              <a:rPr lang="he-IL" dirty="0"/>
              <a:t>מנסה להתגבר על בעיית הטעינה במחזורים נשנים של האלגוריתם. קיימים מספר מימושים, </a:t>
            </a:r>
            <a:r>
              <a:rPr lang="en-US" dirty="0" err="1"/>
              <a:t>Haloop</a:t>
            </a:r>
            <a:r>
              <a:rPr lang="en-US" dirty="0"/>
              <a:t>, Twister, Spark.</a:t>
            </a:r>
            <a:br>
              <a:rPr lang="en-US" dirty="0"/>
            </a:br>
            <a:r>
              <a:rPr lang="he-IL" dirty="0"/>
              <a:t>נרחיב מעט על </a:t>
            </a:r>
            <a:r>
              <a:rPr lang="en-US" dirty="0"/>
              <a:t>Spark: </a:t>
            </a:r>
            <a:br>
              <a:rPr lang="en-US" dirty="0"/>
            </a:br>
            <a:r>
              <a:rPr lang="he-IL" dirty="0"/>
              <a:t>המחברים יצרו מודל הפשטה חדש בשם </a:t>
            </a:r>
            <a:r>
              <a:rPr lang="en-US" dirty="0"/>
              <a:t>RDD - Resilient Distributed Dataset</a:t>
            </a:r>
            <a:br>
              <a:rPr lang="en-US" dirty="0"/>
            </a:br>
            <a:r>
              <a:rPr lang="he-IL" dirty="0"/>
              <a:t>זהו מערך נתונים מבוזר ממוקבל ועמיד עם יכולת שמירת תוצאות ביניים בזיכרון. ההבדל העיקרי מ</a:t>
            </a:r>
            <a:r>
              <a:rPr lang="en-US" dirty="0"/>
              <a:t>HDFS </a:t>
            </a:r>
            <a:r>
              <a:rPr lang="he-IL" dirty="0"/>
              <a:t>זה שהוא לא מערכת קבצים מבוזרת אלא זיכרון מבוזר כך שהנתונים הנדרשים תמיד נמצאים ב</a:t>
            </a:r>
            <a:r>
              <a:rPr lang="en-US" dirty="0"/>
              <a:t>RAM.</a:t>
            </a:r>
            <a:br>
              <a:rPr lang="en-US" dirty="0"/>
            </a:br>
            <a:br>
              <a:rPr lang="en-US" dirty="0"/>
            </a:br>
            <a:r>
              <a:rPr lang="en-US" dirty="0"/>
              <a:t>Bulk Synchronous Parallel (BPS) - </a:t>
            </a:r>
            <a:r>
              <a:rPr lang="he-IL" dirty="0"/>
              <a:t>טוב לחישובים על נתונים רשתיים עם מימושים כגון: </a:t>
            </a:r>
            <a:r>
              <a:rPr lang="en-US" dirty="0"/>
              <a:t>Pregel, </a:t>
            </a:r>
            <a:r>
              <a:rPr lang="en-US" dirty="0" err="1"/>
              <a:t>Giraph</a:t>
            </a:r>
            <a:r>
              <a:rPr lang="en-US" dirty="0"/>
              <a:t>, </a:t>
            </a:r>
            <a:r>
              <a:rPr lang="en-US" dirty="0" err="1"/>
              <a:t>GraphX</a:t>
            </a:r>
            <a:r>
              <a:rPr lang="en-US" dirty="0"/>
              <a:t>, </a:t>
            </a:r>
            <a:r>
              <a:rPr lang="en-US" dirty="0" err="1"/>
              <a:t>GraphLab</a:t>
            </a:r>
            <a:br>
              <a:rPr lang="en-US" dirty="0"/>
            </a:br>
            <a:br>
              <a:rPr lang="en-US" dirty="0"/>
            </a:br>
            <a:r>
              <a:rPr lang="en-US" dirty="0"/>
              <a:t>Stream Processing </a:t>
            </a:r>
            <a:r>
              <a:rPr lang="he-IL" dirty="0"/>
              <a:t>לביצוע חישובים בזמן אמת קיימים הגישות הבאות: </a:t>
            </a:r>
            <a:r>
              <a:rPr lang="en-US" dirty="0"/>
              <a:t>Storm, S4 Spark Streaming</a:t>
            </a:r>
            <a:br>
              <a:rPr lang="en-US" dirty="0"/>
            </a:br>
            <a:br>
              <a:rPr lang="en-US" dirty="0"/>
            </a:br>
            <a:r>
              <a:rPr lang="en-US" dirty="0"/>
              <a:t>MR </a:t>
            </a:r>
            <a:r>
              <a:rPr lang="he-IL" dirty="0"/>
              <a:t>על גבי מעבדים גרפיים: </a:t>
            </a:r>
            <a:r>
              <a:rPr lang="en-US" dirty="0" err="1"/>
              <a:t>Pheonix</a:t>
            </a:r>
            <a:r>
              <a:rPr lang="en-US" dirty="0"/>
              <a:t>, MARS, GPMR, GREX</a:t>
            </a:r>
          </a:p>
          <a:p>
            <a:pPr marL="0" lvl="0" indent="0" algn="l" rtl="0">
              <a:spcBef>
                <a:spcPts val="0"/>
              </a:spcBef>
              <a:spcAft>
                <a:spcPts val="0"/>
              </a:spcAft>
              <a:buNone/>
            </a:pPr>
            <a:endParaRPr dirty="0"/>
          </a:p>
        </p:txBody>
      </p:sp>
      <p:sp>
        <p:nvSpPr>
          <p:cNvPr id="223" name="Google Shape;22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None/>
            </a:pPr>
            <a:r>
              <a:rPr lang="he-IL" dirty="0"/>
              <a:t>סביבת ענן מאפשרת לנו שימוש בתשתיות מחשוב אלסטיות. דיברנו על ארכיטקטורת הפתרון המשתמשת במערכת קבצים, שכבת ביצוע, </a:t>
            </a:r>
            <a:r>
              <a:rPr lang="en-US" dirty="0"/>
              <a:t>DBMS </a:t>
            </a:r>
            <a:r>
              <a:rPr lang="en-US" dirty="0" err="1"/>
              <a:t>NoSql</a:t>
            </a:r>
            <a:r>
              <a:rPr lang="en-US" dirty="0"/>
              <a:t> </a:t>
            </a:r>
            <a:r>
              <a:rPr lang="he-IL" dirty="0" err="1"/>
              <a:t>וכו</a:t>
            </a:r>
            <a:r>
              <a:rPr lang="he-IL" dirty="0"/>
              <a:t>'.</a:t>
            </a:r>
            <a:br>
              <a:rPr lang="he-IL" dirty="0"/>
            </a:br>
            <a:r>
              <a:rPr lang="he-IL" dirty="0"/>
              <a:t>דיברנו על המימוש של </a:t>
            </a:r>
            <a:r>
              <a:rPr lang="en-US" dirty="0"/>
              <a:t>MapReduce, </a:t>
            </a:r>
            <a:r>
              <a:rPr lang="he-IL" dirty="0"/>
              <a:t>יתרונות, חסרונות וחלופות (כגון מימושים המאפשרים </a:t>
            </a:r>
            <a:r>
              <a:rPr lang="he-IL" dirty="0" err="1"/>
              <a:t>אלגורתמים</a:t>
            </a:r>
            <a:r>
              <a:rPr lang="he-IL" dirty="0"/>
              <a:t> </a:t>
            </a:r>
            <a:r>
              <a:rPr lang="he-IL" dirty="0" err="1"/>
              <a:t>איטרטיביים</a:t>
            </a:r>
            <a:r>
              <a:rPr lang="he-IL" dirty="0"/>
              <a:t> וגרפיים).</a:t>
            </a:r>
            <a:br>
              <a:rPr lang="he-IL" dirty="0"/>
            </a:br>
            <a:endParaRPr lang="he-IL" dirty="0"/>
          </a:p>
        </p:txBody>
      </p:sp>
      <p:sp>
        <p:nvSpPr>
          <p:cNvPr id="230" name="Google Shape;2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3383c9d6c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3383c9d6c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73383c9d6c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r" rtl="1"/>
            <a:r>
              <a:rPr lang="en-US" dirty="0"/>
              <a:t>Petabyte – 1024 TB</a:t>
            </a:r>
            <a:endParaRPr lang="he-IL" dirty="0"/>
          </a:p>
          <a:p>
            <a:pPr marL="171450" indent="-171450" algn="r" rtl="1">
              <a:buFont typeface="Arial" panose="020B0604020202020204" pitchFamily="34" charset="0"/>
              <a:buChar char="•"/>
            </a:pPr>
            <a:r>
              <a:rPr lang="he-IL" dirty="0"/>
              <a:t>90% מהמידע שקיים נוצר בשנתיים האחרונות (++ עדכני ל2014, צריך לבדוק היום ++)</a:t>
            </a:r>
          </a:p>
          <a:p>
            <a:pPr marL="171450" indent="-171450" algn="r" rtl="1">
              <a:buFont typeface="Arial" panose="020B0604020202020204" pitchFamily="34" charset="0"/>
              <a:buChar char="•"/>
            </a:pPr>
            <a:r>
              <a:rPr lang="en-US" dirty="0"/>
              <a:t>V</a:t>
            </a:r>
            <a:r>
              <a:rPr lang="he-IL" dirty="0"/>
              <a:t>4 הוגדר ע"י סטיב </a:t>
            </a:r>
            <a:r>
              <a:rPr lang="he-IL" dirty="0" err="1"/>
              <a:t>טוד</a:t>
            </a:r>
            <a:r>
              <a:rPr lang="he-IL" dirty="0"/>
              <a:t> מאוניברסיטת ברקלי - יש תיאורים של 9 </a:t>
            </a:r>
            <a:r>
              <a:rPr lang="en-US" dirty="0"/>
              <a:t>V</a:t>
            </a:r>
            <a:r>
              <a:rPr lang="he-IL" dirty="0"/>
              <a:t> גם</a:t>
            </a:r>
          </a:p>
          <a:p>
            <a:pPr marL="628650" lvl="1" indent="-171450" algn="r" rtl="1">
              <a:buFont typeface="Arial" panose="020B0604020202020204" pitchFamily="34" charset="0"/>
              <a:buChar char="•"/>
            </a:pPr>
            <a:r>
              <a:rPr lang="he-IL" dirty="0"/>
              <a:t>מהירות – משתמשים רוצים תשובה בזמן סביר</a:t>
            </a:r>
          </a:p>
          <a:p>
            <a:pPr marL="628650" lvl="1" indent="-171450" algn="r" rtl="1">
              <a:buFont typeface="Arial" panose="020B0604020202020204" pitchFamily="34" charset="0"/>
              <a:buChar char="•"/>
            </a:pPr>
            <a:r>
              <a:rPr lang="he-IL" dirty="0"/>
              <a:t>אמינות – התעלמות מ"רעש" ויכולת להסתמך על המידע בכדי לקבל החלטות</a:t>
            </a:r>
          </a:p>
          <a:p>
            <a:pPr marL="171450" lvl="0" indent="-171450" algn="r" rtl="1">
              <a:buFont typeface="Arial" panose="020B0604020202020204" pitchFamily="34" charset="0"/>
              <a:buChar char="•"/>
            </a:pPr>
            <a:r>
              <a:rPr lang="he-IL" dirty="0"/>
              <a:t>אתגרים</a:t>
            </a:r>
          </a:p>
          <a:p>
            <a:pPr marL="628650" lvl="1" indent="-171450" algn="r" rtl="1">
              <a:buFont typeface="Arial" panose="020B0604020202020204" pitchFamily="34" charset="0"/>
              <a:buChar char="•"/>
            </a:pPr>
            <a:r>
              <a:rPr lang="he-IL" dirty="0"/>
              <a:t>עולמי </a:t>
            </a:r>
            <a:r>
              <a:rPr lang="en-US" dirty="0"/>
              <a:t>DBMS</a:t>
            </a:r>
            <a:r>
              <a:rPr lang="he-IL" dirty="0"/>
              <a:t> (</a:t>
            </a:r>
            <a:r>
              <a:rPr lang="en-US" dirty="0"/>
              <a:t>Database management systems</a:t>
            </a:r>
            <a:r>
              <a:rPr lang="he-IL" dirty="0"/>
              <a:t>)</a:t>
            </a:r>
          </a:p>
          <a:p>
            <a:pPr marL="628650" lvl="1" indent="-171450" algn="r" rtl="1">
              <a:buFont typeface="Arial" panose="020B0604020202020204" pitchFamily="34" charset="0"/>
              <a:buChar char="•"/>
            </a:pPr>
            <a:r>
              <a:rPr lang="he-IL" dirty="0"/>
              <a:t>פתרון קלאסי של </a:t>
            </a:r>
            <a:r>
              <a:rPr lang="en-US" dirty="0"/>
              <a:t>entity-relationship</a:t>
            </a:r>
            <a:r>
              <a:rPr lang="he-IL" dirty="0"/>
              <a:t> דורש טעינה של המידע לפני החיפוש, מה שלא יעבוד בכמויות האלה</a:t>
            </a:r>
          </a:p>
          <a:p>
            <a:pPr marL="628650" lvl="1" indent="-171450" algn="r" rtl="1">
              <a:buFont typeface="Arial" panose="020B0604020202020204" pitchFamily="34" charset="0"/>
              <a:buChar char="•"/>
            </a:pPr>
            <a:r>
              <a:rPr lang="he-IL" dirty="0"/>
              <a:t>אין הרבה תמיכה לביצוע סטטיסטיקות בתוך ה</a:t>
            </a:r>
            <a:r>
              <a:rPr lang="en-US" dirty="0"/>
              <a:t>DB</a:t>
            </a:r>
            <a:r>
              <a:rPr lang="he-IL" dirty="0"/>
              <a:t> וביצוע חיפושים במקביל</a:t>
            </a:r>
          </a:p>
          <a:p>
            <a:pPr marL="171450" lvl="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endParaRPr lang="en-US" dirty="0"/>
          </a:p>
        </p:txBody>
      </p:sp>
      <p:sp>
        <p:nvSpPr>
          <p:cNvPr id="148" name="Google Shape;1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r" rtl="1"/>
            <a:r>
              <a:rPr lang="en-US" dirty="0"/>
              <a:t>Business Intelligence</a:t>
            </a:r>
            <a:endParaRPr lang="he-IL" dirty="0"/>
          </a:p>
          <a:p>
            <a:pPr algn="r" rtl="1"/>
            <a:r>
              <a:rPr lang="he-IL" dirty="0"/>
              <a:t>ארגונים מחפשים דרכים חדשות ואפקטיביות לקבלת החלטות – כדי לקבל יתרון בשוק</a:t>
            </a:r>
          </a:p>
          <a:p>
            <a:pPr algn="r" rtl="1"/>
            <a:r>
              <a:rPr lang="en-US" dirty="0"/>
              <a:t>Data mining</a:t>
            </a:r>
            <a:r>
              <a:rPr lang="he-IL" dirty="0"/>
              <a:t> – חשוב כדי לזהות דפוסים חדשים שיכולים להיות להועיל</a:t>
            </a:r>
          </a:p>
          <a:p>
            <a:pPr algn="r" rtl="1"/>
            <a:r>
              <a:rPr lang="he-IL" dirty="0"/>
              <a:t>מאיפה? כל מקום.</a:t>
            </a:r>
          </a:p>
          <a:p>
            <a:pPr algn="r" rtl="1"/>
            <a:endParaRPr lang="he-IL" dirty="0"/>
          </a:p>
          <a:p>
            <a:pPr algn="r" rtl="1"/>
            <a:r>
              <a:rPr lang="he-IL" dirty="0"/>
              <a:t>חנויות – החלטה על מחירים</a:t>
            </a:r>
          </a:p>
          <a:p>
            <a:pPr algn="r" rtl="1"/>
            <a:r>
              <a:rPr lang="he-IL" dirty="0"/>
              <a:t>בנקים/השקעה – חישוב של סיכונים של השקעות, שינוי של אחוזים בודדים בזמן אמת</a:t>
            </a:r>
          </a:p>
          <a:p>
            <a:pPr algn="r" rtl="1"/>
            <a:r>
              <a:rPr lang="he-IL" dirty="0"/>
              <a:t>ביטוח – במיוחד ביטוח חיים – הסתכלות על מידע היסטורי כדי לנחש התנהגות עתידית.</a:t>
            </a:r>
          </a:p>
          <a:p>
            <a:pPr algn="r" rtl="1"/>
            <a:endParaRPr lang="he-IL" dirty="0"/>
          </a:p>
          <a:p>
            <a:pPr algn="r" rtl="1"/>
            <a:r>
              <a:rPr lang="he-IL" dirty="0"/>
              <a:t>צריך תשתיות כדי לעשות את זה</a:t>
            </a:r>
            <a:endParaRPr lang="en-US" dirty="0"/>
          </a:p>
        </p:txBody>
      </p:sp>
      <p:sp>
        <p:nvSpPr>
          <p:cNvPr id="155" name="Google Shape;1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r" rtl="1"/>
            <a:r>
              <a:rPr lang="he-IL" dirty="0"/>
              <a:t>עולם ה</a:t>
            </a:r>
            <a:r>
              <a:rPr lang="en-US" dirty="0"/>
              <a:t>Cloud</a:t>
            </a:r>
            <a:r>
              <a:rPr lang="he-IL" dirty="0"/>
              <a:t> עוזר כדי לתת אפשרות לכולם להשתתף בתחום</a:t>
            </a:r>
          </a:p>
          <a:p>
            <a:pPr algn="r" rtl="1"/>
            <a:r>
              <a:rPr lang="he-IL" dirty="0"/>
              <a:t>מציע יכולת </a:t>
            </a:r>
            <a:r>
              <a:rPr lang="en-US" dirty="0"/>
              <a:t>Scaling</a:t>
            </a:r>
            <a:r>
              <a:rPr lang="he-IL" dirty="0"/>
              <a:t> ביחס לשימוש, עלות ניהול קטנות וגמישות לשימוש הלקוח</a:t>
            </a:r>
          </a:p>
          <a:p>
            <a:pPr algn="r" rtl="1"/>
            <a:r>
              <a:rPr lang="he-IL" dirty="0"/>
              <a:t>מחולק לרמות אבסטרקציה</a:t>
            </a:r>
          </a:p>
          <a:p>
            <a:pPr algn="r" rtl="1"/>
            <a:r>
              <a:rPr lang="en-US" dirty="0"/>
              <a:t>Infrastructure as a Service</a:t>
            </a:r>
            <a:r>
              <a:rPr lang="he-IL" dirty="0"/>
              <a:t> – </a:t>
            </a:r>
            <a:r>
              <a:rPr lang="en-US" dirty="0"/>
              <a:t>filesystem</a:t>
            </a:r>
            <a:r>
              <a:rPr lang="he-IL" dirty="0"/>
              <a:t> לאחסון המידע בכמויות גדולות</a:t>
            </a:r>
          </a:p>
          <a:p>
            <a:pPr algn="r" rtl="1"/>
            <a:r>
              <a:rPr lang="en-US" dirty="0"/>
              <a:t>Platform as a Service</a:t>
            </a:r>
            <a:r>
              <a:rPr lang="he-IL" dirty="0"/>
              <a:t> – </a:t>
            </a:r>
            <a:r>
              <a:rPr lang="en-US" dirty="0"/>
              <a:t>DBMS</a:t>
            </a:r>
            <a:r>
              <a:rPr lang="he-IL" dirty="0"/>
              <a:t>, </a:t>
            </a:r>
            <a:r>
              <a:rPr lang="en-US" dirty="0"/>
              <a:t>DB</a:t>
            </a:r>
            <a:r>
              <a:rPr lang="he-IL" dirty="0"/>
              <a:t> לניהול המידע (בין שכבות "תשתית" ל"פלטפורמה") – משומש כדי לגשת למידע ברמת הפלטפורמה, אך המימוש הוא ברמת החומרה ולכן בתשתית.</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PaaS</a:t>
            </a:r>
            <a:r>
              <a:rPr lang="he-IL" dirty="0"/>
              <a:t>- פלטפורמה לביצוע שיודעת לבזר את הפעולה החישובית על כלל המחשבים.</a:t>
            </a:r>
            <a:endParaRPr lang="en-US" dirty="0"/>
          </a:p>
          <a:p>
            <a:pPr algn="r" rtl="1"/>
            <a:r>
              <a:rPr lang="en-US" dirty="0"/>
              <a:t>Software as a Service</a:t>
            </a:r>
            <a:r>
              <a:rPr lang="he-IL" dirty="0"/>
              <a:t> – תכונה לשליפת המידע שיושבת בין ה</a:t>
            </a:r>
            <a:r>
              <a:rPr lang="en-US" dirty="0"/>
              <a:t>PaaS</a:t>
            </a:r>
            <a:r>
              <a:rPr lang="he-IL" dirty="0"/>
              <a:t> ל-</a:t>
            </a:r>
            <a:r>
              <a:rPr lang="en-US" dirty="0"/>
              <a:t>SaaS</a:t>
            </a:r>
            <a:endParaRPr lang="he-IL" dirty="0"/>
          </a:p>
          <a:p>
            <a:pPr algn="r" rtl="1"/>
            <a:r>
              <a:rPr lang="he-IL" dirty="0"/>
              <a:t>נראה את 4 השכבות:</a:t>
            </a:r>
          </a:p>
        </p:txBody>
      </p:sp>
      <p:sp>
        <p:nvSpPr>
          <p:cNvPr id="162" name="Google Shape;16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השכבה הראשונה היא הבסיס לארכיטקטורת ה</a:t>
            </a:r>
            <a:r>
              <a:rPr lang="en-US" dirty="0"/>
              <a:t>cloud</a:t>
            </a:r>
            <a:r>
              <a:rPr lang="he-IL" dirty="0"/>
              <a:t>. (שכבת </a:t>
            </a:r>
            <a:r>
              <a:rPr lang="he-IL" sz="1200" dirty="0"/>
              <a:t>אחסון קבצים)</a:t>
            </a:r>
            <a:endParaRPr lang="he-IL" dirty="0"/>
          </a:p>
          <a:p>
            <a:pPr algn="r" rtl="1"/>
            <a:endParaRPr lang="en-US" dirty="0"/>
          </a:p>
          <a:p>
            <a:pPr algn="r" rtl="1"/>
            <a:r>
              <a:rPr lang="en-US" dirty="0"/>
              <a:t>Hadoop-distributed file system</a:t>
            </a:r>
            <a:endParaRPr lang="he-IL" dirty="0"/>
          </a:p>
          <a:p>
            <a:pPr algn="r" rtl="1"/>
            <a:r>
              <a:rPr lang="he-IL" dirty="0"/>
              <a:t>פרויקט </a:t>
            </a:r>
            <a:r>
              <a:rPr lang="en-US" dirty="0"/>
              <a:t>opensource</a:t>
            </a:r>
            <a:r>
              <a:rPr lang="he-IL" dirty="0"/>
              <a:t> של </a:t>
            </a:r>
            <a:r>
              <a:rPr lang="en-US" dirty="0"/>
              <a:t>apache</a:t>
            </a:r>
            <a:r>
              <a:rPr lang="he-IL" dirty="0"/>
              <a:t> שממש את הרעיון של </a:t>
            </a:r>
            <a:r>
              <a:rPr lang="en-US" dirty="0"/>
              <a:t>google filesystem</a:t>
            </a:r>
            <a:endParaRPr lang="he-IL" dirty="0"/>
          </a:p>
          <a:p>
            <a:pPr algn="r" rtl="1"/>
            <a:r>
              <a:rPr lang="he-IL" dirty="0"/>
              <a:t>בנוי מהמון שרתים שמתחלקים לשתי קבוצות.</a:t>
            </a:r>
          </a:p>
          <a:p>
            <a:pPr algn="r" rtl="1"/>
            <a:r>
              <a:rPr lang="en-US" dirty="0" err="1"/>
              <a:t>Namenode</a:t>
            </a:r>
            <a:r>
              <a:rPr lang="he-IL" dirty="0"/>
              <a:t> – אחד.</a:t>
            </a:r>
          </a:p>
          <a:p>
            <a:pPr algn="r" rtl="1"/>
            <a:r>
              <a:rPr lang="en-US" dirty="0" err="1"/>
              <a:t>Datanodes</a:t>
            </a:r>
            <a:r>
              <a:rPr lang="he-IL" dirty="0"/>
              <a:t> – המון.</a:t>
            </a:r>
          </a:p>
          <a:p>
            <a:pPr algn="r" rtl="1"/>
            <a:r>
              <a:rPr lang="he-IL" dirty="0"/>
              <a:t>קבצים מחולקים לבלוקים קבועים של </a:t>
            </a:r>
            <a:r>
              <a:rPr lang="en-US" dirty="0"/>
              <a:t>64MB</a:t>
            </a:r>
            <a:endParaRPr lang="he-IL" dirty="0"/>
          </a:p>
          <a:p>
            <a:pPr algn="r" rtl="1"/>
            <a:r>
              <a:rPr lang="he-IL" dirty="0"/>
              <a:t>לכל בלוק יש </a:t>
            </a:r>
            <a:r>
              <a:rPr lang="en-US" dirty="0"/>
              <a:t>ID</a:t>
            </a:r>
            <a:r>
              <a:rPr lang="he-IL" dirty="0"/>
              <a:t> בגודל 64 ביט. (</a:t>
            </a:r>
            <a:r>
              <a:rPr lang="en-US" dirty="0"/>
              <a:t>2^64</a:t>
            </a:r>
            <a:r>
              <a:rPr lang="he-IL" dirty="0"/>
              <a:t> בלוקים אפשריים – </a:t>
            </a:r>
            <a:r>
              <a:rPr lang="en-US" dirty="0"/>
              <a:t>2^64*64 = 2^70=1180591620717PB=10**12 PB</a:t>
            </a:r>
            <a:r>
              <a:rPr lang="he-IL" dirty="0"/>
              <a:t>)</a:t>
            </a:r>
          </a:p>
          <a:p>
            <a:pPr algn="r" rtl="1"/>
            <a:r>
              <a:rPr lang="he-IL" dirty="0"/>
              <a:t>כמשתמש רוצה קובץ, הוא פונה ל</a:t>
            </a:r>
            <a:r>
              <a:rPr lang="en-US" dirty="0" err="1"/>
              <a:t>Namenode</a:t>
            </a:r>
            <a:r>
              <a:rPr lang="he-IL" dirty="0"/>
              <a:t> עם השם שלו ומקבל בחזרה את ה</a:t>
            </a:r>
            <a:r>
              <a:rPr lang="en-US" dirty="0" err="1"/>
              <a:t>BlockID</a:t>
            </a:r>
            <a:r>
              <a:rPr lang="he-IL" dirty="0"/>
              <a:t> </a:t>
            </a:r>
            <a:r>
              <a:rPr lang="he-IL" dirty="0" err="1"/>
              <a:t>וה</a:t>
            </a:r>
            <a:r>
              <a:rPr lang="en-US" dirty="0" err="1"/>
              <a:t>Datanode</a:t>
            </a:r>
            <a:r>
              <a:rPr lang="he-IL" dirty="0"/>
              <a:t> שבו מאוחסן המידע – ופונה אליו עצמאית (חשוב! מידע אף פעם לא עובר דרך ה</a:t>
            </a:r>
            <a:r>
              <a:rPr lang="en-US" dirty="0" err="1"/>
              <a:t>Namenode</a:t>
            </a:r>
            <a:r>
              <a:rPr lang="he-IL" dirty="0"/>
              <a:t>)</a:t>
            </a:r>
          </a:p>
          <a:p>
            <a:pPr algn="r" rtl="1"/>
            <a:r>
              <a:rPr lang="he-IL" dirty="0"/>
              <a:t>כדי לשמור על זמינות – כל בלוק משוכפל 3 פעמים של שרתים שונים</a:t>
            </a:r>
          </a:p>
          <a:p>
            <a:pPr algn="r" rtl="1"/>
            <a:r>
              <a:rPr lang="he-IL" dirty="0"/>
              <a:t>איזון אוטומטי של המידע בין שרתי </a:t>
            </a:r>
            <a:r>
              <a:rPr lang="en-US" dirty="0" err="1"/>
              <a:t>Datanode</a:t>
            </a:r>
            <a:endParaRPr lang="he-IL" dirty="0"/>
          </a:p>
          <a:p>
            <a:pPr algn="r" rtl="1"/>
            <a:endParaRPr lang="he-IL" dirty="0"/>
          </a:p>
          <a:p>
            <a:pPr algn="r" rtl="1"/>
            <a:r>
              <a:rPr lang="he-IL" dirty="0"/>
              <a:t>עוד אופציות:</a:t>
            </a:r>
          </a:p>
          <a:p>
            <a:pPr algn="r" rtl="1"/>
            <a:r>
              <a:rPr lang="en-US" dirty="0"/>
              <a:t>Amazon Simple Storage Service (S3), Cosmos, and Sector</a:t>
            </a:r>
          </a:p>
        </p:txBody>
      </p:sp>
      <p:sp>
        <p:nvSpPr>
          <p:cNvPr id="170" name="Google Shape;17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השכבה השנייה היא על מסדי הנתונים (שכבת </a:t>
            </a:r>
            <a:r>
              <a:rPr lang="he-IL" sz="1200" dirty="0"/>
              <a:t>ניהול מידע)</a:t>
            </a:r>
            <a:endParaRPr lang="he-IL" dirty="0"/>
          </a:p>
          <a:p>
            <a:pPr algn="r" rtl="1"/>
            <a:endParaRPr lang="en-US" dirty="0"/>
          </a:p>
          <a:p>
            <a:pPr algn="r" rtl="1"/>
            <a:r>
              <a:rPr lang="en-US" dirty="0"/>
              <a:t>Not Only SQL</a:t>
            </a:r>
            <a:endParaRPr lang="he-IL" dirty="0"/>
          </a:p>
          <a:p>
            <a:pPr algn="r" rtl="1"/>
            <a:endParaRPr lang="he-IL" dirty="0"/>
          </a:p>
          <a:p>
            <a:pPr algn="r" rtl="1"/>
            <a:r>
              <a:rPr lang="he-IL" dirty="0"/>
              <a:t>ממומש מעל מערכות קבצים מבוזרות - פעולות </a:t>
            </a:r>
            <a:r>
              <a:rPr lang="en-US" dirty="0"/>
              <a:t>Join</a:t>
            </a:r>
            <a:r>
              <a:rPr lang="he-IL" dirty="0"/>
              <a:t> ממומשות בעת הצורך ע"י אלגוריתמים ייעודיים</a:t>
            </a:r>
          </a:p>
          <a:p>
            <a:pPr algn="r" rtl="1"/>
            <a:r>
              <a:rPr lang="he-IL" dirty="0"/>
              <a:t>ההבדל העיקרי היא האפשרות להרחבה אופקית של המידע</a:t>
            </a:r>
            <a:r>
              <a:rPr lang="en-US" dirty="0"/>
              <a:t> </a:t>
            </a:r>
            <a:r>
              <a:rPr lang="he-IL" dirty="0"/>
              <a:t> (אופקית – הוספת שרתים. אנכית – הוספת יכולת עיבוד)</a:t>
            </a:r>
          </a:p>
          <a:p>
            <a:pPr algn="r" rtl="1"/>
            <a:r>
              <a:rPr lang="he-IL" dirty="0"/>
              <a:t>קריסה של שרת יחיד יכול להיפתר בלי קושי</a:t>
            </a:r>
          </a:p>
          <a:p>
            <a:pPr algn="r" rtl="1"/>
            <a:endParaRPr lang="he-IL" dirty="0"/>
          </a:p>
          <a:p>
            <a:pPr algn="r" rtl="1"/>
            <a:r>
              <a:rPr lang="he-IL" dirty="0"/>
              <a:t>אין צורך בסכמה (</a:t>
            </a:r>
            <a:r>
              <a:rPr lang="en-US" dirty="0"/>
              <a:t>scheme</a:t>
            </a:r>
            <a:r>
              <a:rPr lang="he-IL" dirty="0"/>
              <a:t>) המידע יכול להיכנס בלי להגדיר מבנה קבוע – בנוסף אפשר לשנות את הפורמט בכל רגע בלי לעצור את האפליקציה, מה שמאפשר המון גמישות</a:t>
            </a:r>
            <a:endParaRPr lang="en-US" dirty="0"/>
          </a:p>
          <a:p>
            <a:pPr algn="r" rtl="1"/>
            <a:endParaRPr lang="he-IL" dirty="0"/>
          </a:p>
          <a:p>
            <a:pPr algn="r" rtl="1"/>
            <a:r>
              <a:rPr lang="he-IL" dirty="0"/>
              <a:t>דוגמה של מימוש הוא </a:t>
            </a:r>
            <a:r>
              <a:rPr lang="en-US" dirty="0" err="1"/>
              <a:t>BigTable</a:t>
            </a:r>
            <a:r>
              <a:rPr lang="he-IL" dirty="0"/>
              <a:t> ע"י גוגל ב2004</a:t>
            </a:r>
            <a:endParaRPr lang="en-US" dirty="0"/>
          </a:p>
          <a:p>
            <a:pPr algn="r" rtl="1"/>
            <a:endParaRPr lang="he-IL" dirty="0"/>
          </a:p>
          <a:p>
            <a:pPr algn="r" rtl="1"/>
            <a:r>
              <a:rPr lang="he-IL" dirty="0"/>
              <a:t>עוד דוגמאות:</a:t>
            </a:r>
            <a:endParaRPr lang="en-US" dirty="0"/>
          </a:p>
          <a:p>
            <a:pPr algn="r" rtl="1"/>
            <a:r>
              <a:rPr lang="en-US" dirty="0"/>
              <a:t>Dynamo, </a:t>
            </a:r>
            <a:r>
              <a:rPr lang="en-US" dirty="0" err="1"/>
              <a:t>Hbase</a:t>
            </a:r>
            <a:r>
              <a:rPr lang="en-US" dirty="0"/>
              <a:t>, Cassandra, </a:t>
            </a:r>
            <a:r>
              <a:rPr lang="en-US" dirty="0" err="1"/>
              <a:t>Hypertable</a:t>
            </a:r>
            <a:r>
              <a:rPr lang="en-US" dirty="0"/>
              <a:t>, MongoDB, CouchDB</a:t>
            </a:r>
          </a:p>
        </p:txBody>
      </p:sp>
      <p:sp>
        <p:nvSpPr>
          <p:cNvPr id="178" name="Google Shape;17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השכבה השלישית היא סביבת הביצוע (</a:t>
            </a:r>
            <a:r>
              <a:rPr lang="he-IL" sz="1200" dirty="0"/>
              <a:t>ביצוע פעולות)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בעקבות כמות שרתים גודלה – </a:t>
            </a:r>
            <a:r>
              <a:rPr lang="en-US" dirty="0"/>
              <a:t>cloud</a:t>
            </a:r>
            <a:r>
              <a:rPr lang="he-IL" dirty="0"/>
              <a:t> מותאם בביצוע חישובים פשוטים ומבוזרים על שרתים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הנחות של </a:t>
            </a:r>
            <a:r>
              <a:rPr lang="en-US" dirty="0"/>
              <a:t>MapReduce</a:t>
            </a:r>
            <a:endParaRPr lang="he-IL" dirty="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t>כלל השרתים באותו מקום פיזי או שיש רוחב פס גבוה בין השרתים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t>הקלט והפלט קטנים יחסית על שהפעולות מבוצעות על כמות גדלה של מידע</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המשתמש מגדיר איזו פעולה הוא עושה על כל שורה (</a:t>
            </a:r>
            <a:r>
              <a:rPr lang="en-US" sz="1200" dirty="0"/>
              <a:t>Map</a:t>
            </a:r>
            <a:r>
              <a:rPr lang="he-IL" sz="1200" dirty="0"/>
              <a:t>) ואז איך עושים </a:t>
            </a:r>
            <a:r>
              <a:rPr lang="he-IL" sz="1200" dirty="0" err="1"/>
              <a:t>אגרגציה</a:t>
            </a:r>
            <a:r>
              <a:rPr lang="he-IL" sz="1200" dirty="0"/>
              <a:t> (צוברים) בין התוצאות [הפעולה חייבת להיות </a:t>
            </a:r>
            <a:r>
              <a:rPr lang="he-IL" sz="1200" dirty="0" err="1"/>
              <a:t>אסוסיציבית</a:t>
            </a:r>
            <a:r>
              <a:rPr lang="he-IL" sz="1200" dirty="0"/>
              <a:t> </a:t>
            </a:r>
            <a:r>
              <a:rPr lang="he-IL" sz="1200" dirty="0" err="1"/>
              <a:t>וכומטטיבית</a:t>
            </a:r>
            <a:r>
              <a:rPr lang="he-IL" sz="1200" dirty="0"/>
              <a:t>] (</a:t>
            </a:r>
            <a:r>
              <a:rPr lang="en-US" sz="1200" dirty="0"/>
              <a:t>Reduce</a:t>
            </a:r>
            <a:r>
              <a:rPr lang="he-IL" sz="1200"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dirty="0"/>
          </a:p>
        </p:txBody>
      </p:sp>
      <p:sp>
        <p:nvSpPr>
          <p:cNvPr id="185" name="Google Shape;18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השכבה הרביעית היא על תשאול תוצרים (</a:t>
            </a:r>
            <a:r>
              <a:rPr lang="he-IL" sz="1200" dirty="0"/>
              <a:t>שליפת תוצאות)</a:t>
            </a:r>
          </a:p>
          <a:p>
            <a:pPr algn="r" rtl="1"/>
            <a:endParaRPr lang="he-IL" sz="1200" dirty="0"/>
          </a:p>
          <a:p>
            <a:pPr algn="r" rtl="1"/>
            <a:r>
              <a:rPr lang="he-IL" sz="1200" dirty="0"/>
              <a:t>הממשק למשתמש אל מול שאר השכבות – שולח לביצוע ע"י </a:t>
            </a:r>
            <a:r>
              <a:rPr lang="en-US" sz="1200" dirty="0"/>
              <a:t>MR</a:t>
            </a:r>
            <a:r>
              <a:rPr lang="he-IL" sz="1200" dirty="0"/>
              <a:t> ושליפה מה</a:t>
            </a:r>
            <a:r>
              <a:rPr lang="en-US" sz="1200" dirty="0"/>
              <a:t>DB</a:t>
            </a:r>
            <a:r>
              <a:rPr lang="he-IL" sz="1200" dirty="0"/>
              <a:t> שמושך מה</a:t>
            </a:r>
            <a:r>
              <a:rPr lang="en-US" sz="1200" dirty="0"/>
              <a:t>FS</a:t>
            </a:r>
            <a:endParaRPr lang="he-IL" sz="1200" dirty="0"/>
          </a:p>
          <a:p>
            <a:pPr algn="r" rtl="1"/>
            <a:r>
              <a:rPr lang="he-IL" sz="1200" dirty="0"/>
              <a:t>הצגת התוצר הסופי לאחר ביצוע פעולות כמו </a:t>
            </a:r>
            <a:r>
              <a:rPr lang="en-US" sz="1200" dirty="0"/>
              <a:t>Join</a:t>
            </a:r>
            <a:r>
              <a:rPr lang="he-IL" sz="1200" dirty="0"/>
              <a:t> – לוגיקה להצגה של תשאולים מורכבים</a:t>
            </a:r>
          </a:p>
          <a:p>
            <a:pPr algn="r" rtl="1"/>
            <a:r>
              <a:rPr lang="he-IL" sz="1200" dirty="0"/>
              <a:t>המטרה – לספק פתרון משולב של השפה "ההצהרתית" לבין הביצוע "הפרוצדורלי"</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דוגמאות:</a:t>
            </a:r>
          </a:p>
          <a:p>
            <a:pPr algn="r" rtl="1"/>
            <a:r>
              <a:rPr lang="en-US" sz="1200" dirty="0"/>
              <a:t>Hive, Pig, JAQL, Dremel, Scope</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dirty="0"/>
          </a:p>
        </p:txBody>
      </p:sp>
      <p:sp>
        <p:nvSpPr>
          <p:cNvPr id="193" name="Google Shape;19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9"/>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19"/>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9"/>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9"/>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19"/>
          <p:cNvGrpSpPr/>
          <p:nvPr/>
        </p:nvGrpSpPr>
        <p:grpSpPr>
          <a:xfrm>
            <a:off x="5250180" y="1267730"/>
            <a:ext cx="1691640" cy="615934"/>
            <a:chOff x="5250180" y="1267730"/>
            <a:chExt cx="1691640" cy="615934"/>
          </a:xfrm>
        </p:grpSpPr>
        <p:cxnSp>
          <p:nvCxnSpPr>
            <p:cNvPr id="24" name="Google Shape;24;p19"/>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5" name="Google Shape;25;p19"/>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6" name="Google Shape;26;p19"/>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7" name="Google Shape;27;p19"/>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Schoolbook"/>
              <a:buNone/>
              <a:defRPr sz="6800" b="0" cap="non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9" name="Google Shape;29;p19"/>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FEFEFE"/>
                </a:solidFill>
                <a:latin typeface="Libre Franklin"/>
                <a:ea typeface="Libre Franklin"/>
                <a:cs typeface="Libre Franklin"/>
                <a:sym typeface="Libre Franklin"/>
              </a:defRPr>
            </a:lvl1pPr>
            <a:lvl2pPr marL="0" lvl="1" indent="0" algn="r">
              <a:spcBef>
                <a:spcPts val="0"/>
              </a:spcBef>
              <a:buNone/>
              <a:defRPr sz="1000" b="0" i="0" u="none" strike="noStrike" cap="none">
                <a:solidFill>
                  <a:srgbClr val="FEFEFE"/>
                </a:solidFill>
                <a:latin typeface="Libre Franklin"/>
                <a:ea typeface="Libre Franklin"/>
                <a:cs typeface="Libre Franklin"/>
                <a:sym typeface="Libre Franklin"/>
              </a:defRPr>
            </a:lvl2pPr>
            <a:lvl3pPr marL="0" lvl="2" indent="0" algn="r">
              <a:spcBef>
                <a:spcPts val="0"/>
              </a:spcBef>
              <a:buNone/>
              <a:defRPr sz="1000" b="0" i="0" u="none" strike="noStrike" cap="none">
                <a:solidFill>
                  <a:srgbClr val="FEFEFE"/>
                </a:solidFill>
                <a:latin typeface="Libre Franklin"/>
                <a:ea typeface="Libre Franklin"/>
                <a:cs typeface="Libre Franklin"/>
                <a:sym typeface="Libre Franklin"/>
              </a:defRPr>
            </a:lvl3pPr>
            <a:lvl4pPr marL="0" lvl="3" indent="0" algn="r">
              <a:spcBef>
                <a:spcPts val="0"/>
              </a:spcBef>
              <a:buNone/>
              <a:defRPr sz="1000" b="0" i="0" u="none" strike="noStrike" cap="none">
                <a:solidFill>
                  <a:srgbClr val="FEFEFE"/>
                </a:solidFill>
                <a:latin typeface="Libre Franklin"/>
                <a:ea typeface="Libre Franklin"/>
                <a:cs typeface="Libre Franklin"/>
                <a:sym typeface="Libre Franklin"/>
              </a:defRPr>
            </a:lvl4pPr>
            <a:lvl5pPr marL="0" lvl="4" indent="0" algn="r">
              <a:spcBef>
                <a:spcPts val="0"/>
              </a:spcBef>
              <a:buNone/>
              <a:defRPr sz="1000" b="0" i="0" u="none" strike="noStrike" cap="none">
                <a:solidFill>
                  <a:srgbClr val="FEFEFE"/>
                </a:solidFill>
                <a:latin typeface="Libre Franklin"/>
                <a:ea typeface="Libre Franklin"/>
                <a:cs typeface="Libre Franklin"/>
                <a:sym typeface="Libre Franklin"/>
              </a:defRPr>
            </a:lvl5pPr>
            <a:lvl6pPr marL="0" lvl="5" indent="0" algn="r">
              <a:spcBef>
                <a:spcPts val="0"/>
              </a:spcBef>
              <a:buNone/>
              <a:defRPr sz="1000" b="0" i="0" u="none" strike="noStrike" cap="none">
                <a:solidFill>
                  <a:srgbClr val="FEFEFE"/>
                </a:solidFill>
                <a:latin typeface="Libre Franklin"/>
                <a:ea typeface="Libre Franklin"/>
                <a:cs typeface="Libre Franklin"/>
                <a:sym typeface="Libre Franklin"/>
              </a:defRPr>
            </a:lvl6pPr>
            <a:lvl7pPr marL="0" lvl="6" indent="0" algn="r">
              <a:spcBef>
                <a:spcPts val="0"/>
              </a:spcBef>
              <a:buNone/>
              <a:defRPr sz="1000" b="0" i="0" u="none" strike="noStrike" cap="none">
                <a:solidFill>
                  <a:srgbClr val="FEFEFE"/>
                </a:solidFill>
                <a:latin typeface="Libre Franklin"/>
                <a:ea typeface="Libre Franklin"/>
                <a:cs typeface="Libre Franklin"/>
                <a:sym typeface="Libre Franklin"/>
              </a:defRPr>
            </a:lvl7pPr>
            <a:lvl8pPr marL="0" lvl="7" indent="0" algn="r">
              <a:spcBef>
                <a:spcPts val="0"/>
              </a:spcBef>
              <a:buNone/>
              <a:defRPr sz="1000" b="0" i="0" u="none" strike="noStrike" cap="none">
                <a:solidFill>
                  <a:srgbClr val="FEFEFE"/>
                </a:solidFill>
                <a:latin typeface="Libre Franklin"/>
                <a:ea typeface="Libre Franklin"/>
                <a:cs typeface="Libre Franklin"/>
                <a:sym typeface="Libre Franklin"/>
              </a:defRPr>
            </a:lvl8pPr>
            <a:lvl9pPr marL="0" lvl="8" indent="0" algn="r">
              <a:spcBef>
                <a:spcPts val="0"/>
              </a:spcBef>
              <a:buNone/>
              <a:defRPr sz="1000" b="0" i="0" u="none" strike="noStrike" cap="none">
                <a:solidFill>
                  <a:srgbClr val="FEFEFE"/>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9"/>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7" name="Google Shape;127;p29"/>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9"/>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9"/>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47"/>
        <p:cNvGrpSpPr/>
        <p:nvPr/>
      </p:nvGrpSpPr>
      <p:grpSpPr>
        <a:xfrm>
          <a:off x="0" y="0"/>
          <a:ext cx="0" cy="0"/>
          <a:chOff x="0" y="0"/>
          <a:chExt cx="0" cy="0"/>
        </a:xfrm>
      </p:grpSpPr>
      <p:sp>
        <p:nvSpPr>
          <p:cNvPr id="48" name="Google Shape;48;p18"/>
          <p:cNvSpPr/>
          <p:nvPr/>
        </p:nvSpPr>
        <p:spPr>
          <a:xfrm>
            <a:off x="0" y="0"/>
            <a:ext cx="12192000" cy="6858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49" name="Google Shape;49;p18"/>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8"/>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8"/>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8"/>
          <p:cNvGrpSpPr/>
          <p:nvPr/>
        </p:nvGrpSpPr>
        <p:grpSpPr>
          <a:xfrm>
            <a:off x="5250180" y="1267730"/>
            <a:ext cx="1691640" cy="615934"/>
            <a:chOff x="5250180" y="1267730"/>
            <a:chExt cx="1691640" cy="615934"/>
          </a:xfrm>
        </p:grpSpPr>
        <p:cxnSp>
          <p:nvCxnSpPr>
            <p:cNvPr id="53" name="Google Shape;53;p18"/>
            <p:cNvCxnSpPr/>
            <p:nvPr/>
          </p:nvCxnSpPr>
          <p:spPr>
            <a:xfrm>
              <a:off x="525018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4" name="Google Shape;54;p18"/>
            <p:cNvCxnSpPr/>
            <p:nvPr/>
          </p:nvCxnSpPr>
          <p:spPr>
            <a:xfrm>
              <a:off x="6941820" y="1267730"/>
              <a:ext cx="0" cy="612648"/>
            </a:xfrm>
            <a:prstGeom prst="straightConnector1">
              <a:avLst/>
            </a:prstGeom>
            <a:solidFill>
              <a:srgbClr val="262626"/>
            </a:solidFill>
            <a:ln w="9525" cap="flat" cmpd="sng">
              <a:solidFill>
                <a:srgbClr val="FFFFFF"/>
              </a:solidFill>
              <a:prstDash val="solid"/>
              <a:miter lim="800000"/>
              <a:headEnd type="none" w="sm" len="sm"/>
              <a:tailEnd type="none" w="sm" len="sm"/>
            </a:ln>
          </p:spPr>
        </p:cxnSp>
        <p:cxnSp>
          <p:nvCxnSpPr>
            <p:cNvPr id="55" name="Google Shape;55;p18"/>
            <p:cNvCxnSpPr/>
            <p:nvPr/>
          </p:nvCxnSpPr>
          <p:spPr>
            <a:xfrm>
              <a:off x="5250180" y="1883664"/>
              <a:ext cx="1691640" cy="0"/>
            </a:xfrm>
            <a:prstGeom prst="straightConnector1">
              <a:avLst/>
            </a:prstGeom>
            <a:solidFill>
              <a:srgbClr val="262626"/>
            </a:solidFill>
            <a:ln w="9525" cap="flat" cmpd="sng">
              <a:solidFill>
                <a:srgbClr val="FFFFFF"/>
              </a:solidFill>
              <a:prstDash val="solid"/>
              <a:miter lim="800000"/>
              <a:headEnd type="none" w="sm" len="sm"/>
              <a:tailEnd type="none" w="sm" len="sm"/>
            </a:ln>
          </p:spPr>
        </p:cxnSp>
      </p:grpSp>
      <p:sp>
        <p:nvSpPr>
          <p:cNvPr id="56" name="Google Shape;56;p18"/>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262626"/>
              </a:buClr>
              <a:buSzPts val="6800"/>
              <a:buFont typeface="Century Schoolbook"/>
              <a:buNone/>
              <a:defRPr sz="6800" b="0"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8"/>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58" name="Google Shape;58;p18"/>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262626"/>
                </a:solidFill>
                <a:latin typeface="Libre Franklin"/>
                <a:ea typeface="Libre Franklin"/>
                <a:cs typeface="Libre Franklin"/>
                <a:sym typeface="Libre Franklin"/>
              </a:defRPr>
            </a:lvl1pPr>
            <a:lvl2pPr marL="0" lvl="1" indent="0" algn="r">
              <a:spcBef>
                <a:spcPts val="0"/>
              </a:spcBef>
              <a:buNone/>
              <a:defRPr sz="1000" b="0" i="0" u="none" strike="noStrike" cap="none">
                <a:solidFill>
                  <a:srgbClr val="262626"/>
                </a:solidFill>
                <a:latin typeface="Libre Franklin"/>
                <a:ea typeface="Libre Franklin"/>
                <a:cs typeface="Libre Franklin"/>
                <a:sym typeface="Libre Franklin"/>
              </a:defRPr>
            </a:lvl2pPr>
            <a:lvl3pPr marL="0" lvl="2" indent="0" algn="r">
              <a:spcBef>
                <a:spcPts val="0"/>
              </a:spcBef>
              <a:buNone/>
              <a:defRPr sz="1000" b="0" i="0" u="none" strike="noStrike" cap="none">
                <a:solidFill>
                  <a:srgbClr val="262626"/>
                </a:solidFill>
                <a:latin typeface="Libre Franklin"/>
                <a:ea typeface="Libre Franklin"/>
                <a:cs typeface="Libre Franklin"/>
                <a:sym typeface="Libre Franklin"/>
              </a:defRPr>
            </a:lvl3pPr>
            <a:lvl4pPr marL="0" lvl="3" indent="0" algn="r">
              <a:spcBef>
                <a:spcPts val="0"/>
              </a:spcBef>
              <a:buNone/>
              <a:defRPr sz="1000" b="0" i="0" u="none" strike="noStrike" cap="none">
                <a:solidFill>
                  <a:srgbClr val="262626"/>
                </a:solidFill>
                <a:latin typeface="Libre Franklin"/>
                <a:ea typeface="Libre Franklin"/>
                <a:cs typeface="Libre Franklin"/>
                <a:sym typeface="Libre Franklin"/>
              </a:defRPr>
            </a:lvl4pPr>
            <a:lvl5pPr marL="0" lvl="4" indent="0" algn="r">
              <a:spcBef>
                <a:spcPts val="0"/>
              </a:spcBef>
              <a:buNone/>
              <a:defRPr sz="1000" b="0" i="0" u="none" strike="noStrike" cap="none">
                <a:solidFill>
                  <a:srgbClr val="262626"/>
                </a:solidFill>
                <a:latin typeface="Libre Franklin"/>
                <a:ea typeface="Libre Franklin"/>
                <a:cs typeface="Libre Franklin"/>
                <a:sym typeface="Libre Franklin"/>
              </a:defRPr>
            </a:lvl5pPr>
            <a:lvl6pPr marL="0" lvl="5" indent="0" algn="r">
              <a:spcBef>
                <a:spcPts val="0"/>
              </a:spcBef>
              <a:buNone/>
              <a:defRPr sz="1000" b="0" i="0" u="none" strike="noStrike" cap="none">
                <a:solidFill>
                  <a:srgbClr val="262626"/>
                </a:solidFill>
                <a:latin typeface="Libre Franklin"/>
                <a:ea typeface="Libre Franklin"/>
                <a:cs typeface="Libre Franklin"/>
                <a:sym typeface="Libre Franklin"/>
              </a:defRPr>
            </a:lvl6pPr>
            <a:lvl7pPr marL="0" lvl="6" indent="0" algn="r">
              <a:spcBef>
                <a:spcPts val="0"/>
              </a:spcBef>
              <a:buNone/>
              <a:defRPr sz="1000" b="0" i="0" u="none" strike="noStrike" cap="none">
                <a:solidFill>
                  <a:srgbClr val="262626"/>
                </a:solidFill>
                <a:latin typeface="Libre Franklin"/>
                <a:ea typeface="Libre Franklin"/>
                <a:cs typeface="Libre Franklin"/>
                <a:sym typeface="Libre Franklin"/>
              </a:defRPr>
            </a:lvl7pPr>
            <a:lvl8pPr marL="0" lvl="7" indent="0" algn="r">
              <a:spcBef>
                <a:spcPts val="0"/>
              </a:spcBef>
              <a:buNone/>
              <a:defRPr sz="1000" b="0" i="0" u="none" strike="noStrike" cap="none">
                <a:solidFill>
                  <a:srgbClr val="262626"/>
                </a:solidFill>
                <a:latin typeface="Libre Franklin"/>
                <a:ea typeface="Libre Franklin"/>
                <a:cs typeface="Libre Franklin"/>
                <a:sym typeface="Libre Franklin"/>
              </a:defRPr>
            </a:lvl8pPr>
            <a:lvl9pPr marL="0" lvl="8" indent="0" algn="r">
              <a:spcBef>
                <a:spcPts val="0"/>
              </a:spcBef>
              <a:buNone/>
              <a:defRPr sz="1000" b="0" i="0" u="none" strike="noStrike" cap="none">
                <a:solidFill>
                  <a:srgbClr val="262626"/>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iw-IL"/>
              <a:t>‹#›</a:t>
            </a:fld>
            <a:endParaRPr/>
          </a:p>
        </p:txBody>
      </p:sp>
    </p:spTree>
    <p:extLst>
      <p:ext uri="{BB962C8B-B14F-4D97-AF65-F5344CB8AC3E}">
        <p14:creationId xmlns:p14="http://schemas.microsoft.com/office/powerpoint/2010/main" val="181254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44" name="Google Shape;44;p2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2"/>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8" name="Google Shape;78;p22"/>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9" name="Google Shape;79;p22"/>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3"/>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Libre Franklin"/>
                <a:ea typeface="Libre Franklin"/>
                <a:cs typeface="Libre Franklin"/>
                <a:sym typeface="Libre Franklin"/>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85" name="Google Shape;85;p23"/>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6" name="Google Shape;86;p23"/>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87" name="Google Shape;87;p23"/>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8" name="Google Shape;88;p2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6"/>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6"/>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6"/>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Schoolbook"/>
              <a:buNone/>
              <a:defRPr sz="3200" b="0"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6"/>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5" name="Google Shape;105;p26"/>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106" name="Google Shape;106;p26"/>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262626"/>
                </a:solidFill>
                <a:latin typeface="Libre Franklin"/>
                <a:ea typeface="Libre Franklin"/>
                <a:cs typeface="Libre Franklin"/>
                <a:sym typeface="Libre Franklin"/>
              </a:defRPr>
            </a:lvl1pPr>
            <a:lvl2pPr marL="0" lvl="1" indent="0" algn="r">
              <a:spcBef>
                <a:spcPts val="0"/>
              </a:spcBef>
              <a:buNone/>
              <a:defRPr sz="1000" b="0" i="0" u="none" strike="noStrike" cap="none">
                <a:solidFill>
                  <a:srgbClr val="262626"/>
                </a:solidFill>
                <a:latin typeface="Libre Franklin"/>
                <a:ea typeface="Libre Franklin"/>
                <a:cs typeface="Libre Franklin"/>
                <a:sym typeface="Libre Franklin"/>
              </a:defRPr>
            </a:lvl2pPr>
            <a:lvl3pPr marL="0" lvl="2" indent="0" algn="r">
              <a:spcBef>
                <a:spcPts val="0"/>
              </a:spcBef>
              <a:buNone/>
              <a:defRPr sz="1000" b="0" i="0" u="none" strike="noStrike" cap="none">
                <a:solidFill>
                  <a:srgbClr val="262626"/>
                </a:solidFill>
                <a:latin typeface="Libre Franklin"/>
                <a:ea typeface="Libre Franklin"/>
                <a:cs typeface="Libre Franklin"/>
                <a:sym typeface="Libre Franklin"/>
              </a:defRPr>
            </a:lvl3pPr>
            <a:lvl4pPr marL="0" lvl="3" indent="0" algn="r">
              <a:spcBef>
                <a:spcPts val="0"/>
              </a:spcBef>
              <a:buNone/>
              <a:defRPr sz="1000" b="0" i="0" u="none" strike="noStrike" cap="none">
                <a:solidFill>
                  <a:srgbClr val="262626"/>
                </a:solidFill>
                <a:latin typeface="Libre Franklin"/>
                <a:ea typeface="Libre Franklin"/>
                <a:cs typeface="Libre Franklin"/>
                <a:sym typeface="Libre Franklin"/>
              </a:defRPr>
            </a:lvl4pPr>
            <a:lvl5pPr marL="0" lvl="4" indent="0" algn="r">
              <a:spcBef>
                <a:spcPts val="0"/>
              </a:spcBef>
              <a:buNone/>
              <a:defRPr sz="1000" b="0" i="0" u="none" strike="noStrike" cap="none">
                <a:solidFill>
                  <a:srgbClr val="262626"/>
                </a:solidFill>
                <a:latin typeface="Libre Franklin"/>
                <a:ea typeface="Libre Franklin"/>
                <a:cs typeface="Libre Franklin"/>
                <a:sym typeface="Libre Franklin"/>
              </a:defRPr>
            </a:lvl5pPr>
            <a:lvl6pPr marL="0" lvl="5" indent="0" algn="r">
              <a:spcBef>
                <a:spcPts val="0"/>
              </a:spcBef>
              <a:buNone/>
              <a:defRPr sz="1000" b="0" i="0" u="none" strike="noStrike" cap="none">
                <a:solidFill>
                  <a:srgbClr val="262626"/>
                </a:solidFill>
                <a:latin typeface="Libre Franklin"/>
                <a:ea typeface="Libre Franklin"/>
                <a:cs typeface="Libre Franklin"/>
                <a:sym typeface="Libre Franklin"/>
              </a:defRPr>
            </a:lvl6pPr>
            <a:lvl7pPr marL="0" lvl="6" indent="0" algn="r">
              <a:spcBef>
                <a:spcPts val="0"/>
              </a:spcBef>
              <a:buNone/>
              <a:defRPr sz="1000" b="0" i="0" u="none" strike="noStrike" cap="none">
                <a:solidFill>
                  <a:srgbClr val="262626"/>
                </a:solidFill>
                <a:latin typeface="Libre Franklin"/>
                <a:ea typeface="Libre Franklin"/>
                <a:cs typeface="Libre Franklin"/>
                <a:sym typeface="Libre Franklin"/>
              </a:defRPr>
            </a:lvl7pPr>
            <a:lvl8pPr marL="0" lvl="7" indent="0" algn="r">
              <a:spcBef>
                <a:spcPts val="0"/>
              </a:spcBef>
              <a:buNone/>
              <a:defRPr sz="1000" b="0" i="0" u="none" strike="noStrike" cap="none">
                <a:solidFill>
                  <a:srgbClr val="262626"/>
                </a:solidFill>
                <a:latin typeface="Libre Franklin"/>
                <a:ea typeface="Libre Franklin"/>
                <a:cs typeface="Libre Franklin"/>
                <a:sym typeface="Libre Franklin"/>
              </a:defRPr>
            </a:lvl8pPr>
            <a:lvl9pPr marL="0" lvl="8" indent="0" algn="r">
              <a:spcBef>
                <a:spcPts val="0"/>
              </a:spcBef>
              <a:buNone/>
              <a:defRPr sz="1000" b="0" i="0" u="none" strike="noStrike" cap="none">
                <a:solidFill>
                  <a:srgbClr val="262626"/>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27"/>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a:spLocks noGrp="1"/>
          </p:cNvSpPr>
          <p:nvPr>
            <p:ph type="pic" idx="2"/>
          </p:nvPr>
        </p:nvSpPr>
        <p:spPr>
          <a:xfrm>
            <a:off x="228599" y="237744"/>
            <a:ext cx="7696201" cy="6382512"/>
          </a:xfrm>
          <a:prstGeom prst="rect">
            <a:avLst/>
          </a:prstGeom>
          <a:solidFill>
            <a:srgbClr val="D8829A"/>
          </a:solidFill>
          <a:ln>
            <a:noFill/>
          </a:ln>
        </p:spPr>
        <p:txBody>
          <a:bodyPr spcFirstLastPara="1" wrap="square" lIns="91425" tIns="45700" rIns="91425" bIns="45700" anchor="t" anchorCtr="0">
            <a:normAutofit/>
          </a:bodyPr>
          <a:lstStyle>
            <a:lvl1pPr marR="0" lvl="0" algn="l" rtl="0">
              <a:lnSpc>
                <a:spcPct val="110000"/>
              </a:lnSpc>
              <a:spcBef>
                <a:spcPts val="900"/>
              </a:spcBef>
              <a:spcAft>
                <a:spcPts val="0"/>
              </a:spcAft>
              <a:buClr>
                <a:srgbClr val="262626"/>
              </a:buClr>
              <a:buSzPts val="3200"/>
              <a:buFont typeface="Garamond"/>
              <a:buNone/>
              <a:defRPr sz="32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Libre Franklin"/>
                <a:ea typeface="Libre Franklin"/>
                <a:cs typeface="Libre Franklin"/>
                <a:sym typeface="Libre Franklin"/>
              </a:defRPr>
            </a:lvl9pPr>
          </a:lstStyle>
          <a:p>
            <a:endParaRPr/>
          </a:p>
        </p:txBody>
      </p:sp>
      <p:sp>
        <p:nvSpPr>
          <p:cNvPr id="112" name="Google Shape;112;p27"/>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7"/>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
        <p:nvSpPr>
          <p:cNvPr id="115" name="Google Shape;115;p27"/>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Schoolbook"/>
              <a:buNone/>
              <a:defRPr sz="3200" b="0">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7"/>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8"/>
          <p:cNvSpPr txBox="1">
            <a:spLocks noGrp="1"/>
          </p:cNvSpPr>
          <p:nvPr>
            <p:ph type="body" idx="1"/>
          </p:nvPr>
        </p:nvSpPr>
        <p:spPr>
          <a:xfrm rot="5400000">
            <a:off x="4171188" y="-1001268"/>
            <a:ext cx="3849624"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21" name="Google Shape;121;p2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1" name="Google Shape;11;p17"/>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7"/>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200"/>
              <a:buFont typeface="Century Schoolbook"/>
              <a:buNone/>
              <a:defRPr sz="4200" b="0" i="0" u="none" strike="noStrike" cap="non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7"/>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Libre Franklin"/>
                <a:ea typeface="Libre Franklin"/>
                <a:cs typeface="Libre Franklin"/>
                <a:sym typeface="Libre Franklin"/>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Libre Franklin"/>
                <a:ea typeface="Libre Franklin"/>
                <a:cs typeface="Libre Franklin"/>
                <a:sym typeface="Libre Franklin"/>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Libre Franklin"/>
                <a:ea typeface="Libre Franklin"/>
                <a:cs typeface="Libre Franklin"/>
                <a:sym typeface="Libre Franklin"/>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Libre Franklin"/>
                <a:ea typeface="Libre Franklin"/>
                <a:cs typeface="Libre Franklin"/>
                <a:sym typeface="Libre Franklin"/>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Libre Franklin"/>
                <a:ea typeface="Libre Franklin"/>
                <a:cs typeface="Libre Franklin"/>
                <a:sym typeface="Libre Franklin"/>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Libre Franklin"/>
                <a:ea typeface="Libre Franklin"/>
                <a:cs typeface="Libre Franklin"/>
                <a:sym typeface="Libre Franklin"/>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Libre Franklin"/>
                <a:ea typeface="Libre Franklin"/>
                <a:cs typeface="Libre Franklin"/>
                <a:sym typeface="Libre Franklin"/>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Libre Franklin"/>
                <a:ea typeface="Libre Franklin"/>
                <a:cs typeface="Libre Franklin"/>
                <a:sym typeface="Libre Franklin"/>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15" name="Google Shape;15;p17"/>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rgbClr val="FEFEFE"/>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6" name="Google Shape;16;p17"/>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FEFEFE"/>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7" name="Google Shape;17;p17"/>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FEFEFE"/>
                </a:solidFill>
                <a:latin typeface="Libre Franklin"/>
                <a:ea typeface="Libre Franklin"/>
                <a:cs typeface="Libre Franklin"/>
                <a:sym typeface="Libre Franklin"/>
              </a:defRPr>
            </a:lvl1pPr>
            <a:lvl2pPr marL="0" marR="0" lvl="1" indent="0" algn="r" rtl="0">
              <a:spcBef>
                <a:spcPts val="0"/>
              </a:spcBef>
              <a:buNone/>
              <a:defRPr sz="1000" b="0" i="0" u="none" strike="noStrike" cap="none">
                <a:solidFill>
                  <a:srgbClr val="FEFEFE"/>
                </a:solidFill>
                <a:latin typeface="Libre Franklin"/>
                <a:ea typeface="Libre Franklin"/>
                <a:cs typeface="Libre Franklin"/>
                <a:sym typeface="Libre Franklin"/>
              </a:defRPr>
            </a:lvl2pPr>
            <a:lvl3pPr marL="0" marR="0" lvl="2" indent="0" algn="r" rtl="0">
              <a:spcBef>
                <a:spcPts val="0"/>
              </a:spcBef>
              <a:buNone/>
              <a:defRPr sz="1000" b="0" i="0" u="none" strike="noStrike" cap="none">
                <a:solidFill>
                  <a:srgbClr val="FEFEFE"/>
                </a:solidFill>
                <a:latin typeface="Libre Franklin"/>
                <a:ea typeface="Libre Franklin"/>
                <a:cs typeface="Libre Franklin"/>
                <a:sym typeface="Libre Franklin"/>
              </a:defRPr>
            </a:lvl3pPr>
            <a:lvl4pPr marL="0" marR="0" lvl="3" indent="0" algn="r" rtl="0">
              <a:spcBef>
                <a:spcPts val="0"/>
              </a:spcBef>
              <a:buNone/>
              <a:defRPr sz="1000" b="0" i="0" u="none" strike="noStrike" cap="none">
                <a:solidFill>
                  <a:srgbClr val="FEFEFE"/>
                </a:solidFill>
                <a:latin typeface="Libre Franklin"/>
                <a:ea typeface="Libre Franklin"/>
                <a:cs typeface="Libre Franklin"/>
                <a:sym typeface="Libre Franklin"/>
              </a:defRPr>
            </a:lvl4pPr>
            <a:lvl5pPr marL="0" marR="0" lvl="4" indent="0" algn="r" rtl="0">
              <a:spcBef>
                <a:spcPts val="0"/>
              </a:spcBef>
              <a:buNone/>
              <a:defRPr sz="1000" b="0" i="0" u="none" strike="noStrike" cap="none">
                <a:solidFill>
                  <a:srgbClr val="FEFEFE"/>
                </a:solidFill>
                <a:latin typeface="Libre Franklin"/>
                <a:ea typeface="Libre Franklin"/>
                <a:cs typeface="Libre Franklin"/>
                <a:sym typeface="Libre Franklin"/>
              </a:defRPr>
            </a:lvl5pPr>
            <a:lvl6pPr marL="0" marR="0" lvl="5" indent="0" algn="r" rtl="0">
              <a:spcBef>
                <a:spcPts val="0"/>
              </a:spcBef>
              <a:buNone/>
              <a:defRPr sz="1000" b="0" i="0" u="none" strike="noStrike" cap="none">
                <a:solidFill>
                  <a:srgbClr val="FEFEFE"/>
                </a:solidFill>
                <a:latin typeface="Libre Franklin"/>
                <a:ea typeface="Libre Franklin"/>
                <a:cs typeface="Libre Franklin"/>
                <a:sym typeface="Libre Franklin"/>
              </a:defRPr>
            </a:lvl6pPr>
            <a:lvl7pPr marL="0" marR="0" lvl="6" indent="0" algn="r" rtl="0">
              <a:spcBef>
                <a:spcPts val="0"/>
              </a:spcBef>
              <a:buNone/>
              <a:defRPr sz="1000" b="0" i="0" u="none" strike="noStrike" cap="none">
                <a:solidFill>
                  <a:srgbClr val="FEFEFE"/>
                </a:solidFill>
                <a:latin typeface="Libre Franklin"/>
                <a:ea typeface="Libre Franklin"/>
                <a:cs typeface="Libre Franklin"/>
                <a:sym typeface="Libre Franklin"/>
              </a:defRPr>
            </a:lvl7pPr>
            <a:lvl8pPr marL="0" marR="0" lvl="7" indent="0" algn="r" rtl="0">
              <a:spcBef>
                <a:spcPts val="0"/>
              </a:spcBef>
              <a:buNone/>
              <a:defRPr sz="1000" b="0" i="0" u="none" strike="noStrike" cap="none">
                <a:solidFill>
                  <a:srgbClr val="FEFEFE"/>
                </a:solidFill>
                <a:latin typeface="Libre Franklin"/>
                <a:ea typeface="Libre Franklin"/>
                <a:cs typeface="Libre Franklin"/>
                <a:sym typeface="Libre Franklin"/>
              </a:defRPr>
            </a:lvl8pPr>
            <a:lvl9pPr marL="0" marR="0" lvl="8" indent="0" algn="r" rtl="0">
              <a:spcBef>
                <a:spcPts val="0"/>
              </a:spcBef>
              <a:buNone/>
              <a:defRPr sz="1000" b="0" i="0" u="none" strike="noStrike" cap="none">
                <a:solidFill>
                  <a:srgbClr val="FEFEFE"/>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34" name="Google Shape;34;p16"/>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6"/>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200"/>
              <a:buFont typeface="Century Schoolbook"/>
              <a:buNone/>
              <a:defRPr sz="4200" b="0" i="0" u="none" strike="noStrike"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6"/>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Libre Franklin"/>
                <a:ea typeface="Libre Franklin"/>
                <a:cs typeface="Libre Franklin"/>
                <a:sym typeface="Libre Franklin"/>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38" name="Google Shape;38;p16"/>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9" name="Google Shape;39;p16"/>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262626"/>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10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10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10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10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10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10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10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10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35" name="Google Shape;135;p1"/>
          <p:cNvPicPr preferRelativeResize="0"/>
          <p:nvPr/>
        </p:nvPicPr>
        <p:blipFill rotWithShape="1">
          <a:blip r:embed="rId3">
            <a:alphaModFix/>
          </a:blip>
          <a:srcRect t="30568" b="13181"/>
          <a:stretch/>
        </p:blipFill>
        <p:spPr>
          <a:xfrm>
            <a:off x="20" y="10"/>
            <a:ext cx="12191980" cy="6857990"/>
          </a:xfrm>
          <a:prstGeom prst="rect">
            <a:avLst/>
          </a:prstGeom>
          <a:noFill/>
          <a:ln>
            <a:noFill/>
          </a:ln>
        </p:spPr>
      </p:pic>
      <p:sp>
        <p:nvSpPr>
          <p:cNvPr id="136" name="Google Shape;136;p1"/>
          <p:cNvSpPr/>
          <p:nvPr/>
        </p:nvSpPr>
        <p:spPr>
          <a:xfrm>
            <a:off x="3" y="0"/>
            <a:ext cx="9339206"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37" name="Google Shape;137;p1"/>
          <p:cNvSpPr txBox="1">
            <a:spLocks noGrp="1"/>
          </p:cNvSpPr>
          <p:nvPr>
            <p:ph type="ctrTitle"/>
          </p:nvPr>
        </p:nvSpPr>
        <p:spPr>
          <a:xfrm>
            <a:off x="477980" y="1680507"/>
            <a:ext cx="9057905" cy="2288820"/>
          </a:xfrm>
          <a:prstGeom prst="rect">
            <a:avLst/>
          </a:prstGeom>
          <a:noFill/>
          <a:ln>
            <a:noFill/>
          </a:ln>
        </p:spPr>
        <p:txBody>
          <a:bodyPr spcFirstLastPara="1" wrap="square" lIns="91425" tIns="45700" rIns="91425" bIns="45700" anchor="b" anchorCtr="0">
            <a:normAutofit/>
          </a:bodyPr>
          <a:lstStyle/>
          <a:p>
            <a:pPr marL="0" lvl="0" indent="0" algn="l" rtl="0">
              <a:lnSpc>
                <a:spcPct val="83000"/>
              </a:lnSpc>
              <a:spcBef>
                <a:spcPts val="0"/>
              </a:spcBef>
              <a:spcAft>
                <a:spcPts val="0"/>
              </a:spcAft>
              <a:buClr>
                <a:srgbClr val="FEFEFE"/>
              </a:buClr>
              <a:buSzPts val="2500"/>
              <a:buFont typeface="Century Schoolbook"/>
              <a:buNone/>
            </a:pPr>
            <a:r>
              <a:rPr lang="iw-IL" sz="2500" b="1" dirty="0"/>
              <a:t>BIG DATA WITH CLOUD COMPUTING: </a:t>
            </a:r>
            <a:br>
              <a:rPr lang="iw-IL" sz="2500" b="1" dirty="0"/>
            </a:br>
            <a:r>
              <a:rPr lang="iw-IL" sz="2500" b="1" dirty="0"/>
              <a:t>AN INSIGHT ON THE COMPUTING ENVIRONMENT, MAPREDUCE, AND PROGRAMMING FRAMEWORK</a:t>
            </a:r>
            <a:br>
              <a:rPr lang="iw-IL" sz="2500" b="1" dirty="0"/>
            </a:br>
            <a:r>
              <a:rPr lang="iw-IL" sz="1400" i="1" dirty="0"/>
              <a:t>ALBERTO FERNÁNDEZ, SARA DEL RÍO, VICTORIA LÓPEZ, ABDULLAH BAWAKID, MARÍA J. DEL JESUS, JOSÉ M. BENÍTEZ2 AND FRANCISCO HERRERA</a:t>
            </a:r>
            <a:endParaRPr sz="2500" i="1" dirty="0"/>
          </a:p>
        </p:txBody>
      </p:sp>
      <p:sp>
        <p:nvSpPr>
          <p:cNvPr id="138" name="Google Shape;138;p1"/>
          <p:cNvSpPr txBox="1">
            <a:spLocks noGrp="1"/>
          </p:cNvSpPr>
          <p:nvPr>
            <p:ph type="subTitle" idx="1"/>
          </p:nvPr>
        </p:nvSpPr>
        <p:spPr>
          <a:xfrm>
            <a:off x="4865512" y="4144321"/>
            <a:ext cx="4473698" cy="1470630"/>
          </a:xfrm>
          <a:prstGeom prst="rect">
            <a:avLst/>
          </a:prstGeom>
        </p:spPr>
        <p:txBody>
          <a:bodyPr vert="horz" lIns="91440" tIns="45720" rIns="91440" bIns="45720" rtlCol="0" anchor="ctr">
            <a:normAutofit fontScale="55000" lnSpcReduction="20000"/>
          </a:bodyPr>
          <a:lstStyle/>
          <a:p>
            <a:pPr algn="r" rtl="1">
              <a:lnSpc>
                <a:spcPct val="90000"/>
              </a:lnSpc>
              <a:spcBef>
                <a:spcPct val="0"/>
              </a:spcBef>
            </a:pPr>
            <a:r>
              <a:rPr lang="iw-IL" sz="4200" kern="1200" dirty="0">
                <a:solidFill>
                  <a:schemeClr val="bg1"/>
                </a:solidFill>
                <a:latin typeface="+mj-lt"/>
                <a:ea typeface="+mn-ea"/>
                <a:cs typeface="+mn-cs"/>
              </a:rPr>
              <a:t>דניאל פנסטרהיי</a:t>
            </a:r>
            <a:r>
              <a:rPr lang="he-IL" sz="4200" kern="1200" dirty="0">
                <a:solidFill>
                  <a:schemeClr val="bg1"/>
                </a:solidFill>
                <a:latin typeface="+mj-lt"/>
                <a:ea typeface="+mn-ea"/>
                <a:cs typeface="+mn-cs"/>
              </a:rPr>
              <a:t>ם </a:t>
            </a:r>
            <a:r>
              <a:rPr lang="iw-IL" sz="4200" kern="1200" dirty="0">
                <a:solidFill>
                  <a:schemeClr val="bg1"/>
                </a:solidFill>
                <a:latin typeface="+mj-lt"/>
                <a:ea typeface="+mn-ea"/>
                <a:cs typeface="+mn-cs"/>
              </a:rPr>
              <a:t> &amp; יוסף רינברג</a:t>
            </a:r>
            <a:endParaRPr lang="en-US" sz="4200" kern="1200" dirty="0">
              <a:solidFill>
                <a:schemeClr val="bg1"/>
              </a:solidFill>
              <a:latin typeface="+mj-lt"/>
              <a:ea typeface="+mn-ea"/>
              <a:cs typeface="+mn-cs"/>
            </a:endParaRPr>
          </a:p>
          <a:p>
            <a:pPr algn="r" rtl="1">
              <a:lnSpc>
                <a:spcPct val="90000"/>
              </a:lnSpc>
              <a:spcBef>
                <a:spcPct val="0"/>
              </a:spcBef>
            </a:pPr>
            <a:endParaRPr lang="en-US" sz="4200" kern="1200" dirty="0">
              <a:solidFill>
                <a:schemeClr val="bg1"/>
              </a:solidFill>
              <a:latin typeface="+mj-lt"/>
              <a:ea typeface="+mn-ea"/>
              <a:cs typeface="+mn-cs"/>
            </a:endParaRPr>
          </a:p>
          <a:p>
            <a:pPr algn="r" rtl="1">
              <a:lnSpc>
                <a:spcPct val="90000"/>
              </a:lnSpc>
              <a:spcBef>
                <a:spcPct val="0"/>
              </a:spcBef>
            </a:pPr>
            <a:r>
              <a:rPr lang="iw-IL" sz="4200" kern="1200" dirty="0">
                <a:solidFill>
                  <a:schemeClr val="bg1"/>
                </a:solidFill>
                <a:latin typeface="+mj-lt"/>
                <a:ea typeface="+mn-ea"/>
                <a:cs typeface="+mn-cs"/>
              </a:rPr>
              <a:t>20936</a:t>
            </a:r>
            <a:r>
              <a:rPr lang="he-IL" sz="4200" kern="1200" dirty="0">
                <a:solidFill>
                  <a:schemeClr val="bg1"/>
                </a:solidFill>
                <a:latin typeface="+mj-lt"/>
                <a:ea typeface="+mn-ea"/>
                <a:cs typeface="+mn-cs"/>
              </a:rPr>
              <a:t> - </a:t>
            </a:r>
            <a:r>
              <a:rPr lang="iw-IL" sz="4200" kern="1200" dirty="0">
                <a:solidFill>
                  <a:schemeClr val="bg1"/>
                </a:solidFill>
                <a:latin typeface="+mj-lt"/>
                <a:ea typeface="+mn-ea"/>
                <a:cs typeface="+mn-cs"/>
              </a:rPr>
              <a:t>סדנה במדעי הנתונים</a:t>
            </a:r>
            <a:endParaRPr lang="en-US" sz="4200" kern="1200" dirty="0">
              <a:solidFill>
                <a:schemeClr val="bg1"/>
              </a:solidFill>
              <a:latin typeface="+mj-lt"/>
              <a:ea typeface="+mn-ea"/>
              <a:cs typeface="+mn-cs"/>
            </a:endParaRPr>
          </a:p>
          <a:p>
            <a:pPr algn="r" rtl="1">
              <a:lnSpc>
                <a:spcPct val="90000"/>
              </a:lnSpc>
              <a:spcBef>
                <a:spcPct val="0"/>
              </a:spcBef>
            </a:pPr>
            <a:r>
              <a:rPr lang="iw-IL" sz="4200" kern="1200" dirty="0">
                <a:solidFill>
                  <a:schemeClr val="bg1"/>
                </a:solidFill>
                <a:latin typeface="+mj-lt"/>
                <a:ea typeface="+mn-ea"/>
                <a:cs typeface="+mn-cs"/>
              </a:rPr>
              <a:t>2</a:t>
            </a:r>
            <a:r>
              <a:rPr lang="en-US" sz="4200" kern="1200" dirty="0">
                <a:solidFill>
                  <a:schemeClr val="bg1"/>
                </a:solidFill>
                <a:latin typeface="+mj-lt"/>
                <a:ea typeface="+mn-ea"/>
                <a:cs typeface="+mn-cs"/>
              </a:rPr>
              <a:t>1</a:t>
            </a:r>
            <a:r>
              <a:rPr lang="iw-IL" sz="4200" kern="1200" dirty="0">
                <a:solidFill>
                  <a:schemeClr val="bg1"/>
                </a:solidFill>
                <a:latin typeface="+mj-lt"/>
                <a:ea typeface="+mn-ea"/>
                <a:cs typeface="+mn-cs"/>
              </a:rPr>
              <a:t>.4.2020</a:t>
            </a:r>
            <a:endParaRPr lang="en-US" sz="4200" kern="1200" dirty="0">
              <a:solidFill>
                <a:schemeClr val="bg1"/>
              </a:solidFill>
              <a:latin typeface="+mj-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262626"/>
              </a:buClr>
              <a:buSzPts val="4200"/>
              <a:buFont typeface="Century Schoolbook"/>
              <a:buNone/>
            </a:pPr>
            <a:r>
              <a:rPr lang="iw-IL" dirty="0"/>
              <a:t>MapReduce Framework</a:t>
            </a:r>
            <a:endParaRPr dirty="0"/>
          </a:p>
        </p:txBody>
      </p:sp>
      <p:sp>
        <p:nvSpPr>
          <p:cNvPr id="4" name="Google Shape;202;p10">
            <a:extLst>
              <a:ext uri="{FF2B5EF4-FFF2-40B4-BE49-F238E27FC236}">
                <a16:creationId xmlns:a16="http://schemas.microsoft.com/office/drawing/2014/main" id="{903EE071-8801-4DE6-BF51-89DD438B998F}"/>
              </a:ext>
            </a:extLst>
          </p:cNvPr>
          <p:cNvSpPr txBox="1">
            <a:spLocks/>
          </p:cNvSpPr>
          <p:nvPr/>
        </p:nvSpPr>
        <p:spPr>
          <a:xfrm>
            <a:off x="1066800" y="2014194"/>
            <a:ext cx="10058400" cy="3849624"/>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110000"/>
              </a:lnSpc>
              <a:spcBef>
                <a:spcPts val="900"/>
              </a:spcBef>
              <a:spcAft>
                <a:spcPts val="0"/>
              </a:spcAft>
              <a:buClr>
                <a:srgbClr val="262626"/>
              </a:buClr>
              <a:buSzPts val="1800"/>
              <a:buFont typeface="Garamond"/>
              <a:buChar char="◦"/>
              <a:defRPr sz="15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100000"/>
              </a:lnSpc>
              <a:spcBef>
                <a:spcPts val="500"/>
              </a:spcBef>
              <a:spcAft>
                <a:spcPts val="0"/>
              </a:spcAft>
              <a:buClr>
                <a:srgbClr val="262626"/>
              </a:buClr>
              <a:buSzPts val="1800"/>
              <a:buFont typeface="Garamond"/>
              <a:buChar char="◦"/>
              <a:defRPr sz="13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100000"/>
              </a:lnSpc>
              <a:spcBef>
                <a:spcPts val="500"/>
              </a:spcBef>
              <a:spcAft>
                <a:spcPts val="0"/>
              </a:spcAft>
              <a:buClr>
                <a:srgbClr val="262626"/>
              </a:buClr>
              <a:buSzPts val="1800"/>
              <a:buFont typeface="Garamond"/>
              <a:buChar char="◦"/>
              <a:defRPr sz="12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100000"/>
              </a:lnSpc>
              <a:spcBef>
                <a:spcPts val="500"/>
              </a:spcBef>
              <a:spcAft>
                <a:spcPts val="0"/>
              </a:spcAft>
              <a:buClr>
                <a:srgbClr val="262626"/>
              </a:buClr>
              <a:buSzPts val="1800"/>
              <a:buFont typeface="Garamond"/>
              <a:buChar char="◦"/>
              <a:defRPr sz="12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100000"/>
              </a:lnSpc>
              <a:spcBef>
                <a:spcPts val="500"/>
              </a:spcBef>
              <a:spcAft>
                <a:spcPts val="0"/>
              </a:spcAft>
              <a:buClr>
                <a:srgbClr val="262626"/>
              </a:buClr>
              <a:buSzPts val="1800"/>
              <a:buFont typeface="Garamond"/>
              <a:buChar char="◦"/>
              <a:defRPr sz="12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100000"/>
              </a:lnSpc>
              <a:spcBef>
                <a:spcPts val="500"/>
              </a:spcBef>
              <a:spcAft>
                <a:spcPts val="0"/>
              </a:spcAft>
              <a:buClr>
                <a:srgbClr val="262626"/>
              </a:buClr>
              <a:buSzPts val="1800"/>
              <a:buFont typeface="Garamond"/>
              <a:buChar char="◦"/>
              <a:defRPr sz="1400" b="0" i="0" u="none" strike="noStrike" cap="none">
                <a:solidFill>
                  <a:schemeClr val="dk1"/>
                </a:solidFill>
                <a:latin typeface="Libre Franklin"/>
                <a:ea typeface="Libre Franklin"/>
                <a:cs typeface="Libre Franklin"/>
                <a:sym typeface="Libre Franklin"/>
              </a:defRPr>
            </a:lvl9pPr>
          </a:lstStyle>
          <a:p>
            <a:pPr marL="182880" indent="-182880" algn="r" rtl="1">
              <a:spcBef>
                <a:spcPts val="0"/>
              </a:spcBef>
              <a:buSzPts val="2800"/>
            </a:pPr>
            <a:r>
              <a:rPr lang="he-IL" sz="2800" dirty="0">
                <a:latin typeface="+mj-lt"/>
                <a:cs typeface="+mn-cs"/>
              </a:rPr>
              <a:t>תכונות </a:t>
            </a:r>
            <a:r>
              <a:rPr lang="en-US" sz="2800" dirty="0">
                <a:latin typeface="+mj-lt"/>
                <a:cs typeface="+mn-cs"/>
              </a:rPr>
              <a:t>MapReduce</a:t>
            </a:r>
          </a:p>
          <a:p>
            <a:pPr marL="457200" lvl="1" indent="-182880" algn="r" rtl="1">
              <a:buSzPts val="2400"/>
            </a:pPr>
            <a:r>
              <a:rPr lang="he-IL" sz="2400" dirty="0">
                <a:latin typeface="+mj-lt"/>
                <a:cs typeface="+mn-cs"/>
              </a:rPr>
              <a:t>עמידות, חלוקת משימות הוגנת, איחוד נתונים וחישובים, שקיפות ברמת המערכת</a:t>
            </a:r>
          </a:p>
          <a:p>
            <a:pPr marL="182880" indent="-182880" algn="r" rtl="1">
              <a:spcBef>
                <a:spcPts val="0"/>
              </a:spcBef>
              <a:buSzPts val="2800"/>
            </a:pPr>
            <a:r>
              <a:rPr lang="he-IL" sz="2800" dirty="0">
                <a:latin typeface="+mj-lt"/>
                <a:cs typeface="+mn-cs"/>
              </a:rPr>
              <a:t>מימוש לוגיקת </a:t>
            </a:r>
            <a:r>
              <a:rPr lang="en-US" sz="2800" dirty="0">
                <a:latin typeface="+mj-lt"/>
                <a:cs typeface="+mn-cs"/>
              </a:rPr>
              <a:t>Hadoop MapReduce</a:t>
            </a:r>
          </a:p>
          <a:p>
            <a:pPr marL="457200" lvl="1" indent="-182880" algn="r" rtl="1">
              <a:buSzPts val="2400"/>
            </a:pPr>
            <a:r>
              <a:rPr lang="he-IL" sz="2400" dirty="0">
                <a:latin typeface="+mj-lt"/>
                <a:cs typeface="+mn-cs"/>
              </a:rPr>
              <a:t>ביצוע חישוב על כמות גדולה של רשומות ואז הפעלת </a:t>
            </a:r>
            <a:r>
              <a:rPr lang="he-IL" sz="2400" dirty="0" err="1">
                <a:latin typeface="+mj-lt"/>
                <a:cs typeface="+mn-cs"/>
              </a:rPr>
              <a:t>פונ</a:t>
            </a:r>
            <a:r>
              <a:rPr lang="he-IL" sz="2400" dirty="0">
                <a:latin typeface="+mj-lt"/>
                <a:cs typeface="+mn-cs"/>
              </a:rPr>
              <a:t>’ צבירה</a:t>
            </a:r>
          </a:p>
          <a:p>
            <a:pPr marL="457200" lvl="1" indent="-182880" algn="r" rtl="1">
              <a:buSzPts val="2400"/>
            </a:pPr>
            <a:r>
              <a:rPr lang="he-IL" sz="2400" dirty="0">
                <a:latin typeface="+mj-lt"/>
                <a:cs typeface="+mn-cs"/>
              </a:rPr>
              <a:t>פונקציית </a:t>
            </a:r>
            <a:r>
              <a:rPr lang="en-US" sz="2400" dirty="0">
                <a:latin typeface="+mj-lt"/>
                <a:cs typeface="+mn-cs"/>
              </a:rPr>
              <a:t>Map </a:t>
            </a:r>
            <a:r>
              <a:rPr lang="he-IL" sz="2400" dirty="0" err="1">
                <a:latin typeface="+mj-lt"/>
                <a:cs typeface="+mn-cs"/>
              </a:rPr>
              <a:t>ופונ</a:t>
            </a:r>
            <a:r>
              <a:rPr lang="he-IL" sz="2400" dirty="0">
                <a:latin typeface="+mj-lt"/>
                <a:cs typeface="+mn-cs"/>
              </a:rPr>
              <a:t>’ </a:t>
            </a:r>
            <a:r>
              <a:rPr lang="en-US" sz="2400" dirty="0">
                <a:latin typeface="+mj-lt"/>
                <a:cs typeface="+mn-cs"/>
              </a:rPr>
              <a:t>Reduce: </a:t>
            </a:r>
            <a:r>
              <a:rPr lang="he-IL" sz="2400" dirty="0">
                <a:latin typeface="+mj-lt"/>
                <a:cs typeface="+mn-cs"/>
              </a:rPr>
              <a:t>דוג’, חיפוש מספר מופעים של מילים במסד הנתונים \ מחיר ממוצע שנתי.</a:t>
            </a:r>
          </a:p>
          <a:p>
            <a:pPr marL="182880" indent="-182880" algn="r" rtl="1">
              <a:spcBef>
                <a:spcPts val="0"/>
              </a:spcBef>
              <a:buSzPts val="2800"/>
            </a:pPr>
            <a:r>
              <a:rPr lang="en-US" sz="2800" dirty="0">
                <a:latin typeface="+mj-lt"/>
                <a:cs typeface="+mn-cs"/>
              </a:rPr>
              <a:t>Hadoop Cluster</a:t>
            </a:r>
          </a:p>
          <a:p>
            <a:pPr marL="457200" lvl="1" indent="-182880" algn="r" rtl="1">
              <a:buSzPts val="2400"/>
            </a:pPr>
            <a:r>
              <a:rPr lang="he-IL" sz="2400" dirty="0">
                <a:latin typeface="+mj-lt"/>
                <a:cs typeface="+mn-cs"/>
              </a:rPr>
              <a:t>כפילות הנתונים ב</a:t>
            </a:r>
            <a:r>
              <a:rPr lang="en-US" sz="2400" dirty="0">
                <a:latin typeface="+mj-lt"/>
                <a:cs typeface="+mn-cs"/>
              </a:rPr>
              <a:t>HDFS</a:t>
            </a:r>
          </a:p>
          <a:p>
            <a:pPr marL="457200" lvl="1" indent="-182880" algn="r" rtl="1">
              <a:buSzPts val="2400"/>
            </a:pPr>
            <a:r>
              <a:rPr lang="he-IL" sz="2400" dirty="0">
                <a:latin typeface="+mj-lt"/>
                <a:cs typeface="+mn-cs"/>
              </a:rPr>
              <a:t>ניהול מקבילות ע”י </a:t>
            </a:r>
            <a:r>
              <a:rPr lang="en-US" sz="2400" dirty="0" err="1">
                <a:latin typeface="+mj-lt"/>
                <a:cs typeface="+mn-cs"/>
              </a:rPr>
              <a:t>NameNode</a:t>
            </a:r>
            <a:r>
              <a:rPr lang="en-US" sz="2400" dirty="0">
                <a:latin typeface="+mj-lt"/>
                <a:cs typeface="+mn-cs"/>
              </a:rPr>
              <a:t>, </a:t>
            </a:r>
            <a:r>
              <a:rPr lang="en-US" sz="2400" dirty="0" err="1">
                <a:latin typeface="+mj-lt"/>
                <a:cs typeface="+mn-cs"/>
              </a:rPr>
              <a:t>DataNode</a:t>
            </a:r>
            <a:r>
              <a:rPr lang="en-US" sz="2400" dirty="0">
                <a:latin typeface="+mj-lt"/>
                <a:cs typeface="+mn-cs"/>
              </a:rPr>
              <a:t>, </a:t>
            </a:r>
            <a:r>
              <a:rPr lang="en-US" sz="2400" dirty="0" err="1">
                <a:latin typeface="+mj-lt"/>
                <a:cs typeface="+mn-cs"/>
              </a:rPr>
              <a:t>JobTracker</a:t>
            </a:r>
            <a:r>
              <a:rPr lang="en-US" sz="2400" dirty="0">
                <a:latin typeface="+mj-lt"/>
                <a:cs typeface="+mn-cs"/>
              </a:rPr>
              <a:t>, </a:t>
            </a:r>
            <a:r>
              <a:rPr lang="en-US" sz="2400" dirty="0" err="1">
                <a:latin typeface="+mj-lt"/>
                <a:cs typeface="+mn-cs"/>
              </a:rPr>
              <a:t>TaskTracker</a:t>
            </a:r>
            <a:r>
              <a:rPr lang="en-US" sz="2400" dirty="0">
                <a:latin typeface="+mj-lt"/>
                <a:cs typeface="+mn-cs"/>
              </a:rPr>
              <a:t>.</a:t>
            </a:r>
          </a:p>
          <a:p>
            <a:pPr marL="182880" indent="-182880" algn="r" rtl="1">
              <a:spcBef>
                <a:spcPts val="0"/>
              </a:spcBef>
              <a:buSzPts val="2800"/>
            </a:pPr>
            <a:endParaRPr lang="en-US" sz="2800" dirty="0">
              <a:latin typeface="+mj-lt"/>
              <a:cs typeface="+mn-cs"/>
            </a:endParaRPr>
          </a:p>
        </p:txBody>
      </p:sp>
      <p:pic>
        <p:nvPicPr>
          <p:cNvPr id="7" name="Google Shape;203;p10">
            <a:extLst>
              <a:ext uri="{FF2B5EF4-FFF2-40B4-BE49-F238E27FC236}">
                <a16:creationId xmlns:a16="http://schemas.microsoft.com/office/drawing/2014/main" id="{46718304-6E2E-4814-AE68-97CF51167D11}"/>
              </a:ext>
            </a:extLst>
          </p:cNvPr>
          <p:cNvPicPr preferRelativeResize="0"/>
          <p:nvPr/>
        </p:nvPicPr>
        <p:blipFill>
          <a:blip r:embed="rId3">
            <a:alphaModFix/>
          </a:blip>
          <a:stretch>
            <a:fillRect/>
          </a:stretch>
        </p:blipFill>
        <p:spPr>
          <a:xfrm>
            <a:off x="548975" y="563150"/>
            <a:ext cx="7353300" cy="3162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7"/>
                                        </p:tgtEl>
                                      </p:cBhvr>
                                    </p:animEffect>
                                    <p:set>
                                      <p:cBhvr>
                                        <p:cTn id="12" dur="1" fill="hold">
                                          <p:stCondLst>
                                            <p:cond delay="100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262626"/>
              </a:buClr>
              <a:buSzPts val="4200"/>
              <a:buFont typeface="Century Schoolbook"/>
              <a:buNone/>
            </a:pPr>
            <a:r>
              <a:rPr lang="iw-IL"/>
              <a:t>השוואת MapReduce לפתרון המסורתי</a:t>
            </a:r>
            <a:endParaRPr/>
          </a:p>
        </p:txBody>
      </p:sp>
      <p:sp>
        <p:nvSpPr>
          <p:cNvPr id="208" name="Google Shape;208;p11"/>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fontScale="92500"/>
          </a:bodyPr>
          <a:lstStyle/>
          <a:p>
            <a:pPr marL="182880" indent="-182880" algn="r" rtl="1">
              <a:spcBef>
                <a:spcPts val="0"/>
              </a:spcBef>
              <a:buSzPts val="2800"/>
            </a:pPr>
            <a:r>
              <a:rPr lang="iw-IL" sz="2800" dirty="0">
                <a:latin typeface="+mj-lt"/>
                <a:cs typeface="+mn-cs"/>
              </a:rPr>
              <a:t> MPI</a:t>
            </a:r>
            <a:endParaRPr sz="2800" dirty="0">
              <a:latin typeface="+mj-lt"/>
              <a:cs typeface="+mn-cs"/>
            </a:endParaRPr>
          </a:p>
          <a:p>
            <a:pPr marL="457200" lvl="1" indent="-182880" algn="r" rtl="1">
              <a:buSzPts val="2400"/>
            </a:pPr>
            <a:r>
              <a:rPr lang="iw-IL" sz="2400" dirty="0">
                <a:latin typeface="+mj-lt"/>
                <a:cs typeface="+mn-cs"/>
              </a:rPr>
              <a:t>checkpointing fault-tolerance scheme challenge: excessive disk access</a:t>
            </a:r>
            <a:endParaRPr sz="2400" dirty="0">
              <a:latin typeface="+mj-lt"/>
              <a:cs typeface="+mn-cs"/>
            </a:endParaRPr>
          </a:p>
          <a:p>
            <a:pPr marL="457200" lvl="1" indent="-182880" algn="r" rtl="1">
              <a:buSzPts val="2400"/>
            </a:pPr>
            <a:r>
              <a:rPr lang="iw-IL" sz="2400" dirty="0">
                <a:latin typeface="+mj-lt"/>
                <a:cs typeface="+mn-cs"/>
              </a:rPr>
              <a:t>MR עדיף כאשר גודל הקלט גדול מאוד וכשההוצאות הכלליות בגין כתיבה 'רעה' של map/reduce נמוכות</a:t>
            </a:r>
            <a:endParaRPr sz="2400" dirty="0">
              <a:latin typeface="+mj-lt"/>
              <a:cs typeface="+mn-cs"/>
            </a:endParaRPr>
          </a:p>
          <a:p>
            <a:pPr marL="182880" indent="-182880" algn="r" rtl="1">
              <a:spcBef>
                <a:spcPts val="0"/>
              </a:spcBef>
              <a:buSzPts val="2800"/>
            </a:pPr>
            <a:r>
              <a:rPr lang="iw-IL" sz="2800" dirty="0">
                <a:latin typeface="+mj-lt"/>
                <a:cs typeface="+mn-cs"/>
              </a:rPr>
              <a:t>DBMS</a:t>
            </a:r>
            <a:endParaRPr sz="2800" dirty="0">
              <a:latin typeface="+mj-lt"/>
              <a:cs typeface="+mn-cs"/>
            </a:endParaRPr>
          </a:p>
          <a:p>
            <a:pPr marL="457200" lvl="1" indent="-182880" algn="r" rtl="1">
              <a:buSzPts val="2400"/>
            </a:pPr>
            <a:r>
              <a:rPr lang="iw-IL" sz="2400" dirty="0">
                <a:latin typeface="+mj-lt"/>
                <a:cs typeface="+mn-cs"/>
              </a:rPr>
              <a:t>יקר</a:t>
            </a:r>
            <a:endParaRPr sz="2400" dirty="0">
              <a:latin typeface="+mj-lt"/>
              <a:cs typeface="+mn-cs"/>
            </a:endParaRPr>
          </a:p>
          <a:p>
            <a:pPr marL="457200" lvl="1" indent="-182880" algn="r" rtl="1">
              <a:buSzPts val="2400"/>
            </a:pPr>
            <a:r>
              <a:rPr lang="iw-IL" sz="2400" dirty="0">
                <a:latin typeface="+mj-lt"/>
                <a:cs typeface="+mn-cs"/>
              </a:rPr>
              <a:t>שפה הצהרתית (אך ניתן לממש בעזרת pig/hive)</a:t>
            </a:r>
            <a:endParaRPr sz="2400" dirty="0">
              <a:latin typeface="+mj-lt"/>
              <a:cs typeface="+mn-cs"/>
            </a:endParaRPr>
          </a:p>
          <a:p>
            <a:pPr marL="457200" lvl="1" indent="-182880" algn="r" rtl="1">
              <a:buSzPts val="2400"/>
            </a:pPr>
            <a:r>
              <a:rPr lang="iw-IL" sz="2400" dirty="0">
                <a:latin typeface="+mj-lt"/>
                <a:cs typeface="+mn-cs"/>
              </a:rPr>
              <a:t>indices</a:t>
            </a:r>
            <a:endParaRPr sz="2400" dirty="0">
              <a:latin typeface="+mj-lt"/>
              <a:cs typeface="+mn-cs"/>
            </a:endParaRPr>
          </a:p>
          <a:p>
            <a:pPr marL="457200" lvl="1" indent="-182880" algn="r" rtl="1">
              <a:buSzPts val="2400"/>
            </a:pPr>
            <a:r>
              <a:rPr lang="iw-IL" sz="2400" dirty="0">
                <a:latin typeface="+mj-lt"/>
                <a:cs typeface="+mn-cs"/>
              </a:rPr>
              <a:t>אחסון נתונים לוקח זמן, שליפה מהירה של נתונים</a:t>
            </a:r>
            <a:endParaRPr sz="2400" dirty="0">
              <a:latin typeface="+mj-lt"/>
              <a:cs typeface="+mn-cs"/>
            </a:endParaRPr>
          </a:p>
          <a:p>
            <a:pPr marL="182880" indent="-182880" algn="r" rtl="1">
              <a:spcBef>
                <a:spcPts val="0"/>
              </a:spcBef>
              <a:buSzPts val="2800"/>
            </a:pPr>
            <a:endParaRPr sz="2800" dirty="0">
              <a:latin typeface="+mj-lt"/>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262626"/>
              </a:buClr>
              <a:buSzPts val="4200"/>
              <a:buFont typeface="Century Schoolbook"/>
              <a:buNone/>
            </a:pPr>
            <a:r>
              <a:rPr lang="iw-IL"/>
              <a:t>אלגוריתמי עיבוד מידע</a:t>
            </a:r>
            <a:endParaRPr/>
          </a:p>
        </p:txBody>
      </p:sp>
      <p:sp>
        <p:nvSpPr>
          <p:cNvPr id="214" name="Google Shape;214;p12"/>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lnSpcReduction="10000"/>
          </a:bodyPr>
          <a:lstStyle/>
          <a:p>
            <a:pPr marL="182880" indent="-182880" algn="r" rtl="1">
              <a:spcBef>
                <a:spcPts val="0"/>
              </a:spcBef>
              <a:buSzPts val="2800"/>
            </a:pPr>
            <a:r>
              <a:rPr lang="iw-IL" sz="2800" dirty="0">
                <a:latin typeface="+mj-lt"/>
                <a:cs typeface="+mn-cs"/>
              </a:rPr>
              <a:t>קללת המימדים, טעינת נתונים לזיכרון</a:t>
            </a:r>
            <a:endParaRPr sz="2800" dirty="0">
              <a:latin typeface="+mj-lt"/>
              <a:cs typeface="+mn-cs"/>
            </a:endParaRPr>
          </a:p>
          <a:p>
            <a:pPr marL="182880" indent="-182880" algn="r" rtl="1">
              <a:spcBef>
                <a:spcPts val="0"/>
              </a:spcBef>
              <a:buSzPts val="2800"/>
            </a:pPr>
            <a:r>
              <a:rPr lang="iw-IL" sz="2800" dirty="0">
                <a:latin typeface="+mj-lt"/>
                <a:cs typeface="+mn-cs"/>
              </a:rPr>
              <a:t>סוגי אלגוריתמים:</a:t>
            </a:r>
            <a:endParaRPr sz="2800" dirty="0">
              <a:latin typeface="+mj-lt"/>
              <a:cs typeface="+mn-cs"/>
            </a:endParaRPr>
          </a:p>
          <a:p>
            <a:pPr marL="457200" lvl="1" indent="-182880" algn="r" rtl="1">
              <a:buSzPts val="2400"/>
            </a:pPr>
            <a:r>
              <a:rPr lang="iw-IL" sz="2400" dirty="0">
                <a:latin typeface="+mj-lt"/>
                <a:cs typeface="+mn-cs"/>
              </a:rPr>
              <a:t>סיווג</a:t>
            </a:r>
            <a:endParaRPr sz="2400" dirty="0">
              <a:latin typeface="+mj-lt"/>
              <a:cs typeface="+mn-cs"/>
            </a:endParaRPr>
          </a:p>
          <a:p>
            <a:pPr marL="457200" lvl="1" indent="-182880" algn="r" rtl="1">
              <a:buSzPts val="2400"/>
            </a:pPr>
            <a:r>
              <a:rPr lang="iw-IL" sz="2400" dirty="0">
                <a:latin typeface="+mj-lt"/>
                <a:cs typeface="+mn-cs"/>
              </a:rPr>
              <a:t>כריית תבניות תכופות</a:t>
            </a:r>
            <a:endParaRPr sz="2400" dirty="0">
              <a:latin typeface="+mj-lt"/>
              <a:cs typeface="+mn-cs"/>
            </a:endParaRPr>
          </a:p>
          <a:p>
            <a:pPr marL="457200" lvl="1" indent="-182880" algn="r" rtl="1">
              <a:buSzPts val="2400"/>
            </a:pPr>
            <a:r>
              <a:rPr lang="iw-IL" sz="2400" dirty="0">
                <a:latin typeface="+mj-lt"/>
                <a:cs typeface="+mn-cs"/>
              </a:rPr>
              <a:t>אשכול</a:t>
            </a:r>
            <a:endParaRPr sz="2400" dirty="0">
              <a:latin typeface="+mj-lt"/>
              <a:cs typeface="+mn-cs"/>
            </a:endParaRPr>
          </a:p>
          <a:p>
            <a:pPr marL="457200" lvl="1" indent="-182880" algn="r" rtl="1">
              <a:buSzPts val="2400"/>
            </a:pPr>
            <a:r>
              <a:rPr lang="iw-IL" sz="2400" dirty="0">
                <a:latin typeface="+mj-lt"/>
                <a:cs typeface="+mn-cs"/>
              </a:rPr>
              <a:t>מערכות המלצה</a:t>
            </a:r>
            <a:endParaRPr sz="2400" dirty="0">
              <a:latin typeface="+mj-lt"/>
              <a:cs typeface="+mn-cs"/>
            </a:endParaRPr>
          </a:p>
          <a:p>
            <a:pPr marL="182880" indent="-182880" algn="r" rtl="1">
              <a:spcBef>
                <a:spcPts val="0"/>
              </a:spcBef>
              <a:buSzPts val="2800"/>
            </a:pPr>
            <a:r>
              <a:rPr lang="iw-IL" sz="2800" dirty="0">
                <a:latin typeface="+mj-lt"/>
                <a:cs typeface="+mn-cs"/>
              </a:rPr>
              <a:t>Mahout ML lib: אין UI, עדיין בפיתוח, כבר לא עובדים עם MR</a:t>
            </a:r>
            <a:endParaRPr sz="2800" dirty="0">
              <a:latin typeface="+mj-lt"/>
              <a:cs typeface="+mn-cs"/>
            </a:endParaRPr>
          </a:p>
          <a:p>
            <a:pPr marL="182880" indent="-182880" algn="r" rtl="1">
              <a:spcBef>
                <a:spcPts val="0"/>
              </a:spcBef>
              <a:buSzPts val="2800"/>
            </a:pPr>
            <a:r>
              <a:rPr lang="iw-IL" sz="2800" dirty="0">
                <a:latin typeface="+mj-lt"/>
                <a:cs typeface="+mn-cs"/>
              </a:rPr>
              <a:t>NIMBLE, SystemML: מריצות על MR</a:t>
            </a:r>
            <a:endParaRPr sz="2800" dirty="0">
              <a:latin typeface="+mj-lt"/>
              <a:cs typeface="+mn-cs"/>
            </a:endParaRPr>
          </a:p>
          <a:p>
            <a:pPr marL="182880" indent="-182880" algn="r" rtl="1">
              <a:spcBef>
                <a:spcPts val="0"/>
              </a:spcBef>
              <a:buSzPts val="2800"/>
            </a:pPr>
            <a:r>
              <a:rPr lang="iw-IL" sz="2800" dirty="0">
                <a:latin typeface="+mj-lt"/>
                <a:cs typeface="+mn-cs"/>
              </a:rPr>
              <a:t>Ricardo, Rhipe: רצות מעל HADOOP, התכנות ב R</a:t>
            </a:r>
            <a:endParaRPr sz="2800" dirty="0">
              <a:latin typeface="+mj-lt"/>
              <a:cs typeface="+mn-cs"/>
            </a:endParaRPr>
          </a:p>
        </p:txBody>
      </p:sp>
      <p:pic>
        <p:nvPicPr>
          <p:cNvPr id="4" name="Google Shape;216;p12">
            <a:extLst>
              <a:ext uri="{FF2B5EF4-FFF2-40B4-BE49-F238E27FC236}">
                <a16:creationId xmlns:a16="http://schemas.microsoft.com/office/drawing/2014/main" id="{D74EE273-CB0B-43E3-98C5-EEF91FBED0BA}"/>
              </a:ext>
            </a:extLst>
          </p:cNvPr>
          <p:cNvPicPr preferRelativeResize="0"/>
          <p:nvPr/>
        </p:nvPicPr>
        <p:blipFill>
          <a:blip r:embed="rId3">
            <a:alphaModFix/>
          </a:blip>
          <a:stretch>
            <a:fillRect/>
          </a:stretch>
        </p:blipFill>
        <p:spPr>
          <a:xfrm>
            <a:off x="2089150" y="1853750"/>
            <a:ext cx="7478574" cy="297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4"/>
                                        </p:tgtEl>
                                      </p:cBhvr>
                                    </p:animEffect>
                                    <p:set>
                                      <p:cBhvr>
                                        <p:cTn id="12" dur="1" fill="hold">
                                          <p:stCondLst>
                                            <p:cond delay="100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262626"/>
              </a:buClr>
              <a:buSzPts val="4200"/>
              <a:buFont typeface="Century Schoolbook"/>
              <a:buNone/>
            </a:pPr>
            <a:r>
              <a:rPr lang="iw-IL"/>
              <a:t>חסרונות MapReduce</a:t>
            </a:r>
            <a:endParaRPr/>
          </a:p>
        </p:txBody>
      </p:sp>
      <p:sp>
        <p:nvSpPr>
          <p:cNvPr id="220" name="Google Shape;220;p13"/>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p>
            <a:pPr marL="182880" indent="-182880" algn="r" rtl="1">
              <a:spcBef>
                <a:spcPts val="0"/>
              </a:spcBef>
              <a:buSzPts val="2800"/>
            </a:pPr>
            <a:r>
              <a:rPr lang="iw-IL" sz="2800" dirty="0">
                <a:latin typeface="+mj-lt"/>
                <a:cs typeface="+mn-cs"/>
              </a:rPr>
              <a:t>אין  שיפור ללא מקבול</a:t>
            </a:r>
            <a:endParaRPr sz="2800" dirty="0">
              <a:latin typeface="+mj-lt"/>
              <a:cs typeface="+mn-cs"/>
            </a:endParaRPr>
          </a:p>
          <a:p>
            <a:pPr marL="182880" indent="-182880" algn="r" rtl="1">
              <a:spcBef>
                <a:spcPts val="0"/>
              </a:spcBef>
              <a:buSzPts val="2800"/>
            </a:pPr>
            <a:r>
              <a:rPr lang="iw-IL" sz="2800" dirty="0">
                <a:latin typeface="+mj-lt"/>
                <a:cs typeface="+mn-cs"/>
              </a:rPr>
              <a:t>לא יעיל  כאשר אין  יכולת לפרק לMAP/REDUCE</a:t>
            </a:r>
            <a:endParaRPr sz="2800" dirty="0">
              <a:latin typeface="+mj-lt"/>
              <a:cs typeface="+mn-cs"/>
            </a:endParaRPr>
          </a:p>
          <a:p>
            <a:pPr marL="182880" indent="-182880" algn="r" rtl="1">
              <a:spcBef>
                <a:spcPts val="0"/>
              </a:spcBef>
              <a:buSzPts val="2800"/>
            </a:pPr>
            <a:r>
              <a:rPr lang="iw-IL" sz="2800" dirty="0">
                <a:latin typeface="+mj-lt"/>
                <a:cs typeface="+mn-cs"/>
              </a:rPr>
              <a:t>טעינה מדיסק בעבודות איטרטיביות</a:t>
            </a:r>
            <a:endParaRPr sz="2800" dirty="0">
              <a:latin typeface="+mj-lt"/>
              <a:cs typeface="+mn-cs"/>
            </a:endParaRPr>
          </a:p>
          <a:p>
            <a:pPr marL="182880" indent="-182880" algn="r" rtl="1">
              <a:spcBef>
                <a:spcPts val="0"/>
              </a:spcBef>
              <a:buSzPts val="2800"/>
            </a:pPr>
            <a:r>
              <a:rPr lang="iw-IL" sz="2800" dirty="0">
                <a:latin typeface="+mj-lt"/>
                <a:cs typeface="+mn-cs"/>
              </a:rPr>
              <a:t>עיבוד נתונים רשתיים</a:t>
            </a:r>
            <a:endParaRPr sz="2800" dirty="0">
              <a:latin typeface="+mj-lt"/>
              <a:cs typeface="+mn-cs"/>
            </a:endParaRPr>
          </a:p>
          <a:p>
            <a:pPr marL="182880" indent="-182880" algn="r" rtl="1">
              <a:spcBef>
                <a:spcPts val="0"/>
              </a:spcBef>
              <a:buSzPts val="2800"/>
            </a:pPr>
            <a:r>
              <a:rPr lang="iw-IL" sz="2800" dirty="0">
                <a:latin typeface="+mj-lt"/>
                <a:cs typeface="+mn-cs"/>
              </a:rPr>
              <a:t>חישובים כבדים על מקבץ קטן של נתונים</a:t>
            </a:r>
            <a:endParaRPr sz="2800" dirty="0">
              <a:latin typeface="+mj-lt"/>
              <a:cs typeface="+mn-cs"/>
            </a:endParaRPr>
          </a:p>
          <a:p>
            <a:pPr marL="182880" indent="-182880" algn="r" rtl="1">
              <a:spcBef>
                <a:spcPts val="0"/>
              </a:spcBef>
              <a:buSzPts val="2800"/>
            </a:pPr>
            <a:r>
              <a:rPr lang="iw-IL" sz="2800" dirty="0">
                <a:latin typeface="+mj-lt"/>
                <a:cs typeface="+mn-cs"/>
              </a:rPr>
              <a:t>לא מתאים לניתוחים אנטרקטיביים</a:t>
            </a:r>
            <a:endParaRPr sz="2800" dirty="0">
              <a:latin typeface="+mj-lt"/>
              <a:cs typeface="+mn-cs"/>
            </a:endParaRPr>
          </a:p>
          <a:p>
            <a:pPr marL="182880" indent="-182880" algn="r" rtl="1">
              <a:spcBef>
                <a:spcPts val="0"/>
              </a:spcBef>
              <a:buSzPts val="2800"/>
            </a:pPr>
            <a:r>
              <a:rPr lang="iw-IL" sz="2800" dirty="0">
                <a:latin typeface="+mj-lt"/>
                <a:cs typeface="+mn-cs"/>
              </a:rPr>
              <a:t>פרטיות ואבטחה בענן</a:t>
            </a:r>
            <a:endParaRPr sz="2800" dirty="0">
              <a:latin typeface="+mj-lt"/>
              <a:cs typeface="+mn-cs"/>
            </a:endParaRPr>
          </a:p>
          <a:p>
            <a:pPr marL="182880" indent="-182880" algn="r" rtl="1">
              <a:spcBef>
                <a:spcPts val="0"/>
              </a:spcBef>
              <a:buSzPts val="2800"/>
            </a:pPr>
            <a:r>
              <a:rPr lang="iw-IL" sz="2800" dirty="0">
                <a:latin typeface="+mj-lt"/>
                <a:cs typeface="+mn-cs"/>
              </a:rPr>
              <a:t>התקנה ובניה של אשכול</a:t>
            </a:r>
            <a:endParaRPr sz="2800" dirty="0">
              <a:latin typeface="+mj-lt"/>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262626"/>
              </a:buClr>
              <a:buSzPts val="4200"/>
              <a:buFont typeface="Century Schoolbook"/>
              <a:buNone/>
            </a:pPr>
            <a:r>
              <a:rPr lang="iw-IL"/>
              <a:t>MapReduce 2.0</a:t>
            </a:r>
            <a:endParaRPr/>
          </a:p>
        </p:txBody>
      </p:sp>
      <p:sp>
        <p:nvSpPr>
          <p:cNvPr id="227" name="Google Shape;227;p14"/>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lnSpcReduction="10000"/>
          </a:bodyPr>
          <a:lstStyle/>
          <a:p>
            <a:pPr marL="182880" indent="-182880" algn="r" rtl="1">
              <a:spcBef>
                <a:spcPts val="0"/>
              </a:spcBef>
              <a:buSzPts val="2800"/>
            </a:pPr>
            <a:r>
              <a:rPr lang="iw-IL" sz="2800">
                <a:latin typeface="+mj-lt"/>
                <a:cs typeface="+mn-cs"/>
              </a:rPr>
              <a:t>DAG</a:t>
            </a:r>
            <a:endParaRPr sz="2800" dirty="0">
              <a:latin typeface="+mj-lt"/>
              <a:cs typeface="+mn-cs"/>
            </a:endParaRPr>
          </a:p>
          <a:p>
            <a:pPr marL="182880" indent="-182880" algn="r" rtl="1">
              <a:spcBef>
                <a:spcPts val="0"/>
              </a:spcBef>
              <a:buSzPts val="2800"/>
            </a:pPr>
            <a:r>
              <a:rPr lang="iw-IL" sz="2800">
                <a:latin typeface="+mj-lt"/>
                <a:cs typeface="+mn-cs"/>
              </a:rPr>
              <a:t>Itrative MR</a:t>
            </a:r>
            <a:endParaRPr sz="2800" dirty="0">
              <a:latin typeface="+mj-lt"/>
              <a:cs typeface="+mn-cs"/>
            </a:endParaRPr>
          </a:p>
          <a:p>
            <a:pPr marL="457200" lvl="1" indent="-182880" algn="r" rtl="1">
              <a:buSzPts val="2400"/>
            </a:pPr>
            <a:r>
              <a:rPr lang="iw-IL" sz="2400">
                <a:latin typeface="+mj-lt"/>
                <a:cs typeface="+mn-cs"/>
              </a:rPr>
              <a:t>Haloop, Twister, Spark</a:t>
            </a:r>
            <a:endParaRPr sz="2400" dirty="0">
              <a:latin typeface="+mj-lt"/>
              <a:cs typeface="+mn-cs"/>
            </a:endParaRPr>
          </a:p>
          <a:p>
            <a:pPr marL="182880" indent="-182880" algn="r" rtl="1">
              <a:spcBef>
                <a:spcPts val="0"/>
              </a:spcBef>
              <a:buSzPts val="2800"/>
            </a:pPr>
            <a:r>
              <a:rPr lang="iw-IL" sz="2800">
                <a:latin typeface="+mj-lt"/>
                <a:cs typeface="+mn-cs"/>
              </a:rPr>
              <a:t>BSP/Graph</a:t>
            </a:r>
            <a:endParaRPr sz="2800" dirty="0">
              <a:latin typeface="+mj-lt"/>
              <a:cs typeface="+mn-cs"/>
            </a:endParaRPr>
          </a:p>
          <a:p>
            <a:pPr marL="457200" lvl="1" indent="-182880" algn="r" rtl="1">
              <a:buSzPts val="2400"/>
            </a:pPr>
            <a:r>
              <a:rPr lang="iw-IL" sz="2400">
                <a:latin typeface="+mj-lt"/>
                <a:cs typeface="+mn-cs"/>
              </a:rPr>
              <a:t>Pregel, Giraph, GraphX, GraphLab</a:t>
            </a:r>
            <a:endParaRPr sz="2400" dirty="0">
              <a:latin typeface="+mj-lt"/>
              <a:cs typeface="+mn-cs"/>
            </a:endParaRPr>
          </a:p>
          <a:p>
            <a:pPr marL="182880" indent="-182880" algn="r" rtl="1">
              <a:spcBef>
                <a:spcPts val="0"/>
              </a:spcBef>
              <a:buSzPts val="2800"/>
            </a:pPr>
            <a:r>
              <a:rPr lang="iw-IL" sz="2800">
                <a:latin typeface="+mj-lt"/>
                <a:cs typeface="+mn-cs"/>
              </a:rPr>
              <a:t>Stream Processing</a:t>
            </a:r>
            <a:endParaRPr sz="2800" dirty="0">
              <a:latin typeface="+mj-lt"/>
              <a:cs typeface="+mn-cs"/>
            </a:endParaRPr>
          </a:p>
          <a:p>
            <a:pPr marL="457200" lvl="1" indent="-182880" algn="r" rtl="1">
              <a:buSzPts val="2400"/>
            </a:pPr>
            <a:r>
              <a:rPr lang="iw-IL" sz="2400">
                <a:latin typeface="+mj-lt"/>
                <a:cs typeface="+mn-cs"/>
              </a:rPr>
              <a:t>Storm, S4, Spark Streaming</a:t>
            </a:r>
            <a:endParaRPr sz="2400" dirty="0">
              <a:latin typeface="+mj-lt"/>
              <a:cs typeface="+mn-cs"/>
            </a:endParaRPr>
          </a:p>
          <a:p>
            <a:pPr marL="182880" indent="-182880" algn="r" rtl="1">
              <a:spcBef>
                <a:spcPts val="0"/>
              </a:spcBef>
              <a:buSzPts val="2800"/>
            </a:pPr>
            <a:r>
              <a:rPr lang="iw-IL" sz="2800">
                <a:latin typeface="+mj-lt"/>
                <a:cs typeface="+mn-cs"/>
              </a:rPr>
              <a:t>MR GPU</a:t>
            </a:r>
            <a:endParaRPr sz="2800" dirty="0">
              <a:latin typeface="+mj-lt"/>
              <a:cs typeface="+mn-cs"/>
            </a:endParaRPr>
          </a:p>
          <a:p>
            <a:pPr marL="457200" lvl="1" indent="-182880" algn="r" rtl="1">
              <a:buSzPts val="2400"/>
            </a:pPr>
            <a:r>
              <a:rPr lang="iw-IL" sz="2400">
                <a:latin typeface="+mj-lt"/>
                <a:cs typeface="+mn-cs"/>
              </a:rPr>
              <a:t>Pheonix, MARS, GPMR, GREX</a:t>
            </a:r>
            <a:endParaRPr sz="2400" dirty="0">
              <a:latin typeface="+mj-lt"/>
              <a:cs typeface="+mn-cs"/>
            </a:endParaRPr>
          </a:p>
        </p:txBody>
      </p:sp>
      <p:pic>
        <p:nvPicPr>
          <p:cNvPr id="5" name="Google Shape;228;p14">
            <a:extLst>
              <a:ext uri="{FF2B5EF4-FFF2-40B4-BE49-F238E27FC236}">
                <a16:creationId xmlns:a16="http://schemas.microsoft.com/office/drawing/2014/main" id="{41AB121E-1B45-4C2E-91AF-2007E5314ACB}"/>
              </a:ext>
            </a:extLst>
          </p:cNvPr>
          <p:cNvPicPr preferRelativeResize="0"/>
          <p:nvPr/>
        </p:nvPicPr>
        <p:blipFill>
          <a:blip r:embed="rId3">
            <a:alphaModFix/>
          </a:blip>
          <a:stretch>
            <a:fillRect/>
          </a:stretch>
        </p:blipFill>
        <p:spPr>
          <a:xfrm>
            <a:off x="457200" y="471723"/>
            <a:ext cx="6747875" cy="4975000"/>
          </a:xfrm>
          <a:prstGeom prst="rect">
            <a:avLst/>
          </a:prstGeom>
          <a:noFill/>
          <a:ln>
            <a:noFill/>
          </a:ln>
        </p:spPr>
      </p:pic>
      <p:pic>
        <p:nvPicPr>
          <p:cNvPr id="6" name="Google Shape;230;p14">
            <a:extLst>
              <a:ext uri="{FF2B5EF4-FFF2-40B4-BE49-F238E27FC236}">
                <a16:creationId xmlns:a16="http://schemas.microsoft.com/office/drawing/2014/main" id="{99AB4262-936E-4CE1-9009-E17F5F4066AB}"/>
              </a:ext>
            </a:extLst>
          </p:cNvPr>
          <p:cNvPicPr preferRelativeResize="0"/>
          <p:nvPr/>
        </p:nvPicPr>
        <p:blipFill>
          <a:blip r:embed="rId4">
            <a:alphaModFix/>
          </a:blip>
          <a:stretch>
            <a:fillRect/>
          </a:stretch>
        </p:blipFill>
        <p:spPr>
          <a:xfrm>
            <a:off x="3233050" y="716075"/>
            <a:ext cx="5124450" cy="4486275"/>
          </a:xfrm>
          <a:prstGeom prst="rect">
            <a:avLst/>
          </a:prstGeom>
          <a:noFill/>
          <a:ln>
            <a:noFill/>
          </a:ln>
        </p:spPr>
      </p:pic>
      <p:pic>
        <p:nvPicPr>
          <p:cNvPr id="7" name="Google Shape;231;p14">
            <a:extLst>
              <a:ext uri="{FF2B5EF4-FFF2-40B4-BE49-F238E27FC236}">
                <a16:creationId xmlns:a16="http://schemas.microsoft.com/office/drawing/2014/main" id="{2F2ABC50-D26E-4FF8-918C-2C44CFC73C1C}"/>
              </a:ext>
            </a:extLst>
          </p:cNvPr>
          <p:cNvPicPr preferRelativeResize="0"/>
          <p:nvPr/>
        </p:nvPicPr>
        <p:blipFill>
          <a:blip r:embed="rId5">
            <a:alphaModFix/>
          </a:blip>
          <a:stretch>
            <a:fillRect/>
          </a:stretch>
        </p:blipFill>
        <p:spPr>
          <a:xfrm>
            <a:off x="2814638" y="1933575"/>
            <a:ext cx="6562725" cy="2990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6"/>
                                        </p:tgtEl>
                                      </p:cBhvr>
                                    </p:animEffect>
                                    <p:set>
                                      <p:cBhvr>
                                        <p:cTn id="12" dur="1" fill="hold">
                                          <p:stCondLst>
                                            <p:cond delay="100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7"/>
                                        </p:tgtEl>
                                      </p:cBhvr>
                                    </p:animEffect>
                                    <p:set>
                                      <p:cBhvr>
                                        <p:cTn id="22" dur="1" fill="hold">
                                          <p:stCondLst>
                                            <p:cond delay="100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262626"/>
              </a:buClr>
              <a:buSzPts val="4200"/>
              <a:buFont typeface="Century Schoolbook"/>
              <a:buNone/>
            </a:pPr>
            <a:r>
              <a:rPr lang="iw-IL"/>
              <a:t>סיכום</a:t>
            </a:r>
            <a:endParaRPr/>
          </a:p>
        </p:txBody>
      </p:sp>
      <p:sp>
        <p:nvSpPr>
          <p:cNvPr id="233" name="Google Shape;233;p15"/>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p>
            <a:pPr marL="182880" indent="-182880" algn="r" rtl="1">
              <a:spcBef>
                <a:spcPts val="0"/>
              </a:spcBef>
              <a:buSzPts val="2800"/>
            </a:pPr>
            <a:r>
              <a:rPr lang="iw-IL" sz="2800" dirty="0">
                <a:latin typeface="+mj-lt"/>
                <a:cs typeface="+mn-cs"/>
              </a:rPr>
              <a:t>סביבת ענן כתשתית לפתרון Big Data</a:t>
            </a:r>
            <a:endParaRPr sz="2800" dirty="0">
              <a:latin typeface="+mj-lt"/>
              <a:cs typeface="+mn-cs"/>
            </a:endParaRPr>
          </a:p>
          <a:p>
            <a:pPr marL="182880" indent="-182880" algn="r" rtl="1">
              <a:spcBef>
                <a:spcPts val="0"/>
              </a:spcBef>
              <a:buSzPts val="2800"/>
            </a:pPr>
            <a:r>
              <a:rPr lang="iw-IL" sz="2800" dirty="0">
                <a:latin typeface="+mj-lt"/>
                <a:cs typeface="+mn-cs"/>
              </a:rPr>
              <a:t>ארכיטקטורת הפתרון</a:t>
            </a:r>
            <a:endParaRPr sz="2800" dirty="0">
              <a:latin typeface="+mj-lt"/>
              <a:cs typeface="+mn-cs"/>
            </a:endParaRPr>
          </a:p>
          <a:p>
            <a:pPr marL="182880" indent="-182880" algn="r" rtl="1">
              <a:spcBef>
                <a:spcPts val="0"/>
              </a:spcBef>
              <a:buSzPts val="2800"/>
            </a:pPr>
            <a:r>
              <a:rPr lang="iw-IL" sz="2800" dirty="0">
                <a:latin typeface="+mj-lt"/>
                <a:cs typeface="+mn-cs"/>
              </a:rPr>
              <a:t>שכבת הביצוע -  MapReduce</a:t>
            </a:r>
            <a:endParaRPr sz="2800" dirty="0">
              <a:latin typeface="+mj-lt"/>
              <a:cs typeface="+mn-cs"/>
            </a:endParaRPr>
          </a:p>
          <a:p>
            <a:pPr marL="182880" indent="-182880" algn="r" rtl="1">
              <a:spcBef>
                <a:spcPts val="0"/>
              </a:spcBef>
              <a:buSzPts val="2800"/>
            </a:pPr>
            <a:r>
              <a:rPr lang="iw-IL" sz="2800" dirty="0">
                <a:latin typeface="+mj-lt"/>
                <a:cs typeface="+mn-cs"/>
              </a:rPr>
              <a:t>חלופות</a:t>
            </a:r>
            <a:endParaRPr sz="2800" dirty="0">
              <a:latin typeface="+mj-lt"/>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73383c9d6c_0_8"/>
          <p:cNvSpPr txBox="1">
            <a:spLocks noGrp="1"/>
          </p:cNvSpPr>
          <p:nvPr>
            <p:ph type="ctrTitle"/>
          </p:nvPr>
        </p:nvSpPr>
        <p:spPr>
          <a:xfrm>
            <a:off x="1629103" y="2244830"/>
            <a:ext cx="8933700" cy="2437200"/>
          </a:xfrm>
          <a:prstGeom prst="rect">
            <a:avLst/>
          </a:prstGeom>
        </p:spPr>
        <p:txBody>
          <a:bodyPr spcFirstLastPara="1" wrap="square" lIns="91425" tIns="45700" rIns="91425" bIns="45700" anchor="ctr" anchorCtr="0">
            <a:noAutofit/>
          </a:bodyPr>
          <a:lstStyle/>
          <a:p>
            <a:pPr marL="0" lvl="0" indent="0" algn="ctr" rtl="1">
              <a:spcBef>
                <a:spcPts val="0"/>
              </a:spcBef>
              <a:spcAft>
                <a:spcPts val="0"/>
              </a:spcAft>
              <a:buNone/>
            </a:pPr>
            <a:r>
              <a:rPr lang="iw-IL"/>
              <a:t>שאלות?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he-IL" kern="1200">
                <a:solidFill>
                  <a:schemeClr val="tx1">
                    <a:lumMod val="85000"/>
                    <a:lumOff val="15000"/>
                  </a:schemeClr>
                </a:solidFill>
                <a:latin typeface="+mj-lt"/>
                <a:ea typeface="+mn-ea"/>
                <a:cs typeface="+mn-cs"/>
              </a:rPr>
              <a:t>מה נראה?</a:t>
            </a:r>
            <a:endParaRPr lang="he-IL" kern="1200" dirty="0">
              <a:solidFill>
                <a:schemeClr val="tx1">
                  <a:lumMod val="85000"/>
                  <a:lumOff val="15000"/>
                </a:schemeClr>
              </a:solidFill>
              <a:latin typeface="+mj-lt"/>
              <a:ea typeface="+mn-ea"/>
              <a:cs typeface="+mn-cs"/>
            </a:endParaRPr>
          </a:p>
        </p:txBody>
      </p:sp>
      <p:sp>
        <p:nvSpPr>
          <p:cNvPr id="144" name="Google Shape;144;p2"/>
          <p:cNvSpPr txBox="1">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marL="182880" indent="-182880" algn="r" rtl="1">
              <a:buClr>
                <a:schemeClr val="tx1">
                  <a:lumMod val="85000"/>
                  <a:lumOff val="15000"/>
                </a:schemeClr>
              </a:buClr>
              <a:buFont typeface="Garamond" pitchFamily="18" charset="0"/>
            </a:pPr>
            <a:r>
              <a:rPr lang="he-IL" sz="2000" kern="1200" dirty="0">
                <a:solidFill>
                  <a:schemeClr val="tx1"/>
                </a:solidFill>
                <a:latin typeface="+mn-lt"/>
                <a:ea typeface="+mn-ea"/>
                <a:cs typeface="+mn-cs"/>
              </a:rPr>
              <a:t>מה המשמעות של </a:t>
            </a:r>
            <a:r>
              <a:rPr lang="en-US" sz="2000" kern="1200" dirty="0">
                <a:solidFill>
                  <a:schemeClr val="tx1"/>
                </a:solidFill>
                <a:latin typeface="+mn-lt"/>
                <a:ea typeface="+mn-ea"/>
                <a:cs typeface="+mn-cs"/>
              </a:rPr>
              <a:t>Big Data</a:t>
            </a:r>
          </a:p>
          <a:p>
            <a:pPr marL="182880" indent="-182880" algn="r" rtl="1">
              <a:buClr>
                <a:schemeClr val="tx1">
                  <a:lumMod val="85000"/>
                  <a:lumOff val="15000"/>
                </a:schemeClr>
              </a:buClr>
              <a:buFont typeface="Garamond" pitchFamily="18" charset="0"/>
            </a:pPr>
            <a:r>
              <a:rPr lang="he-IL" sz="2000" kern="1200" dirty="0">
                <a:solidFill>
                  <a:schemeClr val="tx1"/>
                </a:solidFill>
                <a:latin typeface="+mn-lt"/>
                <a:ea typeface="+mn-ea"/>
                <a:cs typeface="+mn-cs"/>
              </a:rPr>
              <a:t>טכנולוגיות </a:t>
            </a:r>
            <a:r>
              <a:rPr lang="en-US" sz="2000" kern="1200" dirty="0">
                <a:solidFill>
                  <a:schemeClr val="tx1"/>
                </a:solidFill>
                <a:latin typeface="+mn-lt"/>
                <a:ea typeface="+mn-ea"/>
                <a:cs typeface="+mn-cs"/>
              </a:rPr>
              <a:t>Cloud Computing</a:t>
            </a:r>
            <a:r>
              <a:rPr lang="he-IL" sz="2000" kern="1200" dirty="0">
                <a:solidFill>
                  <a:schemeClr val="tx1"/>
                </a:solidFill>
                <a:latin typeface="+mn-lt"/>
                <a:ea typeface="+mn-ea"/>
                <a:cs typeface="+mn-cs"/>
              </a:rPr>
              <a:t> לביצוע מחקרי </a:t>
            </a:r>
            <a:r>
              <a:rPr lang="en-US" sz="2000" kern="1200" dirty="0">
                <a:solidFill>
                  <a:schemeClr val="tx1"/>
                </a:solidFill>
                <a:latin typeface="+mn-lt"/>
                <a:ea typeface="+mn-ea"/>
                <a:cs typeface="+mn-cs"/>
              </a:rPr>
              <a:t>Big Data</a:t>
            </a:r>
          </a:p>
          <a:p>
            <a:pPr marL="182880" indent="-182880" algn="r" rtl="1">
              <a:buClr>
                <a:schemeClr val="tx1">
                  <a:lumMod val="85000"/>
                  <a:lumOff val="15000"/>
                </a:schemeClr>
              </a:buClr>
              <a:buFont typeface="Garamond" pitchFamily="18" charset="0"/>
            </a:pPr>
            <a:r>
              <a:rPr lang="en-US" sz="2000" kern="1200" dirty="0">
                <a:solidFill>
                  <a:schemeClr val="tx1"/>
                </a:solidFill>
                <a:latin typeface="+mn-lt"/>
                <a:ea typeface="+mn-ea"/>
                <a:cs typeface="+mn-cs"/>
              </a:rPr>
              <a:t>MapReduce</a:t>
            </a:r>
            <a:r>
              <a:rPr lang="he-IL" sz="2000" kern="1200" dirty="0">
                <a:solidFill>
                  <a:schemeClr val="tx1"/>
                </a:solidFill>
                <a:latin typeface="+mn-lt"/>
                <a:ea typeface="+mn-ea"/>
                <a:cs typeface="+mn-cs"/>
              </a:rPr>
              <a:t> ו-</a:t>
            </a:r>
            <a:r>
              <a:rPr lang="en-US" sz="2000" kern="1200" dirty="0">
                <a:solidFill>
                  <a:schemeClr val="tx1"/>
                </a:solidFill>
                <a:latin typeface="+mn-lt"/>
                <a:ea typeface="+mn-ea"/>
                <a:cs typeface="+mn-cs"/>
              </a:rPr>
              <a:t>NoSQL</a:t>
            </a:r>
          </a:p>
          <a:p>
            <a:pPr marL="457200" lvl="1" indent="-182880" algn="r" rtl="1">
              <a:buClr>
                <a:schemeClr val="tx1">
                  <a:lumMod val="85000"/>
                  <a:lumOff val="15000"/>
                </a:schemeClr>
              </a:buClr>
              <a:buFont typeface="Garamond" pitchFamily="18" charset="0"/>
            </a:pPr>
            <a:r>
              <a:rPr lang="he-IL" sz="1800" kern="1200" dirty="0">
                <a:solidFill>
                  <a:schemeClr val="tx1"/>
                </a:solidFill>
                <a:latin typeface="Consolas" panose="020B0609020204030204" pitchFamily="49" charset="0"/>
                <a:ea typeface="+mn-ea"/>
                <a:cs typeface="+mn-cs"/>
              </a:rPr>
              <a:t>יתרונות וחסרונות</a:t>
            </a:r>
          </a:p>
          <a:p>
            <a:pPr marL="457200" lvl="1" indent="-182880" algn="r" rtl="1">
              <a:buClr>
                <a:schemeClr val="tx1">
                  <a:lumMod val="85000"/>
                  <a:lumOff val="15000"/>
                </a:schemeClr>
              </a:buClr>
              <a:buFont typeface="Garamond" pitchFamily="18" charset="0"/>
            </a:pPr>
            <a:r>
              <a:rPr lang="he-IL" sz="1800" kern="1200" dirty="0">
                <a:solidFill>
                  <a:schemeClr val="tx1"/>
                </a:solidFill>
                <a:latin typeface="Consolas" panose="020B0609020204030204" pitchFamily="49" charset="0"/>
                <a:ea typeface="+mn-ea"/>
                <a:cs typeface="+mn-cs"/>
              </a:rPr>
              <a:t>מבט לעתיד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iw-IL" dirty="0"/>
              <a:t>Big Data</a:t>
            </a:r>
            <a:endParaRPr lang="en-US" dirty="0"/>
          </a:p>
        </p:txBody>
      </p:sp>
      <p:sp>
        <p:nvSpPr>
          <p:cNvPr id="151" name="Google Shape;151;p3"/>
          <p:cNvSpPr txBox="1">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המושג הופיע בשנים האחרונות</a:t>
            </a:r>
            <a:r>
              <a:rPr lang="he-IL" sz="2000" kern="1200" dirty="0">
                <a:solidFill>
                  <a:schemeClr val="tx1"/>
                </a:solidFill>
                <a:latin typeface="+mn-lt"/>
                <a:ea typeface="+mn-ea"/>
                <a:cs typeface="+mn-cs"/>
              </a:rPr>
              <a:t> - </a:t>
            </a:r>
            <a:r>
              <a:rPr lang="iw-IL" sz="2000" kern="1200" dirty="0">
                <a:solidFill>
                  <a:schemeClr val="tx1"/>
                </a:solidFill>
                <a:latin typeface="+mn-lt"/>
                <a:ea typeface="+mn-ea"/>
                <a:cs typeface="+mn-cs"/>
              </a:rPr>
              <a:t>ארגונים החלו להתעסק במידע בסדרי גודל של Petabytes</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הגדרה קלאסית של ארבע </a:t>
            </a:r>
            <a:r>
              <a:rPr lang="en-US" sz="2000" kern="1200" dirty="0">
                <a:solidFill>
                  <a:schemeClr val="tx1"/>
                </a:solidFill>
                <a:latin typeface="+mn-lt"/>
                <a:ea typeface="+mn-ea"/>
                <a:cs typeface="+mn-cs"/>
              </a:rPr>
              <a:t>V</a:t>
            </a:r>
            <a:r>
              <a:rPr lang="he-IL" sz="2000" kern="1200" dirty="0">
                <a:solidFill>
                  <a:schemeClr val="tx1"/>
                </a:solidFill>
                <a:latin typeface="+mn-lt"/>
                <a:ea typeface="+mn-ea"/>
                <a:cs typeface="+mn-cs"/>
              </a:rPr>
              <a:t> </a:t>
            </a:r>
            <a:r>
              <a:rPr lang="iw-IL" sz="2000" kern="1200" dirty="0">
                <a:solidFill>
                  <a:schemeClr val="tx1"/>
                </a:solidFill>
                <a:latin typeface="+mn-lt"/>
                <a:ea typeface="+mn-ea"/>
                <a:cs typeface="+mn-cs"/>
              </a:rPr>
              <a:t>(“The four V’s”)</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sym typeface="Consolas"/>
              </a:rPr>
              <a:t>Volume</a:t>
            </a:r>
            <a:r>
              <a:rPr lang="he-IL" sz="1800" kern="1200" dirty="0">
                <a:solidFill>
                  <a:schemeClr val="tx1"/>
                </a:solidFill>
                <a:latin typeface="Consolas" panose="020B0609020204030204" pitchFamily="49" charset="0"/>
                <a:ea typeface="+mn-ea"/>
                <a:cs typeface="+mn-cs"/>
                <a:sym typeface="Consolas"/>
              </a:rPr>
              <a:t> 	- </a:t>
            </a:r>
            <a:r>
              <a:rPr lang="iw-IL" sz="1800" kern="1200" dirty="0">
                <a:solidFill>
                  <a:schemeClr val="tx1"/>
                </a:solidFill>
                <a:latin typeface="Consolas" panose="020B0609020204030204" pitchFamily="49" charset="0"/>
                <a:ea typeface="+mn-ea"/>
                <a:cs typeface="+mn-cs"/>
              </a:rPr>
              <a:t>כמות</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sym typeface="Consolas"/>
              </a:rPr>
              <a:t>Variety</a:t>
            </a:r>
            <a:r>
              <a:rPr lang="he-IL" sz="1800" kern="1200" dirty="0">
                <a:solidFill>
                  <a:schemeClr val="tx1"/>
                </a:solidFill>
                <a:latin typeface="Consolas" panose="020B0609020204030204" pitchFamily="49" charset="0"/>
                <a:ea typeface="+mn-ea"/>
                <a:cs typeface="+mn-cs"/>
                <a:sym typeface="Consolas"/>
              </a:rPr>
              <a:t> 	- </a:t>
            </a:r>
            <a:r>
              <a:rPr lang="iw-IL" sz="1800" kern="1200" dirty="0">
                <a:solidFill>
                  <a:schemeClr val="tx1"/>
                </a:solidFill>
                <a:latin typeface="Consolas" panose="020B0609020204030204" pitchFamily="49" charset="0"/>
                <a:ea typeface="+mn-ea"/>
                <a:cs typeface="+mn-cs"/>
              </a:rPr>
              <a:t>גיוון</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sym typeface="Consolas"/>
              </a:rPr>
              <a:t>Velocity</a:t>
            </a:r>
            <a:r>
              <a:rPr lang="he-IL" sz="1800" kern="1200" dirty="0">
                <a:solidFill>
                  <a:schemeClr val="tx1"/>
                </a:solidFill>
                <a:latin typeface="Consolas" panose="020B0609020204030204" pitchFamily="49" charset="0"/>
                <a:ea typeface="+mn-ea"/>
                <a:cs typeface="+mn-cs"/>
                <a:sym typeface="Consolas"/>
              </a:rPr>
              <a:t> 	- </a:t>
            </a:r>
            <a:r>
              <a:rPr lang="iw-IL" sz="1800" kern="1200" dirty="0">
                <a:solidFill>
                  <a:schemeClr val="tx1"/>
                </a:solidFill>
                <a:latin typeface="Consolas" panose="020B0609020204030204" pitchFamily="49" charset="0"/>
                <a:ea typeface="+mn-ea"/>
                <a:cs typeface="+mn-cs"/>
              </a:rPr>
              <a:t>מהירות חישוב</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sym typeface="Consolas"/>
              </a:rPr>
              <a:t>Veracity</a:t>
            </a:r>
            <a:r>
              <a:rPr lang="he-IL" sz="1800" kern="1200" dirty="0">
                <a:solidFill>
                  <a:schemeClr val="tx1"/>
                </a:solidFill>
                <a:latin typeface="Consolas" panose="020B0609020204030204" pitchFamily="49" charset="0"/>
                <a:ea typeface="+mn-ea"/>
                <a:cs typeface="+mn-cs"/>
                <a:sym typeface="Consolas"/>
              </a:rPr>
              <a:t> 	- </a:t>
            </a:r>
            <a:r>
              <a:rPr lang="iw-IL" sz="1800" kern="1200" dirty="0">
                <a:solidFill>
                  <a:schemeClr val="tx1"/>
                </a:solidFill>
                <a:latin typeface="Consolas" panose="020B0609020204030204" pitchFamily="49" charset="0"/>
                <a:ea typeface="+mn-ea"/>
                <a:cs typeface="+mn-cs"/>
              </a:rPr>
              <a:t>אמינות ודיוק</a:t>
            </a:r>
            <a:endParaRPr sz="1800" kern="1200" dirty="0">
              <a:solidFill>
                <a:schemeClr val="tx1"/>
              </a:solidFill>
              <a:latin typeface="Consolas" panose="020B0609020204030204" pitchFamily="49" charset="0"/>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אתגרים בעולם</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אחסון וניהול המידע</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ביצוע חיפושים יעילים</a:t>
            </a:r>
            <a:endParaRPr sz="1800" kern="1200" dirty="0">
              <a:solidFill>
                <a:schemeClr val="tx1"/>
              </a:solidFill>
              <a:latin typeface="Consolas" panose="020B0609020204030204" pitchFamily="49"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iw-IL" kern="1200" dirty="0">
                <a:solidFill>
                  <a:schemeClr val="tx1">
                    <a:lumMod val="85000"/>
                    <a:lumOff val="15000"/>
                  </a:schemeClr>
                </a:solidFill>
                <a:latin typeface="+mj-lt"/>
                <a:ea typeface="+mn-ea"/>
                <a:cs typeface="+mn-cs"/>
              </a:rPr>
              <a:t>מידע בעולם העסקי</a:t>
            </a:r>
            <a:endParaRPr lang="en-US" kern="1200" dirty="0">
              <a:solidFill>
                <a:schemeClr val="tx1">
                  <a:lumMod val="85000"/>
                  <a:lumOff val="15000"/>
                </a:schemeClr>
              </a:solidFill>
              <a:latin typeface="+mj-lt"/>
              <a:ea typeface="+mn-ea"/>
              <a:cs typeface="+mn-cs"/>
            </a:endParaRPr>
          </a:p>
        </p:txBody>
      </p:sp>
      <p:sp>
        <p:nvSpPr>
          <p:cNvPr id="158" name="Google Shape;158;p4"/>
          <p:cNvSpPr txBox="1">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שימוש במידע לקבלת החלטות עסקיות</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קריטי בעידן האינטרנט</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כריית מידע - מאיפה הם מקבלים מידע</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למי זה חשוב</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חנויות</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בנקים, חברות השקעה</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ביטוח</a:t>
            </a:r>
            <a:endParaRPr sz="1800" kern="1200" dirty="0">
              <a:solidFill>
                <a:schemeClr val="tx1"/>
              </a:solidFill>
              <a:latin typeface="Consolas" panose="020B0609020204030204" pitchFamily="49"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iw-IL" kern="1200" dirty="0">
                <a:solidFill>
                  <a:schemeClr val="tx1">
                    <a:lumMod val="85000"/>
                    <a:lumOff val="15000"/>
                  </a:schemeClr>
                </a:solidFill>
                <a:latin typeface="+mj-lt"/>
                <a:ea typeface="+mn-ea"/>
                <a:cs typeface="+mn-cs"/>
              </a:rPr>
              <a:t>תשתיות</a:t>
            </a:r>
            <a:endParaRPr lang="en-US" kern="1200" dirty="0">
              <a:solidFill>
                <a:schemeClr val="tx1">
                  <a:lumMod val="85000"/>
                  <a:lumOff val="15000"/>
                </a:schemeClr>
              </a:solidFill>
              <a:latin typeface="+mj-lt"/>
              <a:ea typeface="+mn-ea"/>
              <a:cs typeface="+mn-cs"/>
            </a:endParaRPr>
          </a:p>
        </p:txBody>
      </p:sp>
      <p:sp>
        <p:nvSpPr>
          <p:cNvPr id="165" name="Google Shape;165;p5"/>
          <p:cNvSpPr txBox="1">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Cloud Computing</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רמות אבסטרקציה</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תשתית</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פלטפורמה</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תוכנה</a:t>
            </a:r>
            <a:endParaRPr sz="1800" kern="1200" dirty="0">
              <a:solidFill>
                <a:schemeClr val="tx1"/>
              </a:solidFill>
              <a:latin typeface="Consolas" panose="020B0609020204030204" pitchFamily="49" charset="0"/>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ארכיטקטורה קלאסית</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אחסון קבצים</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ניהול מידע</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ביצוע פעולות</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שליפת תוצאות</a:t>
            </a:r>
            <a:endParaRPr sz="1800" kern="1200" dirty="0">
              <a:solidFill>
                <a:schemeClr val="tx1"/>
              </a:solidFill>
              <a:latin typeface="Consolas" panose="020B0609020204030204" pitchFamily="49" charset="0"/>
              <a:ea typeface="+mn-ea"/>
              <a:cs typeface="+mn-cs"/>
            </a:endParaRPr>
          </a:p>
        </p:txBody>
      </p:sp>
      <p:pic>
        <p:nvPicPr>
          <p:cNvPr id="166" name="Google Shape;166;p5"/>
          <p:cNvPicPr preferRelativeResize="0"/>
          <p:nvPr/>
        </p:nvPicPr>
        <p:blipFill rotWithShape="1">
          <a:blip r:embed="rId3">
            <a:alphaModFix/>
          </a:blip>
          <a:srcRect/>
          <a:stretch/>
        </p:blipFill>
        <p:spPr>
          <a:xfrm>
            <a:off x="894624" y="2014194"/>
            <a:ext cx="5201376" cy="2972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6"/>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iw-IL" kern="1200" dirty="0">
                <a:solidFill>
                  <a:schemeClr val="tx1">
                    <a:lumMod val="85000"/>
                    <a:lumOff val="15000"/>
                  </a:schemeClr>
                </a:solidFill>
                <a:latin typeface="+mj-lt"/>
                <a:ea typeface="+mn-ea"/>
                <a:cs typeface="+mn-cs"/>
              </a:rPr>
              <a:t>אחסון מידע</a:t>
            </a:r>
            <a:r>
              <a:rPr lang="he-IL" kern="1200" dirty="0">
                <a:solidFill>
                  <a:schemeClr val="tx1">
                    <a:lumMod val="85000"/>
                    <a:lumOff val="15000"/>
                  </a:schemeClr>
                </a:solidFill>
                <a:latin typeface="+mj-lt"/>
                <a:ea typeface="+mn-ea"/>
                <a:cs typeface="+mn-cs"/>
              </a:rPr>
              <a:t> - </a:t>
            </a:r>
            <a:r>
              <a:rPr lang="iw-IL" kern="1200" dirty="0">
                <a:solidFill>
                  <a:schemeClr val="tx1">
                    <a:lumMod val="85000"/>
                    <a:lumOff val="15000"/>
                  </a:schemeClr>
                </a:solidFill>
                <a:latin typeface="+mj-lt"/>
                <a:ea typeface="+mn-ea"/>
                <a:cs typeface="+mn-cs"/>
              </a:rPr>
              <a:t> </a:t>
            </a:r>
            <a:r>
              <a:rPr lang="iw-IL" dirty="0"/>
              <a:t>HDFS</a:t>
            </a:r>
            <a:endParaRPr lang="en-US" dirty="0"/>
          </a:p>
        </p:txBody>
      </p:sp>
      <p:sp>
        <p:nvSpPr>
          <p:cNvPr id="173" name="Google Shape;173;p6"/>
          <p:cNvSpPr txBox="1">
            <a:spLocks noGrp="1"/>
          </p:cNvSpPr>
          <p:nvPr>
            <p:ph type="body" idx="1"/>
          </p:nvPr>
        </p:nvSpPr>
        <p:spPr>
          <a:xfrm>
            <a:off x="1066800" y="2103120"/>
            <a:ext cx="10058400" cy="3849624"/>
          </a:xfrm>
          <a:prstGeom prst="rect">
            <a:avLst/>
          </a:prstGeom>
          <a:blipFill rotWithShape="1">
            <a:blip r:embed="rId3">
              <a:alphaModFix/>
            </a:blip>
            <a:stretch>
              <a:fillRect t="-632" r="-604"/>
            </a:stretch>
          </a:blipFill>
          <a:ln>
            <a:noFill/>
          </a:ln>
        </p:spPr>
        <p:txBody>
          <a:bodyPr spcFirstLastPara="1" wrap="square" lIns="91425" tIns="45700" rIns="91425" bIns="45700" anchor="t" anchorCtr="0">
            <a:normAutofit/>
          </a:bodyPr>
          <a:lstStyle/>
          <a:p>
            <a:pPr marL="182880" lvl="0" indent="-182880" algn="l" rtl="0">
              <a:lnSpc>
                <a:spcPct val="110000"/>
              </a:lnSpc>
              <a:spcBef>
                <a:spcPts val="0"/>
              </a:spcBef>
              <a:spcAft>
                <a:spcPts val="0"/>
              </a:spcAft>
              <a:buSzPts val="1500"/>
              <a:buChar char="◦"/>
            </a:pPr>
            <a:r>
              <a:rPr lang="iw-IL"/>
              <a:t> </a:t>
            </a:r>
            <a:endParaRPr/>
          </a:p>
        </p:txBody>
      </p:sp>
      <p:pic>
        <p:nvPicPr>
          <p:cNvPr id="174" name="Google Shape;174;p6"/>
          <p:cNvPicPr preferRelativeResize="0"/>
          <p:nvPr/>
        </p:nvPicPr>
        <p:blipFill rotWithShape="1">
          <a:blip r:embed="rId4">
            <a:alphaModFix/>
          </a:blip>
          <a:srcRect r="6849"/>
          <a:stretch/>
        </p:blipFill>
        <p:spPr>
          <a:xfrm>
            <a:off x="633593" y="1727345"/>
            <a:ext cx="4695465" cy="34033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iw-IL" kern="1200" dirty="0">
                <a:solidFill>
                  <a:schemeClr val="tx1">
                    <a:lumMod val="85000"/>
                    <a:lumOff val="15000"/>
                  </a:schemeClr>
                </a:solidFill>
                <a:latin typeface="+mj-lt"/>
                <a:ea typeface="+mn-ea"/>
                <a:cs typeface="+mn-cs"/>
              </a:rPr>
              <a:t>ניהול מידע</a:t>
            </a:r>
            <a:r>
              <a:rPr lang="he-IL" kern="1200" dirty="0">
                <a:solidFill>
                  <a:schemeClr val="tx1">
                    <a:lumMod val="85000"/>
                    <a:lumOff val="15000"/>
                  </a:schemeClr>
                </a:solidFill>
                <a:latin typeface="+mj-lt"/>
                <a:ea typeface="+mn-ea"/>
                <a:cs typeface="+mn-cs"/>
              </a:rPr>
              <a:t> - </a:t>
            </a:r>
            <a:r>
              <a:rPr lang="iw-IL" kern="1200" dirty="0">
                <a:solidFill>
                  <a:schemeClr val="tx1">
                    <a:lumMod val="85000"/>
                    <a:lumOff val="15000"/>
                  </a:schemeClr>
                </a:solidFill>
                <a:latin typeface="+mj-lt"/>
                <a:ea typeface="+mn-ea"/>
                <a:cs typeface="+mn-cs"/>
              </a:rPr>
              <a:t> </a:t>
            </a:r>
            <a:r>
              <a:rPr lang="iw-IL" dirty="0"/>
              <a:t>NoSQL</a:t>
            </a:r>
            <a:endParaRPr lang="en-US" dirty="0"/>
          </a:p>
        </p:txBody>
      </p:sp>
      <p:sp>
        <p:nvSpPr>
          <p:cNvPr id="181" name="Google Shape;181;p7"/>
          <p:cNvSpPr txBox="1">
            <a:spLocks noGrp="1"/>
          </p:cNvSpPr>
          <p:nvPr>
            <p:ph type="body" idx="1"/>
          </p:nvPr>
        </p:nvSpPr>
        <p:spPr>
          <a:xfrm>
            <a:off x="1066800" y="2103120"/>
            <a:ext cx="10058400" cy="3849624"/>
          </a:xfrm>
          <a:prstGeom prst="rect">
            <a:avLst/>
          </a:prstGeom>
          <a:noFill/>
          <a:ln>
            <a:noFill/>
          </a:ln>
        </p:spPr>
        <p:txBody>
          <a:bodyPr spcFirstLastPara="1" vert="horz" wrap="square" lIns="91440" tIns="45720" rIns="91440" bIns="45720" rtlCol="0" anchor="t" anchorCtr="0">
            <a:normAutofit/>
          </a:bodyPr>
          <a:lstStyle/>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מסדי נתונים יחסיים מתקשים בעיבוד מידע רב ומבוזר בין שרתים</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שימוש בשפה </a:t>
            </a:r>
            <a:r>
              <a:rPr lang="iw-IL" sz="2000" kern="1200">
                <a:solidFill>
                  <a:schemeClr val="tx1"/>
                </a:solidFill>
                <a:latin typeface="+mn-lt"/>
                <a:ea typeface="+mn-ea"/>
                <a:cs typeface="+mn-cs"/>
              </a:rPr>
              <a:t>דומה ל</a:t>
            </a:r>
            <a:r>
              <a:rPr lang="he-IL" sz="2000" kern="1200">
                <a:solidFill>
                  <a:schemeClr val="tx1"/>
                </a:solidFill>
                <a:latin typeface="+mn-lt"/>
                <a:ea typeface="+mn-ea"/>
                <a:cs typeface="+mn-cs"/>
              </a:rPr>
              <a:t>-</a:t>
            </a:r>
            <a:r>
              <a:rPr lang="iw-IL" sz="2000" kern="1200">
                <a:solidFill>
                  <a:schemeClr val="tx1"/>
                </a:solidFill>
                <a:latin typeface="+mn-lt"/>
                <a:ea typeface="+mn-ea"/>
                <a:cs typeface="+mn-cs"/>
              </a:rPr>
              <a:t>SQL</a:t>
            </a:r>
            <a:r>
              <a:rPr lang="he-IL" sz="2000" kern="1200">
                <a:solidFill>
                  <a:schemeClr val="tx1"/>
                </a:solidFill>
                <a:latin typeface="+mn-lt"/>
                <a:ea typeface="+mn-ea"/>
                <a:cs typeface="+mn-cs"/>
              </a:rPr>
              <a:t> </a:t>
            </a:r>
            <a:r>
              <a:rPr lang="iw-IL" sz="2000" kern="1200">
                <a:solidFill>
                  <a:schemeClr val="tx1"/>
                </a:solidFill>
                <a:latin typeface="+mn-lt"/>
                <a:ea typeface="+mn-ea"/>
                <a:cs typeface="+mn-cs"/>
              </a:rPr>
              <a:t>אך </a:t>
            </a:r>
            <a:r>
              <a:rPr lang="iw-IL" sz="2000" kern="1200" dirty="0">
                <a:solidFill>
                  <a:schemeClr val="tx1"/>
                </a:solidFill>
                <a:latin typeface="+mn-lt"/>
                <a:ea typeface="+mn-ea"/>
                <a:cs typeface="+mn-cs"/>
              </a:rPr>
              <a:t>ללא תמיכה בפעולות מסוג JOIN</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תמיכה בהרחבה קלה בעקבות ביזור המידע</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מותאם במיוחד לשליפה והוספה על כמות מסיבית של מידע</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ללא מבנה קבוע לטבלה</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endParaRPr sz="2000" kern="1200" dirty="0">
              <a:solidFill>
                <a:schemeClr val="tx1"/>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he-IL" kern="1200" dirty="0">
                <a:solidFill>
                  <a:schemeClr val="tx1">
                    <a:lumMod val="85000"/>
                    <a:lumOff val="15000"/>
                  </a:schemeClr>
                </a:solidFill>
                <a:latin typeface="+mj-lt"/>
                <a:ea typeface="+mn-ea"/>
                <a:cs typeface="+mn-cs"/>
              </a:rPr>
              <a:t>ביצוע שאילתות </a:t>
            </a:r>
            <a:r>
              <a:rPr lang="he-IL" dirty="0"/>
              <a:t>- </a:t>
            </a:r>
            <a:r>
              <a:rPr lang="en-US" dirty="0"/>
              <a:t>MapReduce</a:t>
            </a:r>
            <a:endParaRPr lang="en-US" kern="1200" dirty="0">
              <a:solidFill>
                <a:schemeClr val="tx1">
                  <a:lumMod val="85000"/>
                  <a:lumOff val="15000"/>
                </a:schemeClr>
              </a:solidFill>
              <a:latin typeface="+mj-lt"/>
              <a:ea typeface="+mn-ea"/>
              <a:cs typeface="+mn-cs"/>
            </a:endParaRPr>
          </a:p>
        </p:txBody>
      </p:sp>
      <p:sp>
        <p:nvSpPr>
          <p:cNvPr id="188" name="Google Shape;188;p8"/>
          <p:cNvSpPr txBox="1">
            <a:spLocks noGrp="1"/>
          </p:cNvSpPr>
          <p:nvPr>
            <p:ph type="body" idx="1"/>
          </p:nvPr>
        </p:nvSpPr>
        <p:spPr>
          <a:xfrm>
            <a:off x="1066800" y="2103120"/>
            <a:ext cx="10058400" cy="3849624"/>
          </a:xfrm>
          <a:prstGeom prst="rect">
            <a:avLst/>
          </a:prstGeom>
          <a:noFill/>
          <a:ln>
            <a:noFill/>
          </a:ln>
        </p:spPr>
        <p:txBody>
          <a:bodyPr spcFirstLastPara="1" vert="horz" wrap="square" lIns="91440" tIns="45720" rIns="91440" bIns="45720" rtlCol="0" anchor="t" anchorCtr="0">
            <a:normAutofit/>
          </a:bodyPr>
          <a:lstStyle/>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מתאים </a:t>
            </a:r>
            <a:r>
              <a:rPr lang="iw-IL" sz="2000" kern="1200">
                <a:solidFill>
                  <a:schemeClr val="tx1"/>
                </a:solidFill>
                <a:latin typeface="+mn-lt"/>
                <a:ea typeface="+mn-ea"/>
                <a:cs typeface="+mn-cs"/>
              </a:rPr>
              <a:t>במיוחד ל</a:t>
            </a:r>
            <a:r>
              <a:rPr lang="he-IL" sz="2000" kern="1200">
                <a:solidFill>
                  <a:schemeClr val="tx1"/>
                </a:solidFill>
                <a:latin typeface="+mn-lt"/>
                <a:ea typeface="+mn-ea"/>
                <a:cs typeface="+mn-cs"/>
              </a:rPr>
              <a:t>-</a:t>
            </a:r>
            <a:r>
              <a:rPr lang="iw-IL" sz="2000" kern="1200" dirty="0">
                <a:solidFill>
                  <a:schemeClr val="tx1"/>
                </a:solidFill>
                <a:latin typeface="+mn-lt"/>
                <a:ea typeface="+mn-ea"/>
                <a:cs typeface="+mn-cs"/>
              </a:rPr>
              <a:t>Cloud</a:t>
            </a:r>
            <a:endParaRPr sz="2000" kern="1200" dirty="0">
              <a:solidFill>
                <a:schemeClr val="tx1"/>
              </a:solidFill>
              <a:latin typeface="+mn-lt"/>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הסביבה המוכרת ביותר</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MapReduce</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נוצרה </a:t>
            </a:r>
            <a:r>
              <a:rPr lang="iw-IL" sz="1800" kern="1200">
                <a:solidFill>
                  <a:schemeClr val="tx1"/>
                </a:solidFill>
                <a:latin typeface="Consolas" panose="020B0609020204030204" pitchFamily="49" charset="0"/>
                <a:ea typeface="+mn-ea"/>
                <a:cs typeface="+mn-cs"/>
              </a:rPr>
              <a:t>ע"י Google</a:t>
            </a:r>
            <a:r>
              <a:rPr lang="he-IL" sz="1800" kern="1200">
                <a:solidFill>
                  <a:schemeClr val="tx1"/>
                </a:solidFill>
                <a:latin typeface="Consolas" panose="020B0609020204030204" pitchFamily="49" charset="0"/>
                <a:ea typeface="+mn-ea"/>
                <a:cs typeface="+mn-cs"/>
              </a:rPr>
              <a:t> </a:t>
            </a:r>
            <a:r>
              <a:rPr lang="iw-IL" sz="1800" kern="1200">
                <a:solidFill>
                  <a:schemeClr val="tx1"/>
                </a:solidFill>
                <a:latin typeface="Consolas" panose="020B0609020204030204" pitchFamily="49" charset="0"/>
                <a:ea typeface="+mn-ea"/>
                <a:cs typeface="+mn-cs"/>
              </a:rPr>
              <a:t>ב</a:t>
            </a:r>
            <a:r>
              <a:rPr lang="he-IL" sz="1800" kern="1200">
                <a:solidFill>
                  <a:schemeClr val="tx1"/>
                </a:solidFill>
                <a:latin typeface="Consolas" panose="020B0609020204030204" pitchFamily="49" charset="0"/>
                <a:ea typeface="+mn-ea"/>
                <a:cs typeface="+mn-cs"/>
              </a:rPr>
              <a:t>-</a:t>
            </a:r>
            <a:r>
              <a:rPr lang="iw-IL" sz="1800" kern="1200" dirty="0">
                <a:solidFill>
                  <a:schemeClr val="tx1"/>
                </a:solidFill>
                <a:latin typeface="Consolas" panose="020B0609020204030204" pitchFamily="49" charset="0"/>
                <a:ea typeface="+mn-ea"/>
                <a:cs typeface="+mn-cs"/>
              </a:rPr>
              <a:t>2004</a:t>
            </a:r>
            <a:endParaRPr sz="1800" kern="1200" dirty="0">
              <a:solidFill>
                <a:schemeClr val="tx1"/>
              </a:solidFill>
              <a:latin typeface="Consolas" panose="020B0609020204030204" pitchFamily="49" charset="0"/>
              <a:ea typeface="+mn-ea"/>
              <a:cs typeface="+mn-cs"/>
            </a:endParaRPr>
          </a:p>
          <a:p>
            <a:pPr marL="182880" indent="-182880" algn="r" rtl="1">
              <a:buClr>
                <a:schemeClr val="tx1">
                  <a:lumMod val="85000"/>
                  <a:lumOff val="15000"/>
                </a:schemeClr>
              </a:buClr>
              <a:buFont typeface="Garamond" pitchFamily="18" charset="0"/>
            </a:pPr>
            <a:r>
              <a:rPr lang="iw-IL" sz="2000" kern="1200" dirty="0">
                <a:solidFill>
                  <a:schemeClr val="tx1"/>
                </a:solidFill>
                <a:latin typeface="+mn-lt"/>
                <a:ea typeface="+mn-ea"/>
                <a:cs typeface="+mn-cs"/>
              </a:rPr>
              <a:t>מכוונת לספק גמישות</a:t>
            </a:r>
            <a:endParaRPr sz="2000" kern="1200" dirty="0">
              <a:solidFill>
                <a:schemeClr val="tx1"/>
              </a:solidFill>
              <a:latin typeface="+mn-lt"/>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הקצאת משאבים</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טיפול בשגיאות</a:t>
            </a:r>
            <a:endParaRPr sz="1800" kern="1200" dirty="0">
              <a:solidFill>
                <a:schemeClr val="tx1"/>
              </a:solidFill>
              <a:latin typeface="Consolas" panose="020B0609020204030204" pitchFamily="49" charset="0"/>
              <a:ea typeface="+mn-ea"/>
              <a:cs typeface="+mn-cs"/>
            </a:endParaRPr>
          </a:p>
          <a:p>
            <a:pPr marL="457200" lvl="1" indent="-182880" algn="r" rtl="1">
              <a:buClr>
                <a:schemeClr val="tx1">
                  <a:lumMod val="85000"/>
                  <a:lumOff val="15000"/>
                </a:schemeClr>
              </a:buClr>
              <a:buFont typeface="Garamond" pitchFamily="18" charset="0"/>
            </a:pPr>
            <a:r>
              <a:rPr lang="iw-IL" sz="1800" kern="1200" dirty="0">
                <a:solidFill>
                  <a:schemeClr val="tx1"/>
                </a:solidFill>
                <a:latin typeface="Consolas" panose="020B0609020204030204" pitchFamily="49" charset="0"/>
                <a:ea typeface="+mn-ea"/>
                <a:cs typeface="+mn-cs"/>
              </a:rPr>
              <a:t>Scalability</a:t>
            </a:r>
            <a:endParaRPr sz="1800" kern="1200" dirty="0">
              <a:solidFill>
                <a:schemeClr val="tx1"/>
              </a:solidFill>
              <a:latin typeface="Consolas" panose="020B0609020204030204" pitchFamily="49" charset="0"/>
              <a:ea typeface="+mn-ea"/>
              <a:cs typeface="+mn-cs"/>
            </a:endParaRPr>
          </a:p>
          <a:p>
            <a:pPr marL="182880" indent="-182880" algn="r" rtl="1">
              <a:buClr>
                <a:schemeClr val="tx1">
                  <a:lumMod val="85000"/>
                  <a:lumOff val="15000"/>
                </a:schemeClr>
              </a:buClr>
              <a:buFont typeface="Garamond" pitchFamily="18" charset="0"/>
            </a:pPr>
            <a:endParaRPr sz="2000" kern="1200" dirty="0">
              <a:solidFill>
                <a:schemeClr val="tx1"/>
              </a:solidFill>
              <a:latin typeface="+mn-lt"/>
              <a:ea typeface="+mn-ea"/>
              <a:cs typeface="+mn-cs"/>
            </a:endParaRPr>
          </a:p>
        </p:txBody>
      </p:sp>
      <p:pic>
        <p:nvPicPr>
          <p:cNvPr id="189" name="Google Shape;189;p8"/>
          <p:cNvPicPr preferRelativeResize="0"/>
          <p:nvPr/>
        </p:nvPicPr>
        <p:blipFill rotWithShape="1">
          <a:blip r:embed="rId3">
            <a:alphaModFix/>
          </a:blip>
          <a:srcRect/>
          <a:stretch/>
        </p:blipFill>
        <p:spPr>
          <a:xfrm>
            <a:off x="654370" y="2393906"/>
            <a:ext cx="6487430" cy="27245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algn="r" rtl="1">
              <a:spcBef>
                <a:spcPct val="0"/>
              </a:spcBef>
            </a:pPr>
            <a:r>
              <a:rPr lang="iw-IL" kern="1200" dirty="0">
                <a:solidFill>
                  <a:schemeClr val="tx1">
                    <a:lumMod val="85000"/>
                    <a:lumOff val="15000"/>
                  </a:schemeClr>
                </a:solidFill>
                <a:latin typeface="+mj-lt"/>
                <a:ea typeface="+mn-ea"/>
                <a:cs typeface="+mn-cs"/>
              </a:rPr>
              <a:t>תשאול תוצרים</a:t>
            </a:r>
            <a:endParaRPr lang="en-US" kern="1200" dirty="0">
              <a:solidFill>
                <a:schemeClr val="tx1">
                  <a:lumMod val="85000"/>
                  <a:lumOff val="15000"/>
                </a:schemeClr>
              </a:solidFill>
              <a:latin typeface="+mj-lt"/>
              <a:ea typeface="+mn-ea"/>
              <a:cs typeface="+mn-cs"/>
            </a:endParaRPr>
          </a:p>
        </p:txBody>
      </p:sp>
      <p:sp>
        <p:nvSpPr>
          <p:cNvPr id="196" name="Google Shape;196;p9"/>
          <p:cNvSpPr txBox="1">
            <a:spLocks noGrp="1"/>
          </p:cNvSpPr>
          <p:nvPr>
            <p:ph type="body" idx="1"/>
          </p:nvPr>
        </p:nvSpPr>
        <p:spPr>
          <a:xfrm>
            <a:off x="1066800" y="2103120"/>
            <a:ext cx="10058400" cy="3849624"/>
          </a:xfrm>
          <a:prstGeom prst="rect">
            <a:avLst/>
          </a:prstGeom>
          <a:noFill/>
          <a:ln>
            <a:noFill/>
          </a:ln>
        </p:spPr>
        <p:txBody>
          <a:bodyPr spcFirstLastPara="1" vert="horz" wrap="square" lIns="91440" tIns="45720" rIns="91440" bIns="45720" rtlCol="0" anchor="t" anchorCtr="0">
            <a:normAutofit/>
          </a:bodyPr>
          <a:lstStyle/>
          <a:p>
            <a:pPr marL="182880" indent="-182880" algn="r" rtl="1">
              <a:buClr>
                <a:schemeClr val="tx1">
                  <a:lumMod val="85000"/>
                  <a:lumOff val="15000"/>
                </a:schemeClr>
              </a:buClr>
              <a:buFont typeface="Garamond" pitchFamily="18" charset="0"/>
            </a:pPr>
            <a:r>
              <a:rPr lang="he-IL" sz="2000" kern="1200" dirty="0">
                <a:solidFill>
                  <a:schemeClr val="tx1"/>
                </a:solidFill>
                <a:latin typeface="+mn-lt"/>
                <a:ea typeface="+mn-ea"/>
                <a:cs typeface="+mn-cs"/>
              </a:rPr>
              <a:t>הממשק למשתמש אל מול שאר השכבות</a:t>
            </a:r>
          </a:p>
          <a:p>
            <a:pPr marL="182880" indent="-182880" algn="r" rtl="1">
              <a:buClr>
                <a:schemeClr val="tx1">
                  <a:lumMod val="85000"/>
                  <a:lumOff val="15000"/>
                </a:schemeClr>
              </a:buClr>
              <a:buFont typeface="Garamond" pitchFamily="18" charset="0"/>
            </a:pPr>
            <a:r>
              <a:rPr lang="he-IL" sz="2000" kern="1200" dirty="0">
                <a:solidFill>
                  <a:schemeClr val="tx1"/>
                </a:solidFill>
                <a:latin typeface="+mn-lt"/>
                <a:ea typeface="+mn-ea"/>
                <a:cs typeface="+mn-cs"/>
              </a:rPr>
              <a:t>שימוש בקונספט</a:t>
            </a:r>
            <a:r>
              <a:rPr lang="en-US" sz="2000" kern="1200" dirty="0">
                <a:solidFill>
                  <a:schemeClr val="tx1"/>
                </a:solidFill>
                <a:latin typeface="+mn-lt"/>
                <a:ea typeface="+mn-ea"/>
                <a:cs typeface="+mn-cs"/>
              </a:rPr>
              <a:t>MapReduce </a:t>
            </a:r>
            <a:r>
              <a:rPr lang="he-IL" sz="2000" kern="1200" dirty="0">
                <a:solidFill>
                  <a:schemeClr val="tx1"/>
                </a:solidFill>
                <a:latin typeface="+mn-lt"/>
                <a:ea typeface="+mn-ea"/>
                <a:cs typeface="+mn-cs"/>
              </a:rPr>
              <a:t> לביצוע שאילתה וקבלת התוצר</a:t>
            </a:r>
          </a:p>
          <a:p>
            <a:pPr marL="182880" indent="-182880" algn="r" rtl="1">
              <a:buClr>
                <a:schemeClr val="tx1">
                  <a:lumMod val="85000"/>
                  <a:lumOff val="15000"/>
                </a:schemeClr>
              </a:buClr>
              <a:buFont typeface="Garamond" pitchFamily="18" charset="0"/>
            </a:pPr>
            <a:r>
              <a:rPr lang="he-IL" sz="2000" kern="1200" dirty="0">
                <a:solidFill>
                  <a:schemeClr val="tx1"/>
                </a:solidFill>
                <a:latin typeface="+mn-lt"/>
                <a:ea typeface="+mn-ea"/>
                <a:cs typeface="+mn-cs"/>
              </a:rPr>
              <a:t>הצגת התוצר הסופי לאחר ביצוע פעולות כמו </a:t>
            </a:r>
            <a:r>
              <a:rPr lang="en-US" sz="2000" kern="1200" dirty="0">
                <a:solidFill>
                  <a:schemeClr val="tx1"/>
                </a:solidFill>
                <a:latin typeface="+mn-lt"/>
                <a:ea typeface="+mn-ea"/>
                <a:cs typeface="+mn-cs"/>
              </a:rPr>
              <a:t>Join</a:t>
            </a:r>
          </a:p>
          <a:p>
            <a:pPr marL="182880" indent="-182880" algn="r" rtl="1">
              <a:buClr>
                <a:schemeClr val="tx1">
                  <a:lumMod val="85000"/>
                  <a:lumOff val="15000"/>
                </a:schemeClr>
              </a:buClr>
              <a:buFont typeface="Garamond" pitchFamily="18" charset="0"/>
            </a:pPr>
            <a:r>
              <a:rPr lang="he-IL" sz="2000" kern="1200">
                <a:solidFill>
                  <a:schemeClr val="tx1"/>
                </a:solidFill>
                <a:latin typeface="+mn-lt"/>
                <a:ea typeface="+mn-ea"/>
                <a:cs typeface="+mn-cs"/>
              </a:rPr>
              <a:t>המטרה – לספק </a:t>
            </a:r>
            <a:r>
              <a:rPr lang="he-IL" sz="2000" kern="1200" dirty="0">
                <a:solidFill>
                  <a:schemeClr val="tx1"/>
                </a:solidFill>
                <a:latin typeface="+mn-lt"/>
                <a:ea typeface="+mn-ea"/>
                <a:cs typeface="+mn-cs"/>
              </a:rPr>
              <a:t>פתרון משולב של השפה "ההצהרתית" לבין הביצוע "הפרוצדורלי"</a:t>
            </a:r>
          </a:p>
          <a:p>
            <a:pPr marL="182880" indent="-182880" algn="r" rtl="1">
              <a:buClr>
                <a:schemeClr val="tx1">
                  <a:lumMod val="85000"/>
                  <a:lumOff val="15000"/>
                </a:schemeClr>
              </a:buClr>
              <a:buFont typeface="Garamond" pitchFamily="18" charset="0"/>
            </a:pPr>
            <a:r>
              <a:rPr lang="en-US" sz="2000" kern="1200" dirty="0">
                <a:solidFill>
                  <a:schemeClr val="tx1"/>
                </a:solidFill>
                <a:latin typeface="+mn-lt"/>
                <a:ea typeface="+mn-ea"/>
                <a:cs typeface="+mn-cs"/>
              </a:rPr>
              <a:t>Hive, Pig, JAQL, Dremel, Scope</a:t>
            </a:r>
          </a:p>
        </p:txBody>
      </p:sp>
    </p:spTree>
  </p:cSld>
  <p:clrMapOvr>
    <a:masterClrMapping/>
  </p:clrMapOvr>
</p:sld>
</file>

<file path=ppt/theme/theme1.xml><?xml version="1.0" encoding="utf-8"?>
<a:theme xmlns:a="http://schemas.openxmlformats.org/drawingml/2006/main" name="Savon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2037</Words>
  <Application>Microsoft Office PowerPoint</Application>
  <PresentationFormat>Widescreen</PresentationFormat>
  <Paragraphs>209</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Consolas</vt:lpstr>
      <vt:lpstr>Libre Franklin</vt:lpstr>
      <vt:lpstr>Calibri</vt:lpstr>
      <vt:lpstr>Century Schoolbook</vt:lpstr>
      <vt:lpstr>Garamond</vt:lpstr>
      <vt:lpstr>SavonVTI</vt:lpstr>
      <vt:lpstr>SavonVTI</vt:lpstr>
      <vt:lpstr>BIG DATA WITH CLOUD COMPUTING:  AN INSIGHT ON THE COMPUTING ENVIRONMENT, MAPREDUCE, AND PROGRAMMING FRAMEWORK ALBERTO FERNÁNDEZ, SARA DEL RÍO, VICTORIA LÓPEZ, ABDULLAH BAWAKID, MARÍA J. DEL JESUS, JOSÉ M. BENÍTEZ2 AND FRANCISCO HERRERA</vt:lpstr>
      <vt:lpstr>מה נראה?</vt:lpstr>
      <vt:lpstr>Big Data</vt:lpstr>
      <vt:lpstr>מידע בעולם העסקי</vt:lpstr>
      <vt:lpstr>תשתיות</vt:lpstr>
      <vt:lpstr>אחסון מידע -  HDFS</vt:lpstr>
      <vt:lpstr>ניהול מידע -  NoSQL</vt:lpstr>
      <vt:lpstr>ביצוע שאילתות - MapReduce</vt:lpstr>
      <vt:lpstr>תשאול תוצרים</vt:lpstr>
      <vt:lpstr>MapReduce Framework</vt:lpstr>
      <vt:lpstr>השוואת MapReduce לפתרון המסורתי</vt:lpstr>
      <vt:lpstr>אלגוריתמי עיבוד מידע</vt:lpstr>
      <vt:lpstr>חסרונות MapReduce</vt:lpstr>
      <vt:lpstr>MapReduce 2.0</vt:lpstr>
      <vt:lpstr>סיכום</vt:lpstr>
      <vt:lpstr>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WITH CLOUD COMPUTING:  AN INSIGHT ON THE COMPUTING ENVIRONMENT, MAPREDUCE, AND PROGRAMMING FRAMEWORK ALBERTO FERNÁNDEZ, SARA DEL RÍO, VICTORIA LÓPEZ, ABDULLAH BAWAKID, MARÍA J. DEL JESUS, JOSÉ M. BENÍTEZ2 AND FRANCISCO HERRERA</dc:title>
  <dc:creator>RIJOSEP</dc:creator>
  <cp:lastModifiedBy>RIJOSEP</cp:lastModifiedBy>
  <cp:revision>46</cp:revision>
  <dcterms:created xsi:type="dcterms:W3CDTF">2020-03-23T19:23:55Z</dcterms:created>
  <dcterms:modified xsi:type="dcterms:W3CDTF">2020-04-21T16:46:40Z</dcterms:modified>
</cp:coreProperties>
</file>