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Schoolbook" panose="02040604050505020304" pitchFamily="18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Garamond" panose="02020404030301010803" pitchFamily="18" charset="0"/>
      <p:regular r:id="rId31"/>
    </p:embeddedFont>
    <p:embeddedFont>
      <p:font typeface="Libre Franklin" panose="00000500000000000000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iPBxICYay0rbn1SQ9irIuixZ2C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74031" autoAdjust="0"/>
  </p:normalViewPr>
  <p:slideViewPr>
    <p:cSldViewPr snapToGrid="0">
      <p:cViewPr varScale="1">
        <p:scale>
          <a:sx n="84" d="100"/>
          <a:sy n="84" d="100"/>
        </p:scale>
        <p:origin x="15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סביבת ענן מאפשרת לנו שימוש בתשתיות מחשוב אלסטיות. דיברנו על ארכיטקטורת הפתרון המשתמשת במערכת קבצים, שכבת ביצוע, DBMS NoSql וכו'.</a:t>
            </a:r>
            <a:br>
              <a:rPr lang="iw-IL"/>
            </a:br>
            <a:r>
              <a:rPr lang="iw-IL"/>
              <a:t>דיברנו על המימוש של MapReduce, יתרונות, חסרונות וחלופות (כגון מימושים המאפשרים אלגורתמים איטרטיביים וגרפיים).</a:t>
            </a:r>
            <a:br>
              <a:rPr lang="iw-IL"/>
            </a:br>
            <a:endParaRPr/>
          </a:p>
        </p:txBody>
      </p:sp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 rtl="1"/>
            <a:r>
              <a:rPr lang="en-US" dirty="0"/>
              <a:t>Petabyte – 1024 TB</a:t>
            </a: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90% מהמידע שקיים נוצר בשנתיים האחרונות (++ עדכני ל2014, צריך לבדוק היום ++)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V</a:t>
            </a:r>
            <a:r>
              <a:rPr lang="he-IL" dirty="0"/>
              <a:t>4 הוגדר ע"י סטיב </a:t>
            </a:r>
            <a:r>
              <a:rPr lang="he-IL" dirty="0" err="1"/>
              <a:t>טוד</a:t>
            </a:r>
            <a:r>
              <a:rPr lang="he-IL" dirty="0"/>
              <a:t> מאוניברסיטת ברקלי - יש תיאורים של 9 </a:t>
            </a:r>
            <a:r>
              <a:rPr lang="en-US" dirty="0"/>
              <a:t>V</a:t>
            </a:r>
            <a:r>
              <a:rPr lang="he-IL" dirty="0"/>
              <a:t> גם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מהירות – משתמשים רוצים תשובה בזמן סביר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אמינות – התעלמות מ"רעש" ויכולת להסתמך על המידע בכדי לקבל החלטות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אתגרים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עולמי </a:t>
            </a:r>
            <a:r>
              <a:rPr lang="en-US" dirty="0"/>
              <a:t>DBMS</a:t>
            </a:r>
            <a:r>
              <a:rPr lang="he-IL" dirty="0"/>
              <a:t> (</a:t>
            </a:r>
            <a:r>
              <a:rPr lang="en-US" dirty="0"/>
              <a:t>Database management systems</a:t>
            </a:r>
            <a:r>
              <a:rPr lang="he-IL" dirty="0"/>
              <a:t>)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פתרון קלאסי של </a:t>
            </a:r>
            <a:r>
              <a:rPr lang="en-US" dirty="0"/>
              <a:t>entity-relationship</a:t>
            </a:r>
            <a:r>
              <a:rPr lang="he-IL" dirty="0"/>
              <a:t> דורש טעינה של המידע לפני החיפוש, מה שלא יעבוד בכמויות האלה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אין הרבה תמיכה לביצוע סטטיסטיקות בתוך ה</a:t>
            </a:r>
            <a:r>
              <a:rPr lang="en-US" dirty="0"/>
              <a:t>DB</a:t>
            </a:r>
            <a:r>
              <a:rPr lang="he-IL" dirty="0"/>
              <a:t> וביצוע חיפושים במקביל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 rtl="1"/>
            <a:r>
              <a:rPr lang="en-US" dirty="0"/>
              <a:t>Business Intelligence</a:t>
            </a:r>
            <a:endParaRPr lang="he-IL" dirty="0"/>
          </a:p>
          <a:p>
            <a:pPr algn="r" rtl="1"/>
            <a:r>
              <a:rPr lang="he-IL" dirty="0"/>
              <a:t>ארגונים מחפשים דרכים חדשות ואפקטיביות לקבלת החלטות – כדי לקבל יתרון בשוק</a:t>
            </a:r>
          </a:p>
          <a:p>
            <a:pPr algn="r" rtl="1"/>
            <a:r>
              <a:rPr lang="en-US" dirty="0"/>
              <a:t>Data mining</a:t>
            </a:r>
            <a:r>
              <a:rPr lang="he-IL" dirty="0"/>
              <a:t> – חשוב כדי לזהות דפוסים חדשים שיכולים להיות להועיל</a:t>
            </a:r>
          </a:p>
          <a:p>
            <a:pPr algn="r" rtl="1"/>
            <a:r>
              <a:rPr lang="he-IL" dirty="0"/>
              <a:t>מאיפה? כל מקום.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חנויות – החלטה על מחירים</a:t>
            </a:r>
          </a:p>
          <a:p>
            <a:pPr algn="r" rtl="1"/>
            <a:r>
              <a:rPr lang="he-IL" dirty="0"/>
              <a:t>בנקים/השקעה – חישוב של סיכונים של השקעות, שינוי של אחוזים בודדים בזמן אמת</a:t>
            </a:r>
          </a:p>
          <a:p>
            <a:pPr algn="r" rtl="1"/>
            <a:r>
              <a:rPr lang="he-IL" dirty="0"/>
              <a:t>ביטוח – במיוחד ביטוח חיים – הסתכלות על מידע היסטורי כדי לנחש התנהגות עתידית.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צריך תשתיות כדי לעשות את זה</a:t>
            </a:r>
            <a:endParaRPr lang="en-US" dirty="0"/>
          </a:p>
        </p:txBody>
      </p:sp>
      <p:sp>
        <p:nvSpPr>
          <p:cNvPr id="155" name="Google Shape;1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 rtl="1"/>
            <a:r>
              <a:rPr lang="he-IL" dirty="0"/>
              <a:t>עולם ה</a:t>
            </a:r>
            <a:r>
              <a:rPr lang="en-US" dirty="0"/>
              <a:t>Cloud</a:t>
            </a:r>
            <a:r>
              <a:rPr lang="he-IL" dirty="0"/>
              <a:t> עוזר כדי לתת אפשרות לכולם להשתתף בתחום</a:t>
            </a:r>
          </a:p>
          <a:p>
            <a:pPr algn="r" rtl="1"/>
            <a:r>
              <a:rPr lang="he-IL" dirty="0"/>
              <a:t>מציע יכולת </a:t>
            </a:r>
            <a:r>
              <a:rPr lang="en-US" dirty="0"/>
              <a:t>Scaling</a:t>
            </a:r>
            <a:r>
              <a:rPr lang="he-IL" dirty="0"/>
              <a:t> ביחס לשימוש, עלות ניהול קטנות וגמישות לשימוש הלקוח</a:t>
            </a:r>
          </a:p>
          <a:p>
            <a:pPr algn="r" rtl="1"/>
            <a:r>
              <a:rPr lang="he-IL" dirty="0"/>
              <a:t>מחולק לרמות אבסטרקציה</a:t>
            </a:r>
          </a:p>
          <a:p>
            <a:pPr algn="r" rtl="1"/>
            <a:r>
              <a:rPr lang="en-US" dirty="0"/>
              <a:t>Infrastructure as a Service</a:t>
            </a:r>
            <a:r>
              <a:rPr lang="he-IL" dirty="0"/>
              <a:t> – </a:t>
            </a:r>
            <a:r>
              <a:rPr lang="en-US" dirty="0"/>
              <a:t>filesystem</a:t>
            </a:r>
            <a:r>
              <a:rPr lang="he-IL" dirty="0"/>
              <a:t> לאחסון המידע בכמויות גדולות</a:t>
            </a:r>
          </a:p>
          <a:p>
            <a:pPr algn="r" rtl="1"/>
            <a:r>
              <a:rPr lang="en-US" dirty="0"/>
              <a:t>Platform as a Service</a:t>
            </a:r>
            <a:r>
              <a:rPr lang="he-IL" dirty="0"/>
              <a:t> – </a:t>
            </a:r>
            <a:r>
              <a:rPr lang="en-US" dirty="0"/>
              <a:t>DBMS</a:t>
            </a:r>
            <a:r>
              <a:rPr lang="he-IL" dirty="0"/>
              <a:t>, </a:t>
            </a:r>
            <a:r>
              <a:rPr lang="en-US" dirty="0"/>
              <a:t>DB</a:t>
            </a:r>
            <a:r>
              <a:rPr lang="he-IL" dirty="0"/>
              <a:t> לניהול המידע (בין שכבות "תשתית" ל"פלטפורמה") – משומש כדי לגשת למידע ברמת הפלטפורמה, אך המימוש הוא ברמת החומרה ולכן בתשתית.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PaaS</a:t>
            </a:r>
            <a:r>
              <a:rPr lang="he-IL" dirty="0"/>
              <a:t>- פלטפורמה לביצוע שיודעת לבזר את הפעולה החישובית על כלל המחשבים.</a:t>
            </a:r>
            <a:endParaRPr lang="en-US" dirty="0"/>
          </a:p>
          <a:p>
            <a:pPr algn="r" rtl="1"/>
            <a:r>
              <a:rPr lang="en-US" dirty="0"/>
              <a:t>Software as a Service</a:t>
            </a:r>
            <a:r>
              <a:rPr lang="he-IL" dirty="0"/>
              <a:t> – תכונה לשליפת המידע שיושבת בין ה</a:t>
            </a:r>
            <a:r>
              <a:rPr lang="en-US" dirty="0"/>
              <a:t>PaaS</a:t>
            </a:r>
            <a:r>
              <a:rPr lang="he-IL" dirty="0"/>
              <a:t> ל-</a:t>
            </a:r>
            <a:r>
              <a:rPr lang="en-US" dirty="0"/>
              <a:t>SaaS</a:t>
            </a:r>
            <a:endParaRPr lang="he-IL" dirty="0"/>
          </a:p>
          <a:p>
            <a:pPr algn="r" rtl="1"/>
            <a:r>
              <a:rPr lang="he-IL" dirty="0"/>
              <a:t>נראה את 4 השכבות:</a:t>
            </a:r>
          </a:p>
        </p:txBody>
      </p:sp>
      <p:sp>
        <p:nvSpPr>
          <p:cNvPr id="162" name="Google Shape;16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הראשונה היא הבסיס לארכיטקטורת ה</a:t>
            </a:r>
            <a:r>
              <a:rPr lang="en-US" dirty="0"/>
              <a:t>cloud</a:t>
            </a:r>
            <a:r>
              <a:rPr lang="he-IL" dirty="0"/>
              <a:t>. (שכבת </a:t>
            </a:r>
            <a:r>
              <a:rPr lang="he-IL" sz="1200" dirty="0"/>
              <a:t>אחסון קבצים)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Hadoop-distributed file system</a:t>
            </a:r>
            <a:endParaRPr lang="he-IL" dirty="0"/>
          </a:p>
          <a:p>
            <a:pPr algn="r" rtl="1"/>
            <a:r>
              <a:rPr lang="he-IL" dirty="0"/>
              <a:t>פרויקט </a:t>
            </a:r>
            <a:r>
              <a:rPr lang="en-US" dirty="0"/>
              <a:t>opensource</a:t>
            </a:r>
            <a:r>
              <a:rPr lang="he-IL" dirty="0"/>
              <a:t> של </a:t>
            </a:r>
            <a:r>
              <a:rPr lang="en-US" dirty="0"/>
              <a:t>apache</a:t>
            </a:r>
            <a:r>
              <a:rPr lang="he-IL" dirty="0"/>
              <a:t> שממש את הרעיון של </a:t>
            </a:r>
            <a:r>
              <a:rPr lang="en-US" dirty="0"/>
              <a:t>google filesystem</a:t>
            </a:r>
            <a:endParaRPr lang="he-IL" dirty="0"/>
          </a:p>
          <a:p>
            <a:pPr algn="r" rtl="1"/>
            <a:r>
              <a:rPr lang="he-IL" dirty="0"/>
              <a:t>בנוי מהמון שרתים שמתחלקים לשתי קבוצות.</a:t>
            </a:r>
          </a:p>
          <a:p>
            <a:pPr algn="r" rtl="1"/>
            <a:r>
              <a:rPr lang="en-US" dirty="0" err="1"/>
              <a:t>Namenode</a:t>
            </a:r>
            <a:r>
              <a:rPr lang="he-IL" dirty="0"/>
              <a:t> – אחד.</a:t>
            </a:r>
          </a:p>
          <a:p>
            <a:pPr algn="r" rtl="1"/>
            <a:r>
              <a:rPr lang="en-US" dirty="0" err="1"/>
              <a:t>Datanodes</a:t>
            </a:r>
            <a:r>
              <a:rPr lang="he-IL" dirty="0"/>
              <a:t> – המון.</a:t>
            </a:r>
          </a:p>
          <a:p>
            <a:pPr algn="r" rtl="1"/>
            <a:r>
              <a:rPr lang="he-IL" dirty="0"/>
              <a:t>קבצים מחולקים לבלוקים קבועים של </a:t>
            </a:r>
            <a:r>
              <a:rPr lang="en-US" dirty="0"/>
              <a:t>64MB</a:t>
            </a:r>
            <a:endParaRPr lang="he-IL" dirty="0"/>
          </a:p>
          <a:p>
            <a:pPr algn="r" rtl="1"/>
            <a:r>
              <a:rPr lang="he-IL" dirty="0"/>
              <a:t>לכל בלוק יש </a:t>
            </a:r>
            <a:r>
              <a:rPr lang="en-US" dirty="0"/>
              <a:t>ID</a:t>
            </a:r>
            <a:r>
              <a:rPr lang="he-IL" dirty="0"/>
              <a:t> בגודל 64 ביט. (</a:t>
            </a:r>
            <a:r>
              <a:rPr lang="en-US" dirty="0"/>
              <a:t>2^64</a:t>
            </a:r>
            <a:r>
              <a:rPr lang="he-IL" dirty="0"/>
              <a:t> בלוקים אפשריים – </a:t>
            </a:r>
            <a:r>
              <a:rPr lang="en-US" dirty="0"/>
              <a:t>2^64*64 = 2^70=1180591620717PB=10**12 PB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כמשתמש רוצה קובץ, הוא פונה ל</a:t>
            </a:r>
            <a:r>
              <a:rPr lang="en-US" dirty="0" err="1"/>
              <a:t>Namenode</a:t>
            </a:r>
            <a:r>
              <a:rPr lang="he-IL" dirty="0"/>
              <a:t> עם השם שלו ומקבל בחזרה את ה</a:t>
            </a:r>
            <a:r>
              <a:rPr lang="en-US" dirty="0" err="1"/>
              <a:t>BlockID</a:t>
            </a:r>
            <a:r>
              <a:rPr lang="he-IL" dirty="0"/>
              <a:t> </a:t>
            </a:r>
            <a:r>
              <a:rPr lang="he-IL" dirty="0" err="1"/>
              <a:t>וה</a:t>
            </a:r>
            <a:r>
              <a:rPr lang="en-US" dirty="0" err="1"/>
              <a:t>Datanode</a:t>
            </a:r>
            <a:r>
              <a:rPr lang="he-IL" dirty="0"/>
              <a:t> שבו מאוחסן המידע – ופונה אליו עצמאית (חשוב! מידע אף פעם לא עובר דרך ה</a:t>
            </a:r>
            <a:r>
              <a:rPr lang="en-US" dirty="0" err="1"/>
              <a:t>Namenode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כדי לשמור על זמינות – כל בלוק משוכפל 3 פעמים של שרתים שונים</a:t>
            </a:r>
          </a:p>
          <a:p>
            <a:pPr algn="r" rtl="1"/>
            <a:r>
              <a:rPr lang="he-IL" dirty="0"/>
              <a:t>איזון אוטומטי של המידע בין שרתי </a:t>
            </a:r>
            <a:r>
              <a:rPr lang="en-US" dirty="0" err="1"/>
              <a:t>Datanode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עוד אופציות:</a:t>
            </a:r>
          </a:p>
          <a:p>
            <a:pPr algn="r" rtl="1"/>
            <a:r>
              <a:rPr lang="en-US" dirty="0"/>
              <a:t>Amazon Simple Storage Service (S3), Cosmos, and Sector</a:t>
            </a:r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השנייה היא על מסדי הנתונים (שכבת </a:t>
            </a:r>
            <a:r>
              <a:rPr lang="he-IL" sz="1200" dirty="0"/>
              <a:t>ניהול מידע)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Not Only SQL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ממומש מעל מערכות קבצים מבוזרות - פעולות </a:t>
            </a:r>
            <a:r>
              <a:rPr lang="en-US" dirty="0"/>
              <a:t>Join</a:t>
            </a:r>
            <a:r>
              <a:rPr lang="he-IL" dirty="0"/>
              <a:t> ממומשות בעת הצורך ע"י אלגוריתמים ייעודיים</a:t>
            </a:r>
          </a:p>
          <a:p>
            <a:pPr algn="r" rtl="1"/>
            <a:r>
              <a:rPr lang="he-IL" dirty="0"/>
              <a:t>ההבדל העיקרי היא האפשרות להרחבה אופקית של המידע</a:t>
            </a:r>
            <a:r>
              <a:rPr lang="en-US" dirty="0"/>
              <a:t> </a:t>
            </a:r>
            <a:r>
              <a:rPr lang="he-IL" dirty="0"/>
              <a:t> (אופקית – הוספת שרתים. אנכית – הוספת יכולת עיבוד)</a:t>
            </a:r>
          </a:p>
          <a:p>
            <a:pPr algn="r" rtl="1"/>
            <a:r>
              <a:rPr lang="he-IL" dirty="0"/>
              <a:t>קריסה של שרת יחיד יכול להיפתר בלי קושי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אין צורך בסכמה (</a:t>
            </a:r>
            <a:r>
              <a:rPr lang="en-US" dirty="0"/>
              <a:t>scheme</a:t>
            </a:r>
            <a:r>
              <a:rPr lang="he-IL" dirty="0"/>
              <a:t>) המידע יכול להיכנס בלי להגדיר מבנה קבוע – בנוסף אפשר לשנות את הפורמט בכל רגע בלי לעצור את האפליקציה, מה שמאפשר המון גמישות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דוגמה של מימוש הוא </a:t>
            </a:r>
            <a:r>
              <a:rPr lang="en-US" dirty="0" err="1"/>
              <a:t>BigTable</a:t>
            </a:r>
            <a:r>
              <a:rPr lang="he-IL" dirty="0"/>
              <a:t> ע"י גוגל ב2004</a:t>
            </a:r>
            <a:endParaRPr lang="en-US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עוד דוגמאות:</a:t>
            </a:r>
            <a:endParaRPr lang="en-US" dirty="0"/>
          </a:p>
          <a:p>
            <a:pPr algn="r" rtl="1"/>
            <a:r>
              <a:rPr lang="en-US" dirty="0"/>
              <a:t>Dynamo, </a:t>
            </a:r>
            <a:r>
              <a:rPr lang="en-US" dirty="0" err="1"/>
              <a:t>Hbase</a:t>
            </a:r>
            <a:r>
              <a:rPr lang="en-US" dirty="0"/>
              <a:t>, Cassandra, </a:t>
            </a:r>
            <a:r>
              <a:rPr lang="en-US" dirty="0" err="1"/>
              <a:t>Hypertable</a:t>
            </a:r>
            <a:r>
              <a:rPr lang="en-US" dirty="0"/>
              <a:t>, MongoDB, CouchDB</a:t>
            </a:r>
          </a:p>
        </p:txBody>
      </p:sp>
      <p:sp>
        <p:nvSpPr>
          <p:cNvPr id="178" name="Google Shape;17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השלישית היא סביבת הביצוע (</a:t>
            </a:r>
            <a:r>
              <a:rPr lang="he-IL" sz="1200" dirty="0"/>
              <a:t>ביצוע פעולות)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בעקבות כמות שרתים גודלה – </a:t>
            </a:r>
            <a:r>
              <a:rPr lang="en-US" dirty="0"/>
              <a:t>cloud</a:t>
            </a:r>
            <a:r>
              <a:rPr lang="he-IL" dirty="0"/>
              <a:t> מותאם בביצוע חישובים פשוטים ומבוזרים על שרתים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הנחות של </a:t>
            </a:r>
            <a:r>
              <a:rPr lang="en-US" dirty="0"/>
              <a:t>MapReduce</a:t>
            </a:r>
            <a:endParaRPr lang="he-IL" dirty="0"/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/>
              <a:t>כלל השרתים באותו מקום פיזי או שיש רוחב פס גבוה בין השרתים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dirty="0"/>
              <a:t>הקלט והפלט קטנים יחסית על שהפעולות מבוצעות על כמות גדלה של מידע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המשתמש מגדיר איזו פעולה הוא עושה על כל שורה (</a:t>
            </a:r>
            <a:r>
              <a:rPr lang="en-US" sz="1200" dirty="0"/>
              <a:t>Map</a:t>
            </a:r>
            <a:r>
              <a:rPr lang="he-IL" sz="1200" dirty="0"/>
              <a:t>) ואז איך עושים </a:t>
            </a:r>
            <a:r>
              <a:rPr lang="he-IL" sz="1200" dirty="0" err="1"/>
              <a:t>אגרגציה</a:t>
            </a:r>
            <a:r>
              <a:rPr lang="he-IL" sz="1200" dirty="0"/>
              <a:t> (צוברים) בין התוצאות [הפעולה חייבת להיות </a:t>
            </a:r>
            <a:r>
              <a:rPr lang="he-IL" sz="1200" dirty="0" err="1"/>
              <a:t>אסוסיציבית</a:t>
            </a:r>
            <a:r>
              <a:rPr lang="he-IL" sz="1200" dirty="0"/>
              <a:t> </a:t>
            </a:r>
            <a:r>
              <a:rPr lang="he-IL" sz="1200" dirty="0" err="1"/>
              <a:t>וכומטטיבית</a:t>
            </a:r>
            <a:r>
              <a:rPr lang="he-IL" sz="1200" dirty="0"/>
              <a:t>] (</a:t>
            </a:r>
            <a:r>
              <a:rPr lang="en-US" sz="1200" dirty="0"/>
              <a:t>Reduce</a:t>
            </a:r>
            <a:r>
              <a:rPr lang="he-IL" sz="1200" dirty="0"/>
              <a:t>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</p:txBody>
      </p:sp>
      <p:sp>
        <p:nvSpPr>
          <p:cNvPr id="185" name="Google Shape;18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השכבה הרביעית היא על תשאול תוצרים (</a:t>
            </a:r>
            <a:r>
              <a:rPr lang="he-IL" sz="1200" dirty="0"/>
              <a:t>שליפת תוצאות)</a:t>
            </a:r>
          </a:p>
          <a:p>
            <a:pPr algn="r" rtl="1"/>
            <a:endParaRPr lang="he-IL" sz="1200" dirty="0"/>
          </a:p>
          <a:p>
            <a:pPr algn="r" rtl="1"/>
            <a:r>
              <a:rPr lang="he-IL" sz="1200" dirty="0"/>
              <a:t>הממשק למשתמש אל מול שאר השכבות – שולח לביצוע ע"י </a:t>
            </a:r>
            <a:r>
              <a:rPr lang="en-US" sz="1200" dirty="0"/>
              <a:t>MR</a:t>
            </a:r>
            <a:r>
              <a:rPr lang="he-IL" sz="1200" dirty="0"/>
              <a:t> ושליפה מה</a:t>
            </a:r>
            <a:r>
              <a:rPr lang="en-US" sz="1200" dirty="0"/>
              <a:t>DB</a:t>
            </a:r>
            <a:r>
              <a:rPr lang="he-IL" sz="1200" dirty="0"/>
              <a:t> שמושך מה</a:t>
            </a:r>
            <a:r>
              <a:rPr lang="en-US" sz="1200" dirty="0"/>
              <a:t>FS</a:t>
            </a:r>
            <a:endParaRPr lang="he-IL" sz="1200" dirty="0"/>
          </a:p>
          <a:p>
            <a:pPr algn="r" rtl="1"/>
            <a:r>
              <a:rPr lang="he-IL" sz="1200" dirty="0"/>
              <a:t>הצגת התוצר הסופי לאחר ביצוע פעולות כמו </a:t>
            </a:r>
            <a:r>
              <a:rPr lang="en-US" sz="1200" dirty="0"/>
              <a:t>Join</a:t>
            </a:r>
            <a:r>
              <a:rPr lang="he-IL" sz="1200" dirty="0"/>
              <a:t> – לוגיקה להצגה של תשאולים מורכבים</a:t>
            </a:r>
          </a:p>
          <a:p>
            <a:pPr algn="r" rtl="1"/>
            <a:r>
              <a:rPr lang="he-IL" sz="1200" dirty="0"/>
              <a:t>המטרה – לספק פתרון משולב של השפה "ההצהרתית" לבין הביצוע "הפרוצדורלי"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דוגמאות:</a:t>
            </a:r>
          </a:p>
          <a:p>
            <a:pPr algn="r" rtl="1"/>
            <a:r>
              <a:rPr lang="en-US" sz="1200" dirty="0"/>
              <a:t>Hive, Pig, JAQL, Dremel, Scope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</p:txBody>
      </p:sp>
      <p:sp>
        <p:nvSpPr>
          <p:cNvPr id="193" name="Google Shape;19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7;p19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Schoolbook"/>
              <a:buNone/>
              <a:defRPr sz="6800" b="0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7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D8829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Schoolbook"/>
              <a:buNone/>
              <a:defRPr sz="4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  <a:defRPr sz="4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26262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t="30568" b="131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477980" y="1680507"/>
            <a:ext cx="9057905" cy="228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500"/>
              <a:buFont typeface="Century Schoolbook"/>
              <a:buNone/>
            </a:pPr>
            <a:r>
              <a:rPr lang="iw-IL" sz="2500" b="1" dirty="0"/>
              <a:t>BIG DATA WITH CLOUD COMPUTING: </a:t>
            </a:r>
            <a:br>
              <a:rPr lang="iw-IL" sz="2500" b="1" dirty="0"/>
            </a:br>
            <a:r>
              <a:rPr lang="iw-IL" sz="2500" b="1" dirty="0"/>
              <a:t>AN INSIGHT ON THE COMPUTING ENVIRONMENT, MAPREDUCE, AND PROGRAMMING FRAMEWORK</a:t>
            </a:r>
            <a:br>
              <a:rPr lang="iw-IL" sz="2500" b="1" dirty="0"/>
            </a:br>
            <a:r>
              <a:rPr lang="iw-IL" sz="1400" i="1" dirty="0"/>
              <a:t>ALBERTO FERNÁNDEZ, SARA DEL RÍO, VICTORIA LÓPEZ, ABDULLAH BAWAKID, MARÍA J. DEL JESUS, JOSÉ M. BENÍTEZ2 AND FRANCISCO HERRERA</a:t>
            </a:r>
            <a:endParaRPr sz="2500" i="1" dirty="0"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4865512" y="4144321"/>
            <a:ext cx="4473698" cy="1470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iw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דניאל פנסטרהיי</a:t>
            </a:r>
            <a:r>
              <a:rPr lang="he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ם </a:t>
            </a:r>
            <a:r>
              <a:rPr lang="iw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&amp; יוסף רינברג</a:t>
            </a:r>
            <a:endParaRPr lang="en-US" sz="42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endParaRPr lang="en-US" sz="42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iw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20936</a:t>
            </a:r>
            <a:r>
              <a:rPr lang="he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- </a:t>
            </a:r>
            <a:r>
              <a:rPr lang="iw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סדנה במדעי הנתונים</a:t>
            </a:r>
            <a:endParaRPr lang="en-US" sz="42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pPr algn="r" rtl="1">
              <a:lnSpc>
                <a:spcPct val="90000"/>
              </a:lnSpc>
              <a:spcBef>
                <a:spcPct val="0"/>
              </a:spcBef>
            </a:pPr>
            <a:r>
              <a:rPr lang="iw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2</a:t>
            </a:r>
            <a:r>
              <a:rPr lang="en-US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1</a:t>
            </a:r>
            <a:r>
              <a:rPr lang="iw-IL" sz="42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.4.2020</a:t>
            </a:r>
            <a:endParaRPr lang="en-US" sz="42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MapReduce Framework</a:t>
            </a:r>
            <a:endParaRPr/>
          </a:p>
        </p:txBody>
      </p:sp>
      <p:sp>
        <p:nvSpPr>
          <p:cNvPr id="202" name="Google Shape;202;p1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תכונות MapReduce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עמידות, חלוקת משימות הוגנת, איחוד נתונים וחישובים, שקיפות ברמת המערכת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מימוש Hadoop MapReduce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ביצוע חישוב על כמות גדולה של רשומות ואז הפעלת פונ’ צבירה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פונקציית Map ופונ’ Reduce: דוג’, חיפוש מספר מופעים של מילים במסד הנתונים \ מחיר ממוצע שנתי.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HDFS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כפילות הנתונים בHDFS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ניהול מקבילות ע”י NaeNode, DataNode, JobTracker, TaskTracer.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endParaRPr sz="2800" dirty="0">
              <a:latin typeface="+mj-lt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השוואת MapReduce לפתרון המסורתי</a:t>
            </a:r>
            <a:endParaRPr/>
          </a:p>
        </p:txBody>
      </p:sp>
      <p:sp>
        <p:nvSpPr>
          <p:cNvPr id="208" name="Google Shape;208;p1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 MPI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checkpointing fault-tolerance scheme challenge: excessive disk access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MR עדיף כאשר גודל הקלט גדול מאוד וכשההוצאות הכלליות בגין כתיבה 'רעה' של map/reduce נמוכות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DBMS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יקר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שפה הצהרתית (אך ניתן לממש בעזרת pig/hive)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indices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אחסון נתונים לוקח זמן, שליפה מהירה של נתונים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endParaRPr sz="2800" dirty="0">
              <a:latin typeface="+mj-lt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אלגוריתמי עיבוד מידע</a:t>
            </a:r>
            <a:endParaRPr/>
          </a:p>
        </p:txBody>
      </p:sp>
      <p:sp>
        <p:nvSpPr>
          <p:cNvPr id="214" name="Google Shape;214;p1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קללת המימדים, טעינת נתונים לזיכרון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סוגי אלגוריתמים: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סיווג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כריית תבניות תכופות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אשכול</a:t>
            </a:r>
            <a:endParaRPr sz="24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 dirty="0">
                <a:latin typeface="+mj-lt"/>
                <a:cs typeface="+mn-cs"/>
              </a:rPr>
              <a:t>מערכות המלצה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Mahout ML lib: אין UI, עדיין בפיתוח, כבר לא עובדים עם MR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NIMBLE, SystemML: מריצות על MR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Ricardo, Rhipe: רצות מעל HADOOP, התכנות ב R</a:t>
            </a:r>
            <a:endParaRPr sz="2800" dirty="0">
              <a:latin typeface="+mj-lt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חסרונות MapReduce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אין  שיפור ללא מקבול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לא יעיל  כאשר אין  יכולת לפרק לMAP/REDUCE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טעינה מדיסק בעבודות איטרטיביות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עיבוד נתונים רשתיים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חישובים כבדים על מקבץ קטן של נתונים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לא מתאים לניתוחים אנטרקטיביים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פרטיות ואבטחה בענן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התקנה ובניה של אשכול</a:t>
            </a:r>
            <a:endParaRPr sz="2800" dirty="0">
              <a:latin typeface="+mj-lt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MapReduce 2.0</a:t>
            </a:r>
            <a:endParaRPr/>
          </a:p>
        </p:txBody>
      </p:sp>
      <p:pic>
        <p:nvPicPr>
          <p:cNvPr id="226" name="Google Shape;2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71723"/>
            <a:ext cx="6747875" cy="49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DAG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Itrative MR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Haloop, Twister, Spark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BSP/Graph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Pregel, Giraph, GraphX, GraphLab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Stream Processing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Storm, S4, Spark Streaming</a:t>
            </a:r>
            <a:endParaRPr sz="24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>
                <a:latin typeface="+mj-lt"/>
                <a:cs typeface="+mn-cs"/>
              </a:rPr>
              <a:t>MR GPU</a:t>
            </a:r>
            <a:endParaRPr sz="2800" dirty="0">
              <a:latin typeface="+mj-lt"/>
              <a:cs typeface="+mn-cs"/>
            </a:endParaRPr>
          </a:p>
          <a:p>
            <a:pPr marL="457200" lvl="1" indent="-182880" algn="r" rtl="1">
              <a:buSzPts val="2400"/>
            </a:pPr>
            <a:r>
              <a:rPr lang="iw-IL" sz="2400">
                <a:latin typeface="+mj-lt"/>
                <a:cs typeface="+mn-cs"/>
              </a:rPr>
              <a:t>Pheonix, MARS, GPMR, GREX</a:t>
            </a:r>
            <a:endParaRPr sz="2400" dirty="0">
              <a:latin typeface="+mj-lt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Century Schoolbook"/>
              <a:buNone/>
            </a:pPr>
            <a:r>
              <a:rPr lang="iw-IL"/>
              <a:t>סיכום</a:t>
            </a: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סביבת ענן כתשתית לפתרון Big Data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ארכיטקטורת הפתרון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שכבת הביצוע -  MapReduce</a:t>
            </a:r>
            <a:endParaRPr sz="2800" dirty="0">
              <a:latin typeface="+mj-lt"/>
              <a:cs typeface="+mn-cs"/>
            </a:endParaRPr>
          </a:p>
          <a:p>
            <a:pPr marL="182880" indent="-182880" algn="r" rtl="1">
              <a:spcBef>
                <a:spcPts val="0"/>
              </a:spcBef>
              <a:buSzPts val="2800"/>
            </a:pPr>
            <a:r>
              <a:rPr lang="iw-IL" sz="2800" dirty="0">
                <a:latin typeface="+mj-lt"/>
                <a:cs typeface="+mn-cs"/>
              </a:rPr>
              <a:t>חלופות</a:t>
            </a:r>
            <a:endParaRPr sz="2800" dirty="0">
              <a:latin typeface="+mj-lt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he-IL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מה נראה?</a:t>
            </a:r>
            <a:endParaRPr lang="he-IL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מה המשמעות של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</a:t>
            </a: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טכנולוגיות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Computing</a:t>
            </a: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לביצוע מחקרי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</a:t>
            </a: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ו-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NoSQL</a:t>
            </a: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יתרונות וחסרונות</a:t>
            </a:r>
            <a:endParaRPr lang="he-IL"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מבט לעתיד</a:t>
            </a:r>
            <a:endParaRPr lang="he-IL"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iw-IL" dirty="0"/>
              <a:t>Big Data</a:t>
            </a:r>
            <a:endParaRPr lang="en-US" dirty="0"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המושג הופיע בשנים האחרונות</a:t>
            </a: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ארגונים החלו להתעסק במידע בסדרי גודל של Petabytes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הגדרה קלאסית של ארבע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(“The four V’s”)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Volume</a:t>
            </a:r>
            <a:r>
              <a:rPr lang="he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 	- </a:t>
            </a: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כמות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Variety</a:t>
            </a:r>
            <a:r>
              <a:rPr lang="he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 	- </a:t>
            </a: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גיוון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Velocity</a:t>
            </a:r>
            <a:r>
              <a:rPr lang="he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 	- </a:t>
            </a: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מהירות חישוב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Veracity</a:t>
            </a:r>
            <a:r>
              <a:rPr lang="he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  <a:sym typeface="Consolas"/>
              </a:rPr>
              <a:t> 	- </a:t>
            </a: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אמינות ודיוק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אתגרים בעולם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אחסון וניהול המידע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ביצוע חיפושים יעילים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iw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מידע בעולם העסקי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58" name="Google Shape;158;p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במידע לקבלת החלטות עסקיות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קריטי בעידן האינטרנט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כריית מידע - מאיפה הם מקבלים מידע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למי זה חשוב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חנויות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בנקים, חברות השקעה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ביטוח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iw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תשתיות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Computing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רמות אבסטרקציה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תשתית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פלטפורמה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תוכנה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ארכיטקטורה קלאסית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אחסון קבצים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ניהול מידע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ביצוע פעולות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שליפת תוצאות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624" y="2014194"/>
            <a:ext cx="5201376" cy="297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iw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אחסון מידע</a:t>
            </a:r>
            <a:r>
              <a:rPr lang="he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- </a:t>
            </a:r>
            <a:r>
              <a:rPr lang="iw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iw-IL" dirty="0"/>
              <a:t>HDFS</a:t>
            </a:r>
            <a:endParaRPr lang="en-US"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632" r="-60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iw-IL"/>
              <a:t> </a:t>
            </a:r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4">
            <a:alphaModFix/>
          </a:blip>
          <a:srcRect r="6849"/>
          <a:stretch/>
        </p:blipFill>
        <p:spPr>
          <a:xfrm>
            <a:off x="633593" y="1727345"/>
            <a:ext cx="4695465" cy="340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iw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ניהול מידע</a:t>
            </a:r>
            <a:r>
              <a:rPr lang="he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- </a:t>
            </a:r>
            <a:r>
              <a:rPr lang="iw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iw-IL" dirty="0"/>
              <a:t>NoSQL</a:t>
            </a:r>
            <a:endParaRPr lang="en-US" dirty="0"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/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מסדי נתונים יחסיים מתקשים בעיבוד מידע רב ומבוזר בין שרתים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בשפה </a:t>
            </a:r>
            <a:r>
              <a:rPr lang="iw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דומה ל</a:t>
            </a:r>
            <a:r>
              <a: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iw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w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אך </a:t>
            </a: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ללא תמיכה בפעולות מסוג JOIN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תמיכה בהרחבה קלה בעקבות ביזור המידע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מותאם במיוחד לשליפה והוספה על כמות מסיבית של מידע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ללא מבנה קבוע לטבלה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he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ביצוע שאילתות </a:t>
            </a:r>
            <a:r>
              <a:rPr lang="he-IL" dirty="0"/>
              <a:t>- </a:t>
            </a:r>
            <a:r>
              <a:rPr lang="en-US" dirty="0"/>
              <a:t>MapReduce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/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מתאים </a:t>
            </a:r>
            <a:r>
              <a:rPr lang="iw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במיוחד ל</a:t>
            </a:r>
            <a:r>
              <a: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הסביבה המוכרת ביותר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MapReduce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נוצרה </a:t>
            </a:r>
            <a:r>
              <a:rPr lang="iw-IL"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ע"י Google</a:t>
            </a:r>
            <a:r>
              <a:rPr lang="he-IL"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iw-IL"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ב</a:t>
            </a:r>
            <a:r>
              <a:rPr lang="he-IL"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2004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מכוונת לספק גמישות</a:t>
            </a: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הקצאת משאבים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טיפול בשגיאות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lvl="1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iw-IL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Scalability</a:t>
            </a:r>
            <a:endParaRPr sz="18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endParaRPr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370" y="2393906"/>
            <a:ext cx="6487430" cy="272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</a:pPr>
            <a:r>
              <a:rPr lang="iw-IL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rPr>
              <a:t>תשאול תוצרים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96" name="Google Shape;196;p9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/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למשתמש אל מול שאר השכבות</a:t>
            </a: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בקונספט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 </a:t>
            </a: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לביצוע שאילתה וקבלת התוצר</a:t>
            </a: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הצגת התוצר הסופי לאחר ביצוע פעולות כמו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המטרה – לספק </a:t>
            </a:r>
            <a:r>
              <a:rPr lang="he-IL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פתרון משולב של השפה "ההצהרתית" לבין הביצוע "הפרוצדורלי"</a:t>
            </a:r>
          </a:p>
          <a:p>
            <a:pPr marL="182880" indent="-182880" algn="r" rtl="1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Hive, Pig, JAQL, Dremel,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412B"/>
      </a:dk2>
      <a:lt2>
        <a:srgbClr val="E2E8E6"/>
      </a:lt2>
      <a:accent1>
        <a:srgbClr val="B6395D"/>
      </a:accent1>
      <a:accent2>
        <a:srgbClr val="C749A2"/>
      </a:accent2>
      <a:accent3>
        <a:srgbClr val="C75949"/>
      </a:accent3>
      <a:accent4>
        <a:srgbClr val="37B542"/>
      </a:accent4>
      <a:accent5>
        <a:srgbClr val="43B87F"/>
      </a:accent5>
      <a:accent6>
        <a:srgbClr val="37B5AC"/>
      </a:accent6>
      <a:hlink>
        <a:srgbClr val="319377"/>
      </a:hlink>
      <a:folHlink>
        <a:srgbClr val="8484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1276</Words>
  <Application>Microsoft Office PowerPoint</Application>
  <PresentationFormat>Widescreen</PresentationFormat>
  <Paragraphs>196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Libre Franklin</vt:lpstr>
      <vt:lpstr>Garamond</vt:lpstr>
      <vt:lpstr>Century Schoolbook</vt:lpstr>
      <vt:lpstr>Arial</vt:lpstr>
      <vt:lpstr>Consolas</vt:lpstr>
      <vt:lpstr>SavonVTI</vt:lpstr>
      <vt:lpstr>SavonVTI</vt:lpstr>
      <vt:lpstr>BIG DATA WITH CLOUD COMPUTING:  AN INSIGHT ON THE COMPUTING ENVIRONMENT, MAPREDUCE, AND PROGRAMMING FRAMEWORK ALBERTO FERNÁNDEZ, SARA DEL RÍO, VICTORIA LÓPEZ, ABDULLAH BAWAKID, MARÍA J. DEL JESUS, JOSÉ M. BENÍTEZ2 AND FRANCISCO HERRERA</vt:lpstr>
      <vt:lpstr>מה נראה?</vt:lpstr>
      <vt:lpstr>Big Data</vt:lpstr>
      <vt:lpstr>מידע בעולם העסקי</vt:lpstr>
      <vt:lpstr>תשתיות</vt:lpstr>
      <vt:lpstr>אחסון מידע -  HDFS</vt:lpstr>
      <vt:lpstr>ניהול מידע -  NoSQL</vt:lpstr>
      <vt:lpstr>ביצוע שאילתות - MapReduce</vt:lpstr>
      <vt:lpstr>תשאול תוצרים</vt:lpstr>
      <vt:lpstr>MapReduce Framework</vt:lpstr>
      <vt:lpstr>השוואת MapReduce לפתרון המסורתי</vt:lpstr>
      <vt:lpstr>אלגוריתמי עיבוד מידע</vt:lpstr>
      <vt:lpstr>חסרונות MapReduce</vt:lpstr>
      <vt:lpstr>MapReduce 2.0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WITH CLOUD COMPUTING:  AN INSIGHT ON THE COMPUTING ENVIRONMENT, MAPREDUCE, AND PROGRAMMING FRAMEWORK ALBERTO FERNÁNDEZ, SARA DEL RÍO, VICTORIA LÓPEZ, ABDULLAH BAWAKID, MARÍA J. DEL JESUS, JOSÉ M. BENÍTEZ2 AND FRANCISCO HERRERA</dc:title>
  <dc:creator>RIJOSEP</dc:creator>
  <cp:lastModifiedBy>RIJOSEP</cp:lastModifiedBy>
  <cp:revision>41</cp:revision>
  <dcterms:created xsi:type="dcterms:W3CDTF">2020-03-23T19:23:55Z</dcterms:created>
  <dcterms:modified xsi:type="dcterms:W3CDTF">2020-04-11T15:54:49Z</dcterms:modified>
</cp:coreProperties>
</file>