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822093-BC61-4DF4-ACA4-3AA971EB3EA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* </a:t>
            </a:r>
            <a:r>
              <a:rPr b="0" lang="en-US" sz="2000" spc="-1" strike="noStrike">
                <a:latin typeface="Arial"/>
              </a:rPr>
              <a:t>Petabyte – 1024 TB</a:t>
            </a:r>
            <a:endParaRPr b="0" lang="en-US" sz="2000" spc="-1" strike="noStrike">
              <a:latin typeface="Arial"/>
            </a:endParaRPr>
          </a:p>
          <a:p>
            <a:pPr marL="1713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90%</a:t>
            </a:r>
            <a:r>
              <a:rPr b="0" lang="en-US" sz="2000" spc="-1" strike="noStrike">
                <a:latin typeface="Arial"/>
              </a:rPr>
              <a:t> מהמידע שקיים נוצר בשנתיים האחרונות (++ עדכני ל</a:t>
            </a:r>
            <a:r>
              <a:rPr b="0" lang="en-US" sz="2000" spc="-1" strike="noStrike">
                <a:latin typeface="Arial"/>
              </a:rPr>
              <a:t>2014</a:t>
            </a:r>
            <a:r>
              <a:rPr b="0" lang="en-US" sz="2000" spc="-1" strike="noStrike">
                <a:latin typeface="Arial"/>
              </a:rPr>
              <a:t>, צריך לבדוק היום ++)</a:t>
            </a:r>
            <a:endParaRPr b="0" lang="en-US" sz="2000" spc="-1" strike="noStrike">
              <a:latin typeface="Arial"/>
            </a:endParaRPr>
          </a:p>
          <a:p>
            <a:pPr marL="1713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V4</a:t>
            </a:r>
            <a:r>
              <a:rPr b="0" lang="en-US" sz="2000" spc="-1" strike="noStrike">
                <a:latin typeface="Arial"/>
              </a:rPr>
              <a:t> הוגדר ע"י סטיב טוד מאוניברסיטת ברקלי - יש תיאורים של </a:t>
            </a:r>
            <a:r>
              <a:rPr b="0" lang="en-US" sz="2000" spc="-1" strike="noStrike">
                <a:latin typeface="Arial"/>
              </a:rPr>
              <a:t>9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 גם</a:t>
            </a:r>
            <a:endParaRPr b="0" lang="en-US" sz="2000" spc="-1" strike="noStrike">
              <a:latin typeface="Arial"/>
            </a:endParaRPr>
          </a:p>
          <a:p>
            <a:pPr lvl="1" marL="6285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מהירות – משתמשים רוצים תשובה בזמן סביר</a:t>
            </a:r>
            <a:endParaRPr b="0" lang="en-US" sz="2000" spc="-1" strike="noStrike">
              <a:latin typeface="Arial"/>
            </a:endParaRPr>
          </a:p>
          <a:p>
            <a:pPr lvl="1" marL="6285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אמינות – התעלמות מ"רעש" ויכולת להסתמך על המידע בכדי לקבל החלטות</a:t>
            </a:r>
            <a:endParaRPr b="0" lang="en-US" sz="2000" spc="-1" strike="noStrike">
              <a:latin typeface="Arial"/>
            </a:endParaRPr>
          </a:p>
          <a:p>
            <a:pPr marL="1713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אתגרים</a:t>
            </a:r>
            <a:endParaRPr b="0" lang="en-US" sz="2000" spc="-1" strike="noStrike">
              <a:latin typeface="Arial"/>
            </a:endParaRPr>
          </a:p>
          <a:p>
            <a:pPr lvl="1" marL="6285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עולמי </a:t>
            </a:r>
            <a:r>
              <a:rPr b="0" lang="en-US" sz="2000" spc="-1" strike="noStrike">
                <a:latin typeface="Arial"/>
              </a:rPr>
              <a:t>DBMS (Database management systems)</a:t>
            </a:r>
            <a:endParaRPr b="0" lang="en-US" sz="2000" spc="-1" strike="noStrike">
              <a:latin typeface="Arial"/>
            </a:endParaRPr>
          </a:p>
          <a:p>
            <a:pPr lvl="1" marL="6285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פתרון קלאסי של </a:t>
            </a:r>
            <a:r>
              <a:rPr b="0" lang="en-US" sz="2000" spc="-1" strike="noStrike">
                <a:latin typeface="Arial"/>
              </a:rPr>
              <a:t>entity-relationship</a:t>
            </a:r>
            <a:r>
              <a:rPr b="0" lang="en-US" sz="2000" spc="-1" strike="noStrike">
                <a:latin typeface="Arial"/>
              </a:rPr>
              <a:t> דורש טעינה של המידע לפני החיפוש, מה שלא יעבוד בכמויות האלה</a:t>
            </a:r>
            <a:endParaRPr b="0" lang="en-US" sz="2000" spc="-1" strike="noStrike">
              <a:latin typeface="Arial"/>
            </a:endParaRPr>
          </a:p>
          <a:p>
            <a:pPr lvl="1" marL="6285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אין הרבה תמיכה לביצוע סטטיסטיקות בתוך ה</a:t>
            </a:r>
            <a:r>
              <a:rPr b="0" lang="en-US" sz="2000" spc="-1" strike="noStrike">
                <a:latin typeface="Arial"/>
              </a:rPr>
              <a:t>DB</a:t>
            </a:r>
            <a:r>
              <a:rPr b="0" lang="en-US" sz="2000" spc="-1" strike="noStrike">
                <a:latin typeface="Arial"/>
              </a:rPr>
              <a:t> וביצוע חיפושים במקביל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876106-03E7-4CA0-8BE9-01AF60AC2AE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Business Intelligence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ארגונים מחפשים דרכים חדשות ואפקטיביות לקבלת החלטות – כדי לקבל יתרון בשוק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 mining</a:t>
            </a:r>
            <a:r>
              <a:rPr b="0" lang="en-US" sz="2000" spc="-1" strike="noStrike">
                <a:latin typeface="Arial"/>
              </a:rPr>
              <a:t> – חשוב כדי לזהות דפוסים חדשים שיכולים להיות להועיל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מאיפה? כל מקום.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חנויות – החלטה על מחירים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בנקים/השקעה – חישוב של סיכונים של השקעות, שינוי של אחוזים בודדים בזמן אמת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ביטוח – במיוחד ביטוח חיים – הסתכלות על מידע היסטורי כדי לנחש התנהגות עתידית.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צריך תשתיות כדי לעשות את זה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723887-1B16-4C3A-9951-A31EFBA3E88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עולם ה</a:t>
            </a:r>
            <a:r>
              <a:rPr b="0" lang="en-US" sz="2000" spc="-1" strike="noStrike">
                <a:latin typeface="Arial"/>
              </a:rPr>
              <a:t>Cloud</a:t>
            </a:r>
            <a:r>
              <a:rPr b="0" lang="en-US" sz="2000" spc="-1" strike="noStrike">
                <a:latin typeface="Arial"/>
              </a:rPr>
              <a:t> עוזר כדי לתת אפשרות לכולם להשתתף בתחום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מציע יכולת </a:t>
            </a:r>
            <a:r>
              <a:rPr b="0" lang="en-US" sz="2000" spc="-1" strike="noStrike">
                <a:latin typeface="Arial"/>
              </a:rPr>
              <a:t>Scaling</a:t>
            </a:r>
            <a:r>
              <a:rPr b="0" lang="en-US" sz="2000" spc="-1" strike="noStrike">
                <a:latin typeface="Arial"/>
              </a:rPr>
              <a:t> ביחס לשימוש, עלות ניהול קטנות וגמישות לשימוש הלקוח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מחולק לרמות אבסטרקציה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Infrastructure as a Service – filesystem</a:t>
            </a:r>
            <a:r>
              <a:rPr b="0" lang="en-US" sz="2000" spc="-1" strike="noStrike">
                <a:latin typeface="Arial"/>
              </a:rPr>
              <a:t> לאחסון המידע בכמויות גדולות</a:t>
            </a:r>
            <a:endParaRPr b="0" lang="en-US" sz="2000" spc="-1" strike="noStrike">
              <a:latin typeface="Arial"/>
            </a:endParaRPr>
          </a:p>
          <a:p>
            <a:pPr marL="216000" indent="-216000"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Platform as a Service – DBMS, DB</a:t>
            </a:r>
            <a:r>
              <a:rPr b="0" lang="en-US" sz="2000" spc="-1" strike="noStrike">
                <a:latin typeface="Arial"/>
              </a:rPr>
              <a:t> לניהול המידע (בין שכבות "תשתית" ל"פלטפורמה") – משומש כדי לגשת למידע ברמת הפלטפורמה, אך המימוש הוא ברמת החומרה ולכן בתשתית.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PaaS</a:t>
            </a:r>
            <a:r>
              <a:rPr b="0" lang="en-US" sz="2000" spc="-1" strike="noStrike">
                <a:latin typeface="Arial"/>
              </a:rPr>
              <a:t>- פלטפורמה לביצוע שיודעת לבזר את הפעולה החישובית על כלל המחשבים.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Software as a Service</a:t>
            </a:r>
            <a:r>
              <a:rPr b="0" lang="en-US" sz="2000" spc="-1" strike="noStrike">
                <a:latin typeface="Arial"/>
              </a:rPr>
              <a:t> – תכונה לשליפת המידע שיושבת בין ה</a:t>
            </a:r>
            <a:r>
              <a:rPr b="0" lang="en-US" sz="2000" spc="-1" strike="noStrike">
                <a:latin typeface="Arial"/>
              </a:rPr>
              <a:t>PaaS</a:t>
            </a:r>
            <a:r>
              <a:rPr b="0" lang="en-US" sz="2000" spc="-1" strike="noStrike">
                <a:latin typeface="Arial"/>
              </a:rPr>
              <a:t> ל-</a:t>
            </a:r>
            <a:r>
              <a:rPr b="0" lang="en-US" sz="2000" spc="-1" strike="noStrike">
                <a:latin typeface="Arial"/>
              </a:rPr>
              <a:t>SaaS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נראה את </a:t>
            </a: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 השכבות: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6F1733-6DCF-4167-B6C1-4DD4E8B837B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השכבה הראשונה היא הבסיס לארכיטקטורת ה</a:t>
            </a:r>
            <a:r>
              <a:rPr b="0" lang="en-US" sz="2000" spc="-1" strike="noStrike">
                <a:latin typeface="Arial"/>
              </a:rPr>
              <a:t>cloud</a:t>
            </a:r>
            <a:r>
              <a:rPr b="0" lang="en-US" sz="2000" spc="-1" strike="noStrike">
                <a:latin typeface="Arial"/>
              </a:rPr>
              <a:t>. (שכבת </a:t>
            </a:r>
            <a:r>
              <a:rPr b="0" lang="en-US" sz="1200" spc="-1" strike="noStrike">
                <a:latin typeface="Arial"/>
              </a:rPr>
              <a:t>אחסון קבצים)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Hadoop-distributed file system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פרויקט </a:t>
            </a:r>
            <a:r>
              <a:rPr b="0" lang="en-US" sz="2000" spc="-1" strike="noStrike">
                <a:latin typeface="Arial"/>
              </a:rPr>
              <a:t>opensource</a:t>
            </a:r>
            <a:r>
              <a:rPr b="0" lang="en-US" sz="2000" spc="-1" strike="noStrike">
                <a:latin typeface="Arial"/>
              </a:rPr>
              <a:t> של </a:t>
            </a:r>
            <a:r>
              <a:rPr b="0" lang="en-US" sz="2000" spc="-1" strike="noStrike">
                <a:latin typeface="Arial"/>
              </a:rPr>
              <a:t>apache</a:t>
            </a:r>
            <a:r>
              <a:rPr b="0" lang="en-US" sz="2000" spc="-1" strike="noStrike">
                <a:latin typeface="Arial"/>
              </a:rPr>
              <a:t> שממש את הרעיון של </a:t>
            </a:r>
            <a:r>
              <a:rPr b="0" lang="en-US" sz="2000" spc="-1" strike="noStrike">
                <a:latin typeface="Arial"/>
              </a:rPr>
              <a:t>google filesystem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בנוי מהמון שרתים שמתחלקים לשתי קבוצות.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Namenode</a:t>
            </a:r>
            <a:r>
              <a:rPr b="0" lang="en-US" sz="2000" spc="-1" strike="noStrike">
                <a:latin typeface="Arial"/>
              </a:rPr>
              <a:t> – אחד.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Datanodes</a:t>
            </a:r>
            <a:r>
              <a:rPr b="0" lang="en-US" sz="2000" spc="-1" strike="noStrike">
                <a:latin typeface="Arial"/>
              </a:rPr>
              <a:t> – המון.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קבצים מחולקים לבלוקים קבועים של </a:t>
            </a:r>
            <a:r>
              <a:rPr b="0" lang="en-US" sz="2000" spc="-1" strike="noStrike">
                <a:latin typeface="Arial"/>
              </a:rPr>
              <a:t>64MB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לכל בלוק יש </a:t>
            </a:r>
            <a:r>
              <a:rPr b="0" lang="en-US" sz="2000" spc="-1" strike="noStrike">
                <a:latin typeface="Arial"/>
              </a:rPr>
              <a:t>ID</a:t>
            </a:r>
            <a:r>
              <a:rPr b="0" lang="en-US" sz="2000" spc="-1" strike="noStrike">
                <a:latin typeface="Arial"/>
              </a:rPr>
              <a:t> בגודל 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en-US" sz="2000" spc="-1" strike="noStrike">
                <a:latin typeface="Arial"/>
              </a:rPr>
              <a:t> ביט. (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^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en-US" sz="2000" spc="-1" strike="noStrike">
                <a:latin typeface="Arial"/>
              </a:rPr>
              <a:t> בלוקים אפשריים – 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^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en-US" sz="2000" spc="-1" strike="noStrike">
                <a:latin typeface="Arial"/>
              </a:rPr>
              <a:t>*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en-US" sz="2000" spc="-1" strike="noStrike">
                <a:latin typeface="Arial"/>
              </a:rPr>
              <a:t> = 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en-US" sz="2000" spc="-1" strike="noStrike">
                <a:latin typeface="Arial"/>
              </a:rPr>
              <a:t>^</a:t>
            </a:r>
            <a:r>
              <a:rPr b="0" lang="en-US" sz="2000" spc="-1" strike="noStrike">
                <a:latin typeface="Arial"/>
              </a:rPr>
              <a:t>70</a:t>
            </a:r>
            <a:r>
              <a:rPr b="0" lang="en-US" sz="2000" spc="-1" strike="noStrike">
                <a:latin typeface="Arial"/>
              </a:rPr>
              <a:t>=</a:t>
            </a:r>
            <a:r>
              <a:rPr b="0" lang="en-US" sz="2000" spc="-1" strike="noStrike">
                <a:latin typeface="Arial"/>
              </a:rPr>
              <a:t>1180591620717PB=10**12 PB</a:t>
            </a:r>
            <a:r>
              <a:rPr b="0" lang="en-US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כמשתמש רוצה קובץ, הוא פונה ל</a:t>
            </a:r>
            <a:r>
              <a:rPr b="0" lang="en-US" sz="2000" spc="-1" strike="noStrike">
                <a:latin typeface="Arial"/>
              </a:rPr>
              <a:t>Namenode</a:t>
            </a:r>
            <a:r>
              <a:rPr b="0" lang="en-US" sz="2000" spc="-1" strike="noStrike">
                <a:latin typeface="Arial"/>
              </a:rPr>
              <a:t> עם השם שלו ומקבל בחזרה את ה</a:t>
            </a:r>
            <a:r>
              <a:rPr b="0" lang="en-US" sz="2000" spc="-1" strike="noStrike">
                <a:latin typeface="Arial"/>
              </a:rPr>
              <a:t>BlockID</a:t>
            </a:r>
            <a:r>
              <a:rPr b="0" lang="en-US" sz="2000" spc="-1" strike="noStrike">
                <a:latin typeface="Arial"/>
              </a:rPr>
              <a:t> וה</a:t>
            </a:r>
            <a:r>
              <a:rPr b="0" lang="en-US" sz="2000" spc="-1" strike="noStrike">
                <a:latin typeface="Arial"/>
              </a:rPr>
              <a:t>Datanode</a:t>
            </a:r>
            <a:r>
              <a:rPr b="0" lang="en-US" sz="2000" spc="-1" strike="noStrike">
                <a:latin typeface="Arial"/>
              </a:rPr>
              <a:t> שבו מאוחסן המידע – ופונה אליו עצמאית (חשוב! מידע אף פעם לא עובר דרך ה</a:t>
            </a:r>
            <a:r>
              <a:rPr b="0" lang="en-US" sz="2000" spc="-1" strike="noStrike">
                <a:latin typeface="Arial"/>
              </a:rPr>
              <a:t>Namenode</a:t>
            </a:r>
            <a:r>
              <a:rPr b="0" lang="en-US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כדי לשמור על זמינות – כל בלוק משוכפל 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en-US" sz="2000" spc="-1" strike="noStrike">
                <a:latin typeface="Arial"/>
              </a:rPr>
              <a:t> פעמים של שרתים שונים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איזון אוטומטי של המידע בין שרתי </a:t>
            </a:r>
            <a:r>
              <a:rPr b="0" lang="en-US" sz="2000" spc="-1" strike="noStrike">
                <a:latin typeface="Arial"/>
              </a:rPr>
              <a:t>Datanode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עוד אופציות: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Amazon Simple Storage Service (S3), Cosmos, and Sector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D2244D-F9E5-4AC7-AA5E-86A64C5C4EB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השכבה השנייה היא על מסדי הנתונים (שכבת </a:t>
            </a:r>
            <a:r>
              <a:rPr b="0" lang="en-US" sz="1200" spc="-1" strike="noStrike">
                <a:latin typeface="Arial"/>
              </a:rPr>
              <a:t>ניהול מידע)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Not Only SQL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ממומש מעל מערכות קבצים מבוזרות - פעולות </a:t>
            </a:r>
            <a:r>
              <a:rPr b="0" lang="en-US" sz="2000" spc="-1" strike="noStrike">
                <a:latin typeface="Arial"/>
              </a:rPr>
              <a:t>Join</a:t>
            </a:r>
            <a:r>
              <a:rPr b="0" lang="en-US" sz="2000" spc="-1" strike="noStrike">
                <a:latin typeface="Arial"/>
              </a:rPr>
              <a:t> ממומשות בעת הצורך ע"י אלגוריתמים ייעודיים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ההבדל העיקרי היא האפשרות להרחבה אופקית של המידע  (אופקית – הוספת שרתים. אנכית – הוספת יכולת עיבוד)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קריסה של שרת יחיד יכול להיפתר בלי קושי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אין צורך בסכמה (</a:t>
            </a:r>
            <a:r>
              <a:rPr b="0" lang="en-US" sz="2000" spc="-1" strike="noStrike">
                <a:latin typeface="Arial"/>
              </a:rPr>
              <a:t>scheme</a:t>
            </a:r>
            <a:r>
              <a:rPr b="0" lang="en-US" sz="2000" spc="-1" strike="noStrike">
                <a:latin typeface="Arial"/>
              </a:rPr>
              <a:t>) המידע יכול להיכנס בלי להגדיר מבנה קבוע – בנוסף אפשר לשנות את הפורמט בכל רגע בלי לעצור את האפליקציה, מה שמאפשר המון גמישות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דוגמה של מימוש הוא </a:t>
            </a:r>
            <a:r>
              <a:rPr b="0" lang="en-US" sz="2000" spc="-1" strike="noStrike">
                <a:latin typeface="Arial"/>
              </a:rPr>
              <a:t>BigTable</a:t>
            </a:r>
            <a:r>
              <a:rPr b="0" lang="en-US" sz="2000" spc="-1" strike="noStrike">
                <a:latin typeface="Arial"/>
              </a:rPr>
              <a:t> ע"י גוגל ב</a:t>
            </a:r>
            <a:r>
              <a:rPr b="0" lang="en-US" sz="2000" spc="-1" strike="noStrike">
                <a:latin typeface="Arial"/>
              </a:rPr>
              <a:t>2004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עוד דוגמאות: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Dynamo, Hbase, Cassandra, Hypertable, MongoDB, CouchDB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35DC95-9055-41C3-B1E1-064E3537EA8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השכבה השלישית היא סביבת הביצוע (</a:t>
            </a:r>
            <a:r>
              <a:rPr b="0" lang="en-US" sz="1200" spc="-1" strike="noStrike">
                <a:latin typeface="Arial"/>
              </a:rPr>
              <a:t>ביצוע פעולות)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בעקבות כמות שרתים גודלה – </a:t>
            </a:r>
            <a:r>
              <a:rPr b="0" lang="en-US" sz="2000" spc="-1" strike="noStrike">
                <a:latin typeface="Arial"/>
              </a:rPr>
              <a:t>cloud</a:t>
            </a:r>
            <a:r>
              <a:rPr b="0" lang="en-US" sz="2000" spc="-1" strike="noStrike">
                <a:latin typeface="Arial"/>
              </a:rPr>
              <a:t> מותאם בביצוע חישובים פשוטים ומבוזרים על שרתים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הנחות של </a:t>
            </a:r>
            <a:r>
              <a:rPr b="0" lang="en-US" sz="2000" spc="-1" strike="noStrike">
                <a:latin typeface="Arial"/>
              </a:rPr>
              <a:t>MapReduce</a:t>
            </a:r>
            <a:endParaRPr b="0" lang="en-US" sz="2000" spc="-1" strike="noStrike">
              <a:latin typeface="Arial"/>
            </a:endParaRPr>
          </a:p>
          <a:p>
            <a:pPr marL="1713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כלל השרתים באותו מקום פיזי או שיש רוחב פס גבוה בין השרתים</a:t>
            </a:r>
            <a:endParaRPr b="0" lang="en-US" sz="2000" spc="-1" strike="noStrike">
              <a:latin typeface="Arial"/>
            </a:endParaRPr>
          </a:p>
          <a:p>
            <a:pPr marL="171360" indent="-17100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הקלט והפלט קטנים יחסית על שהפעולות מבוצעות על כמות גדלה של מידע</a:t>
            </a: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המשתמש מגדיר איזו פעולה הוא עושה על כל שורה (</a:t>
            </a:r>
            <a:r>
              <a:rPr b="0" lang="en-US" sz="1200" spc="-1" strike="noStrike">
                <a:latin typeface="Arial"/>
              </a:rPr>
              <a:t>Map</a:t>
            </a:r>
            <a:r>
              <a:rPr b="0" lang="en-US" sz="1200" spc="-1" strike="noStrike">
                <a:latin typeface="Arial"/>
              </a:rPr>
              <a:t>) ואז איך עושים אגרגציה (צוברים) בין התוצאות [הפעולה חייבת להיות אסוסיציבית וכומטטיבית] (</a:t>
            </a:r>
            <a:r>
              <a:rPr b="0" lang="en-US" sz="1200" spc="-1" strike="noStrike">
                <a:latin typeface="Arial"/>
              </a:rPr>
              <a:t>Reduce</a:t>
            </a:r>
            <a:r>
              <a:rPr b="0" lang="en-US" sz="1200" spc="-1" strike="noStrike">
                <a:latin typeface="Arial"/>
              </a:rPr>
              <a:t>)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09C704-AFFD-46F2-84D7-A6AC4B47A91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השכבה הרביעית היא על תשאול תוצרים (</a:t>
            </a:r>
            <a:r>
              <a:rPr b="0" lang="en-US" sz="1200" spc="-1" strike="noStrike">
                <a:latin typeface="Arial"/>
              </a:rPr>
              <a:t>שליפת תוצאות)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הממשק למשתמש אל מול שאר השכבות – שולח לביצוע ע"י </a:t>
            </a:r>
            <a:r>
              <a:rPr b="0" lang="en-US" sz="1200" spc="-1" strike="noStrike">
                <a:latin typeface="Arial"/>
              </a:rPr>
              <a:t>MR</a:t>
            </a:r>
            <a:r>
              <a:rPr b="0" lang="en-US" sz="1200" spc="-1" strike="noStrike">
                <a:latin typeface="Arial"/>
              </a:rPr>
              <a:t> ושליפה מה</a:t>
            </a:r>
            <a:r>
              <a:rPr b="0" lang="en-US" sz="1200" spc="-1" strike="noStrike">
                <a:latin typeface="Arial"/>
              </a:rPr>
              <a:t>DB</a:t>
            </a:r>
            <a:r>
              <a:rPr b="0" lang="en-US" sz="1200" spc="-1" strike="noStrike">
                <a:latin typeface="Arial"/>
              </a:rPr>
              <a:t> שמושך מה</a:t>
            </a:r>
            <a:r>
              <a:rPr b="0" lang="en-US" sz="1200" spc="-1" strike="noStrike">
                <a:latin typeface="Arial"/>
              </a:rPr>
              <a:t>FS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הצגת התוצר הסופי לאחר ביצוע פעולות כמו </a:t>
            </a:r>
            <a:r>
              <a:rPr b="0" lang="en-US" sz="1200" spc="-1" strike="noStrike">
                <a:latin typeface="Arial"/>
              </a:rPr>
              <a:t>Join</a:t>
            </a:r>
            <a:r>
              <a:rPr b="0" lang="en-US" sz="1200" spc="-1" strike="noStrike">
                <a:latin typeface="Arial"/>
              </a:rPr>
              <a:t> – לוגיקה להצגה של תשאולים מורכבים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המטרה – לספק פתרון משולב של השפה "ההצהרתית" לבין הביצוע "הפרוצדורלי"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דוגמאות: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Hive, Pig, JAQL, Dremel, Scope</a:t>
            </a:r>
            <a:endParaRPr b="0" lang="en-US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17ED68-5A46-4A90-BFF1-B280C5A15FF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0" lang="en-US" sz="6800" spc="-97" strike="noStrike" cap="all">
                <a:solidFill>
                  <a:srgbClr val="262626"/>
                </a:solidFill>
                <a:latin typeface="Century Schoolbook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A2890A48-C440-455C-89FF-892BBC9D60EA}" type="datetime1">
              <a:rPr b="0" lang="en-US" sz="1300" spc="-1" strike="noStrike">
                <a:solidFill>
                  <a:srgbClr val="ffffff"/>
                </a:solidFill>
                <a:latin typeface="Franklin Gothic Book"/>
              </a:rPr>
              <a:t>04/01/2020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A773C13-B253-4A06-9D31-0DC9C6B88A11}" type="slidenum">
              <a:rPr b="0" lang="en-US" sz="1000" spc="-1" strike="noStrike">
                <a:solidFill>
                  <a:srgbClr val="5c5c5c"/>
                </a:solidFill>
                <a:latin typeface="Franklin Gothic Book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Franklin Gothic Book"/>
              </a:rPr>
              <a:t>Second level</a:t>
            </a:r>
            <a:endParaRPr b="0" lang="en-US" sz="13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1514340-8136-485A-943C-00C5CFA9D6A8}" type="datetime1">
              <a:rPr b="0" lang="en-US" sz="1000" spc="-1" strike="noStrike">
                <a:solidFill>
                  <a:srgbClr val="404040"/>
                </a:solidFill>
                <a:latin typeface="Franklin Gothic Book"/>
              </a:rPr>
              <a:t>04/01/2020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D753527-3476-4414-B821-D98AD7DAC3EF}" type="slidenum">
              <a:rPr b="0" lang="en-US" sz="1000" spc="-1" strike="noStrike">
                <a:solidFill>
                  <a:srgbClr val="404040"/>
                </a:solidFill>
                <a:latin typeface="Franklin Gothic Book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3" descr=""/>
          <p:cNvPicPr/>
          <p:nvPr/>
        </p:nvPicPr>
        <p:blipFill>
          <a:blip r:embed="rId1"/>
          <a:srcRect l="0" t="30568" r="0" b="1318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33000">
                <a:schemeClr val="bg1">
                  <a:alpha val="20000"/>
                </a:schemeClr>
              </a:gs>
              <a:gs pos="58000">
                <a:schemeClr val="bg1">
                  <a:alpha val="30000"/>
                </a:schemeClr>
              </a:gs>
              <a:gs pos="100000">
                <a:schemeClr val="bg1">
                  <a:alpha val="3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Shape 3"/>
          <p:cNvSpPr txBox="1"/>
          <p:nvPr/>
        </p:nvSpPr>
        <p:spPr>
          <a:xfrm>
            <a:off x="478080" y="1680480"/>
            <a:ext cx="9057600" cy="2288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3000"/>
              </a:lnSpc>
            </a:pPr>
            <a:r>
              <a:rPr b="1" lang="en-US" sz="2500" spc="-97" strike="noStrike" cap="all">
                <a:solidFill>
                  <a:srgbClr val="ffffff"/>
                </a:solidFill>
                <a:latin typeface="Century Schoolbook"/>
              </a:rPr>
              <a:t>Big Data with Cloud Computing: </a:t>
            </a:r>
            <a:br/>
            <a:r>
              <a:rPr b="1" lang="en-US" sz="2500" spc="-97" strike="noStrike" cap="all">
                <a:solidFill>
                  <a:srgbClr val="ffffff"/>
                </a:solidFill>
                <a:latin typeface="Century Schoolbook"/>
              </a:rPr>
              <a:t>an insight on the computing environment, MapReduce, and programming framework</a:t>
            </a:r>
            <a:br/>
            <a:r>
              <a:rPr b="0" i="1" lang="en-US" sz="1400" spc="-97" strike="noStrike" cap="all">
                <a:solidFill>
                  <a:srgbClr val="ffffff"/>
                </a:solidFill>
                <a:latin typeface="Century Schoolbook"/>
              </a:rPr>
              <a:t>Alberto Fernández, Sara del Río, Victoria López, Abdullah Bawakid, María J. del Jesus, José M. Benítez2 and Francisco Herrera</a:t>
            </a:r>
            <a:endParaRPr b="0" lang="en-US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5784120" y="4144320"/>
            <a:ext cx="3554640" cy="147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 rtl="1">
              <a:lnSpc>
                <a:spcPct val="110000"/>
              </a:lnSpc>
            </a:pPr>
            <a:r>
              <a:rPr b="0" lang="en-US" sz="1600" spc="77" strike="noStrike">
                <a:solidFill>
                  <a:srgbClr val="ffffff"/>
                </a:solidFill>
                <a:latin typeface="Franklin Gothic Book"/>
              </a:rPr>
              <a:t>דניאל פנסטרהיים &amp; יוסף רינברג</a:t>
            </a:r>
            <a:endParaRPr b="0" lang="en-US" sz="1600" spc="-1" strike="noStrike">
              <a:latin typeface="Arial"/>
            </a:endParaRPr>
          </a:p>
          <a:p>
            <a:pPr algn="r" rtl="1">
              <a:lnSpc>
                <a:spcPct val="110000"/>
              </a:lnSpc>
            </a:pPr>
            <a:endParaRPr b="0" lang="en-US" sz="1600" spc="-1" strike="noStrike">
              <a:latin typeface="Arial"/>
            </a:endParaRPr>
          </a:p>
          <a:p>
            <a:pPr algn="r" rtl="1">
              <a:lnSpc>
                <a:spcPct val="110000"/>
              </a:lnSpc>
            </a:pPr>
            <a:r>
              <a:rPr b="0" lang="en-US" sz="1600" spc="77" strike="noStrike">
                <a:solidFill>
                  <a:srgbClr val="ffffff"/>
                </a:solidFill>
                <a:latin typeface="Franklin Gothic Book"/>
              </a:rPr>
              <a:t>20936</a:t>
            </a:r>
            <a:r>
              <a:rPr b="0" lang="en-US" sz="1600" spc="77" strike="noStrike">
                <a:solidFill>
                  <a:srgbClr val="ffffff"/>
                </a:solidFill>
                <a:latin typeface="Franklin Gothic Book"/>
              </a:rPr>
              <a:t> - סדנה במדעי הנתונים</a:t>
            </a:r>
            <a:endParaRPr b="0" lang="en-US" sz="1600" spc="-1" strike="noStrike">
              <a:latin typeface="Arial"/>
            </a:endParaRPr>
          </a:p>
          <a:p>
            <a:pPr algn="ctr" rtl="1">
              <a:lnSpc>
                <a:spcPct val="110000"/>
              </a:lnSpc>
            </a:pPr>
            <a:r>
              <a:rPr b="0" lang="en-US" sz="1600" spc="77" strike="noStrike">
                <a:solidFill>
                  <a:srgbClr val="ffffff"/>
                </a:solidFill>
                <a:latin typeface="Franklin Gothic Book"/>
              </a:rPr>
              <a:t>20.4.2020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MapReduce Framework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תכונות </a:t>
            </a: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MapReduce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עמידות, חלוקת משימות הוגנת, איחוד נתונים וחישובים, שקיפות ברמת המערכת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מימוש </a:t>
            </a: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Hadoop MapReduce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 algn="r" rt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ביצוע חישוב על כמות גדולה של רשומות ואז הפעלת פונ’ צבירה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פונקציית 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Map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 ופונ’ 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Reduce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: דוג’, חיפוש מספר מופעים של מילים במסד הנתונים \ מחיר ממוצע שנתי.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HDFS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 algn="r" rt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כפילות הנתונים ב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HDFS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ניהול מקבילות ע”י 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NaeNode, DataNode, JobTracker, TaskTracer</a:t>
            </a:r>
            <a:r>
              <a:rPr b="0" lang="en-US" sz="120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457200" y="4385160"/>
            <a:ext cx="4754880" cy="19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השוואת 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MapReduce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 לפתרון המסורתי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אלגוריתמי עיבוד מידע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Franklin Gothic Book"/>
              </a:rPr>
              <a:t>רשימה של אלגו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חסרונות 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MapReduce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MapReduce 2.0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סיכום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מה נראה?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מה המשמעות של 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Big Data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טכנולוגיות 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Cloud Computing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 לביצוע מחקרי 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Big Data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MapReduce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 ו-</a:t>
            </a:r>
            <a:r>
              <a:rPr b="0" lang="en-US" sz="2800" spc="-1" strike="noStrike">
                <a:solidFill>
                  <a:srgbClr val="000000"/>
                </a:solidFill>
                <a:latin typeface="Franklin Gothic Book"/>
              </a:rPr>
              <a:t>NoSQL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יתרונות וחסרונות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Franklin Gothic Book"/>
              </a:rPr>
              <a:t>מבט לעתיד</a:t>
            </a:r>
            <a:endParaRPr b="0" lang="en-US" sz="2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Big Data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המושג הופיע בשנים האחרונות – ארגונים החלו להתעסק במידע בסדרי גודל של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Petabytes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הגדרה קלאסית של ארבע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V (“The four V’s”)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Volume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– כמות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Variety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– גיוון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Velocity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– מהירות חישוב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Veracity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– אמינות ודיוק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אתגרים בעולם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אחסון וניהול המידע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ביצוע חיפושים יעילים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מידע בעולם העסקי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שימוש במידע לקבלת החלטות עסקיות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קריטי בעידן האינטרנט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כריית מידע - מאיפה הם מקבלים מידע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למי זה חשוב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חנויות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בנקים, חברות השקעה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ביטוח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תשתיות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Cloud Computing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רמות אבסטרקציה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תשתית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פלטפורמה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תוכנה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ארכיטקטורה קלאסית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אחסון קבצים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ניהול מידע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ביצוע פעולות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שליפת תוצאות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/>
        </p:blipFill>
        <p:spPr>
          <a:xfrm>
            <a:off x="894600" y="2014200"/>
            <a:ext cx="5200920" cy="29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אחסון מידע - 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HDFS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אחסון מבוזר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מעט קבצים גדולים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מבנה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Name Node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– יחיד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Data Nodes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– רבים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קובץ מקסימלי - 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שמירה על מהימנות המידע ע"י גיבוי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latin typeface="Franklin Gothic Book"/>
              </a:rPr>
              <a:t> </a:t>
            </a:r>
            <a:endParaRPr b="0" lang="en-US" sz="15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2"/>
          <a:srcRect l="0" t="0" r="6848" b="0"/>
          <a:stretch/>
        </p:blipFill>
        <p:spPr>
          <a:xfrm>
            <a:off x="633600" y="1727280"/>
            <a:ext cx="4695120" cy="340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ניהול מידע - 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NoSQL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מסדי נתונים יחסיים מתקשים בעיבוד מידע רב ומבוזר בין שרתים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שימוש בשפה דומה ל-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SQL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אך ללא תמיכה בפעולות מסוג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JOIN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תמיכה בהרחבה קלה בעקבות ביזור המידע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מותאם במיוחד לשליפה והוספה על כמות מסיבית של מידע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ללא מבנה קבוע לטבלה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ביצוע שאילתות - </a:t>
            </a: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MapReduce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מתאים במיוחד ל-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Cloud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הסביבה המוכרת ביותר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Google MapReduce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נוצרה ע"י 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Google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 ב-</a:t>
            </a: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2004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מכוונת לספק גמישות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הקצאת משאבים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טיפול בשגיאות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457200" indent="-182520" algn="r" rtl="1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Scalability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  <a:p>
            <a:pPr algn="r" rtl="1">
              <a:lnSpc>
                <a:spcPct val="110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654480" y="2394000"/>
            <a:ext cx="6487200" cy="27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 rtl="1">
              <a:lnSpc>
                <a:spcPct val="90000"/>
              </a:lnSpc>
            </a:pPr>
            <a:r>
              <a:rPr b="0" lang="en-US" sz="4200" spc="-1" strike="noStrike">
                <a:solidFill>
                  <a:srgbClr val="262626"/>
                </a:solidFill>
                <a:latin typeface="Century Schoolbook"/>
              </a:rPr>
              <a:t>תשאול תוצרים</a:t>
            </a:r>
            <a:endParaRPr b="0" lang="en-US" sz="4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הממשק למשתמש אל מול שאר השכבות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שימוש בקונספט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MapReduce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 לביצוע שאילתה וקבלת התוצר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הצגת התוצר הסופי לאחר ביצוע פעולות כמו </a:t>
            </a: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Join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המטרה – לספק פתרון משולב של השפה "ההצהרתית" לבין הביצוע "הפרוצדורלי"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182880" indent="-182520" algn="r" rtl="1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Franklin Gothic Book"/>
              </a:rPr>
              <a:t>Hive, Pig, JAQL, Dremel, Scope</a:t>
            </a:r>
            <a:endParaRPr b="0" lang="en-US" sz="20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Application>LibreOffice/6.0.7.3$Linux_X86_64 LibreOffice_project/00m0$Build-3</Application>
  <Words>999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2020-03-23T19:23:55Z</dcterms:created>
  <dc:creator>RIJOSEP</dc:creator>
  <dc:description/>
  <dc:language>en-US</dc:language>
  <cp:lastModifiedBy/>
  <dcterms:modified xsi:type="dcterms:W3CDTF">2020-04-01T05:17:50Z</dcterms:modified>
  <cp:revision>165</cp:revision>
  <dc:subject/>
  <dc:title>Big Data with Cloud Computing:  an insight on the computing environment, MapReduce, and programming 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