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94" autoAdjust="0"/>
  </p:normalViewPr>
  <p:slideViewPr>
    <p:cSldViewPr snapToGrid="0">
      <p:cViewPr>
        <p:scale>
          <a:sx n="100" d="100"/>
          <a:sy n="100" d="100"/>
        </p:scale>
        <p:origin x="9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29D08-A590-4298-9786-CA7F81C07FDA}" type="datetimeFigureOut">
              <a:rPr lang="en-US" smtClean="0"/>
              <a:t>31-Mar-20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DE14-49C1-44D0-9947-5BBF168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* </a:t>
            </a:r>
            <a:r>
              <a:rPr lang="en-US" dirty="0"/>
              <a:t>Petabyte – 1024 TB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90% מהמידע שקיים נוצר בשנתיים האחרונות (++ עדכני ל2014, צריך לבדוק היום ++)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he-IL" dirty="0"/>
              <a:t>4 הוגדר ע"י סטיב </a:t>
            </a:r>
            <a:r>
              <a:rPr lang="he-IL" dirty="0" err="1"/>
              <a:t>טוד</a:t>
            </a:r>
            <a:r>
              <a:rPr lang="he-IL" dirty="0"/>
              <a:t> מאוניברסיטת ברקלי - יש תיאורים של 9 </a:t>
            </a:r>
            <a:r>
              <a:rPr lang="en-US" dirty="0"/>
              <a:t>V</a:t>
            </a:r>
            <a:r>
              <a:rPr lang="he-IL" dirty="0"/>
              <a:t> גם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מהירות – משתמשים רוצים תשובה בזמן סביר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אמינות – התעלמות מ"רעש" ויכולת להסתמך על המידע בכדי לקבל החלטות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אתגרים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עולמי </a:t>
            </a:r>
            <a:r>
              <a:rPr lang="en-US" dirty="0"/>
              <a:t>DBMS</a:t>
            </a:r>
            <a:r>
              <a:rPr lang="he-IL" dirty="0"/>
              <a:t> (</a:t>
            </a:r>
            <a:r>
              <a:rPr lang="en-US" dirty="0"/>
              <a:t>Database management systems</a:t>
            </a:r>
            <a:r>
              <a:rPr lang="he-IL" dirty="0"/>
              <a:t>)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פתרון קלאסי של </a:t>
            </a:r>
            <a:r>
              <a:rPr lang="en-US" dirty="0"/>
              <a:t>entity-relationship</a:t>
            </a:r>
            <a:r>
              <a:rPr lang="he-IL" dirty="0"/>
              <a:t> דורש טעינה של המידע לפני החיפוש, מה שלא יעבוד בכמויות האלה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אין הרבה תמיכה לביצוע סטטיסטיקות בתוך ה</a:t>
            </a:r>
            <a:r>
              <a:rPr lang="en-US" dirty="0"/>
              <a:t>DB</a:t>
            </a:r>
            <a:r>
              <a:rPr lang="he-IL" dirty="0"/>
              <a:t> וביצוע חיפושים במקביל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Business Intelligence</a:t>
            </a:r>
            <a:endParaRPr lang="he-IL" dirty="0"/>
          </a:p>
          <a:p>
            <a:pPr algn="r" rtl="1"/>
            <a:r>
              <a:rPr lang="he-IL" dirty="0"/>
              <a:t>ארגונים מחפשים דרכים חדשות ואפקטיביות לקבלת החלטות – כדי לקבל יתרון בשוק</a:t>
            </a:r>
          </a:p>
          <a:p>
            <a:pPr algn="r" rtl="1"/>
            <a:r>
              <a:rPr lang="en-US" dirty="0"/>
              <a:t>Data mining</a:t>
            </a:r>
            <a:r>
              <a:rPr lang="he-IL" dirty="0"/>
              <a:t> – חשוב כדי לזהות דפוסים חדשים שיכולים להיות להועיל</a:t>
            </a:r>
          </a:p>
          <a:p>
            <a:pPr algn="r" rtl="1"/>
            <a:r>
              <a:rPr lang="he-IL" dirty="0"/>
              <a:t>מאיפה? כל מקום.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חנויות – החלטה על מחירים</a:t>
            </a:r>
          </a:p>
          <a:p>
            <a:pPr algn="r" rtl="1"/>
            <a:r>
              <a:rPr lang="he-IL" dirty="0"/>
              <a:t>בנקים/השקעה – חישוב של סיכונים של השקעות, שינוי של אחוזים בודדים בזמן אמת</a:t>
            </a:r>
          </a:p>
          <a:p>
            <a:pPr algn="r" rtl="1"/>
            <a:r>
              <a:rPr lang="he-IL" dirty="0"/>
              <a:t>ביטוח – במיוחד ביטוח חיים – הסתכלות על מידע היסטורי כדי לנחש התנהגות עתידית.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צריך תשתיות כדי לעשות את זה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עולם ה</a:t>
            </a:r>
            <a:r>
              <a:rPr lang="en-US" dirty="0"/>
              <a:t>Cloud</a:t>
            </a:r>
            <a:r>
              <a:rPr lang="he-IL" dirty="0"/>
              <a:t> עוזר כדי לתת אפשרות לכולם להשתתף בתחום</a:t>
            </a:r>
          </a:p>
          <a:p>
            <a:pPr algn="r" rtl="1"/>
            <a:r>
              <a:rPr lang="he-IL" dirty="0"/>
              <a:t>מציע יכולת </a:t>
            </a:r>
            <a:r>
              <a:rPr lang="en-US" dirty="0"/>
              <a:t>Scaling</a:t>
            </a:r>
            <a:r>
              <a:rPr lang="he-IL" dirty="0"/>
              <a:t> ביחס לשימוש, עלות ניהול קטנות וגמישות לשימוש הלקוח</a:t>
            </a:r>
          </a:p>
          <a:p>
            <a:pPr algn="r" rtl="1"/>
            <a:r>
              <a:rPr lang="he-IL" dirty="0"/>
              <a:t>מחולק לרמות אבסטרקציה</a:t>
            </a:r>
          </a:p>
          <a:p>
            <a:pPr algn="r" rtl="1"/>
            <a:r>
              <a:rPr lang="en-US" dirty="0"/>
              <a:t>Infrastructure as a Service</a:t>
            </a:r>
            <a:r>
              <a:rPr lang="he-IL" dirty="0"/>
              <a:t> – </a:t>
            </a:r>
            <a:r>
              <a:rPr lang="en-US" dirty="0"/>
              <a:t>filesystem</a:t>
            </a:r>
            <a:r>
              <a:rPr lang="he-IL" dirty="0"/>
              <a:t> לאחסון המידע בכמויות גדולות</a:t>
            </a:r>
          </a:p>
          <a:p>
            <a:pPr algn="r" rtl="1"/>
            <a:r>
              <a:rPr lang="en-US" dirty="0"/>
              <a:t>Platform as a Service</a:t>
            </a:r>
            <a:r>
              <a:rPr lang="he-IL" dirty="0"/>
              <a:t> – </a:t>
            </a:r>
            <a:r>
              <a:rPr lang="en-US" dirty="0"/>
              <a:t>DBMS</a:t>
            </a:r>
            <a:r>
              <a:rPr lang="he-IL" dirty="0"/>
              <a:t>, </a:t>
            </a:r>
            <a:r>
              <a:rPr lang="en-US" dirty="0"/>
              <a:t>DB</a:t>
            </a:r>
            <a:r>
              <a:rPr lang="he-IL" dirty="0"/>
              <a:t> לניהול המידע (בין שכבות "תשתית" ל"פלטפורמה") – משומש כדי לגשת למידע ברמת הפלטפורמה, אך המימוש הוא ברמת החומרה ולכן בתשתית.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PaaS</a:t>
            </a:r>
            <a:r>
              <a:rPr lang="he-IL" dirty="0"/>
              <a:t>- פלטפורמה לביצוע שיודעת לבזר את הפעולה החישובית על כלל המחשבים.</a:t>
            </a:r>
            <a:endParaRPr lang="en-US" dirty="0"/>
          </a:p>
          <a:p>
            <a:pPr algn="r" rtl="1"/>
            <a:r>
              <a:rPr lang="en-US" dirty="0"/>
              <a:t>Software as a Service</a:t>
            </a:r>
            <a:r>
              <a:rPr lang="he-IL" dirty="0"/>
              <a:t> – תכונה לשליפת המידע שיושבת בין ה</a:t>
            </a:r>
            <a:r>
              <a:rPr lang="en-US" dirty="0"/>
              <a:t>PaaS</a:t>
            </a:r>
            <a:r>
              <a:rPr lang="he-IL" dirty="0"/>
              <a:t> ל-</a:t>
            </a:r>
            <a:r>
              <a:rPr lang="en-US" dirty="0"/>
              <a:t>SaaS</a:t>
            </a:r>
            <a:endParaRPr lang="he-IL" dirty="0"/>
          </a:p>
          <a:p>
            <a:pPr algn="r" rtl="1"/>
            <a:r>
              <a:rPr lang="he-IL" dirty="0"/>
              <a:t>נראה את 4 השכבות: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הראשונה היא הבסיס לארכיטקטורת ה</a:t>
            </a:r>
            <a:r>
              <a:rPr lang="en-US" dirty="0"/>
              <a:t>cloud</a:t>
            </a:r>
            <a:r>
              <a:rPr lang="he-IL" dirty="0"/>
              <a:t>. (שכבת </a:t>
            </a:r>
            <a:r>
              <a:rPr lang="he-IL" sz="1200" dirty="0"/>
              <a:t>אחסון קבצים)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Hadoop-distributed file system</a:t>
            </a:r>
            <a:endParaRPr lang="he-IL" dirty="0"/>
          </a:p>
          <a:p>
            <a:pPr algn="r" rtl="1"/>
            <a:r>
              <a:rPr lang="he-IL" dirty="0"/>
              <a:t>פרויקט </a:t>
            </a:r>
            <a:r>
              <a:rPr lang="en-US" dirty="0"/>
              <a:t>opensource</a:t>
            </a:r>
            <a:r>
              <a:rPr lang="he-IL" dirty="0"/>
              <a:t> של </a:t>
            </a:r>
            <a:r>
              <a:rPr lang="en-US" dirty="0"/>
              <a:t>apache</a:t>
            </a:r>
            <a:r>
              <a:rPr lang="he-IL" dirty="0"/>
              <a:t> שממש את הרעיון של </a:t>
            </a:r>
            <a:r>
              <a:rPr lang="en-US" dirty="0"/>
              <a:t>google filesystem</a:t>
            </a:r>
            <a:endParaRPr lang="he-IL" dirty="0"/>
          </a:p>
          <a:p>
            <a:pPr algn="r" rtl="1"/>
            <a:r>
              <a:rPr lang="he-IL" dirty="0"/>
              <a:t>בנוי מהמון שרתים שמתחלקים לשתי קבוצות.</a:t>
            </a:r>
          </a:p>
          <a:p>
            <a:pPr algn="r" rtl="1"/>
            <a:r>
              <a:rPr lang="en-US" dirty="0" err="1"/>
              <a:t>Namenode</a:t>
            </a:r>
            <a:r>
              <a:rPr lang="he-IL" dirty="0"/>
              <a:t> – אחד.</a:t>
            </a:r>
          </a:p>
          <a:p>
            <a:pPr algn="r" rtl="1"/>
            <a:r>
              <a:rPr lang="en-US" dirty="0" err="1"/>
              <a:t>Datanodes</a:t>
            </a:r>
            <a:r>
              <a:rPr lang="he-IL" dirty="0"/>
              <a:t> – המון.</a:t>
            </a:r>
          </a:p>
          <a:p>
            <a:pPr algn="r" rtl="1"/>
            <a:r>
              <a:rPr lang="he-IL" dirty="0"/>
              <a:t>קבצים מחולקים לבלוקים קבועים של </a:t>
            </a:r>
            <a:r>
              <a:rPr lang="en-US" dirty="0"/>
              <a:t>64MB</a:t>
            </a:r>
            <a:endParaRPr lang="he-IL" dirty="0"/>
          </a:p>
          <a:p>
            <a:pPr algn="r" rtl="1"/>
            <a:r>
              <a:rPr lang="he-IL" dirty="0"/>
              <a:t>לכל בלוק יש </a:t>
            </a:r>
            <a:r>
              <a:rPr lang="en-US" dirty="0"/>
              <a:t>ID</a:t>
            </a:r>
            <a:r>
              <a:rPr lang="he-IL" dirty="0"/>
              <a:t> בגודל 64 ביט. (</a:t>
            </a:r>
            <a:r>
              <a:rPr lang="en-US" dirty="0"/>
              <a:t>2^64</a:t>
            </a:r>
            <a:r>
              <a:rPr lang="he-IL" dirty="0"/>
              <a:t> בלוקים אפשריים – </a:t>
            </a:r>
            <a:r>
              <a:rPr lang="en-US" dirty="0"/>
              <a:t>2^64*64 = 2^70=1180591620717PB=10**12 PB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כמשתמש רוצה קובץ, הוא פונה ל</a:t>
            </a:r>
            <a:r>
              <a:rPr lang="en-US" dirty="0" err="1"/>
              <a:t>Namenode</a:t>
            </a:r>
            <a:r>
              <a:rPr lang="he-IL" dirty="0"/>
              <a:t> עם השם שלו ומקבל בחזרה את ה</a:t>
            </a:r>
            <a:r>
              <a:rPr lang="en-US" dirty="0" err="1"/>
              <a:t>BlockID</a:t>
            </a:r>
            <a:r>
              <a:rPr lang="he-IL" dirty="0"/>
              <a:t> </a:t>
            </a:r>
            <a:r>
              <a:rPr lang="he-IL" dirty="0" err="1"/>
              <a:t>וה</a:t>
            </a:r>
            <a:r>
              <a:rPr lang="en-US" dirty="0" err="1"/>
              <a:t>Datanode</a:t>
            </a:r>
            <a:r>
              <a:rPr lang="he-IL" dirty="0"/>
              <a:t> שבו מאוחסן המידע – ופונה אליו עצמאית (חשוב! מידע אף פעם לא עובר דרך ה</a:t>
            </a:r>
            <a:r>
              <a:rPr lang="en-US" dirty="0" err="1"/>
              <a:t>Namenode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כדי לשמור על זמינות – כל בלוק משוכפל 3 פעמים של שרתים שונים</a:t>
            </a:r>
          </a:p>
          <a:p>
            <a:pPr algn="r" rtl="1"/>
            <a:r>
              <a:rPr lang="he-IL" dirty="0"/>
              <a:t>איזון אוטומטי של המידע בין שרתי </a:t>
            </a:r>
            <a:r>
              <a:rPr lang="en-US" dirty="0" err="1"/>
              <a:t>Datanode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אופציות:</a:t>
            </a:r>
          </a:p>
          <a:p>
            <a:pPr algn="r" rtl="1"/>
            <a:r>
              <a:rPr lang="en-US" dirty="0"/>
              <a:t>Amazon Simple Storage Service (S3), Cosmos, and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השנייה היא על מסדי הנתונים (שכבת </a:t>
            </a:r>
            <a:r>
              <a:rPr lang="he-IL" sz="1200" dirty="0"/>
              <a:t>ניהול מידע)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Not Only SQL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ממומש מעל מערכות קבצים מבוזרות - פעולות </a:t>
            </a:r>
            <a:r>
              <a:rPr lang="en-US" dirty="0"/>
              <a:t>Join</a:t>
            </a:r>
            <a:r>
              <a:rPr lang="he-IL" dirty="0"/>
              <a:t> ממומשות בעת הצורך ע"י אלגוריתמים ייעודיים</a:t>
            </a:r>
          </a:p>
          <a:p>
            <a:pPr algn="r" rtl="1"/>
            <a:r>
              <a:rPr lang="he-IL" dirty="0"/>
              <a:t>ההבדל העיקרי היא האפשרות להרחבה אופקית של המידע</a:t>
            </a:r>
            <a:r>
              <a:rPr lang="en-US" dirty="0"/>
              <a:t> </a:t>
            </a:r>
            <a:r>
              <a:rPr lang="he-IL" dirty="0"/>
              <a:t> (אופקית – הוספת שרתים. אנכית – הוספת יכולת עיבוד)</a:t>
            </a:r>
          </a:p>
          <a:p>
            <a:pPr algn="r" rtl="1"/>
            <a:r>
              <a:rPr lang="he-IL" dirty="0"/>
              <a:t>קריסה של שרת יחיד יכול להיפתר בלי קושי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אין צורך בסכמה (</a:t>
            </a:r>
            <a:r>
              <a:rPr lang="en-US" dirty="0"/>
              <a:t>scheme</a:t>
            </a:r>
            <a:r>
              <a:rPr lang="he-IL" dirty="0"/>
              <a:t>) המידע יכול להיכנס בלי להגדיר מבנה קבוע – בנוסף אפשר לשנות את הפורמט בכל רגע בלי לעצור את האפליקציה, מה שמאפשר המון גמישות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דוגמה של מימוש הוא </a:t>
            </a:r>
            <a:r>
              <a:rPr lang="en-US" dirty="0" err="1"/>
              <a:t>BigTable</a:t>
            </a:r>
            <a:r>
              <a:rPr lang="he-IL" dirty="0"/>
              <a:t> ע"י גוגל ב2004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דוגמאות:</a:t>
            </a:r>
            <a:endParaRPr lang="en-US" dirty="0"/>
          </a:p>
          <a:p>
            <a:pPr algn="r" rtl="1"/>
            <a:r>
              <a:rPr lang="en-US" dirty="0"/>
              <a:t>Dynamo, </a:t>
            </a:r>
            <a:r>
              <a:rPr lang="en-US" dirty="0" err="1"/>
              <a:t>Hbase</a:t>
            </a:r>
            <a:r>
              <a:rPr lang="en-US" dirty="0"/>
              <a:t>, Cassandra, </a:t>
            </a:r>
            <a:r>
              <a:rPr lang="en-US" dirty="0" err="1"/>
              <a:t>Hypertable</a:t>
            </a:r>
            <a:r>
              <a:rPr lang="en-US" dirty="0"/>
              <a:t>, MongoDB, CouchDB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השלישית היא סביבת הביצוע (</a:t>
            </a:r>
            <a:r>
              <a:rPr lang="he-IL" sz="1200" dirty="0"/>
              <a:t>ביצוע פעולות)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בעקבות כמות שרתים גודלה – </a:t>
            </a:r>
            <a:r>
              <a:rPr lang="en-US" dirty="0"/>
              <a:t>cloud</a:t>
            </a:r>
            <a:r>
              <a:rPr lang="he-IL" dirty="0"/>
              <a:t> מותאם בביצוע חישובים פשוטים ומבוזרים על שרתים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הנחות של </a:t>
            </a:r>
            <a:r>
              <a:rPr lang="en-US" dirty="0"/>
              <a:t>MapReduce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כלל השרתים באותו מקום פיזי או שיש רוחב פס גבוה בין השרתים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הקלט והפלט קטנים יחסית על שהפעולות מבוצעות על כמות גדלה של מידע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המשתמש מגדיר איזו פעולה הוא עושה על כל שורה (</a:t>
            </a:r>
            <a:r>
              <a:rPr lang="en-US" sz="1200" dirty="0"/>
              <a:t>Map</a:t>
            </a:r>
            <a:r>
              <a:rPr lang="he-IL" sz="1200" dirty="0"/>
              <a:t>) ואז איך עושים </a:t>
            </a:r>
            <a:r>
              <a:rPr lang="he-IL" sz="1200" dirty="0" err="1"/>
              <a:t>אגרגציה</a:t>
            </a:r>
            <a:r>
              <a:rPr lang="he-IL" sz="1200" dirty="0"/>
              <a:t> (צוברים) בין התוצאות [הפעולה חייבת להיות </a:t>
            </a:r>
            <a:r>
              <a:rPr lang="he-IL" sz="1200" dirty="0" err="1"/>
              <a:t>אסוסיציבית</a:t>
            </a:r>
            <a:r>
              <a:rPr lang="he-IL" sz="1200" dirty="0"/>
              <a:t> </a:t>
            </a:r>
            <a:r>
              <a:rPr lang="he-IL" sz="1200" dirty="0" err="1"/>
              <a:t>וכומטטיבית</a:t>
            </a:r>
            <a:r>
              <a:rPr lang="he-IL" sz="1200" dirty="0"/>
              <a:t>] (</a:t>
            </a:r>
            <a:r>
              <a:rPr lang="en-US" sz="1200" dirty="0"/>
              <a:t>Reduce</a:t>
            </a:r>
            <a:r>
              <a:rPr lang="he-IL" sz="1200" dirty="0"/>
              <a:t>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הרביעית היא על תשאול תוצרים (</a:t>
            </a:r>
            <a:r>
              <a:rPr lang="he-IL" sz="1200" dirty="0"/>
              <a:t>שליפת תוצאות)</a:t>
            </a:r>
          </a:p>
          <a:p>
            <a:pPr algn="r" rtl="1"/>
            <a:endParaRPr lang="he-IL" sz="1200" dirty="0"/>
          </a:p>
          <a:p>
            <a:pPr algn="r" rtl="1"/>
            <a:r>
              <a:rPr lang="he-IL" sz="1200" dirty="0"/>
              <a:t>הממשק למשתמש אל מול שאר השכבות – שולח לביצוע ע"י </a:t>
            </a:r>
            <a:r>
              <a:rPr lang="en-US" sz="1200" dirty="0"/>
              <a:t>MR</a:t>
            </a:r>
            <a:r>
              <a:rPr lang="he-IL" sz="1200" dirty="0"/>
              <a:t> ושליפה מה</a:t>
            </a:r>
            <a:r>
              <a:rPr lang="en-US" sz="1200" dirty="0"/>
              <a:t>DB</a:t>
            </a:r>
            <a:r>
              <a:rPr lang="he-IL" sz="1200" dirty="0"/>
              <a:t> שמושך מה</a:t>
            </a:r>
            <a:r>
              <a:rPr lang="en-US" sz="1200" dirty="0"/>
              <a:t>FS</a:t>
            </a:r>
            <a:endParaRPr lang="he-IL" sz="1200" dirty="0"/>
          </a:p>
          <a:p>
            <a:pPr algn="r" rtl="1"/>
            <a:r>
              <a:rPr lang="he-IL" sz="1200" dirty="0"/>
              <a:t>הצגת התוצר הסופי לאחר ביצוע פעולות כמו </a:t>
            </a:r>
            <a:r>
              <a:rPr lang="en-US" sz="1200" dirty="0"/>
              <a:t>Join</a:t>
            </a:r>
            <a:r>
              <a:rPr lang="he-IL" sz="1200" dirty="0"/>
              <a:t> – לוגיקה להצגה של תשאולים מורכבים</a:t>
            </a:r>
          </a:p>
          <a:p>
            <a:pPr algn="r" rtl="1"/>
            <a:r>
              <a:rPr lang="he-IL" sz="1200" dirty="0"/>
              <a:t>המטרה – לספק פתרון משולב של השפה "ההצהרתית" לבין הביצוע "הפרוצדורלי"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דוגמאות:</a:t>
            </a:r>
          </a:p>
          <a:p>
            <a:pPr algn="r" rtl="1"/>
            <a:r>
              <a:rPr lang="en-US" sz="1200" dirty="0"/>
              <a:t>Hive, Pig, JAQL, Dremel, Scope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DE14-49C1-44D0-9947-5BBF1684B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31-Mar-20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31-Mar-20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31-Mar-20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31-Mar-20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31-Mar-20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4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817EC-2926-4801-BA7A-B7D5BB4C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8" b="13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6329-5BF9-4CAE-93AE-353A547C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680507"/>
            <a:ext cx="9057905" cy="1470630"/>
          </a:xfrm>
        </p:spPr>
        <p:txBody>
          <a:bodyPr anchor="b">
            <a:normAutofit/>
          </a:bodyPr>
          <a:lstStyle/>
          <a:p>
            <a:pPr algn="l"/>
            <a:r>
              <a:rPr lang="en-US" sz="2500" b="1" dirty="0"/>
              <a:t>Big Data with Cloud Computing: </a:t>
            </a:r>
            <a:br>
              <a:rPr lang="en-US" sz="2500" b="1" dirty="0"/>
            </a:br>
            <a:r>
              <a:rPr lang="en-US" sz="2500" b="1" dirty="0"/>
              <a:t>an insight on the computing environment, MapReduce, and programming framework</a:t>
            </a:r>
            <a:endParaRPr lang="en-US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D963F-DE16-4CC7-AF22-CF875FF1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191" y="4144321"/>
            <a:ext cx="3555018" cy="1470630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/>
              <a:t>דניאל </a:t>
            </a:r>
            <a:r>
              <a:rPr lang="he-IL" sz="1600" dirty="0" err="1"/>
              <a:t>פנסטרהיים</a:t>
            </a:r>
            <a:r>
              <a:rPr lang="he-IL" sz="1600" dirty="0"/>
              <a:t> &amp; יוסף רינברג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/>
              <a:t>20936 - סדנה במדעי הנתונים</a:t>
            </a:r>
          </a:p>
          <a:p>
            <a:pPr rtl="1"/>
            <a:r>
              <a:rPr lang="he-IL" sz="1600" dirty="0"/>
              <a:t>20.4.2020</a:t>
            </a:r>
          </a:p>
        </p:txBody>
      </p:sp>
    </p:spTree>
    <p:extLst>
      <p:ext uri="{BB962C8B-B14F-4D97-AF65-F5344CB8AC3E}">
        <p14:creationId xmlns:p14="http://schemas.microsoft.com/office/powerpoint/2010/main" val="1363710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436D-5EEE-4E9D-AC23-E5A4DACB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MapReduce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6F9D-DF6A-4B33-9937-7CF7F0B1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BD8B-7A13-4483-9D8D-3EC29962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השוואת </a:t>
            </a:r>
            <a:r>
              <a:rPr lang="en-US" dirty="0"/>
              <a:t>MapReduce</a:t>
            </a:r>
            <a:r>
              <a:rPr lang="he-IL" dirty="0"/>
              <a:t> לפתרון המסורתי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8C8-0859-4F9D-94D7-EDA2D970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F06-E5D1-49C9-AC73-093F0DD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אלגוריתמי עיבוד מידע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4D8-5F71-4753-AFDF-A7010038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רשימה של </a:t>
            </a:r>
            <a:r>
              <a:rPr lang="he-IL"/>
              <a:t>אלגו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B13-CA60-4753-9837-C0F7A18B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חסרונות </a:t>
            </a:r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8D52-F988-444C-9DBE-6FA6B7EB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402-E2B2-47BA-BCFA-C88AEFB5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MapReduce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C9BB-394E-4F9D-BFF2-76FCA0B7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7184-E196-420D-9349-DF83B9D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95B3-D845-441B-9D5C-0DD8035F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643-D592-40AE-80CA-F603F2B1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נראה?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E43-0526-46FB-B169-48BBDA33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מה המשמעות של </a:t>
            </a:r>
            <a:r>
              <a:rPr lang="en-US" sz="2800" dirty="0"/>
              <a:t>Big Data</a:t>
            </a:r>
            <a:endParaRPr lang="he-IL" sz="2800" dirty="0"/>
          </a:p>
          <a:p>
            <a:pPr algn="r" rtl="1"/>
            <a:r>
              <a:rPr lang="he-IL" sz="2800" dirty="0"/>
              <a:t>טכנולוגיות </a:t>
            </a:r>
            <a:r>
              <a:rPr lang="en-US" sz="2800" dirty="0"/>
              <a:t>Cloud Computing</a:t>
            </a:r>
            <a:r>
              <a:rPr lang="he-IL" sz="2800" dirty="0"/>
              <a:t> לביצוע מחקרי </a:t>
            </a:r>
            <a:r>
              <a:rPr lang="en-US" sz="2800" dirty="0"/>
              <a:t>Big Data</a:t>
            </a:r>
            <a:endParaRPr lang="he-IL" sz="2800" dirty="0"/>
          </a:p>
          <a:p>
            <a:pPr algn="r" rtl="1"/>
            <a:r>
              <a:rPr lang="en-US" sz="2800" dirty="0"/>
              <a:t>MapReduce</a:t>
            </a:r>
            <a:r>
              <a:rPr lang="he-IL" sz="2800" dirty="0"/>
              <a:t> ו-</a:t>
            </a:r>
            <a:r>
              <a:rPr lang="en-US" sz="2800" dirty="0"/>
              <a:t>NoSQL</a:t>
            </a:r>
            <a:endParaRPr lang="he-IL" sz="2800" dirty="0"/>
          </a:p>
          <a:p>
            <a:pPr lvl="1" algn="r" rtl="1"/>
            <a:r>
              <a:rPr lang="he-IL" sz="2400" dirty="0"/>
              <a:t>יתרונות וחסרונות</a:t>
            </a:r>
          </a:p>
          <a:p>
            <a:pPr lvl="1" algn="r" rtl="1"/>
            <a:r>
              <a:rPr lang="he-IL" sz="2400" dirty="0"/>
              <a:t>מבט לעתיד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24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5C1C-181B-4554-87A8-D7EC325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3ADA-78FF-4401-B809-469EFD8D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המושג הופיע בשנים האחרונות – ארגונים החלו להתעסק במידע בסדרי גודל של </a:t>
            </a:r>
            <a:r>
              <a:rPr lang="en-US" sz="2000" dirty="0"/>
              <a:t>Petabytes</a:t>
            </a:r>
            <a:endParaRPr lang="he-IL" sz="2000" dirty="0"/>
          </a:p>
          <a:p>
            <a:pPr algn="r" rtl="1"/>
            <a:r>
              <a:rPr lang="he-IL" sz="2000" dirty="0"/>
              <a:t>הגדרה קלאסית של ארבע </a:t>
            </a:r>
            <a:r>
              <a:rPr lang="en-US" sz="2000" dirty="0"/>
              <a:t>V</a:t>
            </a:r>
            <a:r>
              <a:rPr lang="he-IL" sz="2000" dirty="0"/>
              <a:t> (</a:t>
            </a:r>
            <a:r>
              <a:rPr lang="en-US" sz="2000" dirty="0"/>
              <a:t>“The four V’s”</a:t>
            </a:r>
            <a:r>
              <a:rPr lang="he-IL" sz="2000" dirty="0"/>
              <a:t>)</a:t>
            </a:r>
          </a:p>
          <a:p>
            <a:pPr lvl="1" algn="r" rtl="1"/>
            <a:r>
              <a:rPr lang="en-US" sz="1800" dirty="0">
                <a:latin typeface="Consolas" panose="020B0609020204030204" pitchFamily="49" charset="0"/>
              </a:rPr>
              <a:t>Volume</a:t>
            </a:r>
            <a:r>
              <a:rPr lang="he-IL" sz="1800" dirty="0">
                <a:latin typeface="Consolas" panose="020B0609020204030204" pitchFamily="49" charset="0"/>
              </a:rPr>
              <a:t>       </a:t>
            </a:r>
            <a:r>
              <a:rPr lang="he-IL" sz="1800" dirty="0"/>
              <a:t>– כמות</a:t>
            </a:r>
          </a:p>
          <a:p>
            <a:pPr lvl="1" algn="r" rtl="1"/>
            <a:r>
              <a:rPr lang="en-US" sz="1800" dirty="0">
                <a:latin typeface="Consolas" panose="020B0609020204030204" pitchFamily="49" charset="0"/>
              </a:rPr>
              <a:t>Variety</a:t>
            </a:r>
            <a:r>
              <a:rPr lang="he-IL" sz="1800" dirty="0">
                <a:latin typeface="Consolas" panose="020B0609020204030204" pitchFamily="49" charset="0"/>
              </a:rPr>
              <a:t>     </a:t>
            </a:r>
            <a:r>
              <a:rPr lang="he-IL" sz="1800" dirty="0"/>
              <a:t>– גיוון</a:t>
            </a:r>
          </a:p>
          <a:p>
            <a:pPr lvl="1" algn="r" rtl="1"/>
            <a:r>
              <a:rPr lang="en-US" sz="1800" dirty="0">
                <a:latin typeface="Consolas" panose="020B0609020204030204" pitchFamily="49" charset="0"/>
              </a:rPr>
              <a:t>Velocity</a:t>
            </a:r>
            <a:r>
              <a:rPr lang="he-IL" sz="1800" dirty="0">
                <a:latin typeface="Consolas" panose="020B0609020204030204" pitchFamily="49" charset="0"/>
              </a:rPr>
              <a:t>   </a:t>
            </a:r>
            <a:r>
              <a:rPr lang="he-IL" sz="1800" dirty="0"/>
              <a:t>– מהירות חישוב</a:t>
            </a:r>
          </a:p>
          <a:p>
            <a:pPr lvl="1" algn="r" rtl="1"/>
            <a:r>
              <a:rPr lang="en-US" sz="1800" dirty="0">
                <a:latin typeface="Consolas" panose="020B0609020204030204" pitchFamily="49" charset="0"/>
              </a:rPr>
              <a:t>Veracity</a:t>
            </a:r>
            <a:r>
              <a:rPr lang="he-IL" sz="1800" dirty="0">
                <a:latin typeface="Consolas" panose="020B0609020204030204" pitchFamily="49" charset="0"/>
              </a:rPr>
              <a:t>   </a:t>
            </a:r>
            <a:r>
              <a:rPr lang="he-IL" sz="1800" dirty="0"/>
              <a:t>– אמינות ודיוק</a:t>
            </a:r>
          </a:p>
          <a:p>
            <a:pPr algn="r" rtl="1"/>
            <a:r>
              <a:rPr lang="he-IL" sz="2000" dirty="0"/>
              <a:t>אתגרים בעולם</a:t>
            </a:r>
          </a:p>
          <a:p>
            <a:pPr lvl="1" algn="r" rtl="1"/>
            <a:r>
              <a:rPr lang="he-IL" sz="1800" dirty="0"/>
              <a:t>אחסון וניהול המידע</a:t>
            </a:r>
          </a:p>
          <a:p>
            <a:pPr lvl="1" algn="r" rtl="1"/>
            <a:r>
              <a:rPr lang="he-IL" sz="1800" dirty="0"/>
              <a:t>ביצוע חיפושים יעילים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59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D1DB-68EC-47CA-8ADC-095DEBBC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מידע בעולם העסקי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2253-7A70-4E86-A8E8-305787C0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שימוש במידע לקבלת החלטות עסקיות</a:t>
            </a:r>
          </a:p>
          <a:p>
            <a:pPr algn="r" rtl="1"/>
            <a:r>
              <a:rPr lang="he-IL" sz="2000" dirty="0"/>
              <a:t>קריטי בעידן האינטרנט</a:t>
            </a:r>
          </a:p>
          <a:p>
            <a:pPr algn="r" rtl="1"/>
            <a:r>
              <a:rPr lang="he-IL" sz="2000" dirty="0"/>
              <a:t>כריית מידע - מאיפה הם מקבלים מידע</a:t>
            </a:r>
            <a:endParaRPr lang="en-US" sz="2000" dirty="0"/>
          </a:p>
          <a:p>
            <a:pPr algn="r" rtl="1"/>
            <a:r>
              <a:rPr lang="he-IL" sz="2000" dirty="0"/>
              <a:t>למי זה חשוב</a:t>
            </a:r>
          </a:p>
          <a:p>
            <a:pPr lvl="1" algn="r" rtl="1"/>
            <a:r>
              <a:rPr lang="he-IL" sz="1800" dirty="0"/>
              <a:t>חנויות</a:t>
            </a:r>
          </a:p>
          <a:p>
            <a:pPr lvl="1" algn="r" rtl="1"/>
            <a:r>
              <a:rPr lang="he-IL" sz="1800" dirty="0"/>
              <a:t>בנקים, חברות השקעה</a:t>
            </a:r>
          </a:p>
          <a:p>
            <a:pPr lvl="1" algn="r" rtl="1"/>
            <a:r>
              <a:rPr lang="he-IL" sz="1800" dirty="0"/>
              <a:t>ביטוח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724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BE03-D0AF-4B90-AA77-518AE155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תשתיות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30F4-15B0-4D02-9261-6262A98E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/>
              <a:t>Cloud Computing</a:t>
            </a:r>
            <a:endParaRPr lang="he-IL" sz="2000" dirty="0"/>
          </a:p>
          <a:p>
            <a:pPr algn="r" rtl="1"/>
            <a:r>
              <a:rPr lang="he-IL" sz="2000" dirty="0"/>
              <a:t>רמות אבסטרקציה</a:t>
            </a:r>
            <a:endParaRPr lang="en-US" sz="2000" dirty="0"/>
          </a:p>
          <a:p>
            <a:pPr lvl="1" algn="r" rtl="1"/>
            <a:r>
              <a:rPr lang="he-IL" sz="1800" dirty="0"/>
              <a:t>תשתית</a:t>
            </a:r>
            <a:endParaRPr lang="en-US" sz="1800" dirty="0"/>
          </a:p>
          <a:p>
            <a:pPr lvl="1" algn="r" rtl="1"/>
            <a:r>
              <a:rPr lang="he-IL" sz="1800" dirty="0"/>
              <a:t>פלטפורמה</a:t>
            </a:r>
            <a:endParaRPr lang="en-US" sz="1800" dirty="0"/>
          </a:p>
          <a:p>
            <a:pPr lvl="1" algn="r" rtl="1"/>
            <a:r>
              <a:rPr lang="he-IL" sz="1800" dirty="0"/>
              <a:t>תוכנה</a:t>
            </a:r>
          </a:p>
          <a:p>
            <a:pPr algn="r" rtl="1"/>
            <a:r>
              <a:rPr lang="he-IL" sz="2000" dirty="0"/>
              <a:t>ארכיטקטורה קלאסית</a:t>
            </a:r>
          </a:p>
          <a:p>
            <a:pPr lvl="1" algn="r" rtl="1"/>
            <a:r>
              <a:rPr lang="he-IL" sz="1800" dirty="0"/>
              <a:t>אחסון קבצים</a:t>
            </a:r>
          </a:p>
          <a:p>
            <a:pPr lvl="1" algn="r" rtl="1"/>
            <a:r>
              <a:rPr lang="he-IL" sz="1800" dirty="0"/>
              <a:t>ניהול מידע</a:t>
            </a:r>
          </a:p>
          <a:p>
            <a:pPr lvl="1" algn="r" rtl="1"/>
            <a:r>
              <a:rPr lang="he-IL" sz="1800" dirty="0"/>
              <a:t>ביצוע פעולות</a:t>
            </a:r>
          </a:p>
          <a:p>
            <a:pPr lvl="1" algn="r" rtl="1"/>
            <a:r>
              <a:rPr lang="he-IL" sz="1800" dirty="0"/>
              <a:t>שליפת תוצאות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398A-4CBE-43BF-9D9F-6FA257A3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4" y="2014194"/>
            <a:ext cx="520137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4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7D97-5BAD-42C9-8455-26AE52A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אחסון מידע - </a:t>
            </a:r>
            <a:r>
              <a:rPr lang="en-US" dirty="0"/>
              <a:t>HDFS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601F1-0B90-4B5B-A3BB-4A1C6E46F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sz="2000" dirty="0"/>
                  <a:t>אחסון מבוזר</a:t>
                </a:r>
              </a:p>
              <a:p>
                <a:pPr algn="r" rtl="1"/>
                <a:r>
                  <a:rPr lang="he-IL" sz="2000" dirty="0"/>
                  <a:t>מעט קבצים גדולים</a:t>
                </a:r>
              </a:p>
              <a:p>
                <a:pPr algn="r" rtl="1"/>
                <a:r>
                  <a:rPr lang="he-IL" sz="2000" dirty="0"/>
                  <a:t>מבנה</a:t>
                </a:r>
              </a:p>
              <a:p>
                <a:pPr lvl="1" algn="r" rtl="1"/>
                <a:r>
                  <a:rPr lang="en-US" sz="1800" dirty="0"/>
                  <a:t>Name Node</a:t>
                </a:r>
                <a:r>
                  <a:rPr lang="he-IL" sz="1800" dirty="0"/>
                  <a:t> – יחיד</a:t>
                </a:r>
              </a:p>
              <a:p>
                <a:pPr lvl="1" algn="r" rtl="1"/>
                <a:r>
                  <a:rPr lang="en-US" sz="1800" dirty="0"/>
                  <a:t>Data Nodes</a:t>
                </a:r>
                <a:r>
                  <a:rPr lang="he-IL" sz="1800" dirty="0"/>
                  <a:t> – רבים</a:t>
                </a:r>
              </a:p>
              <a:p>
                <a:pPr algn="r" rtl="1"/>
                <a:r>
                  <a:rPr lang="he-IL" sz="2000" dirty="0"/>
                  <a:t>קובץ מקסימלי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PB</m:t>
                    </m:r>
                  </m:oMath>
                </a14:m>
                <a:endParaRPr lang="en-US" sz="2000" dirty="0"/>
              </a:p>
              <a:p>
                <a:pPr algn="r" rtl="1"/>
                <a:r>
                  <a:rPr lang="he-IL" sz="2000" dirty="0"/>
                  <a:t>שמירה על מהימנות המידע ע"י גיבוי</a:t>
                </a:r>
              </a:p>
              <a:p>
                <a:pPr algn="r" rtl="1"/>
                <a:endParaRPr lang="he-IL" sz="2000" dirty="0"/>
              </a:p>
              <a:p>
                <a:pPr algn="r" rt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601F1-0B90-4B5B-A3BB-4A1C6E46F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  <a:blipFill>
                <a:blip r:embed="rId3"/>
                <a:stretch>
                  <a:fillRect t="-633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E674E42-B26F-40F7-A94D-8E00FE6BD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50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1490-B4DD-4687-AD30-BE4739A6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ניהול מידע - </a:t>
            </a:r>
            <a:r>
              <a:rPr lang="en-US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76E9-7921-4965-B3A8-4CFBCC20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מסדי נתונים יחסיים מתקשים בעיבוד מידע רב ומבוזר בין שרתים</a:t>
            </a:r>
          </a:p>
          <a:p>
            <a:pPr algn="r" rtl="1"/>
            <a:r>
              <a:rPr lang="he-IL" sz="2000" dirty="0"/>
              <a:t>שימוש בשפה דומה ל-</a:t>
            </a:r>
            <a:r>
              <a:rPr lang="en-US" sz="2000" dirty="0"/>
              <a:t>SQL</a:t>
            </a:r>
            <a:r>
              <a:rPr lang="he-IL" sz="2000" dirty="0"/>
              <a:t> אך ללא תמיכה בפעולות מסוג </a:t>
            </a:r>
            <a:r>
              <a:rPr lang="en-US" sz="2000" dirty="0"/>
              <a:t>JOIN</a:t>
            </a:r>
            <a:endParaRPr lang="he-IL" sz="2000" dirty="0"/>
          </a:p>
          <a:p>
            <a:pPr algn="r" rtl="1"/>
            <a:r>
              <a:rPr lang="he-IL" sz="2000" dirty="0"/>
              <a:t>תמיכה בהרחבה קלה בעקבות ביזור המידע</a:t>
            </a:r>
          </a:p>
          <a:p>
            <a:pPr algn="r" rtl="1"/>
            <a:r>
              <a:rPr lang="he-IL" sz="2000" dirty="0"/>
              <a:t>מותאם במיוחד לשליפה והוספה על כמות מסיבית של מידע</a:t>
            </a:r>
          </a:p>
          <a:p>
            <a:pPr algn="r" rtl="1"/>
            <a:r>
              <a:rPr lang="he-IL" sz="2000" dirty="0"/>
              <a:t>ללא מבנה קבוע לטבלה</a:t>
            </a:r>
          </a:p>
          <a:p>
            <a:pPr algn="r" rtl="1"/>
            <a:endParaRPr lang="he-IL" sz="2000" dirty="0"/>
          </a:p>
          <a:p>
            <a:pPr algn="r" rtl="1"/>
            <a:endParaRPr lang="he-IL" sz="2000" dirty="0"/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59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E1F-0137-490A-8A7B-EDE195F2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ביצוע שאילתות - </a:t>
            </a:r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DC8F-25C5-4934-AC93-76AD7203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מתאים במיוחד ל-</a:t>
            </a:r>
            <a:r>
              <a:rPr lang="en-US" sz="2000" dirty="0"/>
              <a:t>Cloud</a:t>
            </a:r>
            <a:endParaRPr lang="he-IL" sz="2000" dirty="0"/>
          </a:p>
          <a:p>
            <a:pPr algn="r" rtl="1"/>
            <a:r>
              <a:rPr lang="he-IL" sz="2000" dirty="0"/>
              <a:t>הסביבה המוכרת ביותר</a:t>
            </a:r>
          </a:p>
          <a:p>
            <a:pPr lvl="1" algn="r" rtl="1"/>
            <a:r>
              <a:rPr lang="en-US" sz="1800" dirty="0"/>
              <a:t>MapReduce</a:t>
            </a:r>
          </a:p>
          <a:p>
            <a:pPr lvl="1" algn="r" rtl="1"/>
            <a:r>
              <a:rPr lang="he-IL" sz="1800" dirty="0"/>
              <a:t>נוצרה ע"י </a:t>
            </a:r>
            <a:r>
              <a:rPr lang="en-US" sz="1800" dirty="0"/>
              <a:t>Google</a:t>
            </a:r>
            <a:r>
              <a:rPr lang="he-IL" sz="1800" dirty="0"/>
              <a:t> ב-</a:t>
            </a:r>
            <a:r>
              <a:rPr lang="en-US" sz="1800" dirty="0"/>
              <a:t>2004</a:t>
            </a:r>
            <a:endParaRPr lang="he-IL" sz="1800" dirty="0"/>
          </a:p>
          <a:p>
            <a:pPr algn="r" rtl="1"/>
            <a:r>
              <a:rPr lang="he-IL" sz="2000" dirty="0"/>
              <a:t>מכוונת לספק גמישות</a:t>
            </a:r>
          </a:p>
          <a:p>
            <a:pPr lvl="1" algn="r" rtl="1"/>
            <a:r>
              <a:rPr lang="he-IL" sz="1800" dirty="0"/>
              <a:t>הקצאת משאבים</a:t>
            </a:r>
          </a:p>
          <a:p>
            <a:pPr lvl="1" algn="r" rtl="1"/>
            <a:r>
              <a:rPr lang="he-IL" sz="1800" dirty="0"/>
              <a:t>טיפול בשגיאות</a:t>
            </a:r>
          </a:p>
          <a:p>
            <a:pPr lvl="1" algn="r" rtl="1"/>
            <a:r>
              <a:rPr lang="en-US" sz="1800" dirty="0"/>
              <a:t>Scalability</a:t>
            </a:r>
            <a:endParaRPr lang="he-IL" sz="1800" dirty="0"/>
          </a:p>
          <a:p>
            <a:pPr algn="r" rt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81DD3-52B5-45FB-885A-18444E39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0" y="2393906"/>
            <a:ext cx="64874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9566-7AB7-408C-BBB4-81836248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תשאול תוצרים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0D36-56E5-4392-B981-86CF7610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הממשק למשתמש אל מול שאר השכבות</a:t>
            </a:r>
          </a:p>
          <a:p>
            <a:pPr algn="r" rtl="1"/>
            <a:r>
              <a:rPr lang="he-IL" sz="2000" dirty="0"/>
              <a:t>שימוש בקונספט </a:t>
            </a:r>
            <a:r>
              <a:rPr lang="en-US" sz="2000" dirty="0"/>
              <a:t>MapReduce</a:t>
            </a:r>
            <a:r>
              <a:rPr lang="he-IL" sz="2000" dirty="0"/>
              <a:t> לביצוע שאילתה וקבלת התוצר</a:t>
            </a:r>
          </a:p>
          <a:p>
            <a:pPr algn="r" rtl="1"/>
            <a:r>
              <a:rPr lang="he-IL" sz="2000" dirty="0"/>
              <a:t>הצגת התוצר הסופי לאחר ביצוע פעולות כמו </a:t>
            </a:r>
            <a:r>
              <a:rPr lang="en-US" sz="2000" dirty="0"/>
              <a:t>Join</a:t>
            </a:r>
            <a:endParaRPr lang="he-IL" sz="2000" dirty="0"/>
          </a:p>
          <a:p>
            <a:pPr algn="r" rtl="1"/>
            <a:r>
              <a:rPr lang="he-IL" sz="2000" dirty="0"/>
              <a:t>המטרה – לספק פתרון משולב של השפה "ההצהרתית" לבין הביצוע "הפרוצדורלי"</a:t>
            </a:r>
          </a:p>
          <a:p>
            <a:pPr algn="r" rtl="1"/>
            <a:r>
              <a:rPr lang="en-US" sz="2000" dirty="0"/>
              <a:t>Hive, Pig, JAQL, Dremel, Scope</a:t>
            </a:r>
          </a:p>
        </p:txBody>
      </p:sp>
    </p:spTree>
    <p:extLst>
      <p:ext uri="{BB962C8B-B14F-4D97-AF65-F5344CB8AC3E}">
        <p14:creationId xmlns:p14="http://schemas.microsoft.com/office/powerpoint/2010/main" val="835255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972</Words>
  <Application>Microsoft Office PowerPoint</Application>
  <PresentationFormat>Widescreen</PresentationFormat>
  <Paragraphs>156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Consolas</vt:lpstr>
      <vt:lpstr>Franklin Gothic Book</vt:lpstr>
      <vt:lpstr>Garamond</vt:lpstr>
      <vt:lpstr>SavonVTI</vt:lpstr>
      <vt:lpstr>Big Data with Cloud Computing:  an insight on the computing environment, MapReduce, and programming framework</vt:lpstr>
      <vt:lpstr>מה נראה?</vt:lpstr>
      <vt:lpstr>Big Data</vt:lpstr>
      <vt:lpstr>מידע בעולם העסקי</vt:lpstr>
      <vt:lpstr>תשתיות</vt:lpstr>
      <vt:lpstr>אחסון מידע - HDFS</vt:lpstr>
      <vt:lpstr>ניהול מידע - NoSQL</vt:lpstr>
      <vt:lpstr>ביצוע שאילתות - MapReduce</vt:lpstr>
      <vt:lpstr>תשאול תוצרים</vt:lpstr>
      <vt:lpstr>MapReduce Framework</vt:lpstr>
      <vt:lpstr>השוואת MapReduce לפתרון המסורתי</vt:lpstr>
      <vt:lpstr>אלגוריתמי עיבוד מידע</vt:lpstr>
      <vt:lpstr>חסרונות MapReduce</vt:lpstr>
      <vt:lpstr>MapReduce 2.0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with Cloud Computing:  an insight on the computing environment, MapReduce, and programming framework</dc:title>
  <dc:creator>RIJOSEP</dc:creator>
  <cp:lastModifiedBy>RIJOSEP</cp:lastModifiedBy>
  <cp:revision>159</cp:revision>
  <dcterms:created xsi:type="dcterms:W3CDTF">2020-03-23T19:23:55Z</dcterms:created>
  <dcterms:modified xsi:type="dcterms:W3CDTF">2020-03-31T12:33:28Z</dcterms:modified>
</cp:coreProperties>
</file>