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Libre Franklin"/>
      <p:regular r:id="rId22"/>
      <p:bold r:id="rId23"/>
      <p:italic r:id="rId24"/>
      <p:boldItalic r:id="rId25"/>
    </p:embeddedFont>
    <p:embeddedFont>
      <p:font typeface="Century Schoolbook"/>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JNs1BGNvHPrueHVNGnatLYs7X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regular.fntdata"/><Relationship Id="rId21" Type="http://schemas.openxmlformats.org/officeDocument/2006/relationships/slide" Target="slides/slide16.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enturySchoolbook-regular.fntdata"/><Relationship Id="rId25" Type="http://schemas.openxmlformats.org/officeDocument/2006/relationships/font" Target="fonts/LibreFranklin-boldItalic.fntdata"/><Relationship Id="rId28" Type="http://schemas.openxmlformats.org/officeDocument/2006/relationships/font" Target="fonts/CenturySchoolbook-italic.fntdata"/><Relationship Id="rId27" Type="http://schemas.openxmlformats.org/officeDocument/2006/relationships/font" Target="fonts/CenturySchoolboo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Schoolbook-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המאסטר עוקב אחרי כל הmappers/reducers, במקרה של כישלון  של mapper, כל העבודות מאותחלות על מכונה חדשה, במקרה של כישלון בreducer מאתחלים במכונות חדשות רק עבודות שעדיין בביצוע.</a:t>
            </a:r>
            <a:br>
              <a:rPr lang="iw-IL"/>
            </a:br>
            <a:r>
              <a:rPr lang="iw-IL"/>
              <a:t>חלוקת משימות מתבצעת לפי מעבדים פנויים ומהירות מכונות.</a:t>
            </a:r>
            <a:br>
              <a:rPr lang="iw-IL"/>
            </a:br>
            <a:r>
              <a:rPr lang="iw-IL"/>
              <a:t>קוד מורץ ישירות על המכונות בהם הנתונים יושבים ובכך שליפת הנתונים מתבצעת במהירות יותר (קריטי עם כמות גדולה של נתונים).</a:t>
            </a:r>
            <a:br>
              <a:rPr lang="iw-IL"/>
            </a:br>
            <a:r>
              <a:rPr lang="iw-IL"/>
              <a:t>על המשתמש להתמקד אך ורק בכתיבת הלוגיקה לMAP וREDUCE ולא המימוש המערכת.</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מכונת המאסטר אוספת את את התוצאות של תתי הבעיות, ממיין ומאחד אותן לפי המפתחות שלהן, ומחלק אותן לשימות הREDUCE. חלוקת משימות הMAP לפי מיקום הנתונים, חלוקת משימות הREDUCE לפי מעבדים פנויים. </a:t>
            </a:r>
            <a:br>
              <a:rPr lang="iw-IL"/>
            </a:br>
            <a:br>
              <a:rPr lang="iw-IL"/>
            </a:br>
            <a:r>
              <a:rPr lang="iw-IL"/>
              <a:t>Hadoop cluster שומר את הנתונים בכפילויות על גבי מכונות מפוזרות עם יכולת גישה במקביל. תיתכן אי זמינות של מכונות כלשהן בצביר ולשם כך MR מספקת עמידות ע"י daemons ע"ג המכונות הנ"ל: </a:t>
            </a:r>
            <a:br>
              <a:rPr lang="iw-IL"/>
            </a:br>
            <a:br>
              <a:rPr lang="iw-IL"/>
            </a:br>
            <a:r>
              <a:rPr lang="iw-IL"/>
              <a:t>שרת המחזיק את הNameNode אחראי על עדכון הלקוח שלו על איזו DataNode יושב גוש נתונים. אם השרת נכשל, כל המערכת נכשלת.</a:t>
            </a:r>
            <a:br>
              <a:rPr lang="iw-IL"/>
            </a:br>
            <a:r>
              <a:rPr lang="iw-IL"/>
              <a:t>בקריאת נתונים מהHDFS, התקשורת מתבצעת ישירות לDataNode (לאחר איתורו בעזרת הNameNode ).</a:t>
            </a:r>
            <a:br>
              <a:rPr lang="iw-IL"/>
            </a:br>
            <a:r>
              <a:rPr lang="iw-IL"/>
              <a:t>JobTracker יושב על המאסטר והוא קובע אילו קבצים יעובדו ואחראי על חלוקת עבודות למכונות וניתורן.</a:t>
            </a:r>
            <a:br>
              <a:rPr lang="iw-IL"/>
            </a:br>
            <a:r>
              <a:rPr lang="iw-IL"/>
              <a:t>על כל Node יושב TaskTracker יחיד שאחראי על ניהול וניתור המשימות על המכונה עצמה. אם הJobTracker לא מקבל איתות מהTaskTracker, הוא יחלק מחדש את המשימות שלו ע"ג מכונות אחרות באשכול.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MPI היה הסטנדרט לניהול חישוב מקבילי, החיסרון של MPI היא גישה יתרה לדיסק ויכולת התרחבות מוגבלת.</a:t>
            </a:r>
            <a:br>
              <a:rPr lang="iw-IL"/>
            </a:br>
            <a:r>
              <a:rPr lang="iw-IL"/>
              <a:t>2 תנאים להעדיף MR על פני MPI הם קלט גדול ומחיר נמוך של כתיבת Map או Reduce 'רעים'.</a:t>
            </a:r>
            <a:endParaRPr/>
          </a:p>
          <a:p>
            <a:pPr indent="0" lvl="0" marL="0" rtl="1" algn="r">
              <a:spcBef>
                <a:spcPts val="0"/>
              </a:spcBef>
              <a:spcAft>
                <a:spcPts val="0"/>
              </a:spcAft>
              <a:buNone/>
            </a:pPr>
            <a:r>
              <a:rPr lang="iw-IL"/>
              <a:t>DBMS אינם מתרחבים כראוי וכדי לאפשר זאת העלות יקרה.</a:t>
            </a:r>
            <a:br>
              <a:rPr lang="iw-IL"/>
            </a:br>
            <a:r>
              <a:rPr lang="iw-IL"/>
              <a:t>השפה היא SQL, תכונה שיכולה לשרת או להזיק תלוי במשתמש ובשימוש, בMR התגברו על הקושי  בעזרת מעטפות כגון hive, pig.</a:t>
            </a:r>
            <a:br>
              <a:rPr lang="iw-IL"/>
            </a:br>
            <a:r>
              <a:rPr lang="iw-IL"/>
              <a:t>קלט ל DBMS מקבילי צריך קודם להיטען למערכת, תהליך איטי.</a:t>
            </a:r>
            <a:br>
              <a:rPr lang="iw-IL"/>
            </a:br>
            <a:r>
              <a:rPr lang="iw-IL"/>
              <a:t>מחקר מראה שDBMS מהיר יותר מMR רק לאחר שהנתונים כבר נטענו.</a:t>
            </a:r>
            <a:br>
              <a:rPr lang="iw-IL"/>
            </a:b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מקללת המימדים האלגוריתמים הקלאסיים דורשים המון נתונים בזיכרון דבר שלוקח  זמן גם אם יש מספיק זיכרון ולכן יש מאמץ לממש את האלגוריתמים בMR ולספק סביבות ענן מספקות.</a:t>
            </a:r>
            <a:br>
              <a:rPr lang="iw-IL"/>
            </a:br>
            <a:r>
              <a:rPr lang="iw-IL"/>
              <a:t>דוגמאות לסוגי אלגוריתמים שנרצה ליישם מחדש: סיווג, כריית תבניות תכופות, אשכול, מערכות המלצה.</a:t>
            </a:r>
            <a:br>
              <a:rPr lang="iw-IL"/>
            </a:br>
            <a:br>
              <a:rPr lang="iw-IL"/>
            </a:br>
            <a:r>
              <a:rPr lang="iw-IL"/>
              <a:t>הפרוייקט הבולט ביותר למימוש מחדש של האלגוריתמים להתאמה לבעיות Big Data הוא Mahout.</a:t>
            </a:r>
            <a:br>
              <a:rPr lang="iw-IL"/>
            </a:br>
            <a:r>
              <a:rPr lang="iw-IL"/>
              <a:t>התחיל על MR וכיום מתבסס על Apache spark. מגיע בצורה של ספריה כך שאין UI.</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בנוסף קיימות המערכות הבאות:</a:t>
            </a:r>
            <a:endParaRPr/>
          </a:p>
          <a:p>
            <a:pPr indent="0" lvl="0" marL="0" rtl="1" algn="r">
              <a:spcBef>
                <a:spcPts val="0"/>
              </a:spcBef>
              <a:spcAft>
                <a:spcPts val="0"/>
              </a:spcAft>
              <a:buNone/>
            </a:pPr>
            <a:r>
              <a:rPr lang="iw-IL"/>
              <a:t>NIMBLE, SystemMl שרצות מעל MR וכן Ricardo, Rhipe שרצות מעל Hadoop ומספקות תכנות שדומה לR.</a:t>
            </a:r>
            <a:br>
              <a:rPr lang="iw-IL"/>
            </a:br>
            <a:endParaRPr/>
          </a:p>
        </p:txBody>
      </p:sp>
      <p:sp>
        <p:nvSpPr>
          <p:cNvPr id="212" name="Google Shape;2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מספר חסרונות: אין שיפור ללא מקבול (מעיקרון של moores law), לא שימושי אם אי אפשר לפרק לmap/reduce. באלגוריטמים איטרטיביים יתבצעו חישובים חוזרים על מערכי נתונים כך שיבוצעו טעינות רבות מהדיסק. יש חוסר יכולת לעבד נתונים רשתיים מפאת המבנה והקשרים בין הנתונים. בעבודה עם מערך נתונים קטן יש הרבה הוצאות כלליות ביחס לגודל המערך. בניתוחים אנטרקטיביים דרוש גישה ישירה, לצורך  כך צריך תחילה לטעון את הנתונים, עקב כך יש איחור ניכר והמהירות תגובה הנדרשת נפגעת. MR בדרך כלל יושב בענן כך שמדיניות הפרטיות ואבטחה נהיה מרכיב חשוב. לבסוף, התקנה והרמת  אשכול הוא תהליך מורכב אך ניתן להתגבר בעזרת כלים כגון Cloudera.</a:t>
            </a:r>
            <a:endParaRPr/>
          </a:p>
        </p:txBody>
      </p:sp>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DAG (גמ"ל) הוא מודל אשר מגדיר את רצף הפעולות על הנתונים, כל צומת מגדירה חישובים והקשתות את הערוצים של מעברי הנתונים מתכנית לתכנית. מימושים לדוגמא: Dryad של מיקרוסופט, Airlow של אפאצ'י ועוד. </a:t>
            </a:r>
            <a:br>
              <a:rPr lang="iw-IL"/>
            </a:br>
            <a:r>
              <a:rPr lang="iw-IL"/>
              <a:t>Iterative MR מנסה להתגבר על בעיית הטעינה במחזורים נשנים של האלגוריתם. קיימים מספר מימושים, Haloop, Twister, Spark.</a:t>
            </a:r>
            <a:br>
              <a:rPr lang="iw-IL"/>
            </a:br>
            <a:r>
              <a:rPr lang="iw-IL"/>
              <a:t>נרחיב מעט על Spark: </a:t>
            </a:r>
            <a:br>
              <a:rPr lang="iw-IL"/>
            </a:br>
            <a:r>
              <a:rPr lang="iw-IL"/>
              <a:t>המחברים יצרו מודל הפשטה חדש בשם RDD - Resilient Distributed Dataset</a:t>
            </a:r>
            <a:br>
              <a:rPr lang="iw-IL"/>
            </a:br>
            <a:r>
              <a:rPr lang="iw-IL"/>
              <a:t>זהו מערך נתונים מבוזר ממוקבל ועמיד עם יכולת שמירת תוצאות ביניים בזיכרון. ההבדל העיקרי מHDFS זה שהוא לא מערכת קבצים מבוזרת אלא זיכרון מבוזר כך שהנתונים הנדרשים תמיד נמצאים בRAM.</a:t>
            </a:r>
            <a:br>
              <a:rPr lang="iw-IL"/>
            </a:br>
            <a:br>
              <a:rPr lang="iw-IL"/>
            </a:br>
            <a:r>
              <a:rPr lang="iw-IL"/>
              <a:t>Bulk Synchronous Parallel (BPS) - טוב לחישובים על נתונים רשתיים עם מימושים כגון: Pregel, Giraph, GraphX, GraphLab</a:t>
            </a:r>
            <a:br>
              <a:rPr lang="iw-IL"/>
            </a:br>
            <a:br>
              <a:rPr lang="iw-IL"/>
            </a:br>
            <a:r>
              <a:rPr lang="iw-IL"/>
              <a:t>Stream Processing לביצוע חישובים בזמן אמת קיימים הגישות הבאות: Storm, S4 Spark Streaming</a:t>
            </a:r>
            <a:br>
              <a:rPr lang="iw-IL"/>
            </a:br>
            <a:br>
              <a:rPr lang="iw-IL"/>
            </a:br>
            <a:r>
              <a:rPr lang="iw-IL"/>
              <a:t>MR על גבי מעבדים גרפיים: Pheonix, MARS, GPMR, GREX</a:t>
            </a:r>
            <a:endParaRPr/>
          </a:p>
        </p:txBody>
      </p:sp>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iw-IL"/>
              <a:t>סביבת ענן מאפשרת לנו שימוש בתשתיות מחשוב אלסטיות. דיברנו על ארכיטקטורת הפתרון המשתמשת במערכת קבצים, שכבת ביצוע, DBMS NoSql וכו'.</a:t>
            </a:r>
            <a:br>
              <a:rPr lang="iw-IL"/>
            </a:br>
            <a:r>
              <a:rPr lang="iw-IL"/>
              <a:t>דיברנו על המימוש של MapReduce, יתרונות, חסרונות וחלופות (כגון מימושים המאפשרים אלגורתמים איטרטיביים וגרפיים).</a:t>
            </a:r>
            <a:br>
              <a:rPr lang="iw-IL"/>
            </a:br>
            <a:endParaRPr/>
          </a:p>
        </p:txBody>
      </p:sp>
      <p:sp>
        <p:nvSpPr>
          <p:cNvPr id="231" name="Google Shape;2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3383c9d6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3383c9d6c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73383c9d6c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w-I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lang="iw-IL"/>
              <a:t>* Petabyte – 1024 TB</a:t>
            </a:r>
            <a:endParaRPr/>
          </a:p>
          <a:p>
            <a:pPr indent="-171450" lvl="0" marL="171450" rtl="1" algn="r">
              <a:spcBef>
                <a:spcPts val="0"/>
              </a:spcBef>
              <a:spcAft>
                <a:spcPts val="0"/>
              </a:spcAft>
              <a:buClr>
                <a:schemeClr val="dk1"/>
              </a:buClr>
              <a:buSzPts val="1200"/>
              <a:buFont typeface="Arial"/>
              <a:buChar char="•"/>
            </a:pPr>
            <a:r>
              <a:rPr lang="iw-IL"/>
              <a:t>90% מהמידע שקיים נוצר בשנתיים האחרונות (++ עדכני ל2014, צריך לבדוק היום ++)</a:t>
            </a:r>
            <a:endParaRPr/>
          </a:p>
          <a:p>
            <a:pPr indent="-171450" lvl="0" marL="171450" rtl="1" algn="r">
              <a:spcBef>
                <a:spcPts val="0"/>
              </a:spcBef>
              <a:spcAft>
                <a:spcPts val="0"/>
              </a:spcAft>
              <a:buClr>
                <a:schemeClr val="dk1"/>
              </a:buClr>
              <a:buSzPts val="1200"/>
              <a:buFont typeface="Arial"/>
              <a:buChar char="•"/>
            </a:pPr>
            <a:r>
              <a:rPr lang="iw-IL"/>
              <a:t>V4 הוגדר ע"י סטיב טוד מאוניברסיטת ברקלי - יש תיאורים של 9 V גם</a:t>
            </a:r>
            <a:endParaRPr/>
          </a:p>
          <a:p>
            <a:pPr indent="-171450" lvl="1" marL="628650" rtl="1" algn="r">
              <a:spcBef>
                <a:spcPts val="0"/>
              </a:spcBef>
              <a:spcAft>
                <a:spcPts val="0"/>
              </a:spcAft>
              <a:buClr>
                <a:schemeClr val="dk1"/>
              </a:buClr>
              <a:buSzPts val="1200"/>
              <a:buFont typeface="Arial"/>
              <a:buChar char="•"/>
            </a:pPr>
            <a:r>
              <a:rPr lang="iw-IL"/>
              <a:t>מהירות – משתמשים רוצים תשובה בזמן סביר</a:t>
            </a:r>
            <a:endParaRPr/>
          </a:p>
          <a:p>
            <a:pPr indent="-171450" lvl="1" marL="628650" rtl="1" algn="r">
              <a:spcBef>
                <a:spcPts val="0"/>
              </a:spcBef>
              <a:spcAft>
                <a:spcPts val="0"/>
              </a:spcAft>
              <a:buClr>
                <a:schemeClr val="dk1"/>
              </a:buClr>
              <a:buSzPts val="1200"/>
              <a:buFont typeface="Arial"/>
              <a:buChar char="•"/>
            </a:pPr>
            <a:r>
              <a:rPr lang="iw-IL"/>
              <a:t>אמינות – התעלמות מ"רעש" ויכולת להסתמך על המידע בכדי לקבל החלטות</a:t>
            </a:r>
            <a:endParaRPr/>
          </a:p>
          <a:p>
            <a:pPr indent="-171450" lvl="0" marL="171450" rtl="1" algn="r">
              <a:spcBef>
                <a:spcPts val="0"/>
              </a:spcBef>
              <a:spcAft>
                <a:spcPts val="0"/>
              </a:spcAft>
              <a:buClr>
                <a:schemeClr val="dk1"/>
              </a:buClr>
              <a:buSzPts val="1200"/>
              <a:buFont typeface="Arial"/>
              <a:buChar char="•"/>
            </a:pPr>
            <a:r>
              <a:rPr lang="iw-IL"/>
              <a:t>אתגרים</a:t>
            </a:r>
            <a:endParaRPr/>
          </a:p>
          <a:p>
            <a:pPr indent="-171450" lvl="1" marL="628650" rtl="1" algn="r">
              <a:spcBef>
                <a:spcPts val="0"/>
              </a:spcBef>
              <a:spcAft>
                <a:spcPts val="0"/>
              </a:spcAft>
              <a:buClr>
                <a:schemeClr val="dk1"/>
              </a:buClr>
              <a:buSzPts val="1200"/>
              <a:buFont typeface="Arial"/>
              <a:buChar char="•"/>
            </a:pPr>
            <a:r>
              <a:rPr lang="iw-IL"/>
              <a:t>עולמי DBMS (Database management systems)</a:t>
            </a:r>
            <a:endParaRPr/>
          </a:p>
          <a:p>
            <a:pPr indent="-171450" lvl="1" marL="628650" rtl="1" algn="r">
              <a:spcBef>
                <a:spcPts val="0"/>
              </a:spcBef>
              <a:spcAft>
                <a:spcPts val="0"/>
              </a:spcAft>
              <a:buClr>
                <a:schemeClr val="dk1"/>
              </a:buClr>
              <a:buSzPts val="1200"/>
              <a:buFont typeface="Arial"/>
              <a:buChar char="•"/>
            </a:pPr>
            <a:r>
              <a:rPr lang="iw-IL"/>
              <a:t>פתרון קלאסי של entity-relationship דורש טעינה של המידע לפני החיפוש, מה שלא יעבוד בכמויות האלה</a:t>
            </a:r>
            <a:endParaRPr/>
          </a:p>
          <a:p>
            <a:pPr indent="-171450" lvl="1" marL="628650" rtl="1" algn="r">
              <a:spcBef>
                <a:spcPts val="0"/>
              </a:spcBef>
              <a:spcAft>
                <a:spcPts val="0"/>
              </a:spcAft>
              <a:buClr>
                <a:schemeClr val="dk1"/>
              </a:buClr>
              <a:buSzPts val="1200"/>
              <a:buFont typeface="Arial"/>
              <a:buChar char="•"/>
            </a:pPr>
            <a:r>
              <a:rPr lang="iw-IL"/>
              <a:t>אין הרבה תמיכה לביצוע סטטיסטיקות בתוך הDB וביצוע חיפושים במקביל</a:t>
            </a:r>
            <a:endParaRPr/>
          </a:p>
          <a:p>
            <a:pPr indent="-95250" lvl="0" marL="171450" rtl="1" algn="r">
              <a:spcBef>
                <a:spcPts val="0"/>
              </a:spcBef>
              <a:spcAft>
                <a:spcPts val="0"/>
              </a:spcAft>
              <a:buClr>
                <a:schemeClr val="dk1"/>
              </a:buClr>
              <a:buSzPts val="1200"/>
              <a:buFont typeface="Arial"/>
              <a:buNone/>
            </a:pPr>
            <a:r>
              <a:t/>
            </a:r>
            <a:endParaRPr/>
          </a:p>
          <a:p>
            <a:pPr indent="-95250" lvl="0" marL="171450" rtl="1" algn="r">
              <a:spcBef>
                <a:spcPts val="0"/>
              </a:spcBef>
              <a:spcAft>
                <a:spcPts val="0"/>
              </a:spcAft>
              <a:buClr>
                <a:schemeClr val="dk1"/>
              </a:buClr>
              <a:buSzPts val="1200"/>
              <a:buFont typeface="Arial"/>
              <a:buNone/>
            </a:pPr>
            <a:r>
              <a:t/>
            </a:r>
            <a:endParaRPr/>
          </a:p>
          <a:p>
            <a:pPr indent="-95250" lvl="0" marL="171450" rtl="1" algn="r">
              <a:spcBef>
                <a:spcPts val="0"/>
              </a:spcBef>
              <a:spcAft>
                <a:spcPts val="0"/>
              </a:spcAft>
              <a:buClr>
                <a:schemeClr val="dk1"/>
              </a:buClr>
              <a:buSzPts val="1200"/>
              <a:buFont typeface="Arial"/>
              <a:buNone/>
            </a:pPr>
            <a:r>
              <a:t/>
            </a:r>
            <a:endParaRPr/>
          </a:p>
        </p:txBody>
      </p:sp>
      <p:sp>
        <p:nvSpPr>
          <p:cNvPr id="148" name="Google Shape;14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lang="iw-IL"/>
              <a:t>Business Intelligence</a:t>
            </a:r>
            <a:endParaRPr/>
          </a:p>
          <a:p>
            <a:pPr indent="0" lvl="0" marL="0" rtl="1" algn="r">
              <a:spcBef>
                <a:spcPts val="0"/>
              </a:spcBef>
              <a:spcAft>
                <a:spcPts val="0"/>
              </a:spcAft>
              <a:buNone/>
            </a:pPr>
            <a:r>
              <a:rPr lang="iw-IL"/>
              <a:t>ארגונים מחפשים דרכים חדשות ואפקטיביות לקבלת החלטות – כדי לקבל יתרון בשוק</a:t>
            </a:r>
            <a:endParaRPr/>
          </a:p>
          <a:p>
            <a:pPr indent="0" lvl="0" marL="0" rtl="1" algn="r">
              <a:spcBef>
                <a:spcPts val="0"/>
              </a:spcBef>
              <a:spcAft>
                <a:spcPts val="0"/>
              </a:spcAft>
              <a:buNone/>
            </a:pPr>
            <a:r>
              <a:rPr lang="iw-IL"/>
              <a:t>Data mining – חשוב כדי לזהות דפוסים חדשים שיכולים להיות להועיל</a:t>
            </a:r>
            <a:endParaRPr/>
          </a:p>
          <a:p>
            <a:pPr indent="0" lvl="0" marL="0" rtl="1" algn="r">
              <a:spcBef>
                <a:spcPts val="0"/>
              </a:spcBef>
              <a:spcAft>
                <a:spcPts val="0"/>
              </a:spcAft>
              <a:buNone/>
            </a:pPr>
            <a:r>
              <a:rPr lang="iw-IL"/>
              <a:t>מאיפה? כל מקום.</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חנויות – החלטה על מחירים</a:t>
            </a:r>
            <a:endParaRPr/>
          </a:p>
          <a:p>
            <a:pPr indent="0" lvl="0" marL="0" rtl="1" algn="r">
              <a:spcBef>
                <a:spcPts val="0"/>
              </a:spcBef>
              <a:spcAft>
                <a:spcPts val="0"/>
              </a:spcAft>
              <a:buNone/>
            </a:pPr>
            <a:r>
              <a:rPr lang="iw-IL"/>
              <a:t>בנקים/השקעה – חישוב של סיכונים של השקעות, שינוי של אחוזים בודדים בזמן אמת</a:t>
            </a:r>
            <a:endParaRPr/>
          </a:p>
          <a:p>
            <a:pPr indent="0" lvl="0" marL="0" rtl="1" algn="r">
              <a:spcBef>
                <a:spcPts val="0"/>
              </a:spcBef>
              <a:spcAft>
                <a:spcPts val="0"/>
              </a:spcAft>
              <a:buNone/>
            </a:pPr>
            <a:r>
              <a:rPr lang="iw-IL"/>
              <a:t>ביטוח – במיוחד ביטוח חיים – הסתכלות על מידע היסטורי כדי לנחש התנהגות עתידית.</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צריך תשתיות כדי לעשות את זה</a:t>
            </a:r>
            <a:endParaRPr/>
          </a:p>
        </p:txBody>
      </p:sp>
      <p:sp>
        <p:nvSpPr>
          <p:cNvPr id="155" name="Google Shape;15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rPr lang="iw-IL"/>
              <a:t>עולם הCloud עוזר כדי לתת אפשרות לכולם להשתתף בתחום</a:t>
            </a:r>
            <a:endParaRPr/>
          </a:p>
          <a:p>
            <a:pPr indent="0" lvl="0" marL="0" rtl="1" algn="r">
              <a:spcBef>
                <a:spcPts val="0"/>
              </a:spcBef>
              <a:spcAft>
                <a:spcPts val="0"/>
              </a:spcAft>
              <a:buNone/>
            </a:pPr>
            <a:r>
              <a:rPr lang="iw-IL"/>
              <a:t>מציע יכולת Scaling ביחס לשימוש, עלות ניהול קטנות וגמישות לשימוש הלקוח</a:t>
            </a:r>
            <a:endParaRPr/>
          </a:p>
          <a:p>
            <a:pPr indent="0" lvl="0" marL="0" rtl="1" algn="r">
              <a:spcBef>
                <a:spcPts val="0"/>
              </a:spcBef>
              <a:spcAft>
                <a:spcPts val="0"/>
              </a:spcAft>
              <a:buNone/>
            </a:pPr>
            <a:r>
              <a:rPr lang="iw-IL"/>
              <a:t>מחולק לרמות אבסטרקציה</a:t>
            </a:r>
            <a:endParaRPr/>
          </a:p>
          <a:p>
            <a:pPr indent="0" lvl="0" marL="0" rtl="1" algn="r">
              <a:spcBef>
                <a:spcPts val="0"/>
              </a:spcBef>
              <a:spcAft>
                <a:spcPts val="0"/>
              </a:spcAft>
              <a:buNone/>
            </a:pPr>
            <a:r>
              <a:rPr lang="iw-IL"/>
              <a:t>Infrastructure as a Service – filesystem לאחסון המידע בכמויות גדולות</a:t>
            </a:r>
            <a:endParaRPr/>
          </a:p>
          <a:p>
            <a:pPr indent="0" lvl="0" marL="0" rtl="1" algn="r">
              <a:spcBef>
                <a:spcPts val="0"/>
              </a:spcBef>
              <a:spcAft>
                <a:spcPts val="0"/>
              </a:spcAft>
              <a:buNone/>
            </a:pPr>
            <a:r>
              <a:rPr lang="iw-IL"/>
              <a:t>Platform as a Service – DBMS, DB לניהול המידע (בין שכבות "תשתית" ל"פלטפורמה") – משומש כדי לגשת למידע ברמת הפלטפורמה, אך המימוש הוא ברמת החומרה ולכן בתשתית.</a:t>
            </a:r>
            <a:endParaRPr/>
          </a:p>
          <a:p>
            <a:pPr indent="0" lvl="0" marL="0" marR="0" rtl="1" algn="r">
              <a:lnSpc>
                <a:spcPct val="100000"/>
              </a:lnSpc>
              <a:spcBef>
                <a:spcPts val="0"/>
              </a:spcBef>
              <a:spcAft>
                <a:spcPts val="0"/>
              </a:spcAft>
              <a:buClr>
                <a:schemeClr val="dk1"/>
              </a:buClr>
              <a:buSzPts val="1200"/>
              <a:buFont typeface="Calibri"/>
              <a:buNone/>
            </a:pPr>
            <a:r>
              <a:rPr lang="iw-IL"/>
              <a:t>PaaS- פלטפורמה לביצוע שיודעת לבזר את הפעולה החישובית על כלל המחשבים.</a:t>
            </a:r>
            <a:endParaRPr/>
          </a:p>
          <a:p>
            <a:pPr indent="0" lvl="0" marL="0" rtl="1" algn="r">
              <a:spcBef>
                <a:spcPts val="0"/>
              </a:spcBef>
              <a:spcAft>
                <a:spcPts val="0"/>
              </a:spcAft>
              <a:buNone/>
            </a:pPr>
            <a:r>
              <a:rPr lang="iw-IL"/>
              <a:t>Software as a Service – תכונה לשליפת המידע שיושבת בין הPaaS ל-SaaS</a:t>
            </a:r>
            <a:endParaRPr/>
          </a:p>
          <a:p>
            <a:pPr indent="0" lvl="0" marL="0" rtl="1" algn="r">
              <a:spcBef>
                <a:spcPts val="0"/>
              </a:spcBef>
              <a:spcAft>
                <a:spcPts val="0"/>
              </a:spcAft>
              <a:buNone/>
            </a:pPr>
            <a:r>
              <a:rPr lang="iw-IL"/>
              <a:t>נראה את 4 השכבות:</a:t>
            </a:r>
            <a:endParaRPr/>
          </a:p>
        </p:txBody>
      </p:sp>
      <p:sp>
        <p:nvSpPr>
          <p:cNvPr id="162" name="Google Shape;16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lang="iw-IL"/>
              <a:t>השכבה הראשונה היא הבסיס לארכיטקטורת הcloud. (שכבת </a:t>
            </a:r>
            <a:r>
              <a:rPr lang="iw-IL" sz="1200"/>
              <a:t>אחסון קבצים)</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Hadoop-distributed file system</a:t>
            </a:r>
            <a:endParaRPr/>
          </a:p>
          <a:p>
            <a:pPr indent="0" lvl="0" marL="0" rtl="1" algn="r">
              <a:spcBef>
                <a:spcPts val="0"/>
              </a:spcBef>
              <a:spcAft>
                <a:spcPts val="0"/>
              </a:spcAft>
              <a:buNone/>
            </a:pPr>
            <a:r>
              <a:rPr lang="iw-IL"/>
              <a:t>פרויקט opensource של apache שממש את הרעיון של google filesystem</a:t>
            </a:r>
            <a:endParaRPr/>
          </a:p>
          <a:p>
            <a:pPr indent="0" lvl="0" marL="0" rtl="1" algn="r">
              <a:spcBef>
                <a:spcPts val="0"/>
              </a:spcBef>
              <a:spcAft>
                <a:spcPts val="0"/>
              </a:spcAft>
              <a:buNone/>
            </a:pPr>
            <a:r>
              <a:rPr lang="iw-IL"/>
              <a:t>בנוי מהמון שרתים שמתחלקים לשתי קבוצות.</a:t>
            </a:r>
            <a:endParaRPr/>
          </a:p>
          <a:p>
            <a:pPr indent="0" lvl="0" marL="0" rtl="1" algn="r">
              <a:spcBef>
                <a:spcPts val="0"/>
              </a:spcBef>
              <a:spcAft>
                <a:spcPts val="0"/>
              </a:spcAft>
              <a:buNone/>
            </a:pPr>
            <a:r>
              <a:rPr lang="iw-IL"/>
              <a:t>Namenode – אחד.</a:t>
            </a:r>
            <a:endParaRPr/>
          </a:p>
          <a:p>
            <a:pPr indent="0" lvl="0" marL="0" rtl="1" algn="r">
              <a:spcBef>
                <a:spcPts val="0"/>
              </a:spcBef>
              <a:spcAft>
                <a:spcPts val="0"/>
              </a:spcAft>
              <a:buNone/>
            </a:pPr>
            <a:r>
              <a:rPr lang="iw-IL"/>
              <a:t>Datanodes – המון.</a:t>
            </a:r>
            <a:endParaRPr/>
          </a:p>
          <a:p>
            <a:pPr indent="0" lvl="0" marL="0" rtl="1" algn="r">
              <a:spcBef>
                <a:spcPts val="0"/>
              </a:spcBef>
              <a:spcAft>
                <a:spcPts val="0"/>
              </a:spcAft>
              <a:buNone/>
            </a:pPr>
            <a:r>
              <a:rPr lang="iw-IL"/>
              <a:t>קבצים מחולקים לבלוקים קבועים של 64MB</a:t>
            </a:r>
            <a:endParaRPr/>
          </a:p>
          <a:p>
            <a:pPr indent="0" lvl="0" marL="0" rtl="1" algn="r">
              <a:spcBef>
                <a:spcPts val="0"/>
              </a:spcBef>
              <a:spcAft>
                <a:spcPts val="0"/>
              </a:spcAft>
              <a:buNone/>
            </a:pPr>
            <a:r>
              <a:rPr lang="iw-IL"/>
              <a:t>לכל בלוק יש ID בגודל 64 ביט. (2^64 בלוקים אפשריים – 2^64*64 = 2^70=1180591620717PB=10**12 PB)</a:t>
            </a:r>
            <a:endParaRPr/>
          </a:p>
          <a:p>
            <a:pPr indent="0" lvl="0" marL="0" rtl="1" algn="r">
              <a:spcBef>
                <a:spcPts val="0"/>
              </a:spcBef>
              <a:spcAft>
                <a:spcPts val="0"/>
              </a:spcAft>
              <a:buNone/>
            </a:pPr>
            <a:r>
              <a:rPr lang="iw-IL"/>
              <a:t>כמשתמש רוצה קובץ, הוא פונה לNamenode עם השם שלו ומקבל בחזרה את הBlockID והDatanode שבו מאוחסן המידע – ופונה אליו עצמאית (חשוב! מידע אף פעם לא עובר דרך הNamenode)</a:t>
            </a:r>
            <a:endParaRPr/>
          </a:p>
          <a:p>
            <a:pPr indent="0" lvl="0" marL="0" rtl="1" algn="r">
              <a:spcBef>
                <a:spcPts val="0"/>
              </a:spcBef>
              <a:spcAft>
                <a:spcPts val="0"/>
              </a:spcAft>
              <a:buNone/>
            </a:pPr>
            <a:r>
              <a:rPr lang="iw-IL"/>
              <a:t>כדי לשמור על זמינות – כל בלוק משוכפל 3 פעמים של שרתים שונים</a:t>
            </a:r>
            <a:endParaRPr/>
          </a:p>
          <a:p>
            <a:pPr indent="0" lvl="0" marL="0" rtl="1" algn="r">
              <a:spcBef>
                <a:spcPts val="0"/>
              </a:spcBef>
              <a:spcAft>
                <a:spcPts val="0"/>
              </a:spcAft>
              <a:buNone/>
            </a:pPr>
            <a:r>
              <a:rPr lang="iw-IL"/>
              <a:t>איזון אוטומטי של המידע בין שרתי Datanode</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עוד אופציות:</a:t>
            </a:r>
            <a:endParaRPr/>
          </a:p>
          <a:p>
            <a:pPr indent="0" lvl="0" marL="0" rtl="1" algn="r">
              <a:spcBef>
                <a:spcPts val="0"/>
              </a:spcBef>
              <a:spcAft>
                <a:spcPts val="0"/>
              </a:spcAft>
              <a:buNone/>
            </a:pPr>
            <a:r>
              <a:rPr lang="iw-IL"/>
              <a:t>Amazon Simple Storage Service (S3), Cosmos, and Sector</a:t>
            </a:r>
            <a:endParaRPr/>
          </a:p>
        </p:txBody>
      </p:sp>
      <p:sp>
        <p:nvSpPr>
          <p:cNvPr id="170" name="Google Shape;17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lang="iw-IL"/>
              <a:t>השכבה השנייה היא על מסדי הנתונים (שכבת </a:t>
            </a:r>
            <a:r>
              <a:rPr lang="iw-IL" sz="1200"/>
              <a:t>ניהול מידע)</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Not Only SQL</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ממומש מעל מערכות קבצים מבוזרות - פעולות Join ממומשות בעת הצורך ע"י אלגוריתמים ייעודיים</a:t>
            </a:r>
            <a:endParaRPr/>
          </a:p>
          <a:p>
            <a:pPr indent="0" lvl="0" marL="0" rtl="1" algn="r">
              <a:spcBef>
                <a:spcPts val="0"/>
              </a:spcBef>
              <a:spcAft>
                <a:spcPts val="0"/>
              </a:spcAft>
              <a:buNone/>
            </a:pPr>
            <a:r>
              <a:rPr lang="iw-IL"/>
              <a:t>ההבדל העיקרי היא האפשרות להרחבה אופקית של המידע  (אופקית – הוספת שרתים. אנכית – הוספת יכולת עיבוד)</a:t>
            </a:r>
            <a:endParaRPr/>
          </a:p>
          <a:p>
            <a:pPr indent="0" lvl="0" marL="0" rtl="1" algn="r">
              <a:spcBef>
                <a:spcPts val="0"/>
              </a:spcBef>
              <a:spcAft>
                <a:spcPts val="0"/>
              </a:spcAft>
              <a:buNone/>
            </a:pPr>
            <a:r>
              <a:rPr lang="iw-IL"/>
              <a:t>קריסה של שרת יחיד יכול להיפתר בלי קושי</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אין צורך בסכמה (scheme) המידע יכול להיכנס בלי להגדיר מבנה קבוע – בנוסף אפשר לשנות את הפורמט בכל רגע בלי לעצור את האפליקציה, מה שמאפשר המון גמישות</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דוגמה של מימוש הוא BigTable ע"י גוגל ב2004</a:t>
            </a:r>
            <a:endParaRPr/>
          </a:p>
          <a:p>
            <a:pPr indent="0" lvl="0" marL="0" rtl="1" algn="r">
              <a:spcBef>
                <a:spcPts val="0"/>
              </a:spcBef>
              <a:spcAft>
                <a:spcPts val="0"/>
              </a:spcAft>
              <a:buNone/>
            </a:pPr>
            <a:r>
              <a:t/>
            </a:r>
            <a:endParaRPr/>
          </a:p>
          <a:p>
            <a:pPr indent="0" lvl="0" marL="0" rtl="1" algn="r">
              <a:spcBef>
                <a:spcPts val="0"/>
              </a:spcBef>
              <a:spcAft>
                <a:spcPts val="0"/>
              </a:spcAft>
              <a:buNone/>
            </a:pPr>
            <a:r>
              <a:rPr lang="iw-IL"/>
              <a:t>עוד דוגמאות:</a:t>
            </a:r>
            <a:endParaRPr/>
          </a:p>
          <a:p>
            <a:pPr indent="0" lvl="0" marL="0" rtl="1" algn="r">
              <a:spcBef>
                <a:spcPts val="0"/>
              </a:spcBef>
              <a:spcAft>
                <a:spcPts val="0"/>
              </a:spcAft>
              <a:buNone/>
            </a:pPr>
            <a:r>
              <a:rPr lang="iw-IL"/>
              <a:t>Dynamo, Hbase, Cassandra, Hypertable, MongoDB, CouchDB</a:t>
            </a:r>
            <a:endParaRPr/>
          </a:p>
        </p:txBody>
      </p:sp>
      <p:sp>
        <p:nvSpPr>
          <p:cNvPr id="178" name="Google Shape;17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lang="iw-IL"/>
              <a:t>השכבה השלישית היא סביבת הביצוע (</a:t>
            </a:r>
            <a:r>
              <a:rPr lang="iw-IL" sz="1200"/>
              <a:t>ביצוע פעולות)</a:t>
            </a:r>
            <a:endParaRPr/>
          </a:p>
          <a:p>
            <a:pPr indent="0" lvl="0" marL="0" marR="0" rtl="1" algn="r">
              <a:lnSpc>
                <a:spcPct val="100000"/>
              </a:lnSpc>
              <a:spcBef>
                <a:spcPts val="0"/>
              </a:spcBef>
              <a:spcAft>
                <a:spcPts val="0"/>
              </a:spcAft>
              <a:buClr>
                <a:schemeClr val="dk1"/>
              </a:buClr>
              <a:buSzPts val="1200"/>
              <a:buFont typeface="Calibri"/>
              <a:buNone/>
            </a:pPr>
            <a:r>
              <a:t/>
            </a:r>
            <a:endParaRPr/>
          </a:p>
          <a:p>
            <a:pPr indent="0" lvl="0" marL="0" marR="0" rtl="1" algn="r">
              <a:lnSpc>
                <a:spcPct val="100000"/>
              </a:lnSpc>
              <a:spcBef>
                <a:spcPts val="0"/>
              </a:spcBef>
              <a:spcAft>
                <a:spcPts val="0"/>
              </a:spcAft>
              <a:buClr>
                <a:schemeClr val="dk1"/>
              </a:buClr>
              <a:buSzPts val="1200"/>
              <a:buFont typeface="Calibri"/>
              <a:buNone/>
            </a:pPr>
            <a:r>
              <a:rPr lang="iw-IL"/>
              <a:t>בעקבות כמות שרתים גודלה – cloud מותאם בביצוע חישובים פשוטים ומבוזרים על שרתים</a:t>
            </a:r>
            <a:endParaRPr/>
          </a:p>
          <a:p>
            <a:pPr indent="0" lvl="0" marL="0" marR="0" rtl="1" algn="r">
              <a:lnSpc>
                <a:spcPct val="100000"/>
              </a:lnSpc>
              <a:spcBef>
                <a:spcPts val="0"/>
              </a:spcBef>
              <a:spcAft>
                <a:spcPts val="0"/>
              </a:spcAft>
              <a:buClr>
                <a:schemeClr val="dk1"/>
              </a:buClr>
              <a:buSzPts val="1200"/>
              <a:buFont typeface="Calibri"/>
              <a:buNone/>
            </a:pPr>
            <a:r>
              <a:rPr lang="iw-IL"/>
              <a:t>הנחות של MapReduce</a:t>
            </a:r>
            <a:endParaRPr/>
          </a:p>
          <a:p>
            <a:pPr indent="-171450" lvl="0" marL="171450" marR="0" rtl="1" algn="r">
              <a:lnSpc>
                <a:spcPct val="100000"/>
              </a:lnSpc>
              <a:spcBef>
                <a:spcPts val="0"/>
              </a:spcBef>
              <a:spcAft>
                <a:spcPts val="0"/>
              </a:spcAft>
              <a:buClr>
                <a:schemeClr val="dk1"/>
              </a:buClr>
              <a:buSzPts val="1200"/>
              <a:buFont typeface="Arial"/>
              <a:buChar char="•"/>
            </a:pPr>
            <a:r>
              <a:rPr lang="iw-IL"/>
              <a:t>כלל השרתים באותו מקום פיזי או שיש רוחב פס גבוה בין השרתים</a:t>
            </a:r>
            <a:endParaRPr/>
          </a:p>
          <a:p>
            <a:pPr indent="-171450" lvl="0" marL="171450" marR="0" rtl="1" algn="r">
              <a:lnSpc>
                <a:spcPct val="100000"/>
              </a:lnSpc>
              <a:spcBef>
                <a:spcPts val="0"/>
              </a:spcBef>
              <a:spcAft>
                <a:spcPts val="0"/>
              </a:spcAft>
              <a:buClr>
                <a:schemeClr val="dk1"/>
              </a:buClr>
              <a:buSzPts val="1200"/>
              <a:buFont typeface="Arial"/>
              <a:buChar char="•"/>
            </a:pPr>
            <a:r>
              <a:rPr lang="iw-IL"/>
              <a:t>הקלט והפלט קטנים יחסית על שהפעולות מבוצעות על כמות גדלה של מידע</a:t>
            </a:r>
            <a:endParaRPr/>
          </a:p>
          <a:p>
            <a:pPr indent="0" lvl="0" marL="0" marR="0" rtl="1" algn="r">
              <a:lnSpc>
                <a:spcPct val="100000"/>
              </a:lnSpc>
              <a:spcBef>
                <a:spcPts val="0"/>
              </a:spcBef>
              <a:spcAft>
                <a:spcPts val="0"/>
              </a:spcAft>
              <a:buClr>
                <a:schemeClr val="dk1"/>
              </a:buClr>
              <a:buSzPts val="1200"/>
              <a:buFont typeface="Calibri"/>
              <a:buNone/>
            </a:pPr>
            <a:r>
              <a:t/>
            </a:r>
            <a:endParaRPr sz="1200"/>
          </a:p>
          <a:p>
            <a:pPr indent="0" lvl="0" marL="0" marR="0" rtl="1" algn="r">
              <a:lnSpc>
                <a:spcPct val="100000"/>
              </a:lnSpc>
              <a:spcBef>
                <a:spcPts val="0"/>
              </a:spcBef>
              <a:spcAft>
                <a:spcPts val="0"/>
              </a:spcAft>
              <a:buClr>
                <a:schemeClr val="dk1"/>
              </a:buClr>
              <a:buSzPts val="1200"/>
              <a:buFont typeface="Calibri"/>
              <a:buNone/>
            </a:pPr>
            <a:r>
              <a:rPr lang="iw-IL" sz="1200"/>
              <a:t>המשתמש מגדיר איזו פעולה הוא עושה על כל שורה (Map) ואז איך עושים אגרגציה (צוברים) בין התוצאות [הפעולה חייבת להיות אסוסיציבית וכומטטיבית] (Reduce)</a:t>
            </a:r>
            <a:endParaRPr/>
          </a:p>
          <a:p>
            <a:pPr indent="0" lvl="0" marL="0" marR="0" rtl="1" algn="r">
              <a:lnSpc>
                <a:spcPct val="100000"/>
              </a:lnSpc>
              <a:spcBef>
                <a:spcPts val="0"/>
              </a:spcBef>
              <a:spcAft>
                <a:spcPts val="0"/>
              </a:spcAft>
              <a:buClr>
                <a:schemeClr val="dk1"/>
              </a:buClr>
              <a:buSzPts val="1200"/>
              <a:buFont typeface="Calibri"/>
              <a:buNone/>
            </a:pPr>
            <a:r>
              <a:t/>
            </a:r>
            <a:endParaRPr sz="1200"/>
          </a:p>
        </p:txBody>
      </p:sp>
      <p:sp>
        <p:nvSpPr>
          <p:cNvPr id="185" name="Google Shape;18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chemeClr val="dk1"/>
              </a:buClr>
              <a:buSzPts val="1200"/>
              <a:buFont typeface="Calibri"/>
              <a:buNone/>
            </a:pPr>
            <a:r>
              <a:rPr lang="iw-IL"/>
              <a:t>השכבה הרביעית היא על תשאול תוצרים (</a:t>
            </a:r>
            <a:r>
              <a:rPr lang="iw-IL" sz="1200"/>
              <a:t>שליפת תוצאות)</a:t>
            </a:r>
            <a:endParaRPr/>
          </a:p>
          <a:p>
            <a:pPr indent="0" lvl="0" marL="0" rtl="1" algn="r">
              <a:spcBef>
                <a:spcPts val="0"/>
              </a:spcBef>
              <a:spcAft>
                <a:spcPts val="0"/>
              </a:spcAft>
              <a:buNone/>
            </a:pPr>
            <a:r>
              <a:t/>
            </a:r>
            <a:endParaRPr sz="1200"/>
          </a:p>
          <a:p>
            <a:pPr indent="0" lvl="0" marL="0" rtl="1" algn="r">
              <a:spcBef>
                <a:spcPts val="0"/>
              </a:spcBef>
              <a:spcAft>
                <a:spcPts val="0"/>
              </a:spcAft>
              <a:buNone/>
            </a:pPr>
            <a:r>
              <a:rPr lang="iw-IL" sz="1200"/>
              <a:t>הממשק למשתמש אל מול שאר השכבות – שולח לביצוע ע"י MR ושליפה מהDB שמושך מהFS</a:t>
            </a:r>
            <a:endParaRPr sz="1200"/>
          </a:p>
          <a:p>
            <a:pPr indent="0" lvl="0" marL="0" rtl="1" algn="r">
              <a:spcBef>
                <a:spcPts val="0"/>
              </a:spcBef>
              <a:spcAft>
                <a:spcPts val="0"/>
              </a:spcAft>
              <a:buNone/>
            </a:pPr>
            <a:r>
              <a:rPr lang="iw-IL" sz="1200"/>
              <a:t>הצגת התוצר הסופי לאחר ביצוע פעולות כמו Join – לוגיקה להצגה של תשאולים מורכבים</a:t>
            </a:r>
            <a:endParaRPr/>
          </a:p>
          <a:p>
            <a:pPr indent="0" lvl="0" marL="0" rtl="1" algn="r">
              <a:spcBef>
                <a:spcPts val="0"/>
              </a:spcBef>
              <a:spcAft>
                <a:spcPts val="0"/>
              </a:spcAft>
              <a:buNone/>
            </a:pPr>
            <a:r>
              <a:rPr lang="iw-IL" sz="1200"/>
              <a:t>המטרה – לספק פתרון משולב של השפה "ההצהרתית" לבין הביצוע "הפרוצדורלי"</a:t>
            </a:r>
            <a:endParaRPr/>
          </a:p>
          <a:p>
            <a:pPr indent="0" lvl="0" marL="0" marR="0" rtl="1" algn="r">
              <a:lnSpc>
                <a:spcPct val="100000"/>
              </a:lnSpc>
              <a:spcBef>
                <a:spcPts val="0"/>
              </a:spcBef>
              <a:spcAft>
                <a:spcPts val="0"/>
              </a:spcAft>
              <a:buClr>
                <a:schemeClr val="dk1"/>
              </a:buClr>
              <a:buSzPts val="1200"/>
              <a:buFont typeface="Calibri"/>
              <a:buNone/>
            </a:pPr>
            <a:r>
              <a:rPr lang="iw-IL" sz="1200"/>
              <a:t>דוגמאות:</a:t>
            </a:r>
            <a:endParaRPr/>
          </a:p>
          <a:p>
            <a:pPr indent="0" lvl="0" marL="0" rtl="1" algn="r">
              <a:spcBef>
                <a:spcPts val="0"/>
              </a:spcBef>
              <a:spcAft>
                <a:spcPts val="0"/>
              </a:spcAft>
              <a:buNone/>
            </a:pPr>
            <a:r>
              <a:rPr lang="iw-IL" sz="1200"/>
              <a:t>Hive, Pig, JAQL, Dremel, Scope</a:t>
            </a:r>
            <a:endParaRPr/>
          </a:p>
          <a:p>
            <a:pPr indent="0" lvl="0" marL="0" marR="0" rtl="1" algn="r">
              <a:lnSpc>
                <a:spcPct val="100000"/>
              </a:lnSpc>
              <a:spcBef>
                <a:spcPts val="0"/>
              </a:spcBef>
              <a:spcAft>
                <a:spcPts val="0"/>
              </a:spcAft>
              <a:buClr>
                <a:schemeClr val="dk1"/>
              </a:buClr>
              <a:buSzPts val="1200"/>
              <a:buFont typeface="Calibri"/>
              <a:buNone/>
            </a:pPr>
            <a:r>
              <a:t/>
            </a:r>
            <a:endParaRPr sz="1200"/>
          </a:p>
        </p:txBody>
      </p:sp>
      <p:sp>
        <p:nvSpPr>
          <p:cNvPr id="193" name="Google Shape;19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19"/>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19"/>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9"/>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9"/>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19"/>
          <p:cNvGrpSpPr/>
          <p:nvPr/>
        </p:nvGrpSpPr>
        <p:grpSpPr>
          <a:xfrm>
            <a:off x="5250180" y="1267730"/>
            <a:ext cx="1691640" cy="615934"/>
            <a:chOff x="5250180" y="1267730"/>
            <a:chExt cx="1691640" cy="615934"/>
          </a:xfrm>
        </p:grpSpPr>
        <p:cxnSp>
          <p:nvCxnSpPr>
            <p:cNvPr id="24" name="Google Shape;24;p19"/>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5" name="Google Shape;25;p19"/>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6" name="Google Shape;26;p19"/>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7" name="Google Shape;27;p19"/>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Century Schoolbook"/>
              <a:buNone/>
              <a:defRPr b="0" sz="6800" cap="non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9"/>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9" name="Google Shape;29;p19"/>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EFEFE"/>
                </a:solidFill>
                <a:latin typeface="Libre Franklin"/>
                <a:ea typeface="Libre Franklin"/>
                <a:cs typeface="Libre Franklin"/>
                <a:sym typeface="Libre Franklin"/>
              </a:defRPr>
            </a:lvl1pPr>
            <a:lvl2pPr indent="0" lvl="1" marL="0" algn="r">
              <a:spcBef>
                <a:spcPts val="0"/>
              </a:spcBef>
              <a:buNone/>
              <a:defRPr b="0" i="0" sz="1000" u="none" cap="none" strike="noStrike">
                <a:solidFill>
                  <a:srgbClr val="FEFEFE"/>
                </a:solidFill>
                <a:latin typeface="Libre Franklin"/>
                <a:ea typeface="Libre Franklin"/>
                <a:cs typeface="Libre Franklin"/>
                <a:sym typeface="Libre Franklin"/>
              </a:defRPr>
            </a:lvl2pPr>
            <a:lvl3pPr indent="0" lvl="2" marL="0" algn="r">
              <a:spcBef>
                <a:spcPts val="0"/>
              </a:spcBef>
              <a:buNone/>
              <a:defRPr b="0" i="0" sz="1000" u="none" cap="none" strike="noStrike">
                <a:solidFill>
                  <a:srgbClr val="FEFEFE"/>
                </a:solidFill>
                <a:latin typeface="Libre Franklin"/>
                <a:ea typeface="Libre Franklin"/>
                <a:cs typeface="Libre Franklin"/>
                <a:sym typeface="Libre Franklin"/>
              </a:defRPr>
            </a:lvl3pPr>
            <a:lvl4pPr indent="0" lvl="3" marL="0" algn="r">
              <a:spcBef>
                <a:spcPts val="0"/>
              </a:spcBef>
              <a:buNone/>
              <a:defRPr b="0" i="0" sz="1000" u="none" cap="none" strike="noStrike">
                <a:solidFill>
                  <a:srgbClr val="FEFEFE"/>
                </a:solidFill>
                <a:latin typeface="Libre Franklin"/>
                <a:ea typeface="Libre Franklin"/>
                <a:cs typeface="Libre Franklin"/>
                <a:sym typeface="Libre Franklin"/>
              </a:defRPr>
            </a:lvl4pPr>
            <a:lvl5pPr indent="0" lvl="4" marL="0" algn="r">
              <a:spcBef>
                <a:spcPts val="0"/>
              </a:spcBef>
              <a:buNone/>
              <a:defRPr b="0" i="0" sz="1000" u="none" cap="none" strike="noStrike">
                <a:solidFill>
                  <a:srgbClr val="FEFEFE"/>
                </a:solidFill>
                <a:latin typeface="Libre Franklin"/>
                <a:ea typeface="Libre Franklin"/>
                <a:cs typeface="Libre Franklin"/>
                <a:sym typeface="Libre Franklin"/>
              </a:defRPr>
            </a:lvl5pPr>
            <a:lvl6pPr indent="0" lvl="5" marL="0" algn="r">
              <a:spcBef>
                <a:spcPts val="0"/>
              </a:spcBef>
              <a:buNone/>
              <a:defRPr b="0" i="0" sz="1000" u="none" cap="none" strike="noStrike">
                <a:solidFill>
                  <a:srgbClr val="FEFEFE"/>
                </a:solidFill>
                <a:latin typeface="Libre Franklin"/>
                <a:ea typeface="Libre Franklin"/>
                <a:cs typeface="Libre Franklin"/>
                <a:sym typeface="Libre Franklin"/>
              </a:defRPr>
            </a:lvl6pPr>
            <a:lvl7pPr indent="0" lvl="6" marL="0" algn="r">
              <a:spcBef>
                <a:spcPts val="0"/>
              </a:spcBef>
              <a:buNone/>
              <a:defRPr b="0" i="0" sz="1000" u="none" cap="none" strike="noStrike">
                <a:solidFill>
                  <a:srgbClr val="FEFEFE"/>
                </a:solidFill>
                <a:latin typeface="Libre Franklin"/>
                <a:ea typeface="Libre Franklin"/>
                <a:cs typeface="Libre Franklin"/>
                <a:sym typeface="Libre Franklin"/>
              </a:defRPr>
            </a:lvl7pPr>
            <a:lvl8pPr indent="0" lvl="7" marL="0" algn="r">
              <a:spcBef>
                <a:spcPts val="0"/>
              </a:spcBef>
              <a:buNone/>
              <a:defRPr b="0" i="0" sz="1000" u="none" cap="none" strike="noStrike">
                <a:solidFill>
                  <a:srgbClr val="FEFEFE"/>
                </a:solidFill>
                <a:latin typeface="Libre Franklin"/>
                <a:ea typeface="Libre Franklin"/>
                <a:cs typeface="Libre Franklin"/>
                <a:sym typeface="Libre Franklin"/>
              </a:defRPr>
            </a:lvl8pPr>
            <a:lvl9pPr indent="0" lvl="8" marL="0" algn="r">
              <a:spcBef>
                <a:spcPts val="0"/>
              </a:spcBef>
              <a:buNone/>
              <a:defRPr b="0" i="0" sz="10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9" name="Shape 109"/>
        <p:cNvGrpSpPr/>
        <p:nvPr/>
      </p:nvGrpSpPr>
      <p:grpSpPr>
        <a:xfrm>
          <a:off x="0" y="0"/>
          <a:ext cx="0" cy="0"/>
          <a:chOff x="0" y="0"/>
          <a:chExt cx="0" cy="0"/>
        </a:xfrm>
      </p:grpSpPr>
      <p:sp>
        <p:nvSpPr>
          <p:cNvPr id="110" name="Google Shape;110;p27"/>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7"/>
          <p:cNvSpPr/>
          <p:nvPr>
            <p:ph idx="2" type="pic"/>
          </p:nvPr>
        </p:nvSpPr>
        <p:spPr>
          <a:xfrm>
            <a:off x="228599" y="237744"/>
            <a:ext cx="7696201" cy="6382512"/>
          </a:xfrm>
          <a:prstGeom prst="rect">
            <a:avLst/>
          </a:prstGeom>
          <a:solidFill>
            <a:srgbClr val="D8829A"/>
          </a:solidFill>
          <a:ln>
            <a:noFill/>
          </a:ln>
        </p:spPr>
        <p:txBody>
          <a:bodyPr anchorCtr="0" anchor="t" bIns="45700" lIns="91425" spcFirstLastPara="1" rIns="91425" wrap="square" tIns="45700">
            <a:normAutofit/>
          </a:bodyPr>
          <a:lstStyle>
            <a:lvl1pPr lvl="0" marR="0" rtl="0" algn="l">
              <a:lnSpc>
                <a:spcPct val="110000"/>
              </a:lnSpc>
              <a:spcBef>
                <a:spcPts val="900"/>
              </a:spcBef>
              <a:spcAft>
                <a:spcPts val="0"/>
              </a:spcAft>
              <a:buClr>
                <a:srgbClr val="262626"/>
              </a:buClr>
              <a:buSzPts val="3200"/>
              <a:buFont typeface="Garamond"/>
              <a:buNone/>
              <a:defRPr b="0" i="0" sz="32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500"/>
              </a:spcBef>
              <a:spcAft>
                <a:spcPts val="0"/>
              </a:spcAft>
              <a:buClr>
                <a:srgbClr val="262626"/>
              </a:buClr>
              <a:buSzPts val="2800"/>
              <a:buFont typeface="Garamond"/>
              <a:buNone/>
              <a:defRPr b="0" i="0" sz="2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500"/>
              </a:spcBef>
              <a:spcAft>
                <a:spcPts val="0"/>
              </a:spcAft>
              <a:buClr>
                <a:srgbClr val="262626"/>
              </a:buClr>
              <a:buSzPts val="2400"/>
              <a:buFont typeface="Garamond"/>
              <a:buNone/>
              <a:defRPr b="0" i="0" sz="2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500"/>
              </a:spcBef>
              <a:spcAft>
                <a:spcPts val="0"/>
              </a:spcAft>
              <a:buClr>
                <a:srgbClr val="262626"/>
              </a:buClr>
              <a:buSzPts val="2000"/>
              <a:buFont typeface="Garamond"/>
              <a:buNone/>
              <a:defRPr b="0" i="0" sz="2000" u="none" cap="none" strike="noStrike">
                <a:solidFill>
                  <a:schemeClr val="dk1"/>
                </a:solidFill>
                <a:latin typeface="Libre Franklin"/>
                <a:ea typeface="Libre Franklin"/>
                <a:cs typeface="Libre Franklin"/>
                <a:sym typeface="Libre Franklin"/>
              </a:defRPr>
            </a:lvl9pPr>
          </a:lstStyle>
          <a:p/>
        </p:txBody>
      </p:sp>
      <p:sp>
        <p:nvSpPr>
          <p:cNvPr id="112" name="Google Shape;112;p27"/>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
        <p:nvSpPr>
          <p:cNvPr id="115" name="Google Shape;115;p27"/>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7"/>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Schoolbook"/>
              <a:buNone/>
              <a:defRPr b="0" sz="3200">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7"/>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8" name="Shape 118"/>
        <p:cNvGrpSpPr/>
        <p:nvPr/>
      </p:nvGrpSpPr>
      <p:grpSpPr>
        <a:xfrm>
          <a:off x="0" y="0"/>
          <a:ext cx="0" cy="0"/>
          <a:chOff x="0" y="0"/>
          <a:chExt cx="0" cy="0"/>
        </a:xfrm>
      </p:grpSpPr>
      <p:sp>
        <p:nvSpPr>
          <p:cNvPr id="119" name="Google Shape;119;p2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8"/>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1" name="Google Shape;121;p2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9"/>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9"/>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7" name="Google Shape;127;p2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1" name="Shape 41"/>
        <p:cNvGrpSpPr/>
        <p:nvPr/>
      </p:nvGrpSpPr>
      <p:grpSpPr>
        <a:xfrm>
          <a:off x="0" y="0"/>
          <a:ext cx="0" cy="0"/>
          <a:chOff x="0" y="0"/>
          <a:chExt cx="0" cy="0"/>
        </a:xfrm>
      </p:grpSpPr>
      <p:sp>
        <p:nvSpPr>
          <p:cNvPr id="42" name="Google Shape;42;p2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4" name="Google Shape;44;p2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7" name="Shape 47"/>
        <p:cNvGrpSpPr/>
        <p:nvPr/>
      </p:nvGrpSpPr>
      <p:grpSpPr>
        <a:xfrm>
          <a:off x="0" y="0"/>
          <a:ext cx="0" cy="0"/>
          <a:chOff x="0" y="0"/>
          <a:chExt cx="0" cy="0"/>
        </a:xfrm>
      </p:grpSpPr>
      <p:sp>
        <p:nvSpPr>
          <p:cNvPr id="48" name="Google Shape;48;p18"/>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49" name="Google Shape;49;p18"/>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8"/>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8"/>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8"/>
          <p:cNvGrpSpPr/>
          <p:nvPr/>
        </p:nvGrpSpPr>
        <p:grpSpPr>
          <a:xfrm>
            <a:off x="5250180" y="1267730"/>
            <a:ext cx="1691640" cy="615934"/>
            <a:chOff x="5250180" y="1267730"/>
            <a:chExt cx="1691640" cy="615934"/>
          </a:xfrm>
        </p:grpSpPr>
        <p:cxnSp>
          <p:nvCxnSpPr>
            <p:cNvPr id="53" name="Google Shape;53;p18"/>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4" name="Google Shape;54;p18"/>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5" name="Google Shape;55;p18"/>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6" name="Google Shape;56;p18"/>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Schoolbook"/>
              <a:buNone/>
              <a:defRPr b="0" sz="6800" cap="non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8"/>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8" name="Google Shape;58;p18"/>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Libre Franklin"/>
                <a:ea typeface="Libre Franklin"/>
                <a:cs typeface="Libre Franklin"/>
                <a:sym typeface="Libre Franklin"/>
              </a:defRPr>
            </a:lvl1pPr>
            <a:lvl2pPr indent="0" lvl="1" marL="0" algn="r">
              <a:spcBef>
                <a:spcPts val="0"/>
              </a:spcBef>
              <a:buNone/>
              <a:defRPr b="0" i="0" sz="1000" u="none" cap="none" strike="noStrike">
                <a:solidFill>
                  <a:srgbClr val="262626"/>
                </a:solidFill>
                <a:latin typeface="Libre Franklin"/>
                <a:ea typeface="Libre Franklin"/>
                <a:cs typeface="Libre Franklin"/>
                <a:sym typeface="Libre Franklin"/>
              </a:defRPr>
            </a:lvl2pPr>
            <a:lvl3pPr indent="0" lvl="2" marL="0" algn="r">
              <a:spcBef>
                <a:spcPts val="0"/>
              </a:spcBef>
              <a:buNone/>
              <a:defRPr b="0" i="0" sz="1000" u="none" cap="none" strike="noStrike">
                <a:solidFill>
                  <a:srgbClr val="262626"/>
                </a:solidFill>
                <a:latin typeface="Libre Franklin"/>
                <a:ea typeface="Libre Franklin"/>
                <a:cs typeface="Libre Franklin"/>
                <a:sym typeface="Libre Franklin"/>
              </a:defRPr>
            </a:lvl3pPr>
            <a:lvl4pPr indent="0" lvl="3" marL="0" algn="r">
              <a:spcBef>
                <a:spcPts val="0"/>
              </a:spcBef>
              <a:buNone/>
              <a:defRPr b="0" i="0" sz="1000" u="none" cap="none" strike="noStrike">
                <a:solidFill>
                  <a:srgbClr val="262626"/>
                </a:solidFill>
                <a:latin typeface="Libre Franklin"/>
                <a:ea typeface="Libre Franklin"/>
                <a:cs typeface="Libre Franklin"/>
                <a:sym typeface="Libre Franklin"/>
              </a:defRPr>
            </a:lvl4pPr>
            <a:lvl5pPr indent="0" lvl="4" marL="0" algn="r">
              <a:spcBef>
                <a:spcPts val="0"/>
              </a:spcBef>
              <a:buNone/>
              <a:defRPr b="0" i="0" sz="1000" u="none" cap="none" strike="noStrike">
                <a:solidFill>
                  <a:srgbClr val="262626"/>
                </a:solidFill>
                <a:latin typeface="Libre Franklin"/>
                <a:ea typeface="Libre Franklin"/>
                <a:cs typeface="Libre Franklin"/>
                <a:sym typeface="Libre Franklin"/>
              </a:defRPr>
            </a:lvl5pPr>
            <a:lvl6pPr indent="0" lvl="5" marL="0" algn="r">
              <a:spcBef>
                <a:spcPts val="0"/>
              </a:spcBef>
              <a:buNone/>
              <a:defRPr b="0" i="0" sz="1000" u="none" cap="none" strike="noStrike">
                <a:solidFill>
                  <a:srgbClr val="262626"/>
                </a:solidFill>
                <a:latin typeface="Libre Franklin"/>
                <a:ea typeface="Libre Franklin"/>
                <a:cs typeface="Libre Franklin"/>
                <a:sym typeface="Libre Franklin"/>
              </a:defRPr>
            </a:lvl6pPr>
            <a:lvl7pPr indent="0" lvl="6" marL="0" algn="r">
              <a:spcBef>
                <a:spcPts val="0"/>
              </a:spcBef>
              <a:buNone/>
              <a:defRPr b="0" i="0" sz="1000" u="none" cap="none" strike="noStrike">
                <a:solidFill>
                  <a:srgbClr val="262626"/>
                </a:solidFill>
                <a:latin typeface="Libre Franklin"/>
                <a:ea typeface="Libre Franklin"/>
                <a:cs typeface="Libre Franklin"/>
                <a:sym typeface="Libre Franklin"/>
              </a:defRPr>
            </a:lvl7pPr>
            <a:lvl8pPr indent="0" lvl="7" marL="0" algn="r">
              <a:spcBef>
                <a:spcPts val="0"/>
              </a:spcBef>
              <a:buNone/>
              <a:defRPr b="0" i="0" sz="1000" u="none" cap="none" strike="noStrike">
                <a:solidFill>
                  <a:srgbClr val="262626"/>
                </a:solidFill>
                <a:latin typeface="Libre Franklin"/>
                <a:ea typeface="Libre Franklin"/>
                <a:cs typeface="Libre Franklin"/>
                <a:sym typeface="Libre Franklin"/>
              </a:defRPr>
            </a:lvl8pPr>
            <a:lvl9pPr indent="0" lvl="8" marL="0" algn="r">
              <a:spcBef>
                <a:spcPts val="0"/>
              </a:spcBef>
              <a:buNone/>
              <a:defRPr b="0" i="0" sz="1000" u="none" cap="none" strike="noStrike">
                <a:solidFill>
                  <a:srgbClr val="262626"/>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61" name="Shape 61"/>
        <p:cNvGrpSpPr/>
        <p:nvPr/>
      </p:nvGrpSpPr>
      <p:grpSpPr>
        <a:xfrm>
          <a:off x="0" y="0"/>
          <a:ext cx="0" cy="0"/>
          <a:chOff x="0" y="0"/>
          <a:chExt cx="0" cy="0"/>
        </a:xfrm>
      </p:grpSpPr>
      <p:sp>
        <p:nvSpPr>
          <p:cNvPr id="62" name="Google Shape;62;p21"/>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3" name="Google Shape;63;p21"/>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1"/>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1"/>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1"/>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Schoolbook"/>
              <a:buNone/>
              <a:defRPr sz="6800" cap="non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7" name="Google Shape;67;p21"/>
          <p:cNvGrpSpPr/>
          <p:nvPr/>
        </p:nvGrpSpPr>
        <p:grpSpPr>
          <a:xfrm>
            <a:off x="5250180" y="1267730"/>
            <a:ext cx="1691640" cy="615934"/>
            <a:chOff x="5250180" y="1267730"/>
            <a:chExt cx="1691640" cy="615934"/>
          </a:xfrm>
        </p:grpSpPr>
        <p:cxnSp>
          <p:nvCxnSpPr>
            <p:cNvPr id="68" name="Google Shape;68;p21"/>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9" name="Google Shape;69;p21"/>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0" name="Google Shape;70;p21"/>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71" name="Google Shape;71;p21"/>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72" name="Google Shape;72;p21"/>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Libre Franklin"/>
                <a:ea typeface="Libre Franklin"/>
                <a:cs typeface="Libre Franklin"/>
                <a:sym typeface="Libre Franklin"/>
              </a:defRPr>
            </a:lvl1pPr>
            <a:lvl2pPr indent="0" lvl="1" marL="0" algn="r">
              <a:spcBef>
                <a:spcPts val="0"/>
              </a:spcBef>
              <a:buNone/>
              <a:defRPr b="0" i="0" sz="1000" u="none" cap="none" strike="noStrike">
                <a:solidFill>
                  <a:srgbClr val="262626"/>
                </a:solidFill>
                <a:latin typeface="Libre Franklin"/>
                <a:ea typeface="Libre Franklin"/>
                <a:cs typeface="Libre Franklin"/>
                <a:sym typeface="Libre Franklin"/>
              </a:defRPr>
            </a:lvl2pPr>
            <a:lvl3pPr indent="0" lvl="2" marL="0" algn="r">
              <a:spcBef>
                <a:spcPts val="0"/>
              </a:spcBef>
              <a:buNone/>
              <a:defRPr b="0" i="0" sz="1000" u="none" cap="none" strike="noStrike">
                <a:solidFill>
                  <a:srgbClr val="262626"/>
                </a:solidFill>
                <a:latin typeface="Libre Franklin"/>
                <a:ea typeface="Libre Franklin"/>
                <a:cs typeface="Libre Franklin"/>
                <a:sym typeface="Libre Franklin"/>
              </a:defRPr>
            </a:lvl3pPr>
            <a:lvl4pPr indent="0" lvl="3" marL="0" algn="r">
              <a:spcBef>
                <a:spcPts val="0"/>
              </a:spcBef>
              <a:buNone/>
              <a:defRPr b="0" i="0" sz="1000" u="none" cap="none" strike="noStrike">
                <a:solidFill>
                  <a:srgbClr val="262626"/>
                </a:solidFill>
                <a:latin typeface="Libre Franklin"/>
                <a:ea typeface="Libre Franklin"/>
                <a:cs typeface="Libre Franklin"/>
                <a:sym typeface="Libre Franklin"/>
              </a:defRPr>
            </a:lvl4pPr>
            <a:lvl5pPr indent="0" lvl="4" marL="0" algn="r">
              <a:spcBef>
                <a:spcPts val="0"/>
              </a:spcBef>
              <a:buNone/>
              <a:defRPr b="0" i="0" sz="1000" u="none" cap="none" strike="noStrike">
                <a:solidFill>
                  <a:srgbClr val="262626"/>
                </a:solidFill>
                <a:latin typeface="Libre Franklin"/>
                <a:ea typeface="Libre Franklin"/>
                <a:cs typeface="Libre Franklin"/>
                <a:sym typeface="Libre Franklin"/>
              </a:defRPr>
            </a:lvl5pPr>
            <a:lvl6pPr indent="0" lvl="5" marL="0" algn="r">
              <a:spcBef>
                <a:spcPts val="0"/>
              </a:spcBef>
              <a:buNone/>
              <a:defRPr b="0" i="0" sz="1000" u="none" cap="none" strike="noStrike">
                <a:solidFill>
                  <a:srgbClr val="262626"/>
                </a:solidFill>
                <a:latin typeface="Libre Franklin"/>
                <a:ea typeface="Libre Franklin"/>
                <a:cs typeface="Libre Franklin"/>
                <a:sym typeface="Libre Franklin"/>
              </a:defRPr>
            </a:lvl6pPr>
            <a:lvl7pPr indent="0" lvl="6" marL="0" algn="r">
              <a:spcBef>
                <a:spcPts val="0"/>
              </a:spcBef>
              <a:buNone/>
              <a:defRPr b="0" i="0" sz="1000" u="none" cap="none" strike="noStrike">
                <a:solidFill>
                  <a:srgbClr val="262626"/>
                </a:solidFill>
                <a:latin typeface="Libre Franklin"/>
                <a:ea typeface="Libre Franklin"/>
                <a:cs typeface="Libre Franklin"/>
                <a:sym typeface="Libre Franklin"/>
              </a:defRPr>
            </a:lvl7pPr>
            <a:lvl8pPr indent="0" lvl="7" marL="0" algn="r">
              <a:spcBef>
                <a:spcPts val="0"/>
              </a:spcBef>
              <a:buNone/>
              <a:defRPr b="0" i="0" sz="1000" u="none" cap="none" strike="noStrike">
                <a:solidFill>
                  <a:srgbClr val="262626"/>
                </a:solidFill>
                <a:latin typeface="Libre Franklin"/>
                <a:ea typeface="Libre Franklin"/>
                <a:cs typeface="Libre Franklin"/>
                <a:sym typeface="Libre Franklin"/>
              </a:defRPr>
            </a:lvl8pPr>
            <a:lvl9pPr indent="0" lvl="8" marL="0" algn="r">
              <a:spcBef>
                <a:spcPts val="0"/>
              </a:spcBef>
              <a:buNone/>
              <a:defRPr b="0" i="0" sz="1000" u="none" cap="none" strike="noStrike">
                <a:solidFill>
                  <a:srgbClr val="262626"/>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5" name="Shape 75"/>
        <p:cNvGrpSpPr/>
        <p:nvPr/>
      </p:nvGrpSpPr>
      <p:grpSpPr>
        <a:xfrm>
          <a:off x="0" y="0"/>
          <a:ext cx="0" cy="0"/>
          <a:chOff x="0" y="0"/>
          <a:chExt cx="0" cy="0"/>
        </a:xfrm>
      </p:grpSpPr>
      <p:sp>
        <p:nvSpPr>
          <p:cNvPr id="76" name="Google Shape;76;p2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8" name="Google Shape;78;p22"/>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9" name="Google Shape;79;p2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2" name="Shape 82"/>
        <p:cNvGrpSpPr/>
        <p:nvPr/>
      </p:nvGrpSpPr>
      <p:grpSpPr>
        <a:xfrm>
          <a:off x="0" y="0"/>
          <a:ext cx="0" cy="0"/>
          <a:chOff x="0" y="0"/>
          <a:chExt cx="0" cy="0"/>
        </a:xfrm>
      </p:grpSpPr>
      <p:sp>
        <p:nvSpPr>
          <p:cNvPr id="83" name="Google Shape;83;p2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Libre Franklin"/>
                <a:ea typeface="Libre Franklin"/>
                <a:cs typeface="Libre Franklin"/>
                <a:sym typeface="Libre Franklin"/>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5" name="Google Shape;85;p23"/>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6" name="Google Shape;86;p23"/>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7" name="Google Shape;87;p23"/>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8" name="Google Shape;88;p2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1" name="Shape 91"/>
        <p:cNvGrpSpPr/>
        <p:nvPr/>
      </p:nvGrpSpPr>
      <p:grpSpPr>
        <a:xfrm>
          <a:off x="0" y="0"/>
          <a:ext cx="0" cy="0"/>
          <a:chOff x="0" y="0"/>
          <a:chExt cx="0" cy="0"/>
        </a:xfrm>
      </p:grpSpPr>
      <p:sp>
        <p:nvSpPr>
          <p:cNvPr id="92" name="Google Shape;92;p2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6" name="Shape 96"/>
        <p:cNvGrpSpPr/>
        <p:nvPr/>
      </p:nvGrpSpPr>
      <p:grpSpPr>
        <a:xfrm>
          <a:off x="0" y="0"/>
          <a:ext cx="0" cy="0"/>
          <a:chOff x="0" y="0"/>
          <a:chExt cx="0" cy="0"/>
        </a:xfrm>
      </p:grpSpPr>
      <p:sp>
        <p:nvSpPr>
          <p:cNvPr id="97" name="Google Shape;97;p25"/>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00" name="Shape 100"/>
        <p:cNvGrpSpPr/>
        <p:nvPr/>
      </p:nvGrpSpPr>
      <p:grpSpPr>
        <a:xfrm>
          <a:off x="0" y="0"/>
          <a:ext cx="0" cy="0"/>
          <a:chOff x="0" y="0"/>
          <a:chExt cx="0" cy="0"/>
        </a:xfrm>
      </p:grpSpPr>
      <p:sp>
        <p:nvSpPr>
          <p:cNvPr id="101" name="Google Shape;101;p26"/>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6"/>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6"/>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Century Schoolbook"/>
              <a:buNone/>
              <a:defRPr b="0" sz="3200"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6"/>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5" name="Google Shape;105;p26"/>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6" name="Google Shape;106;p26"/>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262626"/>
                </a:solidFill>
                <a:latin typeface="Libre Franklin"/>
                <a:ea typeface="Libre Franklin"/>
                <a:cs typeface="Libre Franklin"/>
                <a:sym typeface="Libre Franklin"/>
              </a:defRPr>
            </a:lvl1pPr>
            <a:lvl2pPr indent="0" lvl="1" marL="0" algn="r">
              <a:spcBef>
                <a:spcPts val="0"/>
              </a:spcBef>
              <a:buNone/>
              <a:defRPr b="0" i="0" sz="1000" u="none" cap="none" strike="noStrike">
                <a:solidFill>
                  <a:srgbClr val="262626"/>
                </a:solidFill>
                <a:latin typeface="Libre Franklin"/>
                <a:ea typeface="Libre Franklin"/>
                <a:cs typeface="Libre Franklin"/>
                <a:sym typeface="Libre Franklin"/>
              </a:defRPr>
            </a:lvl2pPr>
            <a:lvl3pPr indent="0" lvl="2" marL="0" algn="r">
              <a:spcBef>
                <a:spcPts val="0"/>
              </a:spcBef>
              <a:buNone/>
              <a:defRPr b="0" i="0" sz="1000" u="none" cap="none" strike="noStrike">
                <a:solidFill>
                  <a:srgbClr val="262626"/>
                </a:solidFill>
                <a:latin typeface="Libre Franklin"/>
                <a:ea typeface="Libre Franklin"/>
                <a:cs typeface="Libre Franklin"/>
                <a:sym typeface="Libre Franklin"/>
              </a:defRPr>
            </a:lvl3pPr>
            <a:lvl4pPr indent="0" lvl="3" marL="0" algn="r">
              <a:spcBef>
                <a:spcPts val="0"/>
              </a:spcBef>
              <a:buNone/>
              <a:defRPr b="0" i="0" sz="1000" u="none" cap="none" strike="noStrike">
                <a:solidFill>
                  <a:srgbClr val="262626"/>
                </a:solidFill>
                <a:latin typeface="Libre Franklin"/>
                <a:ea typeface="Libre Franklin"/>
                <a:cs typeface="Libre Franklin"/>
                <a:sym typeface="Libre Franklin"/>
              </a:defRPr>
            </a:lvl4pPr>
            <a:lvl5pPr indent="0" lvl="4" marL="0" algn="r">
              <a:spcBef>
                <a:spcPts val="0"/>
              </a:spcBef>
              <a:buNone/>
              <a:defRPr b="0" i="0" sz="1000" u="none" cap="none" strike="noStrike">
                <a:solidFill>
                  <a:srgbClr val="262626"/>
                </a:solidFill>
                <a:latin typeface="Libre Franklin"/>
                <a:ea typeface="Libre Franklin"/>
                <a:cs typeface="Libre Franklin"/>
                <a:sym typeface="Libre Franklin"/>
              </a:defRPr>
            </a:lvl5pPr>
            <a:lvl6pPr indent="0" lvl="5" marL="0" algn="r">
              <a:spcBef>
                <a:spcPts val="0"/>
              </a:spcBef>
              <a:buNone/>
              <a:defRPr b="0" i="0" sz="1000" u="none" cap="none" strike="noStrike">
                <a:solidFill>
                  <a:srgbClr val="262626"/>
                </a:solidFill>
                <a:latin typeface="Libre Franklin"/>
                <a:ea typeface="Libre Franklin"/>
                <a:cs typeface="Libre Franklin"/>
                <a:sym typeface="Libre Franklin"/>
              </a:defRPr>
            </a:lvl6pPr>
            <a:lvl7pPr indent="0" lvl="6" marL="0" algn="r">
              <a:spcBef>
                <a:spcPts val="0"/>
              </a:spcBef>
              <a:buNone/>
              <a:defRPr b="0" i="0" sz="1000" u="none" cap="none" strike="noStrike">
                <a:solidFill>
                  <a:srgbClr val="262626"/>
                </a:solidFill>
                <a:latin typeface="Libre Franklin"/>
                <a:ea typeface="Libre Franklin"/>
                <a:cs typeface="Libre Franklin"/>
                <a:sym typeface="Libre Franklin"/>
              </a:defRPr>
            </a:lvl7pPr>
            <a:lvl8pPr indent="0" lvl="7" marL="0" algn="r">
              <a:spcBef>
                <a:spcPts val="0"/>
              </a:spcBef>
              <a:buNone/>
              <a:defRPr b="0" i="0" sz="1000" u="none" cap="none" strike="noStrike">
                <a:solidFill>
                  <a:srgbClr val="262626"/>
                </a:solidFill>
                <a:latin typeface="Libre Franklin"/>
                <a:ea typeface="Libre Franklin"/>
                <a:cs typeface="Libre Franklin"/>
                <a:sym typeface="Libre Franklin"/>
              </a:defRPr>
            </a:lvl8pPr>
            <a:lvl9pPr indent="0" lvl="8" marL="0" algn="r">
              <a:spcBef>
                <a:spcPts val="0"/>
              </a:spcBef>
              <a:buNone/>
              <a:defRPr b="0" i="0" sz="1000" u="none" cap="none" strike="noStrike">
                <a:solidFill>
                  <a:srgbClr val="262626"/>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 name="Google Shape;11;p17"/>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200"/>
              <a:buFont typeface="Century Schoolbook"/>
              <a:buNone/>
              <a:defRPr b="0" i="0" sz="4200" u="none" cap="none" strike="noStrik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7"/>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FEFEFE"/>
              </a:buClr>
              <a:buSzPts val="1500"/>
              <a:buFont typeface="Garamond"/>
              <a:buChar char="◦"/>
              <a:defRPr b="0" i="0" sz="1500" u="none" cap="none" strike="noStrike">
                <a:solidFill>
                  <a:schemeClr val="lt1"/>
                </a:solidFill>
                <a:latin typeface="Libre Franklin"/>
                <a:ea typeface="Libre Franklin"/>
                <a:cs typeface="Libre Franklin"/>
                <a:sym typeface="Libre Franklin"/>
              </a:defRPr>
            </a:lvl1pPr>
            <a:lvl2pPr indent="-311150" lvl="1" marL="9144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Libre Franklin"/>
                <a:ea typeface="Libre Franklin"/>
                <a:cs typeface="Libre Franklin"/>
                <a:sym typeface="Libre Franklin"/>
              </a:defRPr>
            </a:lvl2pPr>
            <a:lvl3pPr indent="-304800" lvl="2" marL="13716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Libre Franklin"/>
                <a:ea typeface="Libre Franklin"/>
                <a:cs typeface="Libre Franklin"/>
                <a:sym typeface="Libre Franklin"/>
              </a:defRPr>
            </a:lvl3pPr>
            <a:lvl4pPr indent="-304800" lvl="3" marL="18288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Libre Franklin"/>
                <a:ea typeface="Libre Franklin"/>
                <a:cs typeface="Libre Franklin"/>
                <a:sym typeface="Libre Franklin"/>
              </a:defRPr>
            </a:lvl4pPr>
            <a:lvl5pPr indent="-304800" lvl="4" marL="22860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Libre Franklin"/>
                <a:ea typeface="Libre Franklin"/>
                <a:cs typeface="Libre Franklin"/>
                <a:sym typeface="Libre Franklin"/>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Libre Franklin"/>
                <a:ea typeface="Libre Franklin"/>
                <a:cs typeface="Libre Franklin"/>
                <a:sym typeface="Libre Franklin"/>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Libre Franklin"/>
                <a:ea typeface="Libre Franklin"/>
                <a:cs typeface="Libre Franklin"/>
                <a:sym typeface="Libre Franklin"/>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Libre Franklin"/>
                <a:ea typeface="Libre Franklin"/>
                <a:cs typeface="Libre Franklin"/>
                <a:sym typeface="Libre Franklin"/>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Libre Franklin"/>
                <a:ea typeface="Libre Franklin"/>
                <a:cs typeface="Libre Franklin"/>
                <a:sym typeface="Libre Franklin"/>
              </a:defRPr>
            </a:lvl9pPr>
          </a:lstStyle>
          <a:p/>
        </p:txBody>
      </p:sp>
      <p:sp>
        <p:nvSpPr>
          <p:cNvPr id="15" name="Google Shape;15;p1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6" name="Google Shape;16;p1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7" name="Google Shape;17;p1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FEFEFE"/>
                </a:solidFill>
                <a:latin typeface="Libre Franklin"/>
                <a:ea typeface="Libre Franklin"/>
                <a:cs typeface="Libre Franklin"/>
                <a:sym typeface="Libre Franklin"/>
              </a:defRPr>
            </a:lvl1pPr>
            <a:lvl2pPr indent="0" lvl="1" marL="0" marR="0" rtl="0" algn="r">
              <a:spcBef>
                <a:spcPts val="0"/>
              </a:spcBef>
              <a:buNone/>
              <a:defRPr b="0" i="0" sz="1000" u="none" cap="none" strike="noStrike">
                <a:solidFill>
                  <a:srgbClr val="FEFEFE"/>
                </a:solidFill>
                <a:latin typeface="Libre Franklin"/>
                <a:ea typeface="Libre Franklin"/>
                <a:cs typeface="Libre Franklin"/>
                <a:sym typeface="Libre Franklin"/>
              </a:defRPr>
            </a:lvl2pPr>
            <a:lvl3pPr indent="0" lvl="2" marL="0" marR="0" rtl="0" algn="r">
              <a:spcBef>
                <a:spcPts val="0"/>
              </a:spcBef>
              <a:buNone/>
              <a:defRPr b="0" i="0" sz="1000" u="none" cap="none" strike="noStrike">
                <a:solidFill>
                  <a:srgbClr val="FEFEFE"/>
                </a:solidFill>
                <a:latin typeface="Libre Franklin"/>
                <a:ea typeface="Libre Franklin"/>
                <a:cs typeface="Libre Franklin"/>
                <a:sym typeface="Libre Franklin"/>
              </a:defRPr>
            </a:lvl3pPr>
            <a:lvl4pPr indent="0" lvl="3" marL="0" marR="0" rtl="0" algn="r">
              <a:spcBef>
                <a:spcPts val="0"/>
              </a:spcBef>
              <a:buNone/>
              <a:defRPr b="0" i="0" sz="1000" u="none" cap="none" strike="noStrike">
                <a:solidFill>
                  <a:srgbClr val="FEFEFE"/>
                </a:solidFill>
                <a:latin typeface="Libre Franklin"/>
                <a:ea typeface="Libre Franklin"/>
                <a:cs typeface="Libre Franklin"/>
                <a:sym typeface="Libre Franklin"/>
              </a:defRPr>
            </a:lvl4pPr>
            <a:lvl5pPr indent="0" lvl="4" marL="0" marR="0" rtl="0" algn="r">
              <a:spcBef>
                <a:spcPts val="0"/>
              </a:spcBef>
              <a:buNone/>
              <a:defRPr b="0" i="0" sz="1000" u="none" cap="none" strike="noStrike">
                <a:solidFill>
                  <a:srgbClr val="FEFEFE"/>
                </a:solidFill>
                <a:latin typeface="Libre Franklin"/>
                <a:ea typeface="Libre Franklin"/>
                <a:cs typeface="Libre Franklin"/>
                <a:sym typeface="Libre Franklin"/>
              </a:defRPr>
            </a:lvl5pPr>
            <a:lvl6pPr indent="0" lvl="5" marL="0" marR="0" rtl="0" algn="r">
              <a:spcBef>
                <a:spcPts val="0"/>
              </a:spcBef>
              <a:buNone/>
              <a:defRPr b="0" i="0" sz="1000" u="none" cap="none" strike="noStrike">
                <a:solidFill>
                  <a:srgbClr val="FEFEFE"/>
                </a:solidFill>
                <a:latin typeface="Libre Franklin"/>
                <a:ea typeface="Libre Franklin"/>
                <a:cs typeface="Libre Franklin"/>
                <a:sym typeface="Libre Franklin"/>
              </a:defRPr>
            </a:lvl6pPr>
            <a:lvl7pPr indent="0" lvl="6" marL="0" marR="0" rtl="0" algn="r">
              <a:spcBef>
                <a:spcPts val="0"/>
              </a:spcBef>
              <a:buNone/>
              <a:defRPr b="0" i="0" sz="1000" u="none" cap="none" strike="noStrike">
                <a:solidFill>
                  <a:srgbClr val="FEFEFE"/>
                </a:solidFill>
                <a:latin typeface="Libre Franklin"/>
                <a:ea typeface="Libre Franklin"/>
                <a:cs typeface="Libre Franklin"/>
                <a:sym typeface="Libre Franklin"/>
              </a:defRPr>
            </a:lvl7pPr>
            <a:lvl8pPr indent="0" lvl="7" marL="0" marR="0" rtl="0" algn="r">
              <a:spcBef>
                <a:spcPts val="0"/>
              </a:spcBef>
              <a:buNone/>
              <a:defRPr b="0" i="0" sz="1000" u="none" cap="none" strike="noStrike">
                <a:solidFill>
                  <a:srgbClr val="FEFEFE"/>
                </a:solidFill>
                <a:latin typeface="Libre Franklin"/>
                <a:ea typeface="Libre Franklin"/>
                <a:cs typeface="Libre Franklin"/>
                <a:sym typeface="Libre Franklin"/>
              </a:defRPr>
            </a:lvl8pPr>
            <a:lvl9pPr indent="0" lvl="8" marL="0" marR="0" rtl="0" algn="r">
              <a:spcBef>
                <a:spcPts val="0"/>
              </a:spcBef>
              <a:buNone/>
              <a:defRPr b="0" i="0" sz="10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 name="Shape 32"/>
        <p:cNvGrpSpPr/>
        <p:nvPr/>
      </p:nvGrpSpPr>
      <p:grpSpPr>
        <a:xfrm>
          <a:off x="0" y="0"/>
          <a:ext cx="0" cy="0"/>
          <a:chOff x="0" y="0"/>
          <a:chExt cx="0" cy="0"/>
        </a:xfrm>
      </p:grpSpPr>
      <p:sp>
        <p:nvSpPr>
          <p:cNvPr id="33" name="Google Shape;33;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4" name="Google Shape;34;p16"/>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6"/>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200"/>
              <a:buFont typeface="Century Schoolbook"/>
              <a:buNone/>
              <a:defRPr b="0" i="0" sz="4200" u="none" cap="none" strike="noStrik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6"/>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Garamond"/>
              <a:buChar char="◦"/>
              <a:defRPr b="0" i="0" sz="1500" u="none" cap="none" strike="noStrike">
                <a:solidFill>
                  <a:schemeClr val="dk1"/>
                </a:solidFill>
                <a:latin typeface="Libre Franklin"/>
                <a:ea typeface="Libre Franklin"/>
                <a:cs typeface="Libre Franklin"/>
                <a:sym typeface="Libre Franklin"/>
              </a:defRPr>
            </a:lvl1pPr>
            <a:lvl2pPr indent="-311150" lvl="1" marL="9144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Libre Franklin"/>
                <a:ea typeface="Libre Franklin"/>
                <a:cs typeface="Libre Franklin"/>
                <a:sym typeface="Libre Franklin"/>
              </a:defRPr>
            </a:lvl2pPr>
            <a:lvl3pPr indent="-304800" lvl="2" marL="13716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Libre Franklin"/>
                <a:ea typeface="Libre Franklin"/>
                <a:cs typeface="Libre Franklin"/>
                <a:sym typeface="Libre Franklin"/>
              </a:defRPr>
            </a:lvl3pPr>
            <a:lvl4pPr indent="-304800" lvl="3" marL="18288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Libre Franklin"/>
                <a:ea typeface="Libre Franklin"/>
                <a:cs typeface="Libre Franklin"/>
                <a:sym typeface="Libre Franklin"/>
              </a:defRPr>
            </a:lvl4pPr>
            <a:lvl5pPr indent="-304800" lvl="4" marL="22860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Libre Franklin"/>
                <a:ea typeface="Libre Franklin"/>
                <a:cs typeface="Libre Franklin"/>
                <a:sym typeface="Libre Franklin"/>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Libre Franklin"/>
                <a:ea typeface="Libre Franklin"/>
                <a:cs typeface="Libre Franklin"/>
                <a:sym typeface="Libre Franklin"/>
              </a:defRPr>
            </a:lvl9pPr>
          </a:lstStyle>
          <a:p/>
        </p:txBody>
      </p:sp>
      <p:sp>
        <p:nvSpPr>
          <p:cNvPr id="38" name="Google Shape;38;p16"/>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9" name="Google Shape;39;p16"/>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262626"/>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10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10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10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10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10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10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10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10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3" name="Shape 133"/>
        <p:cNvGrpSpPr/>
        <p:nvPr/>
      </p:nvGrpSpPr>
      <p:grpSpPr>
        <a:xfrm>
          <a:off x="0" y="0"/>
          <a:ext cx="0" cy="0"/>
          <a:chOff x="0" y="0"/>
          <a:chExt cx="0" cy="0"/>
        </a:xfrm>
      </p:grpSpPr>
      <p:sp>
        <p:nvSpPr>
          <p:cNvPr id="134" name="Google Shape;134;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135" name="Google Shape;135;p1"/>
          <p:cNvPicPr preferRelativeResize="0"/>
          <p:nvPr/>
        </p:nvPicPr>
        <p:blipFill rotWithShape="1">
          <a:blip r:embed="rId3">
            <a:alphaModFix/>
          </a:blip>
          <a:srcRect b="13181" l="0" r="0" t="30568"/>
          <a:stretch/>
        </p:blipFill>
        <p:spPr>
          <a:xfrm>
            <a:off x="20" y="10"/>
            <a:ext cx="12191980" cy="6857990"/>
          </a:xfrm>
          <a:prstGeom prst="rect">
            <a:avLst/>
          </a:prstGeom>
          <a:noFill/>
          <a:ln>
            <a:noFill/>
          </a:ln>
        </p:spPr>
      </p:pic>
      <p:sp>
        <p:nvSpPr>
          <p:cNvPr id="136" name="Google Shape;136;p1"/>
          <p:cNvSpPr/>
          <p:nvPr/>
        </p:nvSpPr>
        <p:spPr>
          <a:xfrm>
            <a:off x="3" y="0"/>
            <a:ext cx="9339206" cy="6858000"/>
          </a:xfrm>
          <a:prstGeom prst="rect">
            <a:avLst/>
          </a:prstGeom>
          <a:gradFill>
            <a:gsLst>
              <a:gs pos="0">
                <a:srgbClr val="000000">
                  <a:alpha val="0"/>
                </a:srgbClr>
              </a:gs>
              <a:gs pos="33000">
                <a:srgbClr val="000000">
                  <a:alpha val="20000"/>
                </a:srgbClr>
              </a:gs>
              <a:gs pos="58000">
                <a:srgbClr val="000000">
                  <a:alpha val="29803"/>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37" name="Google Shape;137;p1"/>
          <p:cNvSpPr txBox="1"/>
          <p:nvPr>
            <p:ph type="ctrTitle"/>
          </p:nvPr>
        </p:nvSpPr>
        <p:spPr>
          <a:xfrm>
            <a:off x="477980" y="1680507"/>
            <a:ext cx="9057905" cy="2288820"/>
          </a:xfrm>
          <a:prstGeom prst="rect">
            <a:avLst/>
          </a:prstGeom>
          <a:noFill/>
          <a:ln>
            <a:noFill/>
          </a:ln>
        </p:spPr>
        <p:txBody>
          <a:bodyPr anchorCtr="0" anchor="b" bIns="45700" lIns="91425" spcFirstLastPara="1" rIns="91425" wrap="square" tIns="45700">
            <a:normAutofit/>
          </a:bodyPr>
          <a:lstStyle/>
          <a:p>
            <a:pPr indent="0" lvl="0" marL="0" rtl="0" algn="l">
              <a:lnSpc>
                <a:spcPct val="83000"/>
              </a:lnSpc>
              <a:spcBef>
                <a:spcPts val="0"/>
              </a:spcBef>
              <a:spcAft>
                <a:spcPts val="0"/>
              </a:spcAft>
              <a:buClr>
                <a:srgbClr val="FEFEFE"/>
              </a:buClr>
              <a:buSzPts val="2500"/>
              <a:buFont typeface="Century Schoolbook"/>
              <a:buNone/>
            </a:pPr>
            <a:r>
              <a:rPr b="1" lang="iw-IL" sz="2500"/>
              <a:t>BIG DATA WITH CLOUD COMPUTING: </a:t>
            </a:r>
            <a:br>
              <a:rPr b="1" lang="iw-IL" sz="2500"/>
            </a:br>
            <a:r>
              <a:rPr b="1" lang="iw-IL" sz="2500"/>
              <a:t>AN INSIGHT ON THE COMPUTING ENVIRONMENT, MAPREDUCE, AND PROGRAMMING FRAMEWORK</a:t>
            </a:r>
            <a:br>
              <a:rPr b="1" lang="iw-IL" sz="2500"/>
            </a:br>
            <a:r>
              <a:rPr i="1" lang="iw-IL" sz="1400"/>
              <a:t>ALBERTO FERNÁNDEZ, SARA DEL RÍO, VICTORIA LÓPEZ, ABDULLAH BAWAKID, MARÍA J. DEL JESUS, JOSÉ M. BENÍTEZ2 AND FRANCISCO HERRERA</a:t>
            </a:r>
            <a:endParaRPr i="1" sz="2500"/>
          </a:p>
        </p:txBody>
      </p:sp>
      <p:sp>
        <p:nvSpPr>
          <p:cNvPr id="138" name="Google Shape;138;p1"/>
          <p:cNvSpPr txBox="1"/>
          <p:nvPr>
            <p:ph idx="1" type="subTitle"/>
          </p:nvPr>
        </p:nvSpPr>
        <p:spPr>
          <a:xfrm>
            <a:off x="5784191" y="4144321"/>
            <a:ext cx="3555018" cy="1470630"/>
          </a:xfrm>
          <a:prstGeom prst="rect">
            <a:avLst/>
          </a:prstGeom>
          <a:noFill/>
          <a:ln>
            <a:noFill/>
          </a:ln>
        </p:spPr>
        <p:txBody>
          <a:bodyPr anchorCtr="0" anchor="t" bIns="45700" lIns="91425" spcFirstLastPara="1" rIns="91425" wrap="square" tIns="45700">
            <a:normAutofit/>
          </a:bodyPr>
          <a:lstStyle/>
          <a:p>
            <a:pPr indent="0" lvl="0" marL="0" rtl="1" algn="r">
              <a:lnSpc>
                <a:spcPct val="110000"/>
              </a:lnSpc>
              <a:spcBef>
                <a:spcPts val="0"/>
              </a:spcBef>
              <a:spcAft>
                <a:spcPts val="0"/>
              </a:spcAft>
              <a:buSzPts val="1600"/>
              <a:buNone/>
            </a:pPr>
            <a:r>
              <a:rPr lang="iw-IL" sz="1600"/>
              <a:t>דניאל פנסטרהיים &amp; יוסף רינברג</a:t>
            </a:r>
            <a:endParaRPr/>
          </a:p>
          <a:p>
            <a:pPr indent="0" lvl="0" marL="0" rtl="1" algn="r">
              <a:lnSpc>
                <a:spcPct val="110000"/>
              </a:lnSpc>
              <a:spcBef>
                <a:spcPts val="0"/>
              </a:spcBef>
              <a:spcAft>
                <a:spcPts val="0"/>
              </a:spcAft>
              <a:buSzPts val="1600"/>
              <a:buNone/>
            </a:pPr>
            <a:r>
              <a:t/>
            </a:r>
            <a:endParaRPr sz="1600"/>
          </a:p>
          <a:p>
            <a:pPr indent="0" lvl="0" marL="0" rtl="1" algn="r">
              <a:lnSpc>
                <a:spcPct val="110000"/>
              </a:lnSpc>
              <a:spcBef>
                <a:spcPts val="0"/>
              </a:spcBef>
              <a:spcAft>
                <a:spcPts val="0"/>
              </a:spcAft>
              <a:buSzPts val="1600"/>
              <a:buNone/>
            </a:pPr>
            <a:r>
              <a:rPr lang="iw-IL" sz="1600"/>
              <a:t>20936 - סדנה במדעי הנתונים</a:t>
            </a:r>
            <a:endParaRPr/>
          </a:p>
          <a:p>
            <a:pPr indent="0" lvl="0" marL="0" rtl="1" algn="ctr">
              <a:lnSpc>
                <a:spcPct val="110000"/>
              </a:lnSpc>
              <a:spcBef>
                <a:spcPts val="0"/>
              </a:spcBef>
              <a:spcAft>
                <a:spcPts val="0"/>
              </a:spcAft>
              <a:buSzPts val="1600"/>
              <a:buNone/>
            </a:pPr>
            <a:r>
              <a:rPr lang="iw-IL" sz="1600"/>
              <a:t>20.4.2020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MapReduce Framework</a:t>
            </a:r>
            <a:endParaRPr/>
          </a:p>
        </p:txBody>
      </p:sp>
      <p:sp>
        <p:nvSpPr>
          <p:cNvPr id="202" name="Google Shape;202;p10"/>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תכונות MapReduce</a:t>
            </a:r>
            <a:endParaRPr sz="2000"/>
          </a:p>
          <a:p>
            <a:pPr indent="-355600" lvl="1" marL="914400" rtl="1" algn="r">
              <a:lnSpc>
                <a:spcPct val="110000"/>
              </a:lnSpc>
              <a:spcBef>
                <a:spcPts val="0"/>
              </a:spcBef>
              <a:spcAft>
                <a:spcPts val="0"/>
              </a:spcAft>
              <a:buSzPts val="2000"/>
              <a:buChar char="◦"/>
            </a:pPr>
            <a:r>
              <a:rPr lang="iw-IL" sz="2000"/>
              <a:t>עמידות, חלוקת משימות הוגנת, איחוד נתונים וחישובים, שקיפות ברמת המערכת</a:t>
            </a:r>
            <a:endParaRPr sz="2000"/>
          </a:p>
          <a:p>
            <a:pPr indent="-355600" lvl="0" marL="457200" rtl="1" algn="r">
              <a:lnSpc>
                <a:spcPct val="110000"/>
              </a:lnSpc>
              <a:spcBef>
                <a:spcPts val="0"/>
              </a:spcBef>
              <a:spcAft>
                <a:spcPts val="0"/>
              </a:spcAft>
              <a:buSzPts val="2000"/>
              <a:buChar char="◦"/>
            </a:pPr>
            <a:r>
              <a:rPr lang="iw-IL" sz="2000"/>
              <a:t>מימוש לוגיקת Hadoop MapReduce</a:t>
            </a:r>
            <a:endParaRPr sz="2000"/>
          </a:p>
          <a:p>
            <a:pPr indent="-355600" lvl="1" marL="914400" rtl="1" algn="r">
              <a:lnSpc>
                <a:spcPct val="110000"/>
              </a:lnSpc>
              <a:spcBef>
                <a:spcPts val="0"/>
              </a:spcBef>
              <a:spcAft>
                <a:spcPts val="0"/>
              </a:spcAft>
              <a:buSzPts val="2000"/>
              <a:buChar char="◦"/>
            </a:pPr>
            <a:r>
              <a:rPr lang="iw-IL" sz="2000"/>
              <a:t>ביצוע חישוב על כמות גדולה של רשומות ואז הפעלת פונ’ צבירה</a:t>
            </a:r>
            <a:endParaRPr sz="2000"/>
          </a:p>
          <a:p>
            <a:pPr indent="-355600" lvl="1" marL="914400" rtl="1" algn="r">
              <a:lnSpc>
                <a:spcPct val="110000"/>
              </a:lnSpc>
              <a:spcBef>
                <a:spcPts val="0"/>
              </a:spcBef>
              <a:spcAft>
                <a:spcPts val="0"/>
              </a:spcAft>
              <a:buSzPts val="2000"/>
              <a:buChar char="◦"/>
            </a:pPr>
            <a:r>
              <a:rPr lang="iw-IL" sz="2000"/>
              <a:t>פונקציית Map ופונ’ Reduce: דוג’, חיפוש מספר מופעים של מילים במסד הנתונים \ מחיר ממוצע שנתי.</a:t>
            </a:r>
            <a:endParaRPr sz="2000"/>
          </a:p>
          <a:p>
            <a:pPr indent="-355600" lvl="0" marL="457200" rtl="1" algn="r">
              <a:lnSpc>
                <a:spcPct val="110000"/>
              </a:lnSpc>
              <a:spcBef>
                <a:spcPts val="0"/>
              </a:spcBef>
              <a:spcAft>
                <a:spcPts val="0"/>
              </a:spcAft>
              <a:buSzPts val="2000"/>
              <a:buChar char="◦"/>
            </a:pPr>
            <a:r>
              <a:rPr lang="iw-IL" sz="2000"/>
              <a:t>Hadoop Cluster</a:t>
            </a:r>
            <a:endParaRPr sz="2000"/>
          </a:p>
          <a:p>
            <a:pPr indent="-355600" lvl="1" marL="914400" rtl="1" algn="r">
              <a:lnSpc>
                <a:spcPct val="110000"/>
              </a:lnSpc>
              <a:spcBef>
                <a:spcPts val="0"/>
              </a:spcBef>
              <a:spcAft>
                <a:spcPts val="0"/>
              </a:spcAft>
              <a:buSzPts val="2000"/>
              <a:buChar char="◦"/>
            </a:pPr>
            <a:r>
              <a:rPr lang="iw-IL" sz="2000"/>
              <a:t>כפילות הנתונים בHDFS</a:t>
            </a:r>
            <a:endParaRPr sz="2000"/>
          </a:p>
          <a:p>
            <a:pPr indent="-355600" lvl="1" marL="914400" rtl="1" algn="r">
              <a:lnSpc>
                <a:spcPct val="110000"/>
              </a:lnSpc>
              <a:spcBef>
                <a:spcPts val="0"/>
              </a:spcBef>
              <a:spcAft>
                <a:spcPts val="0"/>
              </a:spcAft>
              <a:buSzPts val="2000"/>
              <a:buChar char="◦"/>
            </a:pPr>
            <a:r>
              <a:rPr lang="iw-IL" sz="2000"/>
              <a:t>ניהול מקבילות ע”י NameNode, DataNode, JobTracker, TaskTracker.</a:t>
            </a:r>
            <a:endParaRPr sz="2000"/>
          </a:p>
          <a:p>
            <a:pPr indent="-87629" lvl="0" marL="182880" rtl="1" algn="r">
              <a:lnSpc>
                <a:spcPct val="110000"/>
              </a:lnSpc>
              <a:spcBef>
                <a:spcPts val="0"/>
              </a:spcBef>
              <a:spcAft>
                <a:spcPts val="0"/>
              </a:spcAft>
              <a:buSzPts val="1500"/>
              <a:buNone/>
            </a:pPr>
            <a:r>
              <a:t/>
            </a:r>
            <a:endParaRPr/>
          </a:p>
        </p:txBody>
      </p:sp>
      <p:pic>
        <p:nvPicPr>
          <p:cNvPr id="203" name="Google Shape;203;p10"/>
          <p:cNvPicPr preferRelativeResize="0"/>
          <p:nvPr/>
        </p:nvPicPr>
        <p:blipFill>
          <a:blip r:embed="rId3">
            <a:alphaModFix/>
          </a:blip>
          <a:stretch>
            <a:fillRect/>
          </a:stretch>
        </p:blipFill>
        <p:spPr>
          <a:xfrm>
            <a:off x="548975" y="563150"/>
            <a:ext cx="7353300" cy="316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השוואת MapReduce לפתרון המסורתי</a:t>
            </a:r>
            <a:endParaRPr/>
          </a:p>
        </p:txBody>
      </p:sp>
      <p:sp>
        <p:nvSpPr>
          <p:cNvPr id="209" name="Google Shape;209;p11"/>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 MPI</a:t>
            </a:r>
            <a:endParaRPr sz="2000"/>
          </a:p>
          <a:p>
            <a:pPr indent="-355600" lvl="1" marL="914400" rtl="1" algn="r">
              <a:lnSpc>
                <a:spcPct val="110000"/>
              </a:lnSpc>
              <a:spcBef>
                <a:spcPts val="0"/>
              </a:spcBef>
              <a:spcAft>
                <a:spcPts val="0"/>
              </a:spcAft>
              <a:buSzPts val="2000"/>
              <a:buChar char="◦"/>
            </a:pPr>
            <a:r>
              <a:rPr lang="iw-IL" sz="2000"/>
              <a:t>checkpointing fault-tolerance scheme </a:t>
            </a:r>
            <a:r>
              <a:rPr lang="iw-IL" sz="2000"/>
              <a:t>challenge</a:t>
            </a:r>
            <a:r>
              <a:rPr lang="iw-IL" sz="2000"/>
              <a:t>: excessi</a:t>
            </a:r>
            <a:r>
              <a:rPr lang="iw-IL" sz="2000"/>
              <a:t>ve disk access</a:t>
            </a:r>
            <a:endParaRPr sz="2000"/>
          </a:p>
          <a:p>
            <a:pPr indent="-355600" lvl="1" marL="914400" rtl="1" algn="r">
              <a:lnSpc>
                <a:spcPct val="110000"/>
              </a:lnSpc>
              <a:spcBef>
                <a:spcPts val="0"/>
              </a:spcBef>
              <a:spcAft>
                <a:spcPts val="0"/>
              </a:spcAft>
              <a:buSzPts val="2000"/>
              <a:buChar char="◦"/>
            </a:pPr>
            <a:r>
              <a:rPr lang="iw-IL" sz="2000"/>
              <a:t>MR עדיף כאשר גודל הקלט גדול מאוד וכשההוצאות הכלליות בגין כתיבה 'רעה' של map/reduce נמוכות</a:t>
            </a:r>
            <a:endParaRPr sz="2000"/>
          </a:p>
          <a:p>
            <a:pPr indent="-355600" lvl="0" marL="457200" rtl="1" algn="r">
              <a:lnSpc>
                <a:spcPct val="110000"/>
              </a:lnSpc>
              <a:spcBef>
                <a:spcPts val="0"/>
              </a:spcBef>
              <a:spcAft>
                <a:spcPts val="0"/>
              </a:spcAft>
              <a:buSzPts val="2000"/>
              <a:buChar char="◦"/>
            </a:pPr>
            <a:r>
              <a:rPr lang="iw-IL" sz="2000"/>
              <a:t>DBMS</a:t>
            </a:r>
            <a:endParaRPr sz="2000"/>
          </a:p>
          <a:p>
            <a:pPr indent="-355600" lvl="1" marL="914400" rtl="1" algn="r">
              <a:lnSpc>
                <a:spcPct val="110000"/>
              </a:lnSpc>
              <a:spcBef>
                <a:spcPts val="0"/>
              </a:spcBef>
              <a:spcAft>
                <a:spcPts val="0"/>
              </a:spcAft>
              <a:buSzPts val="2000"/>
              <a:buChar char="◦"/>
            </a:pPr>
            <a:r>
              <a:rPr lang="iw-IL" sz="2000"/>
              <a:t>יקר</a:t>
            </a:r>
            <a:endParaRPr sz="2000"/>
          </a:p>
          <a:p>
            <a:pPr indent="-355600" lvl="1" marL="914400" rtl="1" algn="r">
              <a:lnSpc>
                <a:spcPct val="110000"/>
              </a:lnSpc>
              <a:spcBef>
                <a:spcPts val="0"/>
              </a:spcBef>
              <a:spcAft>
                <a:spcPts val="0"/>
              </a:spcAft>
              <a:buSzPts val="2000"/>
              <a:buChar char="◦"/>
            </a:pPr>
            <a:r>
              <a:rPr lang="iw-IL" sz="2000"/>
              <a:t>אינדקסים ושפה הצהרתית (מומשו לMR בתור pig/hive)</a:t>
            </a:r>
            <a:endParaRPr sz="2000"/>
          </a:p>
          <a:p>
            <a:pPr indent="-355600" lvl="1" marL="914400" rtl="1" algn="r">
              <a:lnSpc>
                <a:spcPct val="110000"/>
              </a:lnSpc>
              <a:spcBef>
                <a:spcPts val="0"/>
              </a:spcBef>
              <a:spcAft>
                <a:spcPts val="0"/>
              </a:spcAft>
              <a:buSzPts val="2000"/>
              <a:buChar char="◦"/>
            </a:pPr>
            <a:r>
              <a:rPr lang="iw-IL" sz="2000"/>
              <a:t>דורש העתקת נתונים שלוקח זמן</a:t>
            </a:r>
            <a:endParaRPr sz="2000"/>
          </a:p>
          <a:p>
            <a:pPr indent="-355600" lvl="1" marL="914400" rtl="1" algn="r">
              <a:lnSpc>
                <a:spcPct val="110000"/>
              </a:lnSpc>
              <a:spcBef>
                <a:spcPts val="0"/>
              </a:spcBef>
              <a:spcAft>
                <a:spcPts val="0"/>
              </a:spcAft>
              <a:buSzPts val="2000"/>
              <a:buChar char="◦"/>
            </a:pPr>
            <a:r>
              <a:rPr lang="iw-IL" sz="2000"/>
              <a:t>ביצועים מהירים לאחר טעינת הנתונים.</a:t>
            </a:r>
            <a:endParaRPr sz="2000"/>
          </a:p>
          <a:p>
            <a:pPr indent="0" lvl="0" marL="0" rtl="1" algn="r">
              <a:lnSpc>
                <a:spcPct val="110000"/>
              </a:lnSpc>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אלגוריתמי עיבוד מידע</a:t>
            </a:r>
            <a:endParaRPr/>
          </a:p>
        </p:txBody>
      </p:sp>
      <p:sp>
        <p:nvSpPr>
          <p:cNvPr id="215" name="Google Shape;215;p12"/>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214630" lvl="0" marL="182880" rtl="1" algn="r">
              <a:lnSpc>
                <a:spcPct val="110000"/>
              </a:lnSpc>
              <a:spcBef>
                <a:spcPts val="0"/>
              </a:spcBef>
              <a:spcAft>
                <a:spcPts val="0"/>
              </a:spcAft>
              <a:buSzPts val="2000"/>
              <a:buChar char="◦"/>
            </a:pPr>
            <a:r>
              <a:rPr lang="iw-IL" sz="2000"/>
              <a:t>קללת המימדים, טעינת נתונים לזיכרון</a:t>
            </a:r>
            <a:endParaRPr sz="2000"/>
          </a:p>
          <a:p>
            <a:pPr indent="-214630" lvl="0" marL="182880" rtl="1" algn="r">
              <a:lnSpc>
                <a:spcPct val="110000"/>
              </a:lnSpc>
              <a:spcBef>
                <a:spcPts val="0"/>
              </a:spcBef>
              <a:spcAft>
                <a:spcPts val="0"/>
              </a:spcAft>
              <a:buSzPts val="2000"/>
              <a:buChar char="◦"/>
            </a:pPr>
            <a:r>
              <a:rPr lang="iw-IL" sz="2000"/>
              <a:t>סוגי בעיות:</a:t>
            </a:r>
            <a:endParaRPr sz="2000"/>
          </a:p>
          <a:p>
            <a:pPr indent="-195580" lvl="1" marL="457200" rtl="1" algn="r">
              <a:lnSpc>
                <a:spcPct val="110000"/>
              </a:lnSpc>
              <a:spcBef>
                <a:spcPts val="0"/>
              </a:spcBef>
              <a:spcAft>
                <a:spcPts val="0"/>
              </a:spcAft>
              <a:buSzPts val="2000"/>
              <a:buChar char="◦"/>
            </a:pPr>
            <a:r>
              <a:rPr lang="iw-IL" sz="2000"/>
              <a:t>סיווג</a:t>
            </a:r>
            <a:endParaRPr sz="2000"/>
          </a:p>
          <a:p>
            <a:pPr indent="-195580" lvl="1" marL="457200" rtl="1" algn="r">
              <a:lnSpc>
                <a:spcPct val="110000"/>
              </a:lnSpc>
              <a:spcBef>
                <a:spcPts val="0"/>
              </a:spcBef>
              <a:spcAft>
                <a:spcPts val="0"/>
              </a:spcAft>
              <a:buSzPts val="2000"/>
              <a:buChar char="◦"/>
            </a:pPr>
            <a:r>
              <a:rPr lang="iw-IL" sz="2000"/>
              <a:t>כריית תבניות תכופות</a:t>
            </a:r>
            <a:endParaRPr sz="2000"/>
          </a:p>
          <a:p>
            <a:pPr indent="-195580" lvl="1" marL="457200" rtl="1" algn="r">
              <a:lnSpc>
                <a:spcPct val="110000"/>
              </a:lnSpc>
              <a:spcBef>
                <a:spcPts val="0"/>
              </a:spcBef>
              <a:spcAft>
                <a:spcPts val="0"/>
              </a:spcAft>
              <a:buSzPts val="2000"/>
              <a:buChar char="◦"/>
            </a:pPr>
            <a:r>
              <a:rPr lang="iw-IL" sz="2000"/>
              <a:t>אשכול</a:t>
            </a:r>
            <a:endParaRPr sz="2000"/>
          </a:p>
          <a:p>
            <a:pPr indent="-195580" lvl="1" marL="457200" rtl="1" algn="r">
              <a:lnSpc>
                <a:spcPct val="110000"/>
              </a:lnSpc>
              <a:spcBef>
                <a:spcPts val="0"/>
              </a:spcBef>
              <a:spcAft>
                <a:spcPts val="0"/>
              </a:spcAft>
              <a:buSzPts val="2000"/>
              <a:buChar char="◦"/>
            </a:pPr>
            <a:r>
              <a:rPr lang="iw-IL" sz="2000"/>
              <a:t>מערכות המלצה</a:t>
            </a:r>
            <a:endParaRPr sz="2000"/>
          </a:p>
          <a:p>
            <a:pPr indent="-195580" lvl="0" marL="182880" rtl="1" algn="r">
              <a:lnSpc>
                <a:spcPct val="110000"/>
              </a:lnSpc>
              <a:spcBef>
                <a:spcPts val="0"/>
              </a:spcBef>
              <a:spcAft>
                <a:spcPts val="0"/>
              </a:spcAft>
              <a:buSzPts val="2000"/>
              <a:buChar char="◦"/>
            </a:pPr>
            <a:r>
              <a:rPr lang="iw-IL" sz="2000"/>
              <a:t>Mahout ML lib: אין </a:t>
            </a:r>
            <a:r>
              <a:rPr lang="iw-IL" sz="2000"/>
              <a:t>UI, </a:t>
            </a:r>
            <a:r>
              <a:rPr lang="iw-IL" sz="2000"/>
              <a:t>עדיין בפיתוח, כבר לא עובדים עם MR</a:t>
            </a:r>
            <a:endParaRPr sz="2000"/>
          </a:p>
          <a:p>
            <a:pPr indent="-195580" lvl="0" marL="182880" rtl="1" algn="r">
              <a:lnSpc>
                <a:spcPct val="110000"/>
              </a:lnSpc>
              <a:spcBef>
                <a:spcPts val="0"/>
              </a:spcBef>
              <a:spcAft>
                <a:spcPts val="0"/>
              </a:spcAft>
              <a:buSzPts val="2000"/>
              <a:buChar char="◦"/>
            </a:pPr>
            <a:r>
              <a:rPr lang="iw-IL" sz="2000"/>
              <a:t>NIMBLE, SystemML: מריצות על MR</a:t>
            </a:r>
            <a:endParaRPr sz="2000"/>
          </a:p>
          <a:p>
            <a:pPr indent="-195580" lvl="0" marL="182880" rtl="1" algn="r">
              <a:lnSpc>
                <a:spcPct val="110000"/>
              </a:lnSpc>
              <a:spcBef>
                <a:spcPts val="0"/>
              </a:spcBef>
              <a:spcAft>
                <a:spcPts val="0"/>
              </a:spcAft>
              <a:buSzPts val="2000"/>
              <a:buChar char="◦"/>
            </a:pPr>
            <a:r>
              <a:rPr lang="iw-IL" sz="2000"/>
              <a:t>Ricardo, Rhipe: רצות מעל HADOOP, התכנות ב R</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חסרונות MapReduce</a:t>
            </a:r>
            <a:endParaRPr/>
          </a:p>
        </p:txBody>
      </p:sp>
      <p:sp>
        <p:nvSpPr>
          <p:cNvPr id="221" name="Google Shape;221;p1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אין  שיפור ללא מקבול</a:t>
            </a:r>
            <a:endParaRPr sz="2000"/>
          </a:p>
          <a:p>
            <a:pPr indent="-355600" lvl="0" marL="457200" rtl="1" algn="r">
              <a:lnSpc>
                <a:spcPct val="110000"/>
              </a:lnSpc>
              <a:spcBef>
                <a:spcPts val="0"/>
              </a:spcBef>
              <a:spcAft>
                <a:spcPts val="0"/>
              </a:spcAft>
              <a:buSzPts val="2000"/>
              <a:buChar char="◦"/>
            </a:pPr>
            <a:r>
              <a:rPr lang="iw-IL" sz="2000"/>
              <a:t>לא יעיל  כאשר אין  יכולת לפרק לMAP/REDUCE</a:t>
            </a:r>
            <a:endParaRPr sz="2000"/>
          </a:p>
          <a:p>
            <a:pPr indent="-355600" lvl="0" marL="457200" rtl="1" algn="r">
              <a:lnSpc>
                <a:spcPct val="110000"/>
              </a:lnSpc>
              <a:spcBef>
                <a:spcPts val="0"/>
              </a:spcBef>
              <a:spcAft>
                <a:spcPts val="0"/>
              </a:spcAft>
              <a:buSzPts val="2000"/>
              <a:buChar char="◦"/>
            </a:pPr>
            <a:r>
              <a:rPr lang="iw-IL" sz="2000"/>
              <a:t>טעינה מדיסק בעבודות איטרטיביות</a:t>
            </a:r>
            <a:endParaRPr sz="2000"/>
          </a:p>
          <a:p>
            <a:pPr indent="-355600" lvl="0" marL="457200" rtl="1" algn="r">
              <a:lnSpc>
                <a:spcPct val="110000"/>
              </a:lnSpc>
              <a:spcBef>
                <a:spcPts val="0"/>
              </a:spcBef>
              <a:spcAft>
                <a:spcPts val="0"/>
              </a:spcAft>
              <a:buSzPts val="2000"/>
              <a:buChar char="◦"/>
            </a:pPr>
            <a:r>
              <a:rPr lang="iw-IL" sz="2000"/>
              <a:t>עיבוד נתונים רשתיים</a:t>
            </a:r>
            <a:endParaRPr sz="2000"/>
          </a:p>
          <a:p>
            <a:pPr indent="-355600" lvl="0" marL="457200" rtl="1" algn="r">
              <a:lnSpc>
                <a:spcPct val="110000"/>
              </a:lnSpc>
              <a:spcBef>
                <a:spcPts val="0"/>
              </a:spcBef>
              <a:spcAft>
                <a:spcPts val="0"/>
              </a:spcAft>
              <a:buSzPts val="2000"/>
              <a:buChar char="◦"/>
            </a:pPr>
            <a:r>
              <a:rPr lang="iw-IL" sz="2000"/>
              <a:t>חישובים כבדים על מקבץ קטן של נתונים</a:t>
            </a:r>
            <a:endParaRPr sz="2000"/>
          </a:p>
          <a:p>
            <a:pPr indent="-355600" lvl="0" marL="457200" rtl="1" algn="r">
              <a:lnSpc>
                <a:spcPct val="110000"/>
              </a:lnSpc>
              <a:spcBef>
                <a:spcPts val="0"/>
              </a:spcBef>
              <a:spcAft>
                <a:spcPts val="0"/>
              </a:spcAft>
              <a:buSzPts val="2000"/>
              <a:buChar char="◦"/>
            </a:pPr>
            <a:r>
              <a:rPr lang="iw-IL" sz="2000"/>
              <a:t>לא מתאים לניתוחים אנטרקטיביים</a:t>
            </a:r>
            <a:endParaRPr sz="2000"/>
          </a:p>
          <a:p>
            <a:pPr indent="-355600" lvl="0" marL="457200" rtl="1" algn="r">
              <a:lnSpc>
                <a:spcPct val="110000"/>
              </a:lnSpc>
              <a:spcBef>
                <a:spcPts val="0"/>
              </a:spcBef>
              <a:spcAft>
                <a:spcPts val="0"/>
              </a:spcAft>
              <a:buSzPts val="2000"/>
              <a:buChar char="◦"/>
            </a:pPr>
            <a:r>
              <a:rPr lang="iw-IL" sz="2000"/>
              <a:t>פרטיות ואבטחה בענן</a:t>
            </a:r>
            <a:endParaRPr sz="2000"/>
          </a:p>
          <a:p>
            <a:pPr indent="-355600" lvl="0" marL="457200" rtl="1" algn="r">
              <a:lnSpc>
                <a:spcPct val="110000"/>
              </a:lnSpc>
              <a:spcBef>
                <a:spcPts val="0"/>
              </a:spcBef>
              <a:spcAft>
                <a:spcPts val="0"/>
              </a:spcAft>
              <a:buSzPts val="2000"/>
              <a:buChar char="◦"/>
            </a:pPr>
            <a:r>
              <a:rPr lang="iw-IL" sz="2000"/>
              <a:t>התקנה ובניה של אשכול</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MapReduce 2.0</a:t>
            </a:r>
            <a:endParaRPr/>
          </a:p>
        </p:txBody>
      </p:sp>
      <p:pic>
        <p:nvPicPr>
          <p:cNvPr id="227" name="Google Shape;227;p14"/>
          <p:cNvPicPr preferRelativeResize="0"/>
          <p:nvPr/>
        </p:nvPicPr>
        <p:blipFill>
          <a:blip r:embed="rId3">
            <a:alphaModFix/>
          </a:blip>
          <a:stretch>
            <a:fillRect/>
          </a:stretch>
        </p:blipFill>
        <p:spPr>
          <a:xfrm>
            <a:off x="457200" y="471723"/>
            <a:ext cx="6747875" cy="4975000"/>
          </a:xfrm>
          <a:prstGeom prst="rect">
            <a:avLst/>
          </a:prstGeom>
          <a:noFill/>
          <a:ln>
            <a:noFill/>
          </a:ln>
        </p:spPr>
      </p:pic>
      <p:sp>
        <p:nvSpPr>
          <p:cNvPr id="228" name="Google Shape;228;p1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DAG</a:t>
            </a:r>
            <a:endParaRPr sz="2000"/>
          </a:p>
          <a:p>
            <a:pPr indent="-355600" lvl="0" marL="457200" rtl="1" algn="r">
              <a:lnSpc>
                <a:spcPct val="110000"/>
              </a:lnSpc>
              <a:spcBef>
                <a:spcPts val="0"/>
              </a:spcBef>
              <a:spcAft>
                <a:spcPts val="0"/>
              </a:spcAft>
              <a:buSzPts val="2000"/>
              <a:buChar char="◦"/>
            </a:pPr>
            <a:r>
              <a:rPr lang="iw-IL" sz="2000"/>
              <a:t>Itrative MR</a:t>
            </a:r>
            <a:endParaRPr sz="2000"/>
          </a:p>
          <a:p>
            <a:pPr indent="-355600" lvl="1" marL="914400" rtl="1" algn="r">
              <a:lnSpc>
                <a:spcPct val="110000"/>
              </a:lnSpc>
              <a:spcBef>
                <a:spcPts val="0"/>
              </a:spcBef>
              <a:spcAft>
                <a:spcPts val="0"/>
              </a:spcAft>
              <a:buSzPts val="2000"/>
              <a:buChar char="◦"/>
            </a:pPr>
            <a:r>
              <a:rPr lang="iw-IL" sz="2000"/>
              <a:t>Haloop, Twis</a:t>
            </a:r>
            <a:r>
              <a:rPr lang="iw-IL" sz="2000"/>
              <a:t>ter, </a:t>
            </a:r>
            <a:r>
              <a:rPr lang="iw-IL" sz="2000"/>
              <a:t>Spark</a:t>
            </a:r>
            <a:endParaRPr sz="2000"/>
          </a:p>
          <a:p>
            <a:pPr indent="-355600" lvl="1" marL="914400" rtl="1" algn="r">
              <a:lnSpc>
                <a:spcPct val="110000"/>
              </a:lnSpc>
              <a:spcBef>
                <a:spcPts val="0"/>
              </a:spcBef>
              <a:spcAft>
                <a:spcPts val="0"/>
              </a:spcAft>
              <a:buSzPts val="2000"/>
              <a:buChar char="◦"/>
            </a:pPr>
            <a:r>
              <a:rPr lang="iw-IL" sz="2000"/>
              <a:t>Sparks RDD</a:t>
            </a:r>
            <a:endParaRPr sz="2000"/>
          </a:p>
          <a:p>
            <a:pPr indent="-355600" lvl="0" marL="457200" rtl="1" algn="r">
              <a:lnSpc>
                <a:spcPct val="110000"/>
              </a:lnSpc>
              <a:spcBef>
                <a:spcPts val="0"/>
              </a:spcBef>
              <a:spcAft>
                <a:spcPts val="0"/>
              </a:spcAft>
              <a:buSzPts val="2000"/>
              <a:buChar char="◦"/>
            </a:pPr>
            <a:r>
              <a:rPr lang="iw-IL" sz="2000"/>
              <a:t>BSP/Graph</a:t>
            </a:r>
            <a:endParaRPr sz="2000"/>
          </a:p>
          <a:p>
            <a:pPr indent="-355600" lvl="1" marL="914400" rtl="1" algn="r">
              <a:lnSpc>
                <a:spcPct val="110000"/>
              </a:lnSpc>
              <a:spcBef>
                <a:spcPts val="0"/>
              </a:spcBef>
              <a:spcAft>
                <a:spcPts val="0"/>
              </a:spcAft>
              <a:buSzPts val="2000"/>
              <a:buChar char="◦"/>
            </a:pPr>
            <a:r>
              <a:rPr lang="iw-IL" sz="2000"/>
              <a:t>Pregel, Giraph, GraphX, GraphLab</a:t>
            </a:r>
            <a:endParaRPr sz="2000"/>
          </a:p>
          <a:p>
            <a:pPr indent="-355600" lvl="0" marL="457200" rtl="1" algn="r">
              <a:lnSpc>
                <a:spcPct val="110000"/>
              </a:lnSpc>
              <a:spcBef>
                <a:spcPts val="0"/>
              </a:spcBef>
              <a:spcAft>
                <a:spcPts val="0"/>
              </a:spcAft>
              <a:buSzPts val="2000"/>
              <a:buChar char="◦"/>
            </a:pPr>
            <a:r>
              <a:rPr lang="iw-IL" sz="2000"/>
              <a:t>Stream Processing</a:t>
            </a:r>
            <a:endParaRPr sz="2000"/>
          </a:p>
          <a:p>
            <a:pPr indent="-355600" lvl="1" marL="914400" rtl="1" algn="r">
              <a:lnSpc>
                <a:spcPct val="110000"/>
              </a:lnSpc>
              <a:spcBef>
                <a:spcPts val="0"/>
              </a:spcBef>
              <a:spcAft>
                <a:spcPts val="0"/>
              </a:spcAft>
              <a:buSzPts val="2000"/>
              <a:buChar char="◦"/>
            </a:pPr>
            <a:r>
              <a:rPr lang="iw-IL" sz="2000"/>
              <a:t>Storm, S4, Spark Streaming</a:t>
            </a:r>
            <a:endParaRPr sz="2000"/>
          </a:p>
          <a:p>
            <a:pPr indent="-355600" lvl="0" marL="457200" rtl="1" algn="r">
              <a:lnSpc>
                <a:spcPct val="110000"/>
              </a:lnSpc>
              <a:spcBef>
                <a:spcPts val="0"/>
              </a:spcBef>
              <a:spcAft>
                <a:spcPts val="0"/>
              </a:spcAft>
              <a:buSzPts val="2000"/>
              <a:buChar char="◦"/>
            </a:pPr>
            <a:r>
              <a:rPr lang="iw-IL" sz="2000"/>
              <a:t>MR GPU</a:t>
            </a:r>
            <a:endParaRPr sz="2000"/>
          </a:p>
          <a:p>
            <a:pPr indent="-355600" lvl="1" marL="914400" rtl="1" algn="r">
              <a:lnSpc>
                <a:spcPct val="110000"/>
              </a:lnSpc>
              <a:spcBef>
                <a:spcPts val="0"/>
              </a:spcBef>
              <a:spcAft>
                <a:spcPts val="0"/>
              </a:spcAft>
              <a:buSzPts val="2000"/>
              <a:buChar char="◦"/>
            </a:pPr>
            <a:r>
              <a:rPr lang="iw-IL" sz="2000"/>
              <a:t>Pheonix, MARS, GPMR, GREX</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סיכום</a:t>
            </a:r>
            <a:endParaRPr/>
          </a:p>
        </p:txBody>
      </p:sp>
      <p:sp>
        <p:nvSpPr>
          <p:cNvPr id="234" name="Google Shape;234;p1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355600" lvl="0" marL="457200" rtl="1" algn="r">
              <a:lnSpc>
                <a:spcPct val="110000"/>
              </a:lnSpc>
              <a:spcBef>
                <a:spcPts val="0"/>
              </a:spcBef>
              <a:spcAft>
                <a:spcPts val="0"/>
              </a:spcAft>
              <a:buSzPts val="2000"/>
              <a:buChar char="◦"/>
            </a:pPr>
            <a:r>
              <a:rPr lang="iw-IL" sz="2000"/>
              <a:t>סביבת ענן כתשתית לפתרון Big Data</a:t>
            </a:r>
            <a:endParaRPr sz="2000"/>
          </a:p>
          <a:p>
            <a:pPr indent="-355600" lvl="0" marL="457200" rtl="1" algn="r">
              <a:lnSpc>
                <a:spcPct val="110000"/>
              </a:lnSpc>
              <a:spcBef>
                <a:spcPts val="0"/>
              </a:spcBef>
              <a:spcAft>
                <a:spcPts val="0"/>
              </a:spcAft>
              <a:buSzPts val="2000"/>
              <a:buChar char="◦"/>
            </a:pPr>
            <a:r>
              <a:rPr lang="iw-IL" sz="2000"/>
              <a:t>ארכיטקטורת</a:t>
            </a:r>
            <a:r>
              <a:rPr lang="iw-IL" sz="2000"/>
              <a:t> הפתרון</a:t>
            </a:r>
            <a:endParaRPr sz="2000"/>
          </a:p>
          <a:p>
            <a:pPr indent="-355600" lvl="0" marL="457200" rtl="1" algn="r">
              <a:lnSpc>
                <a:spcPct val="110000"/>
              </a:lnSpc>
              <a:spcBef>
                <a:spcPts val="0"/>
              </a:spcBef>
              <a:spcAft>
                <a:spcPts val="0"/>
              </a:spcAft>
              <a:buSzPts val="2000"/>
              <a:buChar char="◦"/>
            </a:pPr>
            <a:r>
              <a:rPr lang="iw-IL" sz="2000"/>
              <a:t>שכבת הביצוע -  MapReduce</a:t>
            </a:r>
            <a:endParaRPr sz="2000"/>
          </a:p>
          <a:p>
            <a:pPr indent="-355600" lvl="0" marL="457200" rtl="1" algn="r">
              <a:lnSpc>
                <a:spcPct val="110000"/>
              </a:lnSpc>
              <a:spcBef>
                <a:spcPts val="0"/>
              </a:spcBef>
              <a:spcAft>
                <a:spcPts val="0"/>
              </a:spcAft>
              <a:buSzPts val="2000"/>
              <a:buChar char="◦"/>
            </a:pPr>
            <a:r>
              <a:rPr lang="iw-IL" sz="2000"/>
              <a:t>חלופות</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g73383c9d6c_0_8"/>
          <p:cNvSpPr txBox="1"/>
          <p:nvPr>
            <p:ph type="ctrTitle"/>
          </p:nvPr>
        </p:nvSpPr>
        <p:spPr>
          <a:xfrm>
            <a:off x="1629103" y="2244830"/>
            <a:ext cx="8933700" cy="2437200"/>
          </a:xfrm>
          <a:prstGeom prst="rect">
            <a:avLst/>
          </a:prstGeom>
        </p:spPr>
        <p:txBody>
          <a:bodyPr anchorCtr="0" anchor="ctr" bIns="45700" lIns="91425" spcFirstLastPara="1" rIns="91425" wrap="square" tIns="45700">
            <a:noAutofit/>
          </a:bodyPr>
          <a:lstStyle/>
          <a:p>
            <a:pPr indent="0" lvl="0" marL="0" rtl="1" algn="ctr">
              <a:spcBef>
                <a:spcPts val="0"/>
              </a:spcBef>
              <a:spcAft>
                <a:spcPts val="0"/>
              </a:spcAft>
              <a:buNone/>
            </a:pPr>
            <a:r>
              <a:rPr lang="iw-IL"/>
              <a:t>שאלות?</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מה נראה?</a:t>
            </a:r>
            <a:endParaRPr/>
          </a:p>
        </p:txBody>
      </p:sp>
      <p:sp>
        <p:nvSpPr>
          <p:cNvPr id="144" name="Google Shape;144;p2"/>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800"/>
              <a:buChar char="◦"/>
            </a:pPr>
            <a:r>
              <a:rPr lang="iw-IL" sz="2800"/>
              <a:t>מה המשמעות של Big Data</a:t>
            </a:r>
            <a:endParaRPr sz="2800"/>
          </a:p>
          <a:p>
            <a:pPr indent="-182880" lvl="0" marL="182880" rtl="1" algn="r">
              <a:lnSpc>
                <a:spcPct val="110000"/>
              </a:lnSpc>
              <a:spcBef>
                <a:spcPts val="900"/>
              </a:spcBef>
              <a:spcAft>
                <a:spcPts val="0"/>
              </a:spcAft>
              <a:buSzPts val="2800"/>
              <a:buChar char="◦"/>
            </a:pPr>
            <a:r>
              <a:rPr lang="iw-IL" sz="2800"/>
              <a:t>טכנולוגיות Cloud Computing לביצוע מחקרי Big Data</a:t>
            </a:r>
            <a:endParaRPr sz="2800"/>
          </a:p>
          <a:p>
            <a:pPr indent="-182880" lvl="0" marL="182880" rtl="1" algn="r">
              <a:lnSpc>
                <a:spcPct val="110000"/>
              </a:lnSpc>
              <a:spcBef>
                <a:spcPts val="900"/>
              </a:spcBef>
              <a:spcAft>
                <a:spcPts val="0"/>
              </a:spcAft>
              <a:buSzPts val="2800"/>
              <a:buChar char="◦"/>
            </a:pPr>
            <a:r>
              <a:rPr lang="iw-IL" sz="2800"/>
              <a:t>MapReduce ו-NoSQL</a:t>
            </a:r>
            <a:endParaRPr sz="2800"/>
          </a:p>
          <a:p>
            <a:pPr indent="-182880" lvl="1" marL="457200" rtl="1" algn="r">
              <a:lnSpc>
                <a:spcPct val="100000"/>
              </a:lnSpc>
              <a:spcBef>
                <a:spcPts val="500"/>
              </a:spcBef>
              <a:spcAft>
                <a:spcPts val="0"/>
              </a:spcAft>
              <a:buSzPts val="2400"/>
              <a:buChar char="◦"/>
            </a:pPr>
            <a:r>
              <a:rPr lang="iw-IL" sz="2400"/>
              <a:t>יתרונות וחסרונות</a:t>
            </a:r>
            <a:endParaRPr/>
          </a:p>
          <a:p>
            <a:pPr indent="-182880" lvl="1" marL="457200" rtl="1" algn="r">
              <a:lnSpc>
                <a:spcPct val="100000"/>
              </a:lnSpc>
              <a:spcBef>
                <a:spcPts val="500"/>
              </a:spcBef>
              <a:spcAft>
                <a:spcPts val="0"/>
              </a:spcAft>
              <a:buSzPts val="2400"/>
              <a:buChar char="◦"/>
            </a:pPr>
            <a:r>
              <a:rPr lang="iw-IL" sz="2400"/>
              <a:t>מבט לעתיד</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Big Data</a:t>
            </a:r>
            <a:endParaRPr/>
          </a:p>
        </p:txBody>
      </p:sp>
      <p:sp>
        <p:nvSpPr>
          <p:cNvPr id="151" name="Google Shape;151;p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המושג הופיע בשנים האחרונות – ארגונים החלו להתעסק במידע בסדרי גודל של Petabytes</a:t>
            </a:r>
            <a:endParaRPr sz="2000"/>
          </a:p>
          <a:p>
            <a:pPr indent="-182880" lvl="0" marL="182880" rtl="1" algn="r">
              <a:lnSpc>
                <a:spcPct val="110000"/>
              </a:lnSpc>
              <a:spcBef>
                <a:spcPts val="900"/>
              </a:spcBef>
              <a:spcAft>
                <a:spcPts val="0"/>
              </a:spcAft>
              <a:buSzPts val="2000"/>
              <a:buChar char="◦"/>
            </a:pPr>
            <a:r>
              <a:rPr lang="iw-IL" sz="2000"/>
              <a:t>הגדרה קלאסית של ארבע V (“The four V’s”)</a:t>
            </a:r>
            <a:endParaRPr/>
          </a:p>
          <a:p>
            <a:pPr indent="-182880" lvl="1" marL="457200" rtl="1" algn="r">
              <a:lnSpc>
                <a:spcPct val="100000"/>
              </a:lnSpc>
              <a:spcBef>
                <a:spcPts val="500"/>
              </a:spcBef>
              <a:spcAft>
                <a:spcPts val="0"/>
              </a:spcAft>
              <a:buSzPts val="1800"/>
              <a:buChar char="◦"/>
            </a:pPr>
            <a:r>
              <a:rPr lang="iw-IL" sz="1800">
                <a:latin typeface="Consolas"/>
                <a:ea typeface="Consolas"/>
                <a:cs typeface="Consolas"/>
                <a:sym typeface="Consolas"/>
              </a:rPr>
              <a:t>Volume       </a:t>
            </a:r>
            <a:r>
              <a:rPr lang="iw-IL" sz="1800"/>
              <a:t>– כמות</a:t>
            </a:r>
            <a:endParaRPr/>
          </a:p>
          <a:p>
            <a:pPr indent="-182880" lvl="1" marL="457200" rtl="1" algn="r">
              <a:lnSpc>
                <a:spcPct val="100000"/>
              </a:lnSpc>
              <a:spcBef>
                <a:spcPts val="500"/>
              </a:spcBef>
              <a:spcAft>
                <a:spcPts val="0"/>
              </a:spcAft>
              <a:buSzPts val="1800"/>
              <a:buChar char="◦"/>
            </a:pPr>
            <a:r>
              <a:rPr lang="iw-IL" sz="1800">
                <a:latin typeface="Consolas"/>
                <a:ea typeface="Consolas"/>
                <a:cs typeface="Consolas"/>
                <a:sym typeface="Consolas"/>
              </a:rPr>
              <a:t>Variety     </a:t>
            </a:r>
            <a:r>
              <a:rPr lang="iw-IL" sz="1800"/>
              <a:t>– גיוון</a:t>
            </a:r>
            <a:endParaRPr/>
          </a:p>
          <a:p>
            <a:pPr indent="-182880" lvl="1" marL="457200" rtl="1" algn="r">
              <a:lnSpc>
                <a:spcPct val="100000"/>
              </a:lnSpc>
              <a:spcBef>
                <a:spcPts val="500"/>
              </a:spcBef>
              <a:spcAft>
                <a:spcPts val="0"/>
              </a:spcAft>
              <a:buSzPts val="1800"/>
              <a:buChar char="◦"/>
            </a:pPr>
            <a:r>
              <a:rPr lang="iw-IL" sz="1800">
                <a:latin typeface="Consolas"/>
                <a:ea typeface="Consolas"/>
                <a:cs typeface="Consolas"/>
                <a:sym typeface="Consolas"/>
              </a:rPr>
              <a:t>Velocity   </a:t>
            </a:r>
            <a:r>
              <a:rPr lang="iw-IL" sz="1800"/>
              <a:t>– מהירות חישוב</a:t>
            </a:r>
            <a:endParaRPr/>
          </a:p>
          <a:p>
            <a:pPr indent="-182880" lvl="1" marL="457200" rtl="1" algn="r">
              <a:lnSpc>
                <a:spcPct val="100000"/>
              </a:lnSpc>
              <a:spcBef>
                <a:spcPts val="500"/>
              </a:spcBef>
              <a:spcAft>
                <a:spcPts val="0"/>
              </a:spcAft>
              <a:buSzPts val="1800"/>
              <a:buChar char="◦"/>
            </a:pPr>
            <a:r>
              <a:rPr lang="iw-IL" sz="1800">
                <a:latin typeface="Consolas"/>
                <a:ea typeface="Consolas"/>
                <a:cs typeface="Consolas"/>
                <a:sym typeface="Consolas"/>
              </a:rPr>
              <a:t>Veracity   </a:t>
            </a:r>
            <a:r>
              <a:rPr lang="iw-IL" sz="1800"/>
              <a:t>– אמינות ודיוק</a:t>
            </a:r>
            <a:endParaRPr/>
          </a:p>
          <a:p>
            <a:pPr indent="-182880" lvl="0" marL="182880" rtl="1" algn="r">
              <a:lnSpc>
                <a:spcPct val="110000"/>
              </a:lnSpc>
              <a:spcBef>
                <a:spcPts val="900"/>
              </a:spcBef>
              <a:spcAft>
                <a:spcPts val="0"/>
              </a:spcAft>
              <a:buSzPts val="2000"/>
              <a:buChar char="◦"/>
            </a:pPr>
            <a:r>
              <a:rPr lang="iw-IL" sz="2000"/>
              <a:t>אתגרים בעולם</a:t>
            </a:r>
            <a:endParaRPr/>
          </a:p>
          <a:p>
            <a:pPr indent="-182880" lvl="1" marL="457200" rtl="1" algn="r">
              <a:lnSpc>
                <a:spcPct val="100000"/>
              </a:lnSpc>
              <a:spcBef>
                <a:spcPts val="500"/>
              </a:spcBef>
              <a:spcAft>
                <a:spcPts val="0"/>
              </a:spcAft>
              <a:buSzPts val="1800"/>
              <a:buChar char="◦"/>
            </a:pPr>
            <a:r>
              <a:rPr lang="iw-IL" sz="1800"/>
              <a:t>אחסון וניהול המידע</a:t>
            </a:r>
            <a:endParaRPr/>
          </a:p>
          <a:p>
            <a:pPr indent="-182880" lvl="1" marL="457200" rtl="1" algn="r">
              <a:lnSpc>
                <a:spcPct val="100000"/>
              </a:lnSpc>
              <a:spcBef>
                <a:spcPts val="500"/>
              </a:spcBef>
              <a:spcAft>
                <a:spcPts val="0"/>
              </a:spcAft>
              <a:buSzPts val="1800"/>
              <a:buChar char="◦"/>
            </a:pPr>
            <a:r>
              <a:rPr lang="iw-IL" sz="1800"/>
              <a:t>ביצוע חיפושים יעילים</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מידע בעולם העסקי</a:t>
            </a:r>
            <a:endParaRPr/>
          </a:p>
        </p:txBody>
      </p:sp>
      <p:sp>
        <p:nvSpPr>
          <p:cNvPr id="158" name="Google Shape;158;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שימוש במידע לקבלת החלטות עסקיות</a:t>
            </a:r>
            <a:endParaRPr/>
          </a:p>
          <a:p>
            <a:pPr indent="-182880" lvl="0" marL="182880" rtl="1" algn="r">
              <a:lnSpc>
                <a:spcPct val="110000"/>
              </a:lnSpc>
              <a:spcBef>
                <a:spcPts val="900"/>
              </a:spcBef>
              <a:spcAft>
                <a:spcPts val="0"/>
              </a:spcAft>
              <a:buSzPts val="2000"/>
              <a:buChar char="◦"/>
            </a:pPr>
            <a:r>
              <a:rPr lang="iw-IL" sz="2000"/>
              <a:t>קריטי בעידן האינטרנט</a:t>
            </a:r>
            <a:endParaRPr/>
          </a:p>
          <a:p>
            <a:pPr indent="-182880" lvl="0" marL="182880" rtl="1" algn="r">
              <a:lnSpc>
                <a:spcPct val="110000"/>
              </a:lnSpc>
              <a:spcBef>
                <a:spcPts val="900"/>
              </a:spcBef>
              <a:spcAft>
                <a:spcPts val="0"/>
              </a:spcAft>
              <a:buSzPts val="2000"/>
              <a:buChar char="◦"/>
            </a:pPr>
            <a:r>
              <a:rPr lang="iw-IL" sz="2000"/>
              <a:t>כריית מידע - מאיפה הם מקבלים מידע</a:t>
            </a:r>
            <a:endParaRPr sz="2000"/>
          </a:p>
          <a:p>
            <a:pPr indent="-182880" lvl="0" marL="182880" rtl="1" algn="r">
              <a:lnSpc>
                <a:spcPct val="110000"/>
              </a:lnSpc>
              <a:spcBef>
                <a:spcPts val="900"/>
              </a:spcBef>
              <a:spcAft>
                <a:spcPts val="0"/>
              </a:spcAft>
              <a:buSzPts val="2000"/>
              <a:buChar char="◦"/>
            </a:pPr>
            <a:r>
              <a:rPr lang="iw-IL" sz="2000"/>
              <a:t>למי זה חשוב</a:t>
            </a:r>
            <a:endParaRPr/>
          </a:p>
          <a:p>
            <a:pPr indent="-182880" lvl="1" marL="457200" rtl="1" algn="r">
              <a:lnSpc>
                <a:spcPct val="100000"/>
              </a:lnSpc>
              <a:spcBef>
                <a:spcPts val="500"/>
              </a:spcBef>
              <a:spcAft>
                <a:spcPts val="0"/>
              </a:spcAft>
              <a:buSzPts val="1800"/>
              <a:buChar char="◦"/>
            </a:pPr>
            <a:r>
              <a:rPr lang="iw-IL" sz="1800"/>
              <a:t>חנויות</a:t>
            </a:r>
            <a:endParaRPr/>
          </a:p>
          <a:p>
            <a:pPr indent="-182880" lvl="1" marL="457200" rtl="1" algn="r">
              <a:lnSpc>
                <a:spcPct val="100000"/>
              </a:lnSpc>
              <a:spcBef>
                <a:spcPts val="500"/>
              </a:spcBef>
              <a:spcAft>
                <a:spcPts val="0"/>
              </a:spcAft>
              <a:buSzPts val="1800"/>
              <a:buChar char="◦"/>
            </a:pPr>
            <a:r>
              <a:rPr lang="iw-IL" sz="1800"/>
              <a:t>בנקים, חברות השקעה</a:t>
            </a:r>
            <a:endParaRPr/>
          </a:p>
          <a:p>
            <a:pPr indent="-182880" lvl="1" marL="457200" rtl="1" algn="r">
              <a:lnSpc>
                <a:spcPct val="100000"/>
              </a:lnSpc>
              <a:spcBef>
                <a:spcPts val="500"/>
              </a:spcBef>
              <a:spcAft>
                <a:spcPts val="0"/>
              </a:spcAft>
              <a:buSzPts val="1800"/>
              <a:buChar char="◦"/>
            </a:pPr>
            <a:r>
              <a:rPr lang="iw-IL" sz="1800"/>
              <a:t>ביטוח</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תשתיות</a:t>
            </a:r>
            <a:endParaRPr/>
          </a:p>
        </p:txBody>
      </p:sp>
      <p:sp>
        <p:nvSpPr>
          <p:cNvPr id="165" name="Google Shape;165;p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Cloud Computing</a:t>
            </a:r>
            <a:endParaRPr sz="2000"/>
          </a:p>
          <a:p>
            <a:pPr indent="-182880" lvl="0" marL="182880" rtl="1" algn="r">
              <a:lnSpc>
                <a:spcPct val="110000"/>
              </a:lnSpc>
              <a:spcBef>
                <a:spcPts val="900"/>
              </a:spcBef>
              <a:spcAft>
                <a:spcPts val="0"/>
              </a:spcAft>
              <a:buSzPts val="2000"/>
              <a:buChar char="◦"/>
            </a:pPr>
            <a:r>
              <a:rPr lang="iw-IL" sz="2000"/>
              <a:t>רמות אבסטרקציה</a:t>
            </a:r>
            <a:endParaRPr sz="2000"/>
          </a:p>
          <a:p>
            <a:pPr indent="-182880" lvl="1" marL="457200" rtl="1" algn="r">
              <a:lnSpc>
                <a:spcPct val="100000"/>
              </a:lnSpc>
              <a:spcBef>
                <a:spcPts val="500"/>
              </a:spcBef>
              <a:spcAft>
                <a:spcPts val="0"/>
              </a:spcAft>
              <a:buSzPts val="1800"/>
              <a:buChar char="◦"/>
            </a:pPr>
            <a:r>
              <a:rPr lang="iw-IL" sz="1800"/>
              <a:t>תשתית</a:t>
            </a:r>
            <a:endParaRPr sz="1800"/>
          </a:p>
          <a:p>
            <a:pPr indent="-182880" lvl="1" marL="457200" rtl="1" algn="r">
              <a:lnSpc>
                <a:spcPct val="100000"/>
              </a:lnSpc>
              <a:spcBef>
                <a:spcPts val="500"/>
              </a:spcBef>
              <a:spcAft>
                <a:spcPts val="0"/>
              </a:spcAft>
              <a:buSzPts val="1800"/>
              <a:buChar char="◦"/>
            </a:pPr>
            <a:r>
              <a:rPr lang="iw-IL" sz="1800"/>
              <a:t>פלטפורמה</a:t>
            </a:r>
            <a:endParaRPr sz="1800"/>
          </a:p>
          <a:p>
            <a:pPr indent="-182880" lvl="1" marL="457200" rtl="1" algn="r">
              <a:lnSpc>
                <a:spcPct val="100000"/>
              </a:lnSpc>
              <a:spcBef>
                <a:spcPts val="500"/>
              </a:spcBef>
              <a:spcAft>
                <a:spcPts val="0"/>
              </a:spcAft>
              <a:buSzPts val="1800"/>
              <a:buChar char="◦"/>
            </a:pPr>
            <a:r>
              <a:rPr lang="iw-IL" sz="1800"/>
              <a:t>תוכנה</a:t>
            </a:r>
            <a:endParaRPr/>
          </a:p>
          <a:p>
            <a:pPr indent="-182880" lvl="0" marL="182880" rtl="1" algn="r">
              <a:lnSpc>
                <a:spcPct val="110000"/>
              </a:lnSpc>
              <a:spcBef>
                <a:spcPts val="900"/>
              </a:spcBef>
              <a:spcAft>
                <a:spcPts val="0"/>
              </a:spcAft>
              <a:buSzPts val="2000"/>
              <a:buChar char="◦"/>
            </a:pPr>
            <a:r>
              <a:rPr lang="iw-IL" sz="2000"/>
              <a:t>ארכיטקטורה קלאסית</a:t>
            </a:r>
            <a:endParaRPr/>
          </a:p>
          <a:p>
            <a:pPr indent="-182880" lvl="1" marL="457200" rtl="1" algn="r">
              <a:lnSpc>
                <a:spcPct val="100000"/>
              </a:lnSpc>
              <a:spcBef>
                <a:spcPts val="500"/>
              </a:spcBef>
              <a:spcAft>
                <a:spcPts val="0"/>
              </a:spcAft>
              <a:buSzPts val="1800"/>
              <a:buChar char="◦"/>
            </a:pPr>
            <a:r>
              <a:rPr lang="iw-IL" sz="1800"/>
              <a:t>אחסון קבצים</a:t>
            </a:r>
            <a:endParaRPr/>
          </a:p>
          <a:p>
            <a:pPr indent="-182880" lvl="1" marL="457200" rtl="1" algn="r">
              <a:lnSpc>
                <a:spcPct val="100000"/>
              </a:lnSpc>
              <a:spcBef>
                <a:spcPts val="500"/>
              </a:spcBef>
              <a:spcAft>
                <a:spcPts val="0"/>
              </a:spcAft>
              <a:buSzPts val="1800"/>
              <a:buChar char="◦"/>
            </a:pPr>
            <a:r>
              <a:rPr lang="iw-IL" sz="1800"/>
              <a:t>ניהול מידע</a:t>
            </a:r>
            <a:endParaRPr/>
          </a:p>
          <a:p>
            <a:pPr indent="-182880" lvl="1" marL="457200" rtl="1" algn="r">
              <a:lnSpc>
                <a:spcPct val="100000"/>
              </a:lnSpc>
              <a:spcBef>
                <a:spcPts val="500"/>
              </a:spcBef>
              <a:spcAft>
                <a:spcPts val="0"/>
              </a:spcAft>
              <a:buSzPts val="1800"/>
              <a:buChar char="◦"/>
            </a:pPr>
            <a:r>
              <a:rPr lang="iw-IL" sz="1800"/>
              <a:t>ביצוע פעולות</a:t>
            </a:r>
            <a:endParaRPr/>
          </a:p>
          <a:p>
            <a:pPr indent="-182880" lvl="1" marL="457200" rtl="1" algn="r">
              <a:lnSpc>
                <a:spcPct val="100000"/>
              </a:lnSpc>
              <a:spcBef>
                <a:spcPts val="500"/>
              </a:spcBef>
              <a:spcAft>
                <a:spcPts val="0"/>
              </a:spcAft>
              <a:buSzPts val="1800"/>
              <a:buChar char="◦"/>
            </a:pPr>
            <a:r>
              <a:rPr lang="iw-IL" sz="1800"/>
              <a:t>שליפת תוצאות</a:t>
            </a:r>
            <a:endParaRPr sz="1800"/>
          </a:p>
        </p:txBody>
      </p:sp>
      <p:pic>
        <p:nvPicPr>
          <p:cNvPr id="166" name="Google Shape;166;p5"/>
          <p:cNvPicPr preferRelativeResize="0"/>
          <p:nvPr/>
        </p:nvPicPr>
        <p:blipFill rotWithShape="1">
          <a:blip r:embed="rId3">
            <a:alphaModFix/>
          </a:blip>
          <a:srcRect b="0" l="0" r="0" t="0"/>
          <a:stretch/>
        </p:blipFill>
        <p:spPr>
          <a:xfrm>
            <a:off x="894624" y="2014194"/>
            <a:ext cx="5201376" cy="29722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אחסון מידע - HDFS</a:t>
            </a:r>
            <a:endParaRPr/>
          </a:p>
        </p:txBody>
      </p:sp>
      <p:sp>
        <p:nvSpPr>
          <p:cNvPr id="173" name="Google Shape;173;p6"/>
          <p:cNvSpPr txBox="1"/>
          <p:nvPr>
            <p:ph idx="1" type="body"/>
          </p:nvPr>
        </p:nvSpPr>
        <p:spPr>
          <a:xfrm>
            <a:off x="1066800" y="2103120"/>
            <a:ext cx="10058400" cy="3849624"/>
          </a:xfrm>
          <a:prstGeom prst="rect">
            <a:avLst/>
          </a:prstGeom>
          <a:blipFill rotWithShape="1">
            <a:blip r:embed="rId3">
              <a:alphaModFix/>
            </a:blip>
            <a:stretch>
              <a:fillRect b="0" l="0" r="-604" t="-632"/>
            </a:stretch>
          </a:blip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500"/>
              <a:buChar char="◦"/>
            </a:pPr>
            <a:r>
              <a:rPr lang="iw-IL"/>
              <a:t> </a:t>
            </a:r>
            <a:endParaRPr/>
          </a:p>
        </p:txBody>
      </p:sp>
      <p:pic>
        <p:nvPicPr>
          <p:cNvPr id="174" name="Google Shape;174;p6"/>
          <p:cNvPicPr preferRelativeResize="0"/>
          <p:nvPr/>
        </p:nvPicPr>
        <p:blipFill rotWithShape="1">
          <a:blip r:embed="rId4">
            <a:alphaModFix/>
          </a:blip>
          <a:srcRect b="0" l="0" r="6849" t="0"/>
          <a:stretch/>
        </p:blipFill>
        <p:spPr>
          <a:xfrm>
            <a:off x="633593" y="1727345"/>
            <a:ext cx="4695465" cy="34033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ניהול מידע - NoSQL</a:t>
            </a:r>
            <a:endParaRPr/>
          </a:p>
        </p:txBody>
      </p:sp>
      <p:sp>
        <p:nvSpPr>
          <p:cNvPr id="181" name="Google Shape;181;p7"/>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מסדי נתונים יחסיים מתקשים בעיבוד מידע רב ומבוזר בין שרתים</a:t>
            </a:r>
            <a:endParaRPr/>
          </a:p>
          <a:p>
            <a:pPr indent="-182880" lvl="0" marL="182880" rtl="1" algn="r">
              <a:lnSpc>
                <a:spcPct val="110000"/>
              </a:lnSpc>
              <a:spcBef>
                <a:spcPts val="900"/>
              </a:spcBef>
              <a:spcAft>
                <a:spcPts val="0"/>
              </a:spcAft>
              <a:buSzPts val="2000"/>
              <a:buChar char="◦"/>
            </a:pPr>
            <a:r>
              <a:rPr lang="iw-IL" sz="2000"/>
              <a:t>שימוש בשפה דומה ל-SQL אך ללא תמיכה בפעולות מסוג JOIN</a:t>
            </a:r>
            <a:endParaRPr sz="2000"/>
          </a:p>
          <a:p>
            <a:pPr indent="-182880" lvl="0" marL="182880" rtl="1" algn="r">
              <a:lnSpc>
                <a:spcPct val="110000"/>
              </a:lnSpc>
              <a:spcBef>
                <a:spcPts val="900"/>
              </a:spcBef>
              <a:spcAft>
                <a:spcPts val="0"/>
              </a:spcAft>
              <a:buSzPts val="2000"/>
              <a:buChar char="◦"/>
            </a:pPr>
            <a:r>
              <a:rPr lang="iw-IL" sz="2000"/>
              <a:t>תמיכה בהרחבה קלה בעקבות ביזור המידע</a:t>
            </a:r>
            <a:endParaRPr/>
          </a:p>
          <a:p>
            <a:pPr indent="-182880" lvl="0" marL="182880" rtl="1" algn="r">
              <a:lnSpc>
                <a:spcPct val="110000"/>
              </a:lnSpc>
              <a:spcBef>
                <a:spcPts val="900"/>
              </a:spcBef>
              <a:spcAft>
                <a:spcPts val="0"/>
              </a:spcAft>
              <a:buSzPts val="2000"/>
              <a:buChar char="◦"/>
            </a:pPr>
            <a:r>
              <a:rPr lang="iw-IL" sz="2000"/>
              <a:t>מותאם במיוחד לשליפה והוספה על כמות מסיבית של מידע</a:t>
            </a:r>
            <a:endParaRPr/>
          </a:p>
          <a:p>
            <a:pPr indent="-182880" lvl="0" marL="182880" rtl="1" algn="r">
              <a:lnSpc>
                <a:spcPct val="110000"/>
              </a:lnSpc>
              <a:spcBef>
                <a:spcPts val="900"/>
              </a:spcBef>
              <a:spcAft>
                <a:spcPts val="0"/>
              </a:spcAft>
              <a:buSzPts val="2000"/>
              <a:buChar char="◦"/>
            </a:pPr>
            <a:r>
              <a:rPr lang="iw-IL" sz="2000"/>
              <a:t>ללא מבנה קבוע לטבלה</a:t>
            </a:r>
            <a:endParaRPr/>
          </a:p>
          <a:p>
            <a:pPr indent="-55879" lvl="0" marL="182880" rtl="1" algn="r">
              <a:lnSpc>
                <a:spcPct val="110000"/>
              </a:lnSpc>
              <a:spcBef>
                <a:spcPts val="900"/>
              </a:spcBef>
              <a:spcAft>
                <a:spcPts val="0"/>
              </a:spcAft>
              <a:buSzPts val="2000"/>
              <a:buNone/>
            </a:pPr>
            <a:r>
              <a:t/>
            </a:r>
            <a:endParaRPr sz="2000"/>
          </a:p>
          <a:p>
            <a:pPr indent="-55879" lvl="0" marL="182880" rtl="1" algn="r">
              <a:lnSpc>
                <a:spcPct val="110000"/>
              </a:lnSpc>
              <a:spcBef>
                <a:spcPts val="900"/>
              </a:spcBef>
              <a:spcAft>
                <a:spcPts val="0"/>
              </a:spcAft>
              <a:buSzPts val="2000"/>
              <a:buNone/>
            </a:pPr>
            <a:r>
              <a:t/>
            </a:r>
            <a:endParaRPr sz="2000"/>
          </a:p>
          <a:p>
            <a:pPr indent="-55879" lvl="0" marL="182880" rtl="1" algn="r">
              <a:lnSpc>
                <a:spcPct val="110000"/>
              </a:lnSpc>
              <a:spcBef>
                <a:spcPts val="900"/>
              </a:spcBef>
              <a:spcAft>
                <a:spcPts val="0"/>
              </a:spcAft>
              <a:buSzPts val="20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ביצוע שאילתות - MapReduce</a:t>
            </a:r>
            <a:endParaRPr/>
          </a:p>
        </p:txBody>
      </p:sp>
      <p:sp>
        <p:nvSpPr>
          <p:cNvPr id="188" name="Google Shape;188;p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מתאים במיוחד ל-Cloud</a:t>
            </a:r>
            <a:endParaRPr sz="2000"/>
          </a:p>
          <a:p>
            <a:pPr indent="-182880" lvl="0" marL="182880" rtl="1" algn="r">
              <a:lnSpc>
                <a:spcPct val="110000"/>
              </a:lnSpc>
              <a:spcBef>
                <a:spcPts val="900"/>
              </a:spcBef>
              <a:spcAft>
                <a:spcPts val="0"/>
              </a:spcAft>
              <a:buSzPts val="2000"/>
              <a:buChar char="◦"/>
            </a:pPr>
            <a:r>
              <a:rPr lang="iw-IL" sz="2000"/>
              <a:t>הסביבה המוכרת ביותר</a:t>
            </a:r>
            <a:endParaRPr/>
          </a:p>
          <a:p>
            <a:pPr indent="-182880" lvl="1" marL="457200" rtl="1" algn="r">
              <a:lnSpc>
                <a:spcPct val="100000"/>
              </a:lnSpc>
              <a:spcBef>
                <a:spcPts val="500"/>
              </a:spcBef>
              <a:spcAft>
                <a:spcPts val="0"/>
              </a:spcAft>
              <a:buSzPts val="1800"/>
              <a:buChar char="◦"/>
            </a:pPr>
            <a:r>
              <a:rPr lang="iw-IL" sz="1800"/>
              <a:t>MapReduce</a:t>
            </a:r>
            <a:endParaRPr/>
          </a:p>
          <a:p>
            <a:pPr indent="-182880" lvl="1" marL="457200" rtl="1" algn="r">
              <a:lnSpc>
                <a:spcPct val="100000"/>
              </a:lnSpc>
              <a:spcBef>
                <a:spcPts val="500"/>
              </a:spcBef>
              <a:spcAft>
                <a:spcPts val="0"/>
              </a:spcAft>
              <a:buSzPts val="1800"/>
              <a:buChar char="◦"/>
            </a:pPr>
            <a:r>
              <a:rPr lang="iw-IL" sz="1800"/>
              <a:t>נוצרה ע"י Google ב-2004</a:t>
            </a:r>
            <a:endParaRPr sz="1800"/>
          </a:p>
          <a:p>
            <a:pPr indent="-182880" lvl="0" marL="182880" rtl="1" algn="r">
              <a:lnSpc>
                <a:spcPct val="110000"/>
              </a:lnSpc>
              <a:spcBef>
                <a:spcPts val="900"/>
              </a:spcBef>
              <a:spcAft>
                <a:spcPts val="0"/>
              </a:spcAft>
              <a:buSzPts val="2000"/>
              <a:buChar char="◦"/>
            </a:pPr>
            <a:r>
              <a:rPr lang="iw-IL" sz="2000"/>
              <a:t>מכוונת לספק גמישות</a:t>
            </a:r>
            <a:endParaRPr/>
          </a:p>
          <a:p>
            <a:pPr indent="-182880" lvl="1" marL="457200" rtl="1" algn="r">
              <a:lnSpc>
                <a:spcPct val="100000"/>
              </a:lnSpc>
              <a:spcBef>
                <a:spcPts val="500"/>
              </a:spcBef>
              <a:spcAft>
                <a:spcPts val="0"/>
              </a:spcAft>
              <a:buSzPts val="1800"/>
              <a:buChar char="◦"/>
            </a:pPr>
            <a:r>
              <a:rPr lang="iw-IL" sz="1800"/>
              <a:t>הקצאת משאבים</a:t>
            </a:r>
            <a:endParaRPr/>
          </a:p>
          <a:p>
            <a:pPr indent="-182880" lvl="1" marL="457200" rtl="1" algn="r">
              <a:lnSpc>
                <a:spcPct val="100000"/>
              </a:lnSpc>
              <a:spcBef>
                <a:spcPts val="500"/>
              </a:spcBef>
              <a:spcAft>
                <a:spcPts val="0"/>
              </a:spcAft>
              <a:buSzPts val="1800"/>
              <a:buChar char="◦"/>
            </a:pPr>
            <a:r>
              <a:rPr lang="iw-IL" sz="1800"/>
              <a:t>טיפול בשגיאות</a:t>
            </a:r>
            <a:endParaRPr/>
          </a:p>
          <a:p>
            <a:pPr indent="-182880" lvl="1" marL="457200" rtl="1" algn="r">
              <a:lnSpc>
                <a:spcPct val="100000"/>
              </a:lnSpc>
              <a:spcBef>
                <a:spcPts val="500"/>
              </a:spcBef>
              <a:spcAft>
                <a:spcPts val="0"/>
              </a:spcAft>
              <a:buSzPts val="1800"/>
              <a:buChar char="◦"/>
            </a:pPr>
            <a:r>
              <a:rPr lang="iw-IL" sz="1800"/>
              <a:t>Scalability</a:t>
            </a:r>
            <a:endParaRPr sz="1800"/>
          </a:p>
          <a:p>
            <a:pPr indent="-55879" lvl="0" marL="182880" rtl="1" algn="r">
              <a:lnSpc>
                <a:spcPct val="110000"/>
              </a:lnSpc>
              <a:spcBef>
                <a:spcPts val="900"/>
              </a:spcBef>
              <a:spcAft>
                <a:spcPts val="0"/>
              </a:spcAft>
              <a:buSzPts val="2000"/>
              <a:buNone/>
            </a:pPr>
            <a:r>
              <a:t/>
            </a:r>
            <a:endParaRPr sz="2000"/>
          </a:p>
        </p:txBody>
      </p:sp>
      <p:pic>
        <p:nvPicPr>
          <p:cNvPr id="189" name="Google Shape;189;p8"/>
          <p:cNvPicPr preferRelativeResize="0"/>
          <p:nvPr/>
        </p:nvPicPr>
        <p:blipFill rotWithShape="1">
          <a:blip r:embed="rId3">
            <a:alphaModFix/>
          </a:blip>
          <a:srcRect b="0" l="0" r="0" t="0"/>
          <a:stretch/>
        </p:blipFill>
        <p:spPr>
          <a:xfrm>
            <a:off x="654370" y="2393906"/>
            <a:ext cx="6487430" cy="27245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262626"/>
              </a:buClr>
              <a:buSzPts val="4200"/>
              <a:buFont typeface="Century Schoolbook"/>
              <a:buNone/>
            </a:pPr>
            <a:r>
              <a:rPr lang="iw-IL"/>
              <a:t>תשאול תוצרים</a:t>
            </a:r>
            <a:endParaRPr/>
          </a:p>
        </p:txBody>
      </p:sp>
      <p:sp>
        <p:nvSpPr>
          <p:cNvPr id="196" name="Google Shape;196;p9"/>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1" algn="r">
              <a:lnSpc>
                <a:spcPct val="110000"/>
              </a:lnSpc>
              <a:spcBef>
                <a:spcPts val="0"/>
              </a:spcBef>
              <a:spcAft>
                <a:spcPts val="0"/>
              </a:spcAft>
              <a:buSzPts val="2000"/>
              <a:buChar char="◦"/>
            </a:pPr>
            <a:r>
              <a:rPr lang="iw-IL" sz="2000"/>
              <a:t>הממשק למשתמש אל מול שאר השכבות</a:t>
            </a:r>
            <a:endParaRPr/>
          </a:p>
          <a:p>
            <a:pPr indent="-182880" lvl="0" marL="182880" rtl="1" algn="r">
              <a:lnSpc>
                <a:spcPct val="110000"/>
              </a:lnSpc>
              <a:spcBef>
                <a:spcPts val="900"/>
              </a:spcBef>
              <a:spcAft>
                <a:spcPts val="0"/>
              </a:spcAft>
              <a:buSzPts val="2000"/>
              <a:buChar char="◦"/>
            </a:pPr>
            <a:r>
              <a:rPr lang="iw-IL" sz="2000"/>
              <a:t>שימוש בקונספט MapReduce לביצוע שאילתה וקבלת התוצר</a:t>
            </a:r>
            <a:endParaRPr/>
          </a:p>
          <a:p>
            <a:pPr indent="-182880" lvl="0" marL="182880" rtl="1" algn="r">
              <a:lnSpc>
                <a:spcPct val="110000"/>
              </a:lnSpc>
              <a:spcBef>
                <a:spcPts val="900"/>
              </a:spcBef>
              <a:spcAft>
                <a:spcPts val="0"/>
              </a:spcAft>
              <a:buSzPts val="2000"/>
              <a:buChar char="◦"/>
            </a:pPr>
            <a:r>
              <a:rPr lang="iw-IL" sz="2000"/>
              <a:t>הצגת התוצר הסופי לאחר ביצוע פעולות כמו Join</a:t>
            </a:r>
            <a:endParaRPr sz="2000"/>
          </a:p>
          <a:p>
            <a:pPr indent="-182880" lvl="0" marL="182880" rtl="1" algn="r">
              <a:lnSpc>
                <a:spcPct val="110000"/>
              </a:lnSpc>
              <a:spcBef>
                <a:spcPts val="900"/>
              </a:spcBef>
              <a:spcAft>
                <a:spcPts val="0"/>
              </a:spcAft>
              <a:buSzPts val="2000"/>
              <a:buChar char="◦"/>
            </a:pPr>
            <a:r>
              <a:rPr lang="iw-IL" sz="2000"/>
              <a:t>המטרה – לספק פתרון משולב של השפה "ההצהרתית" לבין הביצוע "הפרוצדורלי"</a:t>
            </a:r>
            <a:endParaRPr/>
          </a:p>
          <a:p>
            <a:pPr indent="-182880" lvl="0" marL="182880" rtl="1" algn="r">
              <a:lnSpc>
                <a:spcPct val="110000"/>
              </a:lnSpc>
              <a:spcBef>
                <a:spcPts val="900"/>
              </a:spcBef>
              <a:spcAft>
                <a:spcPts val="0"/>
              </a:spcAft>
              <a:buSzPts val="2000"/>
              <a:buChar char="◦"/>
            </a:pPr>
            <a:r>
              <a:rPr lang="iw-IL" sz="2000"/>
              <a:t>Hive, Pig, JAQL, Dremel,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AnalogousFromRegularSeed_2SEEDS">
      <a:dk1>
        <a:srgbClr val="000000"/>
      </a:dk1>
      <a:lt1>
        <a:srgbClr val="FFFFFF"/>
      </a:lt1>
      <a:dk2>
        <a:srgbClr val="24412B"/>
      </a:dk2>
      <a:lt2>
        <a:srgbClr val="E2E8E6"/>
      </a:lt2>
      <a:accent1>
        <a:srgbClr val="B6395D"/>
      </a:accent1>
      <a:accent2>
        <a:srgbClr val="C749A2"/>
      </a:accent2>
      <a:accent3>
        <a:srgbClr val="C75949"/>
      </a:accent3>
      <a:accent4>
        <a:srgbClr val="37B542"/>
      </a:accent4>
      <a:accent5>
        <a:srgbClr val="43B87F"/>
      </a:accent5>
      <a:accent6>
        <a:srgbClr val="37B5AC"/>
      </a:accent6>
      <a:hlink>
        <a:srgbClr val="319377"/>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AnalogousFromRegularSeed_2SEEDS">
      <a:dk1>
        <a:srgbClr val="000000"/>
      </a:dk1>
      <a:lt1>
        <a:srgbClr val="FFFFFF"/>
      </a:lt1>
      <a:dk2>
        <a:srgbClr val="24412B"/>
      </a:dk2>
      <a:lt2>
        <a:srgbClr val="E2E8E6"/>
      </a:lt2>
      <a:accent1>
        <a:srgbClr val="B6395D"/>
      </a:accent1>
      <a:accent2>
        <a:srgbClr val="C749A2"/>
      </a:accent2>
      <a:accent3>
        <a:srgbClr val="C75949"/>
      </a:accent3>
      <a:accent4>
        <a:srgbClr val="37B542"/>
      </a:accent4>
      <a:accent5>
        <a:srgbClr val="43B87F"/>
      </a:accent5>
      <a:accent6>
        <a:srgbClr val="37B5AC"/>
      </a:accent6>
      <a:hlink>
        <a:srgbClr val="319377"/>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2020-03-23T19:23:55Z</dcterms:created>
  <dc:creator>RIJOSEP</dc:creator>
</cp:coreProperties>
</file>