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77" r:id="rId5"/>
    <p:sldId id="282" r:id="rId6"/>
    <p:sldId id="309" r:id="rId7"/>
    <p:sldId id="310" r:id="rId8"/>
    <p:sldId id="311" r:id="rId9"/>
    <p:sldId id="319" r:id="rId10"/>
    <p:sldId id="259" r:id="rId11"/>
    <p:sldId id="262" r:id="rId12"/>
    <p:sldId id="263" r:id="rId13"/>
    <p:sldId id="264" r:id="rId14"/>
    <p:sldId id="267" r:id="rId15"/>
    <p:sldId id="296" r:id="rId16"/>
    <p:sldId id="302" r:id="rId17"/>
    <p:sldId id="304" r:id="rId18"/>
    <p:sldId id="306" r:id="rId19"/>
    <p:sldId id="317" r:id="rId20"/>
    <p:sldId id="261" r:id="rId21"/>
    <p:sldId id="271" r:id="rId22"/>
    <p:sldId id="272" r:id="rId23"/>
    <p:sldId id="275" r:id="rId24"/>
    <p:sldId id="268" r:id="rId25"/>
    <p:sldId id="269" r:id="rId26"/>
    <p:sldId id="276" r:id="rId27"/>
    <p:sldId id="279" r:id="rId28"/>
    <p:sldId id="287" r:id="rId29"/>
    <p:sldId id="289" r:id="rId30"/>
    <p:sldId id="291" r:id="rId31"/>
    <p:sldId id="301" r:id="rId32"/>
    <p:sldId id="312" r:id="rId33"/>
    <p:sldId id="316" r:id="rId34"/>
    <p:sldId id="265" r:id="rId35"/>
    <p:sldId id="266" r:id="rId36"/>
    <p:sldId id="286" r:id="rId37"/>
    <p:sldId id="270" r:id="rId38"/>
    <p:sldId id="278" r:id="rId39"/>
    <p:sldId id="280" r:id="rId40"/>
    <p:sldId id="281" r:id="rId41"/>
    <p:sldId id="285" r:id="rId42"/>
    <p:sldId id="288" r:id="rId43"/>
    <p:sldId id="290" r:id="rId44"/>
    <p:sldId id="313" r:id="rId45"/>
    <p:sldId id="315" r:id="rId46"/>
    <p:sldId id="318" r:id="rId47"/>
    <p:sldId id="273" r:id="rId48"/>
    <p:sldId id="274" r:id="rId49"/>
    <p:sldId id="283" r:id="rId50"/>
    <p:sldId id="284" r:id="rId51"/>
    <p:sldId id="292" r:id="rId52"/>
    <p:sldId id="293" r:id="rId53"/>
    <p:sldId id="295" r:id="rId54"/>
    <p:sldId id="297" r:id="rId55"/>
    <p:sldId id="298" r:id="rId56"/>
    <p:sldId id="299" r:id="rId57"/>
    <p:sldId id="300" r:id="rId58"/>
    <p:sldId id="303" r:id="rId59"/>
    <p:sldId id="305" r:id="rId60"/>
    <p:sldId id="294" r:id="rId61"/>
    <p:sldId id="307" r:id="rId62"/>
    <p:sldId id="308" r:id="rId63"/>
    <p:sldId id="314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34"/>
    <p:restoredTop sz="94629"/>
  </p:normalViewPr>
  <p:slideViewPr>
    <p:cSldViewPr snapToGrid="0" snapToObjects="1">
      <p:cViewPr varScale="1">
        <p:scale>
          <a:sx n="95" d="100"/>
          <a:sy n="95" d="100"/>
        </p:scale>
        <p:origin x="19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C996D-E1F6-E747-8233-15503381D0BB}" type="datetimeFigureOut">
              <a:rPr lang="en-US" smtClean="0"/>
              <a:t>6/19/22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A5D6A-3341-E24D-82F5-99F165C64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5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854A-377A-A931-BA35-A762FAC68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F8DE7-0DA4-5D73-CE9B-48255D85C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E5F40-0B25-E860-5018-E1070D14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353A-80D7-914E-A2E9-584E88BC058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F97EC-6A19-F93B-6B62-EF60ED178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DCE34-79A8-2404-8158-6DAF5942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1C4A-D09B-F345-8951-60E037F8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8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4E294-73C4-062D-1622-FD13F11BE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20359-B4B9-12F3-1431-79D1279D8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1F1CE-6DD6-F76E-40E5-3D21EB808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353A-80D7-914E-A2E9-584E88BC058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40B0C-8E2F-13E6-4C91-5540FCDAE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2EE79-F495-DBCC-BFE9-E7DBB778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1C4A-D09B-F345-8951-60E037F8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7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200A20-CBA1-5FC5-7F7F-E2A68B8D5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F1A3A-D82B-BCE8-4B51-839C3D6DA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6154D-B6E8-9C06-2166-2D5C66E08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353A-80D7-914E-A2E9-584E88BC058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57C36-E9F1-E857-81DC-EBDED585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4F57F-3EEF-C457-1405-94352049B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1C4A-D09B-F345-8951-60E037F8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2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BA54-050E-D7C6-CA8C-4E601767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F8390-742C-3644-E927-9E3AA7961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0CD59-21A4-ED6B-336D-67B3DE60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353A-80D7-914E-A2E9-584E88BC058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0C5E8-6D9A-EDE5-D9BE-68D56FB1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CBE6E-3A4F-E262-DEBC-591A20C2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1C4A-D09B-F345-8951-60E037F8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0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98E7-5A74-8617-CBE4-6A2E8AF3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9278E-0F93-09E6-F38D-92DCD183C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E134D-65FF-9AA9-508A-312D2634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353A-80D7-914E-A2E9-584E88BC058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87696-B491-E423-5190-C0BA6E246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AABF4-B8B0-06B8-3041-E85DBF77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1C4A-D09B-F345-8951-60E037F8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2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45BF8-6A2D-F6CC-CA89-E58C2EDE2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0501E-882A-47A4-70D5-35607C17D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7D177-80E9-0C97-4580-C75F0DEC9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7C263-5A9B-C2CD-413B-E6261A2EF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353A-80D7-914E-A2E9-584E88BC058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98816-E90E-99FE-0A47-58C9305E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C4362-5CDB-BF15-F87F-00D3DBB3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1C4A-D09B-F345-8951-60E037F8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2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EAA8-E8E6-4195-2606-EAE86F131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A4FFB-441D-82B3-8638-A383FEEAA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67CB3-4B3F-17F9-ED8F-B92B74C0A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F1496-ADBA-A60D-AE55-2E9FA1238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EC3D5-4DF3-4FC7-95DF-2EA85D09C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DE3348-89FD-BF49-481F-420FC07D3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353A-80D7-914E-A2E9-584E88BC058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D2513-F468-E2E2-21F3-A779C9FF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35D84-2692-CC43-2DE0-29368573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1C4A-D09B-F345-8951-60E037F8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1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015C-C414-F227-C00E-84B808DE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40161-86EF-0EAD-0C51-B9520F15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353A-80D7-914E-A2E9-584E88BC058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7B156-809B-9D65-7A2E-DD909DD4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2D835-DFE3-9803-4305-13290706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1C4A-D09B-F345-8951-60E037F8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02DC04-F522-A8F1-1BDD-C78DDC3B9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353A-80D7-914E-A2E9-584E88BC058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D0741-EADA-4D76-A150-853DCC32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96405-D5A4-C114-196D-A0B6157BA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1C4A-D09B-F345-8951-60E037F8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4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FD0B-3DFA-9C6A-76EA-1E53814F6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4B134-BC80-97C1-CBC9-B143DAEEA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FECD6-A1FD-4DBA-F7DA-0236C3F6B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A0F5F-90DD-60CE-7F74-F35C03058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353A-80D7-914E-A2E9-584E88BC058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213F0-9CCA-F68A-4040-3A9F9A11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9655C-C7A7-EB65-81FD-1BC5D5B2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1C4A-D09B-F345-8951-60E037F8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5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83214-A234-62B2-E687-03874A08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B7E597-B0AB-AB7F-E531-EB103E255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EF3AA-9C02-4374-BF01-B73C65219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C7615-0A85-1153-117D-323EEBD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353A-80D7-914E-A2E9-584E88BC058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31E21-6679-E7F3-6B38-2FE42971E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0C8DA-E1B1-27CA-B655-64B6466F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1C4A-D09B-F345-8951-60E037F8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2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D9E3E4-3834-1D1E-4564-F2546758B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3ACD0-348D-98B8-EEDE-171D1CA6A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4F03C-8B36-14DB-D195-BA2BE8A6C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D353A-80D7-914E-A2E9-584E88BC058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D764F-6E18-C5F8-8983-5E3831225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362B7-8650-126F-B42E-04907DC01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11C4A-D09B-F345-8951-60E037F8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9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20307-10EE-904B-F579-665148328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 dirty="0"/>
              <a:t>Mutation Operators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75EBB-7DBF-DCC9-3B4B-237FFFAB5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/>
              <a:t>Fenton Reid</a:t>
            </a:r>
            <a:endParaRPr lang="en-US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374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AB39-AE0C-6111-4FB9-B264D8A3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Variable Mutation (1)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8E4C-B8AB-2B48-0813-EF8956EC6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Switch variable (this one is from method parameter)</a:t>
            </a: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A5CE394-3985-BE03-0C4D-A98D38AF2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051" y="3187287"/>
            <a:ext cx="8661940" cy="1586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D56780-197C-4F33-2970-28B0D79B241A}"/>
              </a:ext>
            </a:extLst>
          </p:cNvPr>
          <p:cNvSpPr txBox="1"/>
          <p:nvPr/>
        </p:nvSpPr>
        <p:spPr>
          <a:xfrm>
            <a:off x="4370120" y="4631818"/>
            <a:ext cx="4987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Chart 8</a:t>
            </a:r>
          </a:p>
        </p:txBody>
      </p:sp>
    </p:spTree>
    <p:extLst>
      <p:ext uri="{BB962C8B-B14F-4D97-AF65-F5344CB8AC3E}">
        <p14:creationId xmlns:p14="http://schemas.microsoft.com/office/powerpoint/2010/main" val="2450218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AB39-AE0C-6111-4FB9-B264D8A3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Variable Mutation (2)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8E4C-B8AB-2B48-0813-EF8956EC6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Switch variable (this one is from method parameter)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56780-197C-4F33-2970-28B0D79B241A}"/>
              </a:ext>
            </a:extLst>
          </p:cNvPr>
          <p:cNvSpPr txBox="1"/>
          <p:nvPr/>
        </p:nvSpPr>
        <p:spPr>
          <a:xfrm>
            <a:off x="4275117" y="5439340"/>
            <a:ext cx="4987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Chart 11</a:t>
            </a:r>
          </a:p>
        </p:txBody>
      </p:sp>
      <p:pic>
        <p:nvPicPr>
          <p:cNvPr id="9" name="Picture 8" descr="Table&#10;&#10;Description automatically generated with low confidence">
            <a:extLst>
              <a:ext uri="{FF2B5EF4-FFF2-40B4-BE49-F238E27FC236}">
                <a16:creationId xmlns:a16="http://schemas.microsoft.com/office/drawing/2014/main" id="{B563A168-0FB7-D1E7-2661-14B4627F0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734" y="2682196"/>
            <a:ext cx="9631509" cy="263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30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AB39-AE0C-6111-4FB9-B264D8A3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Variable Mutation (3)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8E4C-B8AB-2B48-0813-EF8956EC6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Switch variable (this one is from method parameter)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56780-197C-4F33-2970-28B0D79B241A}"/>
              </a:ext>
            </a:extLst>
          </p:cNvPr>
          <p:cNvSpPr txBox="1"/>
          <p:nvPr/>
        </p:nvSpPr>
        <p:spPr>
          <a:xfrm>
            <a:off x="4288765" y="5061147"/>
            <a:ext cx="4987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Chart 20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065B90E-564B-1A95-D931-7E463BF35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81" y="2608329"/>
            <a:ext cx="10716437" cy="231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16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AB39-AE0C-6111-4FB9-B264D8A3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Variable Mutation (4)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8E4C-B8AB-2B48-0813-EF8956EC6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Switch variable (this variable is locally defined)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56780-197C-4F33-2970-28B0D79B241A}"/>
              </a:ext>
            </a:extLst>
          </p:cNvPr>
          <p:cNvSpPr txBox="1"/>
          <p:nvPr/>
        </p:nvSpPr>
        <p:spPr>
          <a:xfrm>
            <a:off x="4288765" y="5061147"/>
            <a:ext cx="4987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Chart 24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4D17BC-32FD-A6B9-83AF-CD894BF3C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7137"/>
            <a:ext cx="8912987" cy="256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32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AB39-AE0C-6111-4FB9-B264D8A3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Variable Mutation (5)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8E4C-B8AB-2B48-0813-EF8956EC6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Switch variable (this is an </a:t>
            </a:r>
            <a:r>
              <a:rPr lang="en-US" dirty="0" err="1"/>
              <a:t>enum</a:t>
            </a:r>
            <a:r>
              <a:rPr lang="en-US" dirty="0"/>
              <a:t> state)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56780-197C-4F33-2970-28B0D79B241A}"/>
              </a:ext>
            </a:extLst>
          </p:cNvPr>
          <p:cNvSpPr txBox="1"/>
          <p:nvPr/>
        </p:nvSpPr>
        <p:spPr>
          <a:xfrm>
            <a:off x="4288765" y="5061147"/>
            <a:ext cx="4987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Closure 14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930ED3-1621-1BF2-C335-10C77A674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60" y="3311382"/>
            <a:ext cx="11492480" cy="13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90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AB39-AE0C-6111-4FB9-B264D8A3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Variable Mutation (6)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8E4C-B8AB-2B48-0813-EF8956EC6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Switch variable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56780-197C-4F33-2970-28B0D79B241A}"/>
              </a:ext>
            </a:extLst>
          </p:cNvPr>
          <p:cNvSpPr txBox="1"/>
          <p:nvPr/>
        </p:nvSpPr>
        <p:spPr>
          <a:xfrm>
            <a:off x="4288765" y="5061147"/>
            <a:ext cx="4987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Lang 59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19B12D-CD4B-C929-E359-6AA0BA26C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652" y="2752509"/>
            <a:ext cx="10162695" cy="209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98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AB39-AE0C-6111-4FB9-B264D8A3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Variable Mutation (7)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8E4C-B8AB-2B48-0813-EF8956EC6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Switch variable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56780-197C-4F33-2970-28B0D79B241A}"/>
              </a:ext>
            </a:extLst>
          </p:cNvPr>
          <p:cNvSpPr txBox="1"/>
          <p:nvPr/>
        </p:nvSpPr>
        <p:spPr>
          <a:xfrm>
            <a:off x="4288765" y="5061147"/>
            <a:ext cx="4987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Math 33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64ED8EB7-F5C8-2AF1-4E17-4A2939F15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09" y="2936482"/>
            <a:ext cx="11257382" cy="1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20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AB39-AE0C-6111-4FB9-B264D8A3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Variable Mutation (8)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8E4C-B8AB-2B48-0813-EF8956EC6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Switch variable + change in math logic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56780-197C-4F33-2970-28B0D79B241A}"/>
              </a:ext>
            </a:extLst>
          </p:cNvPr>
          <p:cNvSpPr txBox="1"/>
          <p:nvPr/>
        </p:nvSpPr>
        <p:spPr>
          <a:xfrm>
            <a:off x="4288765" y="5061147"/>
            <a:ext cx="4987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Math 41</a:t>
            </a:r>
          </a:p>
        </p:txBody>
      </p:sp>
      <p:pic>
        <p:nvPicPr>
          <p:cNvPr id="6" name="Picture 5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E19D4C22-F76B-3437-9CBD-CD5EB02BA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57877"/>
            <a:ext cx="10972427" cy="161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AB39-AE0C-6111-4FB9-B264D8A3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Variable Mutation (8)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8E4C-B8AB-2B48-0813-EF8956EC6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Switch variable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56780-197C-4F33-2970-28B0D79B241A}"/>
              </a:ext>
            </a:extLst>
          </p:cNvPr>
          <p:cNvSpPr txBox="1"/>
          <p:nvPr/>
        </p:nvSpPr>
        <p:spPr>
          <a:xfrm>
            <a:off x="4288765" y="5061147"/>
            <a:ext cx="4987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Math 59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01E9F521-BBF8-1327-2529-D376044F5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70728"/>
            <a:ext cx="10560311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26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AB39-AE0C-6111-4FB9-B264D8A3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Variable Mutation (9)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8E4C-B8AB-2B48-0813-EF8956EC6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Switch variable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56780-197C-4F33-2970-28B0D79B241A}"/>
              </a:ext>
            </a:extLst>
          </p:cNvPr>
          <p:cNvSpPr txBox="1"/>
          <p:nvPr/>
        </p:nvSpPr>
        <p:spPr>
          <a:xfrm>
            <a:off x="4188350" y="4232602"/>
            <a:ext cx="4987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Time 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F9379B-EBFE-8142-FED0-9909F7C88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46" y="2907763"/>
            <a:ext cx="11548965" cy="104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3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3A5DF-94B5-F419-46AA-D707E429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General Information	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A3871-5972-45B4-3977-BEAEF0929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200" dirty="0"/>
              <a:t> Requirement for bugs to be repairable in a single line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/>
              <a:t>Maybe multiple lines is acceptable if they can be repaired with the same mutation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/>
              <a:t> Many similar bugs so diversity is important, taking bugs from different projects e.g. Lang and Mockito, etc..</a:t>
            </a:r>
          </a:p>
          <a:p>
            <a:pPr>
              <a:buFont typeface="Wingdings" pitchFamily="2" charset="2"/>
              <a:buChar char="v"/>
            </a:pPr>
            <a:endParaRPr lang="en-US" sz="2200" dirty="0"/>
          </a:p>
          <a:p>
            <a:pPr>
              <a:buFont typeface="Wingdings" pitchFamily="2" charset="2"/>
              <a:buChar char="v"/>
            </a:pPr>
            <a:endParaRPr lang="en-US" sz="2200" dirty="0"/>
          </a:p>
          <a:p>
            <a:pPr>
              <a:buFont typeface="Wingdings" pitchFamily="2" charset="2"/>
              <a:buChar char="v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62520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14C1-EB6D-962A-80F0-8FCFE1F2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Expression Manipulation Mutation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81CF-2D36-E8BE-1E1E-AE45D66AB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Logic expression addition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F350BA3-7D41-96B4-C965-D1578FA9F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889" y="3429000"/>
            <a:ext cx="7620122" cy="16363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8B2132-D0AB-A534-90DA-A87AEEF9EF63}"/>
              </a:ext>
            </a:extLst>
          </p:cNvPr>
          <p:cNvSpPr txBox="1"/>
          <p:nvPr/>
        </p:nvSpPr>
        <p:spPr>
          <a:xfrm>
            <a:off x="4690754" y="4885870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Chart 9</a:t>
            </a:r>
          </a:p>
        </p:txBody>
      </p:sp>
    </p:spTree>
    <p:extLst>
      <p:ext uri="{BB962C8B-B14F-4D97-AF65-F5344CB8AC3E}">
        <p14:creationId xmlns:p14="http://schemas.microsoft.com/office/powerpoint/2010/main" val="2654852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14C1-EB6D-962A-80F0-8FCFE1F2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Expression Manipulation Mutation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81CF-2D36-E8BE-1E1E-AE45D66AB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Logic expression addition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B2132-D0AB-A534-90DA-A87AEEF9EF63}"/>
              </a:ext>
            </a:extLst>
          </p:cNvPr>
          <p:cNvSpPr txBox="1"/>
          <p:nvPr/>
        </p:nvSpPr>
        <p:spPr>
          <a:xfrm>
            <a:off x="4175599" y="4681179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Closure 38</a:t>
            </a: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A232C99-8A6B-01B7-3393-3D8F6D40F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02" y="3004086"/>
            <a:ext cx="9379689" cy="154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85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14C1-EB6D-962A-80F0-8FCFE1F2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Expression Manipulation Mutation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81CF-2D36-E8BE-1E1E-AE45D66AB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Logic expression addition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B2132-D0AB-A534-90DA-A87AEEF9EF63}"/>
              </a:ext>
            </a:extLst>
          </p:cNvPr>
          <p:cNvSpPr txBox="1"/>
          <p:nvPr/>
        </p:nvSpPr>
        <p:spPr>
          <a:xfrm>
            <a:off x="4175599" y="4681179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Closure 51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09DD12-CEC4-C143-A470-D8F3906F2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974" y="3148127"/>
            <a:ext cx="8411229" cy="118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87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14C1-EB6D-962A-80F0-8FCFE1F2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Expression Manipulation Mutation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81CF-2D36-E8BE-1E1E-AE45D66AB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Logic expression addition (method and </a:t>
            </a:r>
            <a:r>
              <a:rPr lang="en-US" dirty="0" err="1"/>
              <a:t>enum</a:t>
            </a:r>
            <a:r>
              <a:rPr lang="en-US" dirty="0"/>
              <a:t> combination)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B2132-D0AB-A534-90DA-A87AEEF9EF63}"/>
              </a:ext>
            </a:extLst>
          </p:cNvPr>
          <p:cNvSpPr txBox="1"/>
          <p:nvPr/>
        </p:nvSpPr>
        <p:spPr>
          <a:xfrm>
            <a:off x="4175599" y="4681179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Closure 57</a:t>
            </a: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F6140AB-4FBF-4D88-593C-458EA00E5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12" y="3007843"/>
            <a:ext cx="11780375" cy="146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81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14C1-EB6D-962A-80F0-8FCFE1F2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Expression Expansion Mutation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81CF-2D36-E8BE-1E1E-AE45D66AB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Logic expression reduction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B2132-D0AB-A534-90DA-A87AEEF9EF63}"/>
              </a:ext>
            </a:extLst>
          </p:cNvPr>
          <p:cNvSpPr txBox="1"/>
          <p:nvPr/>
        </p:nvSpPr>
        <p:spPr>
          <a:xfrm>
            <a:off x="4472389" y="4345491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Closure 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DB5CB6-BE49-566C-C8FF-707AC3509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16" y="2942641"/>
            <a:ext cx="11495964" cy="120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34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14C1-EB6D-962A-80F0-8FCFE1F2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Expression Expansion Mutation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81CF-2D36-E8BE-1E1E-AE45D66AB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Logic expression addition complex example (add method calls)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B2132-D0AB-A534-90DA-A87AEEF9EF63}"/>
              </a:ext>
            </a:extLst>
          </p:cNvPr>
          <p:cNvSpPr txBox="1"/>
          <p:nvPr/>
        </p:nvSpPr>
        <p:spPr>
          <a:xfrm>
            <a:off x="4472389" y="4345491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Closure 20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58FD2DF-E1FF-33D5-A33F-191749C35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207" y="2908300"/>
            <a:ext cx="8162909" cy="130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47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14C1-EB6D-962A-80F0-8FCFE1F2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Expression Expansion Mutation (6)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81CF-2D36-E8BE-1E1E-AE45D66AB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Logic expression addition complex example (add method calls)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B2132-D0AB-A534-90DA-A87AEEF9EF63}"/>
              </a:ext>
            </a:extLst>
          </p:cNvPr>
          <p:cNvSpPr txBox="1"/>
          <p:nvPr/>
        </p:nvSpPr>
        <p:spPr>
          <a:xfrm>
            <a:off x="4472389" y="4345491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Closure 20</a:t>
            </a: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50147EB-34A8-69BE-579A-B948900AC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740" y="2997200"/>
            <a:ext cx="9742519" cy="12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8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14C1-EB6D-962A-80F0-8FCFE1F2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Expression Expansion Mutation (6)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81CF-2D36-E8BE-1E1E-AE45D66AB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Logic expression addition complex example (add method calls)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B2132-D0AB-A534-90DA-A87AEEF9EF63}"/>
              </a:ext>
            </a:extLst>
          </p:cNvPr>
          <p:cNvSpPr txBox="1"/>
          <p:nvPr/>
        </p:nvSpPr>
        <p:spPr>
          <a:xfrm>
            <a:off x="4472389" y="4345491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Closure 67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73D333A-6821-245D-FA84-F6BA955FA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82" y="2707229"/>
            <a:ext cx="8922127" cy="144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14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14C1-EB6D-962A-80F0-8FCFE1F2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Expression Expansion Mutation (7)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81CF-2D36-E8BE-1E1E-AE45D66AB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Logic expression addition complex example (add method calls)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B2132-D0AB-A534-90DA-A87AEEF9EF63}"/>
              </a:ext>
            </a:extLst>
          </p:cNvPr>
          <p:cNvSpPr txBox="1"/>
          <p:nvPr/>
        </p:nvSpPr>
        <p:spPr>
          <a:xfrm>
            <a:off x="4412178" y="4614432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Closure 113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2966DA-DBD2-BEE2-BBC5-13EDD6C5E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02" y="3153932"/>
            <a:ext cx="1001028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13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14C1-EB6D-962A-80F0-8FCFE1F2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Expression Expansion Mutation (8)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81CF-2D36-E8BE-1E1E-AE45D66AB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Logic expression addition complex example (add method calls)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B2132-D0AB-A534-90DA-A87AEEF9EF63}"/>
              </a:ext>
            </a:extLst>
          </p:cNvPr>
          <p:cNvSpPr txBox="1"/>
          <p:nvPr/>
        </p:nvSpPr>
        <p:spPr>
          <a:xfrm>
            <a:off x="4412178" y="4614432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Closure 125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F91FFA-377D-E57E-F61E-57D5E80FB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949231"/>
            <a:ext cx="11084546" cy="131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7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14C1-EB6D-962A-80F0-8FCFE1F2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 Conditional Mutation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81CF-2D36-E8BE-1E1E-AE45D66AB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Flip conditionals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51A7EE-7052-B7A2-36D7-4DA1EBCF1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933" y="2647464"/>
            <a:ext cx="6728690" cy="22050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108EC8-DBD2-3B8E-2388-6BC0A26F9485}"/>
              </a:ext>
            </a:extLst>
          </p:cNvPr>
          <p:cNvSpPr txBox="1"/>
          <p:nvPr/>
        </p:nvSpPr>
        <p:spPr>
          <a:xfrm>
            <a:off x="4595751" y="5120315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Chart 1</a:t>
            </a:r>
          </a:p>
        </p:txBody>
      </p:sp>
    </p:spTree>
    <p:extLst>
      <p:ext uri="{BB962C8B-B14F-4D97-AF65-F5344CB8AC3E}">
        <p14:creationId xmlns:p14="http://schemas.microsoft.com/office/powerpoint/2010/main" val="1562566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14C1-EB6D-962A-80F0-8FCFE1F2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Expression Expansion Mutation (9)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81CF-2D36-E8BE-1E1E-AE45D66AB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Logic expression addition complex example (add method calls)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B2132-D0AB-A534-90DA-A87AEEF9EF63}"/>
              </a:ext>
            </a:extLst>
          </p:cNvPr>
          <p:cNvSpPr txBox="1"/>
          <p:nvPr/>
        </p:nvSpPr>
        <p:spPr>
          <a:xfrm>
            <a:off x="4412178" y="4614432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Lang 16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8F2184-F1F7-FBD1-E228-44F242B93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83" y="3059980"/>
            <a:ext cx="11823417" cy="73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42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14C1-EB6D-962A-80F0-8FCFE1F2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Expression Expansion Mutation (10)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81CF-2D36-E8BE-1E1E-AE45D66AB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Logic expression addition complex example (add method calls)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B2132-D0AB-A534-90DA-A87AEEF9EF63}"/>
              </a:ext>
            </a:extLst>
          </p:cNvPr>
          <p:cNvSpPr txBox="1"/>
          <p:nvPr/>
        </p:nvSpPr>
        <p:spPr>
          <a:xfrm>
            <a:off x="5078928" y="4243387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Math 32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1DC8E3E-9F88-9D2A-6063-416DDB776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2749550"/>
            <a:ext cx="6896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35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14C1-EB6D-962A-80F0-8FCFE1F2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Expression Expansion Mutation (10)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81CF-2D36-E8BE-1E1E-AE45D66AB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Logic expression addition complex example (add method calls)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B2132-D0AB-A534-90DA-A87AEEF9EF63}"/>
              </a:ext>
            </a:extLst>
          </p:cNvPr>
          <p:cNvSpPr txBox="1"/>
          <p:nvPr/>
        </p:nvSpPr>
        <p:spPr>
          <a:xfrm>
            <a:off x="4783092" y="4410955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Math 101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A6D634A-7D0D-6F4D-F076-0FB11393A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288" y="2682128"/>
            <a:ext cx="9648651" cy="142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06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14C1-EB6D-962A-80F0-8FCFE1F2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Expression Expansion Mutation (10)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81CF-2D36-E8BE-1E1E-AE45D66AB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Logic expression addition complex example (add method calls)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B2132-D0AB-A534-90DA-A87AEEF9EF63}"/>
              </a:ext>
            </a:extLst>
          </p:cNvPr>
          <p:cNvSpPr txBox="1"/>
          <p:nvPr/>
        </p:nvSpPr>
        <p:spPr>
          <a:xfrm>
            <a:off x="4783092" y="4410955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Mockito 34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8E4CD-893E-0464-8940-2A7766CA5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72" y="3038335"/>
            <a:ext cx="11863655" cy="96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795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14C1-EB6D-962A-80F0-8FCFE1F2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Method 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81CF-2D36-E8BE-1E1E-AE45D66AB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Switch method (perhaps with same parameter types only)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B2132-D0AB-A534-90DA-A87AEEF9EF63}"/>
              </a:ext>
            </a:extLst>
          </p:cNvPr>
          <p:cNvSpPr txBox="1"/>
          <p:nvPr/>
        </p:nvSpPr>
        <p:spPr>
          <a:xfrm>
            <a:off x="4513333" y="5281655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Closure 10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6A3B0D3-5540-AB20-CD3D-C9B68D2F0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167" y="2868655"/>
            <a:ext cx="81788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38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91796-F863-AFE2-458C-BFBC331B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Relocation Mutation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C6EBD-DDC1-BC15-AFF7-4F766F6E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Method call moving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101A0EE-72C3-E8F8-50BD-D0897D4CB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029" y="2667474"/>
            <a:ext cx="8801100" cy="2451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500C08-30EA-D686-4E2A-FEDA4D3D9BD7}"/>
              </a:ext>
            </a:extLst>
          </p:cNvPr>
          <p:cNvSpPr txBox="1"/>
          <p:nvPr/>
        </p:nvSpPr>
        <p:spPr>
          <a:xfrm>
            <a:off x="4404151" y="5370769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Closure 13</a:t>
            </a:r>
          </a:p>
        </p:txBody>
      </p:sp>
    </p:spTree>
    <p:extLst>
      <p:ext uri="{BB962C8B-B14F-4D97-AF65-F5344CB8AC3E}">
        <p14:creationId xmlns:p14="http://schemas.microsoft.com/office/powerpoint/2010/main" val="32900345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91796-F863-AFE2-458C-BFBC331B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Relocation Mutation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C6EBD-DDC1-BC15-AFF7-4F766F6E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Method call moving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00C08-30EA-D686-4E2A-FEDA4D3D9BD7}"/>
              </a:ext>
            </a:extLst>
          </p:cNvPr>
          <p:cNvSpPr txBox="1"/>
          <p:nvPr/>
        </p:nvSpPr>
        <p:spPr>
          <a:xfrm>
            <a:off x="4404151" y="5370769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Closure 102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1F0CCA-EC58-E731-254E-480F931E2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00" y="2808282"/>
            <a:ext cx="9268999" cy="231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001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42899-F665-C8D3-319A-0F5179D0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removal Mutation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98EC8-A1B5-5513-61BC-EB4F93552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Remove line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58111-BBAC-584D-FDD4-86047D440F77}"/>
              </a:ext>
            </a:extLst>
          </p:cNvPr>
          <p:cNvSpPr txBox="1"/>
          <p:nvPr/>
        </p:nvSpPr>
        <p:spPr>
          <a:xfrm>
            <a:off x="4513333" y="5281655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Closure 31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2DC6163-0B72-3A9F-1F3C-C9F7C268B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99" y="2411636"/>
            <a:ext cx="10201911" cy="287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67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A63F-5B59-37E3-B3C1-FE5EEB07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modification Mutation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41EAA-F9A0-8D8D-F038-E10A897B3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Modify the value 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08B9544-80CC-6D54-1496-A194FDE95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02" y="2904751"/>
            <a:ext cx="10483998" cy="1325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905F86-B9E2-1617-3DD8-4C9A8DE5573B}"/>
              </a:ext>
            </a:extLst>
          </p:cNvPr>
          <p:cNvSpPr txBox="1"/>
          <p:nvPr/>
        </p:nvSpPr>
        <p:spPr>
          <a:xfrm>
            <a:off x="4553674" y="4365251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Closure 65</a:t>
            </a:r>
          </a:p>
        </p:txBody>
      </p:sp>
    </p:spTree>
    <p:extLst>
      <p:ext uri="{BB962C8B-B14F-4D97-AF65-F5344CB8AC3E}">
        <p14:creationId xmlns:p14="http://schemas.microsoft.com/office/powerpoint/2010/main" val="12300621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A63F-5B59-37E3-B3C1-FE5EEB07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modification Mutation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41EAA-F9A0-8D8D-F038-E10A897B3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Modify the value 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08B9544-80CC-6D54-1496-A194FDE95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02" y="2904751"/>
            <a:ext cx="10483998" cy="1325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905F86-B9E2-1617-3DD8-4C9A8DE5573B}"/>
              </a:ext>
            </a:extLst>
          </p:cNvPr>
          <p:cNvSpPr txBox="1"/>
          <p:nvPr/>
        </p:nvSpPr>
        <p:spPr>
          <a:xfrm>
            <a:off x="4553674" y="4365251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Closure 65</a:t>
            </a:r>
          </a:p>
        </p:txBody>
      </p:sp>
    </p:spTree>
    <p:extLst>
      <p:ext uri="{BB962C8B-B14F-4D97-AF65-F5344CB8AC3E}">
        <p14:creationId xmlns:p14="http://schemas.microsoft.com/office/powerpoint/2010/main" val="68191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14C1-EB6D-962A-80F0-8FCFE1F2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 Conditional Mutation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81CF-2D36-E8BE-1E1E-AE45D66AB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Flip conditionals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108EC8-DBD2-3B8E-2388-6BC0A26F9485}"/>
              </a:ext>
            </a:extLst>
          </p:cNvPr>
          <p:cNvSpPr txBox="1"/>
          <p:nvPr/>
        </p:nvSpPr>
        <p:spPr>
          <a:xfrm>
            <a:off x="4733438" y="4566318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Closure 62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B1778C2-9262-0870-EBDE-907C7F9DB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53" y="2650038"/>
            <a:ext cx="11109589" cy="164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73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A63F-5B59-37E3-B3C1-FE5EEB07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modification Mutation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41EAA-F9A0-8D8D-F038-E10A897B3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Modify the value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05F86-B9E2-1617-3DD8-4C9A8DE5573B}"/>
              </a:ext>
            </a:extLst>
          </p:cNvPr>
          <p:cNvSpPr txBox="1"/>
          <p:nvPr/>
        </p:nvSpPr>
        <p:spPr>
          <a:xfrm>
            <a:off x="4553674" y="4365251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Closure 71</a:t>
            </a:r>
          </a:p>
        </p:txBody>
      </p:sp>
      <p:pic>
        <p:nvPicPr>
          <p:cNvPr id="7" name="Picture 6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9F940B00-CB2E-92EF-603D-288BDD015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388" y="2560217"/>
            <a:ext cx="8460480" cy="173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683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A63F-5B59-37E3-B3C1-FE5EEB07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modification Mutation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41EAA-F9A0-8D8D-F038-E10A897B3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Modify the value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05F86-B9E2-1617-3DD8-4C9A8DE5573B}"/>
              </a:ext>
            </a:extLst>
          </p:cNvPr>
          <p:cNvSpPr txBox="1"/>
          <p:nvPr/>
        </p:nvSpPr>
        <p:spPr>
          <a:xfrm>
            <a:off x="4553674" y="4365251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Closure 92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FD05080-6789-AA1A-105D-3A8DAFBDE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27" y="2666626"/>
            <a:ext cx="9700546" cy="152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684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A63F-5B59-37E3-B3C1-FE5EEB07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modification Mutation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41EAA-F9A0-8D8D-F038-E10A897B3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Modify the value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05F86-B9E2-1617-3DD8-4C9A8DE5573B}"/>
              </a:ext>
            </a:extLst>
          </p:cNvPr>
          <p:cNvSpPr txBox="1"/>
          <p:nvPr/>
        </p:nvSpPr>
        <p:spPr>
          <a:xfrm>
            <a:off x="4553674" y="4365251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Closure 123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921CDA-2DA8-4DBF-EA7F-86C8F946B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20" y="3020918"/>
            <a:ext cx="10515600" cy="12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815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A63F-5B59-37E3-B3C1-FE5EEB07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modification Mutation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41EAA-F9A0-8D8D-F038-E10A897B3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Modify the value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05F86-B9E2-1617-3DD8-4C9A8DE5573B}"/>
              </a:ext>
            </a:extLst>
          </p:cNvPr>
          <p:cNvSpPr txBox="1"/>
          <p:nvPr/>
        </p:nvSpPr>
        <p:spPr>
          <a:xfrm>
            <a:off x="4553674" y="4365251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Lang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D065F-F410-E4C6-C960-4C41B424E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442" y="3107537"/>
            <a:ext cx="10515600" cy="110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806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A63F-5B59-37E3-B3C1-FE5EEB07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modification Mutation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41EAA-F9A0-8D8D-F038-E10A897B3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Modify the value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05F86-B9E2-1617-3DD8-4C9A8DE5573B}"/>
              </a:ext>
            </a:extLst>
          </p:cNvPr>
          <p:cNvSpPr txBox="1"/>
          <p:nvPr/>
        </p:nvSpPr>
        <p:spPr>
          <a:xfrm>
            <a:off x="4553674" y="4365251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Math 104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BF9A45-8D4C-CC9F-857E-944FA0F2D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88" y="3107537"/>
            <a:ext cx="9083027" cy="99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259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A63F-5B59-37E3-B3C1-FE5EEB07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modification Mutation (6)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41EAA-F9A0-8D8D-F038-E10A897B3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Modify the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05F86-B9E2-1617-3DD8-4C9A8DE5573B}"/>
              </a:ext>
            </a:extLst>
          </p:cNvPr>
          <p:cNvSpPr txBox="1"/>
          <p:nvPr/>
        </p:nvSpPr>
        <p:spPr>
          <a:xfrm>
            <a:off x="4553674" y="4365251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Mockito 26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D5A306D-EF81-AD19-A402-31C736519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824" y="2794366"/>
            <a:ext cx="9179859" cy="157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621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A63F-5B59-37E3-B3C1-FE5EEB07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modification Mutation (7)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41EAA-F9A0-8D8D-F038-E10A897B3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Modify the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05F86-B9E2-1617-3DD8-4C9A8DE5573B}"/>
              </a:ext>
            </a:extLst>
          </p:cNvPr>
          <p:cNvSpPr txBox="1"/>
          <p:nvPr/>
        </p:nvSpPr>
        <p:spPr>
          <a:xfrm>
            <a:off x="4540227" y="4158389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Time 16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3CDE03-A4FB-8456-622E-506DC888F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29" y="2753540"/>
            <a:ext cx="10997941" cy="104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786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A671-3266-BF82-AA0C-4DC03F64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Expression Manipulation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43C31-87A1-A1FC-5535-618345A27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Return expression addition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A26269-8C3C-3344-F8E2-2D1DE0CE4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54" y="2766218"/>
            <a:ext cx="10829176" cy="1325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C98EBE-D9BA-C466-5165-51ADF1DBF4A2}"/>
              </a:ext>
            </a:extLst>
          </p:cNvPr>
          <p:cNvSpPr txBox="1"/>
          <p:nvPr/>
        </p:nvSpPr>
        <p:spPr>
          <a:xfrm>
            <a:off x="4499283" y="4226718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Closure 52</a:t>
            </a:r>
          </a:p>
        </p:txBody>
      </p:sp>
    </p:spTree>
    <p:extLst>
      <p:ext uri="{BB962C8B-B14F-4D97-AF65-F5344CB8AC3E}">
        <p14:creationId xmlns:p14="http://schemas.microsoft.com/office/powerpoint/2010/main" val="20157680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A671-3266-BF82-AA0C-4DC03F64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Expression Manipulation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43C31-87A1-A1FC-5535-618345A27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Return expression addition (complex example)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98EBE-D9BA-C466-5165-51ADF1DBF4A2}"/>
              </a:ext>
            </a:extLst>
          </p:cNvPr>
          <p:cNvSpPr txBox="1"/>
          <p:nvPr/>
        </p:nvSpPr>
        <p:spPr>
          <a:xfrm>
            <a:off x="4499283" y="4226718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Closure 59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C49B75D-A325-94B2-8E97-D360FFABA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1282"/>
            <a:ext cx="9943745" cy="167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07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A671-3266-BF82-AA0C-4DC03F64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Expression Manipulation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43C31-87A1-A1FC-5535-618345A27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Return expression addition (very complex example -&gt; Human Patch only)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98EBE-D9BA-C466-5165-51ADF1DBF4A2}"/>
              </a:ext>
            </a:extLst>
          </p:cNvPr>
          <p:cNvSpPr txBox="1"/>
          <p:nvPr/>
        </p:nvSpPr>
        <p:spPr>
          <a:xfrm>
            <a:off x="4499283" y="4924841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Closure 82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502EECF-621E-F118-278E-214522FB8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55" y="2986857"/>
            <a:ext cx="11500889" cy="187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10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14C1-EB6D-962A-80F0-8FCFE1F2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 Conditional Mutation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81CF-2D36-E8BE-1E1E-AE45D66AB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Flip conditionals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108EC8-DBD2-3B8E-2388-6BC0A26F9485}"/>
              </a:ext>
            </a:extLst>
          </p:cNvPr>
          <p:cNvSpPr txBox="1"/>
          <p:nvPr/>
        </p:nvSpPr>
        <p:spPr>
          <a:xfrm>
            <a:off x="4612414" y="4701255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Closure 73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B7101-DE22-746D-26B6-2377B5A3C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763" y="2893653"/>
            <a:ext cx="7382797" cy="167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40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A671-3266-BF82-AA0C-4DC03F64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Expression Manipulation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43C31-87A1-A1FC-5535-618345A27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Return expression addition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98EBE-D9BA-C466-5165-51ADF1DBF4A2}"/>
              </a:ext>
            </a:extLst>
          </p:cNvPr>
          <p:cNvSpPr txBox="1"/>
          <p:nvPr/>
        </p:nvSpPr>
        <p:spPr>
          <a:xfrm>
            <a:off x="4714435" y="4642452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Closure 86</a:t>
            </a: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8AE2465C-3D14-EF71-C6EC-8F80884DF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164" y="2864245"/>
            <a:ext cx="6806241" cy="177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116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A671-3266-BF82-AA0C-4DC03F64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Expression Manipulation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43C31-87A1-A1FC-5535-618345A27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Return expression addition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98EBE-D9BA-C466-5165-51ADF1DBF4A2}"/>
              </a:ext>
            </a:extLst>
          </p:cNvPr>
          <p:cNvSpPr txBox="1"/>
          <p:nvPr/>
        </p:nvSpPr>
        <p:spPr>
          <a:xfrm>
            <a:off x="4687540" y="4105949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Lang 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1ED1D-9D06-AAD4-7E5B-72DC78306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22" y="2965263"/>
            <a:ext cx="11821078" cy="92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03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A671-3266-BF82-AA0C-4DC03F64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Expression Manipulation (6)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43C31-87A1-A1FC-5535-618345A27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Return expression addition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98EBE-D9BA-C466-5165-51ADF1DBF4A2}"/>
              </a:ext>
            </a:extLst>
          </p:cNvPr>
          <p:cNvSpPr txBox="1"/>
          <p:nvPr/>
        </p:nvSpPr>
        <p:spPr>
          <a:xfrm>
            <a:off x="4687540" y="4105949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Lang 24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272136FD-9DCC-7159-CD6D-526567CCE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116" y="3028950"/>
            <a:ext cx="7214184" cy="107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265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A671-3266-BF82-AA0C-4DC03F64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Expression Manipulation (6)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43C31-87A1-A1FC-5535-618345A27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Return expression addition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98EBE-D9BA-C466-5165-51ADF1DBF4A2}"/>
              </a:ext>
            </a:extLst>
          </p:cNvPr>
          <p:cNvSpPr txBox="1"/>
          <p:nvPr/>
        </p:nvSpPr>
        <p:spPr>
          <a:xfrm>
            <a:off x="4539622" y="3997204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Lang 57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EF66C5D-F987-C4C0-2499-0F6C83352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768" y="2718734"/>
            <a:ext cx="9286463" cy="142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575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A671-3266-BF82-AA0C-4DC03F64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Expression Manipulation (7)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43C31-87A1-A1FC-5535-618345A27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Return expression addition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98EBE-D9BA-C466-5165-51ADF1DBF4A2}"/>
              </a:ext>
            </a:extLst>
          </p:cNvPr>
          <p:cNvSpPr txBox="1"/>
          <p:nvPr/>
        </p:nvSpPr>
        <p:spPr>
          <a:xfrm>
            <a:off x="4539622" y="3997204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Math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5031AF-F24E-3D60-DA20-DDC3A9A2E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2895600"/>
            <a:ext cx="101092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4649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A671-3266-BF82-AA0C-4DC03F64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Expression Manipulation (7)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43C31-87A1-A1FC-5535-618345A27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Return expression addition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98EBE-D9BA-C466-5165-51ADF1DBF4A2}"/>
              </a:ext>
            </a:extLst>
          </p:cNvPr>
          <p:cNvSpPr txBox="1"/>
          <p:nvPr/>
        </p:nvSpPr>
        <p:spPr>
          <a:xfrm>
            <a:off x="4432045" y="4683164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Math 5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23CFF36C-7D0B-01A5-1088-5D6D83059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095" y="2757246"/>
            <a:ext cx="6586640" cy="192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619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A671-3266-BF82-AA0C-4DC03F64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Expression Manipulation (8)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43C31-87A1-A1FC-5535-618345A27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Return expression addition (Human Fix)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98EBE-D9BA-C466-5165-51ADF1DBF4A2}"/>
              </a:ext>
            </a:extLst>
          </p:cNvPr>
          <p:cNvSpPr txBox="1"/>
          <p:nvPr/>
        </p:nvSpPr>
        <p:spPr>
          <a:xfrm>
            <a:off x="4754774" y="4345453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Math 11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F428BC6-2F13-E577-141F-9DCC2AC47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2061"/>
            <a:ext cx="10988858" cy="149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258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A671-3266-BF82-AA0C-4DC03F64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Expression Manipulation (9)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43C31-87A1-A1FC-5535-618345A27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Return expression addition (Human Fix)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98EBE-D9BA-C466-5165-51ADF1DBF4A2}"/>
              </a:ext>
            </a:extLst>
          </p:cNvPr>
          <p:cNvSpPr txBox="1"/>
          <p:nvPr/>
        </p:nvSpPr>
        <p:spPr>
          <a:xfrm>
            <a:off x="4754774" y="4345453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Math 27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1ABC61E-DD81-72D8-FA38-AA22384E5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150" y="3000089"/>
            <a:ext cx="7766468" cy="122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291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A671-3266-BF82-AA0C-4DC03F64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Expression Manipulation (9)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43C31-87A1-A1FC-5535-618345A27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Return expression addition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98EBE-D9BA-C466-5165-51ADF1DBF4A2}"/>
              </a:ext>
            </a:extLst>
          </p:cNvPr>
          <p:cNvSpPr txBox="1"/>
          <p:nvPr/>
        </p:nvSpPr>
        <p:spPr>
          <a:xfrm>
            <a:off x="4754774" y="4345453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Math 34</a:t>
            </a: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69579E92-E45E-000A-EC6B-47DD3C8E7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420" y="2914650"/>
            <a:ext cx="6479330" cy="129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569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A671-3266-BF82-AA0C-4DC03F64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Expression Manipulation (10)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43C31-87A1-A1FC-5535-618345A27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Return expression addition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98EBE-D9BA-C466-5165-51ADF1DBF4A2}"/>
              </a:ext>
            </a:extLst>
          </p:cNvPr>
          <p:cNvSpPr txBox="1"/>
          <p:nvPr/>
        </p:nvSpPr>
        <p:spPr>
          <a:xfrm>
            <a:off x="4754774" y="4345453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Math 58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4907241F-B9FA-9792-F724-49DF3711E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029" y="2887612"/>
            <a:ext cx="9304456" cy="145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14C1-EB6D-962A-80F0-8FCFE1F2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 Conditional Mutation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81CF-2D36-E8BE-1E1E-AE45D66AB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Flip conditionals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108EC8-DBD2-3B8E-2388-6BC0A26F9485}"/>
              </a:ext>
            </a:extLst>
          </p:cNvPr>
          <p:cNvSpPr txBox="1"/>
          <p:nvPr/>
        </p:nvSpPr>
        <p:spPr>
          <a:xfrm>
            <a:off x="4612414" y="4701255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Math 82</a:t>
            </a:r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56BCF2F2-F914-F405-3870-8C4EE99A5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642" y="2884114"/>
            <a:ext cx="874871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811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B2D8-F05A-893E-B074-9289A65F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Wrong method Mutation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BCAC-C35A-B354-DC30-29F35C31F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Wrong method was called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33D526B-6B0D-69EB-2875-2D6FB09E2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844" y="2989356"/>
            <a:ext cx="8307603" cy="14078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68001-5F95-3C67-111F-F67E659B1F7C}"/>
              </a:ext>
            </a:extLst>
          </p:cNvPr>
          <p:cNvSpPr txBox="1"/>
          <p:nvPr/>
        </p:nvSpPr>
        <p:spPr>
          <a:xfrm>
            <a:off x="4122763" y="4532125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Lang 26</a:t>
            </a:r>
          </a:p>
        </p:txBody>
      </p:sp>
    </p:spTree>
    <p:extLst>
      <p:ext uri="{BB962C8B-B14F-4D97-AF65-F5344CB8AC3E}">
        <p14:creationId xmlns:p14="http://schemas.microsoft.com/office/powerpoint/2010/main" val="1740862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B2D8-F05A-893E-B074-9289A65F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Wrong method Mutation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BCAC-C35A-B354-DC30-29F35C31F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Wrong method was called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468001-5F95-3C67-111F-F67E659B1F7C}"/>
              </a:ext>
            </a:extLst>
          </p:cNvPr>
          <p:cNvSpPr txBox="1"/>
          <p:nvPr/>
        </p:nvSpPr>
        <p:spPr>
          <a:xfrm>
            <a:off x="4122763" y="4532125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Lang 70</a:t>
            </a:r>
          </a:p>
        </p:txBody>
      </p:sp>
      <p:pic>
        <p:nvPicPr>
          <p:cNvPr id="8" name="Picture 7" descr="Diagram, schematic&#10;&#10;Description automatically generated with medium confidence">
            <a:extLst>
              <a:ext uri="{FF2B5EF4-FFF2-40B4-BE49-F238E27FC236}">
                <a16:creationId xmlns:a16="http://schemas.microsoft.com/office/drawing/2014/main" id="{BD9AD0E9-766B-A53B-6966-0A42264B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219" y="3216127"/>
            <a:ext cx="7429905" cy="131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842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B2D8-F05A-893E-B074-9289A65F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Wrong method Mutation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BCAC-C35A-B354-DC30-29F35C31F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Wrong method was called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468001-5F95-3C67-111F-F67E659B1F7C}"/>
              </a:ext>
            </a:extLst>
          </p:cNvPr>
          <p:cNvSpPr txBox="1"/>
          <p:nvPr/>
        </p:nvSpPr>
        <p:spPr>
          <a:xfrm>
            <a:off x="4122763" y="4532125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Lang 75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F1748B8-C3C7-026E-BB7B-D2E1C5BF4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887" y="2743200"/>
            <a:ext cx="6462037" cy="178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04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B2D8-F05A-893E-B074-9289A65F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Wrong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BCAC-C35A-B354-DC30-29F35C31F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Wrong type is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468001-5F95-3C67-111F-F67E659B1F7C}"/>
              </a:ext>
            </a:extLst>
          </p:cNvPr>
          <p:cNvSpPr txBox="1"/>
          <p:nvPr/>
        </p:nvSpPr>
        <p:spPr>
          <a:xfrm>
            <a:off x="4122763" y="4532125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Mockito 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D70C22-EE6F-594B-A481-327649736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685" y="3122243"/>
            <a:ext cx="8490424" cy="83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55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14C1-EB6D-962A-80F0-8FCFE1F2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 Conditional Mutation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81CF-2D36-E8BE-1E1E-AE45D66AB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Flip conditionals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108EC8-DBD2-3B8E-2388-6BC0A26F9485}"/>
              </a:ext>
            </a:extLst>
          </p:cNvPr>
          <p:cNvSpPr txBox="1"/>
          <p:nvPr/>
        </p:nvSpPr>
        <p:spPr>
          <a:xfrm>
            <a:off x="4128320" y="5268419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Math 85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3656BDD-D469-211A-F064-392B1DA02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355" y="2411452"/>
            <a:ext cx="7559487" cy="22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9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14C1-EB6D-962A-80F0-8FCFE1F2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 Conditional Mutation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81CF-2D36-E8BE-1E1E-AE45D66AB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Flip conditionals and addition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108EC8-DBD2-3B8E-2388-6BC0A26F9485}"/>
              </a:ext>
            </a:extLst>
          </p:cNvPr>
          <p:cNvSpPr txBox="1"/>
          <p:nvPr/>
        </p:nvSpPr>
        <p:spPr>
          <a:xfrm>
            <a:off x="4612414" y="4998050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Math 85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EE7D899B-6AD5-F970-033F-21E1D00CF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041" y="3010687"/>
            <a:ext cx="8335917" cy="185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32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14C1-EB6D-962A-80F0-8FCFE1F2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 Conditional Mutation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81CF-2D36-E8BE-1E1E-AE45D66AB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Flip conditionals and addition of conditionals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108EC8-DBD2-3B8E-2388-6BC0A26F9485}"/>
              </a:ext>
            </a:extLst>
          </p:cNvPr>
          <p:cNvSpPr txBox="1"/>
          <p:nvPr/>
        </p:nvSpPr>
        <p:spPr>
          <a:xfrm>
            <a:off x="4612414" y="4998050"/>
            <a:ext cx="4465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Time 16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E7DB81A-6696-9D68-A199-B56B29A4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321" y="3121583"/>
            <a:ext cx="7349215" cy="139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82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936</Words>
  <Application>Microsoft Macintosh PowerPoint</Application>
  <PresentationFormat>Widescreen</PresentationFormat>
  <Paragraphs>211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Wingdings</vt:lpstr>
      <vt:lpstr>Office Theme</vt:lpstr>
      <vt:lpstr>Mutation Operators</vt:lpstr>
      <vt:lpstr>General Information </vt:lpstr>
      <vt:lpstr>Flip Conditional Mutation (1)</vt:lpstr>
      <vt:lpstr>Flip Conditional Mutation (2)</vt:lpstr>
      <vt:lpstr>Flip Conditional Mutation (3)</vt:lpstr>
      <vt:lpstr>Flip Conditional Mutation (3)</vt:lpstr>
      <vt:lpstr>Flip Conditional Mutation (4)</vt:lpstr>
      <vt:lpstr>Flip Conditional Mutation (4)</vt:lpstr>
      <vt:lpstr>Flip Conditional Mutation (5)</vt:lpstr>
      <vt:lpstr>Switch Variable Mutation (1) </vt:lpstr>
      <vt:lpstr>Switch Variable Mutation (2) </vt:lpstr>
      <vt:lpstr>Switch Variable Mutation (3) </vt:lpstr>
      <vt:lpstr>Switch Variable Mutation (4) </vt:lpstr>
      <vt:lpstr>Switch Variable Mutation (5) </vt:lpstr>
      <vt:lpstr>Switch Variable Mutation (6) </vt:lpstr>
      <vt:lpstr>Switch Variable Mutation (7) </vt:lpstr>
      <vt:lpstr>Switch Variable Mutation (8) </vt:lpstr>
      <vt:lpstr>Switch Variable Mutation (8) </vt:lpstr>
      <vt:lpstr>Switch Variable Mutation (9) </vt:lpstr>
      <vt:lpstr>Logic Expression Manipulation Mutation (1)</vt:lpstr>
      <vt:lpstr>Logic Expression Manipulation Mutation (2)</vt:lpstr>
      <vt:lpstr>Logic Expression Manipulation Mutation (2)</vt:lpstr>
      <vt:lpstr>Logic Expression Manipulation Mutation (3)</vt:lpstr>
      <vt:lpstr>Logic Expression Expansion Mutation (3)</vt:lpstr>
      <vt:lpstr>Logic Expression Expansion Mutation (4)</vt:lpstr>
      <vt:lpstr>Logic Expression Expansion Mutation (6)</vt:lpstr>
      <vt:lpstr>Logic Expression Expansion Mutation (6)</vt:lpstr>
      <vt:lpstr>Logic Expression Expansion Mutation (7)</vt:lpstr>
      <vt:lpstr>Logic Expression Expansion Mutation (8)</vt:lpstr>
      <vt:lpstr>Logic Expression Expansion Mutation (9)</vt:lpstr>
      <vt:lpstr>Logic Expression Expansion Mutation (10)</vt:lpstr>
      <vt:lpstr>Logic Expression Expansion Mutation (10)</vt:lpstr>
      <vt:lpstr>Logic Expression Expansion Mutation (10)</vt:lpstr>
      <vt:lpstr>Switch Method Mutation</vt:lpstr>
      <vt:lpstr>Line Relocation Mutation (1)</vt:lpstr>
      <vt:lpstr>Line Relocation Mutation (2)</vt:lpstr>
      <vt:lpstr>Line removal Mutation </vt:lpstr>
      <vt:lpstr>Line modification Mutation (1)</vt:lpstr>
      <vt:lpstr>Line modification Mutation (2)</vt:lpstr>
      <vt:lpstr>Line modification Mutation (2)</vt:lpstr>
      <vt:lpstr>Line modification Mutation (3)</vt:lpstr>
      <vt:lpstr>Line modification Mutation (4)</vt:lpstr>
      <vt:lpstr>Line modification Mutation (5)</vt:lpstr>
      <vt:lpstr>Line modification Mutation (5)</vt:lpstr>
      <vt:lpstr>Line modification Mutation (6)</vt:lpstr>
      <vt:lpstr>Line modification Mutation (7)</vt:lpstr>
      <vt:lpstr>Return Expression Manipulation (1)</vt:lpstr>
      <vt:lpstr>Return Expression Manipulation (2)</vt:lpstr>
      <vt:lpstr>Return Expression Manipulation (3)</vt:lpstr>
      <vt:lpstr>Return Expression Manipulation (4)</vt:lpstr>
      <vt:lpstr>Return Expression Manipulation (5)</vt:lpstr>
      <vt:lpstr>Return Expression Manipulation (6)</vt:lpstr>
      <vt:lpstr>Return Expression Manipulation (6)</vt:lpstr>
      <vt:lpstr>Return Expression Manipulation (7)</vt:lpstr>
      <vt:lpstr>Return Expression Manipulation (7)</vt:lpstr>
      <vt:lpstr>Return Expression Manipulation (8)</vt:lpstr>
      <vt:lpstr>Return Expression Manipulation (9)</vt:lpstr>
      <vt:lpstr>Return Expression Manipulation (9)</vt:lpstr>
      <vt:lpstr>Return Expression Manipulation (10)</vt:lpstr>
      <vt:lpstr>Wrong method Mutation </vt:lpstr>
      <vt:lpstr>Wrong method Mutation </vt:lpstr>
      <vt:lpstr>Wrong method Mutation </vt:lpstr>
      <vt:lpstr>Wrong 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Fenton Reid (Student)</dc:creator>
  <cp:lastModifiedBy>Fenton Reid (Student)</cp:lastModifiedBy>
  <cp:revision>169</cp:revision>
  <dcterms:created xsi:type="dcterms:W3CDTF">2022-06-19T21:26:39Z</dcterms:created>
  <dcterms:modified xsi:type="dcterms:W3CDTF">2022-06-20T12:49:32Z</dcterms:modified>
</cp:coreProperties>
</file>