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7" r:id="rId4"/>
    <p:sldId id="264" r:id="rId5"/>
    <p:sldId id="260" r:id="rId6"/>
    <p:sldId id="268" r:id="rId7"/>
    <p:sldId id="261" r:id="rId8"/>
    <p:sldId id="272" r:id="rId9"/>
    <p:sldId id="274" r:id="rId10"/>
    <p:sldId id="284" r:id="rId11"/>
    <p:sldId id="285" r:id="rId12"/>
    <p:sldId id="286" r:id="rId13"/>
    <p:sldId id="287" r:id="rId14"/>
    <p:sldId id="288" r:id="rId15"/>
    <p:sldId id="262" r:id="rId16"/>
    <p:sldId id="289" r:id="rId17"/>
    <p:sldId id="282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4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04C09D"/>
            </a:solidFill>
          </c:spPr>
          <c:dPt>
            <c:idx val="0"/>
            <c:bubble3D val="0"/>
            <c:spPr>
              <a:solidFill>
                <a:srgbClr val="294F7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B1B-40AB-8928-4132D6EFB2B8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B1B-40AB-8928-4132D6EFB2B8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1B-40AB-8928-4132D6EFB2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35183469278768"/>
          <c:y val="0.1096285577292057"/>
          <c:w val="0.76329690117444071"/>
          <c:h val="0.8903714422707943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04C09D"/>
            </a:solidFill>
          </c:spPr>
          <c:dPt>
            <c:idx val="0"/>
            <c:bubble3D val="0"/>
            <c:spPr>
              <a:solidFill>
                <a:srgbClr val="294F7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D7-43D9-A9AB-B89379EA7F9E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D7-43D9-A9AB-B89379EA7F9E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D7-43D9-A9AB-B89379EA7F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35183469278768"/>
          <c:y val="0.1096285577292057"/>
          <c:w val="0.76329690117444071"/>
          <c:h val="0.8903714422707943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04C09D"/>
            </a:solidFill>
          </c:spPr>
          <c:dPt>
            <c:idx val="0"/>
            <c:bubble3D val="0"/>
            <c:spPr>
              <a:solidFill>
                <a:srgbClr val="294F7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F7D-412F-B396-31AD146CE346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F7D-412F-B396-31AD146CE346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7D-412F-B396-31AD146CE3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371F4-B49E-4375-B4EB-31B3EAF04CFE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B9276-3D5B-46B9-8FB9-3C5C11460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49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70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70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78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917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761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818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797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22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42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37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75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814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698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293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36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06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0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92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7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8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7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23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51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3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4953B-A6FC-4252-9D65-5D435A04F887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30466" y="2277869"/>
            <a:ext cx="725547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zh-CN" altLang="en-US" sz="4800" b="1" dirty="0" smtClean="0">
                <a:latin typeface="微软雅黑"/>
                <a:ea typeface="微软雅黑"/>
                <a:cs typeface="+mn-ea"/>
                <a:sym typeface="+mn-lt"/>
              </a:rPr>
              <a:t>悖论基本介绍</a:t>
            </a:r>
            <a:endParaRPr lang="zh-CN" altLang="en-US" sz="48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47399" y="2976527"/>
            <a:ext cx="7280706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 eaLnBrk="0" hangingPunct="0"/>
            <a:r>
              <a:rPr lang="en-US" altLang="zh-CN" sz="1600" dirty="0" smtClean="0">
                <a:sym typeface="+mn-lt"/>
              </a:rPr>
              <a:t>  INTRODUCTION </a:t>
            </a:r>
            <a:r>
              <a:rPr lang="en-US" altLang="zh-CN" sz="1600" dirty="0" smtClean="0">
                <a:sym typeface="+mn-lt"/>
              </a:rPr>
              <a:t>OF PARADOX</a:t>
            </a:r>
            <a:endParaRPr lang="en-US" altLang="zh-CN" sz="1600" dirty="0">
              <a:latin typeface="微软雅黑"/>
              <a:ea typeface="微软雅黑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391230" y="2391860"/>
            <a:ext cx="132770" cy="1724700"/>
            <a:chOff x="995161" y="2391860"/>
            <a:chExt cx="135370" cy="1758474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30530" y="2391860"/>
              <a:ext cx="0" cy="175847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等腰三角形 11"/>
            <p:cNvSpPr/>
            <p:nvPr/>
          </p:nvSpPr>
          <p:spPr>
            <a:xfrm rot="16200000">
              <a:off x="984331" y="3203412"/>
              <a:ext cx="157029" cy="135370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781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50846" y="1277048"/>
            <a:ext cx="889702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这个悖论是基于</a:t>
            </a:r>
            <a:r>
              <a:rPr kumimoji="1" lang="zh-CN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巴拿赫-塔斯基</a:t>
            </a:r>
            <a:r>
              <a:rPr kumimoji="1" lang="zh-CN" altLang="zh-CN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定理</a:t>
            </a:r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产生的，该定理形象描述为：</a:t>
            </a:r>
            <a:endParaRPr kumimoji="1" lang="zh-CN" altLang="zh-CN" sz="1050" spc="-15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zh-CN" altLang="en-US" sz="1050" i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可以将一个三维实心球分成</a:t>
            </a:r>
            <a:r>
              <a:rPr kumimoji="1" lang="zh-CN" altLang="en-US" sz="1050" i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有限部分</a:t>
            </a:r>
            <a:r>
              <a:rPr kumimoji="1" lang="zh-CN" altLang="en-US" sz="1050" i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，然后仅仅通过旋转和平移到其他地方重新组合，就可以组成两个半径和原来相同的完整的</a:t>
            </a:r>
            <a:r>
              <a:rPr kumimoji="1" lang="zh-CN" altLang="en-US" sz="1050" i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球</a:t>
            </a:r>
            <a:endParaRPr kumimoji="1" lang="en-US" altLang="zh-CN" sz="1050" i="1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endParaRPr kumimoji="1" lang="en-US" altLang="zh-CN" sz="1050" i="1" spc="-15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zh-CN" altLang="en-US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形成悖论的原因</a:t>
            </a:r>
            <a:r>
              <a:rPr kumimoji="1" lang="zh-CN" altLang="en-US" sz="10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在于和我们认知相矛盾，任何（三维）物体都有其固定的体积、表面积，分成几部分后体积就为原来几分之一。有实验验证亚原子粒子在高速碰撞下会产生更多的粒子。</a:t>
            </a:r>
            <a:endParaRPr kumimoji="1" lang="zh-CN" altLang="en-US" sz="1050" b="1" spc="-15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29062" y="672460"/>
            <a:ext cx="4203131" cy="456398"/>
            <a:chOff x="716110" y="187653"/>
            <a:chExt cx="4203131" cy="456398"/>
          </a:xfrm>
        </p:grpSpPr>
        <p:sp>
          <p:nvSpPr>
            <p:cNvPr id="6" name="文本框 5"/>
            <p:cNvSpPr txBox="1"/>
            <p:nvPr/>
          </p:nvSpPr>
          <p:spPr>
            <a:xfrm>
              <a:off x="716110" y="187653"/>
              <a:ext cx="4203131" cy="37702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000" b="1" dirty="0">
                  <a:latin typeface="微软雅黑"/>
                  <a:ea typeface="微软雅黑"/>
                  <a:cs typeface="+mn-ea"/>
                  <a:sym typeface="+mn-lt"/>
                </a:rPr>
                <a:t>分球</a:t>
              </a:r>
              <a:r>
                <a:rPr lang="zh-CN" altLang="en-US" sz="2000" b="1" dirty="0" smtClean="0">
                  <a:latin typeface="微软雅黑"/>
                  <a:ea typeface="微软雅黑"/>
                  <a:cs typeface="+mn-ea"/>
                  <a:sym typeface="+mn-lt"/>
                </a:rPr>
                <a:t>悖论</a:t>
              </a:r>
              <a:endParaRPr lang="zh-CN" altLang="en-US" sz="20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823905" y="626235"/>
              <a:ext cx="1185948" cy="17816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9430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239057" y="1375700"/>
            <a:ext cx="3316467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spc="-15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悖论命题的一个必要组成元素为相关系统，也即推理所在的系统，当命题所描述的客体和相关系统不符合时，再用相关系统的逻辑理论推理命题的结论时，会造成悖论</a:t>
            </a:r>
            <a:r>
              <a:rPr kumimoji="1" lang="zh-CN" altLang="en-US" sz="1400" spc="-15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。</a:t>
            </a:r>
            <a:endParaRPr kumimoji="1" lang="en-US" altLang="zh-CN" sz="1400" spc="-150" dirty="0" smtClean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spc="-15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比如</a:t>
            </a:r>
            <a:r>
              <a:rPr kumimoji="1" lang="zh-CN" altLang="en-US" sz="1400" spc="-15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，经典的数理逻辑</a:t>
            </a:r>
            <a:r>
              <a:rPr kumimoji="1" lang="zh-CN" altLang="en-US" sz="1400" spc="-15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仅仅适用于数学方面，相当于对数学推理的</a:t>
            </a:r>
            <a:r>
              <a:rPr kumimoji="1" lang="zh-CN" altLang="en-US" sz="1400" spc="-15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建模，</a:t>
            </a:r>
            <a:r>
              <a:rPr kumimoji="1" lang="zh-CN" altLang="en-US" sz="1400" spc="-15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在实际生活中我们显然不会像数学一样进行论证，不同的领域内有自己不同的论证模式。</a:t>
            </a:r>
            <a:endParaRPr kumimoji="1" lang="en-US" altLang="zh-CN" sz="1400" spc="-150" dirty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050" spc="-150" dirty="0" smtClean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400" spc="-150" dirty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050" spc="-150" dirty="0" smtClean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050" spc="-150" dirty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050" spc="-150" dirty="0" smtClean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050" spc="-150" dirty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050" spc="-150" dirty="0" smtClean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050" spc="-150" dirty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050" spc="-150" dirty="0" smtClean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050" spc="-150" dirty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050" spc="-150" dirty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29062" y="672460"/>
            <a:ext cx="4203131" cy="518085"/>
            <a:chOff x="716110" y="187653"/>
            <a:chExt cx="4203131" cy="518085"/>
          </a:xfrm>
        </p:grpSpPr>
        <p:sp>
          <p:nvSpPr>
            <p:cNvPr id="46" name="文本框 45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>
                  <a:latin typeface="微软雅黑"/>
                  <a:ea typeface="微软雅黑"/>
                  <a:cs typeface="+mn-ea"/>
                  <a:sym typeface="+mn-lt"/>
                </a:rPr>
                <a:t>逻辑</a:t>
              </a:r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悖论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 flipV="1">
              <a:off x="774478" y="704398"/>
              <a:ext cx="1234494" cy="134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36" name="组合 35"/>
          <p:cNvGrpSpPr/>
          <p:nvPr/>
        </p:nvGrpSpPr>
        <p:grpSpPr>
          <a:xfrm>
            <a:off x="6262776" y="77638"/>
            <a:ext cx="5865963" cy="6780362"/>
            <a:chOff x="7032165" y="1116017"/>
            <a:chExt cx="4603916" cy="5680502"/>
          </a:xfrm>
        </p:grpSpPr>
        <p:sp>
          <p:nvSpPr>
            <p:cNvPr id="37" name="圆角矩形 36"/>
            <p:cNvSpPr/>
            <p:nvPr/>
          </p:nvSpPr>
          <p:spPr>
            <a:xfrm>
              <a:off x="9186786" y="1410135"/>
              <a:ext cx="2449295" cy="4939864"/>
            </a:xfrm>
            <a:prstGeom prst="roundRect">
              <a:avLst>
                <a:gd name="adj" fmla="val 13686"/>
              </a:avLst>
            </a:prstGeom>
            <a:blipFill>
              <a:blip r:embed="rId3">
                <a:extLst/>
              </a:blip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7032165" y="1116017"/>
              <a:ext cx="2816519" cy="5680502"/>
            </a:xfrm>
            <a:prstGeom prst="roundRect">
              <a:avLst>
                <a:gd name="adj" fmla="val 13686"/>
              </a:avLst>
            </a:prstGeom>
            <a:blipFill>
              <a:blip r:embed="rId4">
                <a:extLst/>
              </a:blip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692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350846" y="1277048"/>
            <a:ext cx="8897024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堆垛悖论是这样描述的：</a:t>
            </a:r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如果</a:t>
            </a:r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我们承认以下两个前提，那么谷堆就不存在：</a:t>
            </a:r>
            <a:b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</a:br>
            <a:r>
              <a:rPr kumimoji="1" lang="en-US" altLang="zh-CN" sz="10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</a:t>
            </a:r>
            <a:r>
              <a:rPr kumimoji="1" lang="zh-CN" altLang="en-US" sz="10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、一</a:t>
            </a:r>
            <a:r>
              <a:rPr kumimoji="1" lang="zh-CN" altLang="en-US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粒谷子不构成谷堆，并且</a:t>
            </a:r>
            <a:br>
              <a:rPr kumimoji="1" lang="zh-CN" altLang="en-US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</a:br>
            <a:endParaRPr kumimoji="1" lang="zh-CN" altLang="en-US" sz="1050" b="1" spc="-15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en-US" altLang="zh-CN" sz="10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</a:t>
            </a:r>
            <a:r>
              <a:rPr kumimoji="1" lang="zh-CN" altLang="en-US" sz="10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、如果 </a:t>
            </a:r>
            <a:r>
              <a:rPr kumimoji="1" lang="en-US" altLang="zh-CN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n </a:t>
            </a:r>
            <a:r>
              <a:rPr kumimoji="1" lang="zh-CN" altLang="en-US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粒谷子不构成谷堆，那么 </a:t>
            </a:r>
            <a:r>
              <a:rPr kumimoji="1" lang="en-US" altLang="zh-CN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n+1 </a:t>
            </a:r>
            <a:r>
              <a:rPr kumimoji="1" lang="zh-CN" altLang="en-US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粒谷子也不构成谷堆。</a:t>
            </a:r>
          </a:p>
          <a:p>
            <a:endParaRPr kumimoji="1" lang="en-US" altLang="zh-CN" sz="1050" spc="-15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zh-CN" altLang="en-US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形成悖论的原因</a:t>
            </a:r>
            <a:r>
              <a:rPr kumimoji="1" lang="zh-CN" altLang="en-US" sz="10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在于运用了数理逻辑上的归纳法，但描述的客体是生活上的，在对谷堆的定义上是模糊的，到底有多少粒谷子堆起来才算谷堆，要怎么放才构成谷堆，平铺肯定不行的。如果严格定义谷堆：至少</a:t>
            </a:r>
            <a:r>
              <a:rPr kumimoji="1" lang="en-US" altLang="zh-CN" sz="10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1000</a:t>
            </a:r>
            <a:r>
              <a:rPr kumimoji="1" lang="zh-CN" altLang="en-US" sz="10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粒谷子按锥形堆放才叫谷堆，那么悖论将不存在。</a:t>
            </a:r>
            <a:endParaRPr kumimoji="1" lang="zh-CN" altLang="en-US" sz="1050" b="1" spc="-15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129062" y="672460"/>
            <a:ext cx="4203131" cy="456398"/>
            <a:chOff x="716110" y="187653"/>
            <a:chExt cx="4203131" cy="456398"/>
          </a:xfrm>
        </p:grpSpPr>
        <p:sp>
          <p:nvSpPr>
            <p:cNvPr id="19" name="文本框 18"/>
            <p:cNvSpPr txBox="1"/>
            <p:nvPr/>
          </p:nvSpPr>
          <p:spPr>
            <a:xfrm>
              <a:off x="716110" y="187653"/>
              <a:ext cx="4203131" cy="37702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000" b="1" dirty="0" smtClean="0">
                  <a:latin typeface="微软雅黑"/>
                  <a:ea typeface="微软雅黑"/>
                  <a:cs typeface="+mn-ea"/>
                  <a:sym typeface="+mn-lt"/>
                </a:rPr>
                <a:t>堆垛悖论</a:t>
              </a:r>
              <a:endParaRPr lang="zh-CN" altLang="en-US" sz="20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flipV="1">
              <a:off x="823905" y="626235"/>
              <a:ext cx="1185948" cy="17816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11" name="文本框 10"/>
          <p:cNvSpPr txBox="1"/>
          <p:nvPr/>
        </p:nvSpPr>
        <p:spPr>
          <a:xfrm>
            <a:off x="1350846" y="3332610"/>
            <a:ext cx="8897024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停机问题是这样描述的：</a:t>
            </a:r>
            <a:endParaRPr kumimoji="1" lang="en-US" altLang="zh-CN" sz="1050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endParaRPr kumimoji="1" lang="en-US" altLang="zh-CN" sz="1050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zh-CN" altLang="en-US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是否存在一个程序</a:t>
            </a:r>
            <a:r>
              <a:rPr kumimoji="1" lang="en-US" altLang="zh-CN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</a:t>
            </a:r>
            <a:r>
              <a:rPr kumimoji="1" lang="zh-CN" altLang="en-US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，对于任意输入的程序</a:t>
            </a:r>
            <a:r>
              <a:rPr kumimoji="1" lang="en-US" altLang="zh-CN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w</a:t>
            </a:r>
            <a:r>
              <a:rPr kumimoji="1" lang="zh-CN" altLang="en-US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，能够判断</a:t>
            </a:r>
            <a:r>
              <a:rPr kumimoji="1" lang="en-US" altLang="zh-CN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w</a:t>
            </a:r>
            <a:r>
              <a:rPr kumimoji="1" lang="zh-CN" altLang="en-US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会在有限时间内结束或者死</a:t>
            </a:r>
            <a:r>
              <a:rPr kumimoji="1" lang="zh-CN" altLang="en-US" sz="10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循环</a:t>
            </a:r>
            <a:endParaRPr kumimoji="1" lang="en-US" altLang="zh-CN" sz="1050" b="1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endParaRPr kumimoji="1" lang="en-US" altLang="zh-CN" sz="1050" b="1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推导过程</a:t>
            </a:r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endParaRPr kumimoji="1" lang="en-US" altLang="zh-CN" sz="1050" b="1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假设存在过程</a:t>
            </a:r>
            <a:r>
              <a:rPr kumimoji="1" lang="en-US" altLang="zh-CN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</a:t>
            </a:r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（</a:t>
            </a:r>
            <a:r>
              <a:rPr kumimoji="1" lang="en-US" altLang="zh-CN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</a:t>
            </a:r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</a:t>
            </a:r>
            <a:r>
              <a:rPr kumimoji="1" lang="en-US" altLang="zh-CN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I</a:t>
            </a:r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），</a:t>
            </a:r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可以判断对于程序</a:t>
            </a:r>
            <a:r>
              <a:rPr kumimoji="1" lang="en-US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</a:t>
            </a:r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在输入</a:t>
            </a:r>
            <a:r>
              <a:rPr kumimoji="1" lang="en-US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I</a:t>
            </a:r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的情况下是否可停机。假设</a:t>
            </a:r>
            <a:r>
              <a:rPr kumimoji="1" lang="en-US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</a:t>
            </a:r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在输入</a:t>
            </a:r>
            <a:r>
              <a:rPr kumimoji="1" lang="en-US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I</a:t>
            </a:r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时可停机，</a:t>
            </a:r>
            <a:r>
              <a:rPr kumimoji="1" lang="en-US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</a:t>
            </a:r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输出“停机”，反之输出</a:t>
            </a:r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“死循环”。</a:t>
            </a:r>
            <a:endParaRPr kumimoji="1" lang="en-US" altLang="zh-CN" sz="1050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那么</a:t>
            </a:r>
            <a:r>
              <a:rPr kumimoji="1" lang="en-US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</a:t>
            </a:r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应该可以判定当将</a:t>
            </a:r>
            <a:r>
              <a:rPr kumimoji="1" lang="en-US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</a:t>
            </a:r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作为</a:t>
            </a:r>
            <a:r>
              <a:rPr kumimoji="1" lang="en-US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</a:t>
            </a:r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的输入时，</a:t>
            </a:r>
            <a:r>
              <a:rPr kumimoji="1" lang="en-US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</a:t>
            </a:r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是否会停机。然后我们定义一个过程</a:t>
            </a:r>
            <a:r>
              <a:rPr kumimoji="1" lang="en-US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U(P)</a:t>
            </a:r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，其流程如下</a:t>
            </a:r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endParaRPr kumimoji="1" lang="en-US" altLang="zh-CN" sz="1050" spc="-15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zh-CN" altLang="en-US" sz="10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如果</a:t>
            </a:r>
            <a:r>
              <a:rPr kumimoji="1" lang="en-US" altLang="zh-CN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H(P, P)</a:t>
            </a:r>
            <a:r>
              <a:rPr kumimoji="1" lang="zh-CN" altLang="en-US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进入死循环，</a:t>
            </a:r>
            <a:r>
              <a:rPr kumimoji="1" lang="en-US" altLang="zh-CN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U(P)</a:t>
            </a:r>
            <a:r>
              <a:rPr kumimoji="1" lang="zh-CN" altLang="en-US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就停机。</a:t>
            </a:r>
          </a:p>
          <a:p>
            <a:r>
              <a:rPr kumimoji="1" lang="zh-CN" altLang="en-US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如果</a:t>
            </a:r>
            <a:r>
              <a:rPr kumimoji="1" lang="en-US" altLang="zh-CN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H(P, P)</a:t>
            </a:r>
            <a:r>
              <a:rPr kumimoji="1" lang="zh-CN" altLang="en-US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停机，</a:t>
            </a:r>
            <a:r>
              <a:rPr kumimoji="1" lang="en-US" altLang="zh-CN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U(P)</a:t>
            </a:r>
            <a:r>
              <a:rPr kumimoji="1" lang="zh-CN" altLang="en-US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就进入死循环。</a:t>
            </a:r>
          </a:p>
          <a:p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也就是说，</a:t>
            </a:r>
            <a:r>
              <a:rPr kumimoji="1" lang="en-US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U(P)</a:t>
            </a:r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做的事情就是做出与</a:t>
            </a:r>
            <a:r>
              <a:rPr kumimoji="1" lang="en-US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H(P, P)</a:t>
            </a:r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的输出相反的</a:t>
            </a:r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动作，可以理解</a:t>
            </a:r>
            <a:r>
              <a:rPr kumimoji="1" lang="en-US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U(P)</a:t>
            </a:r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调用</a:t>
            </a:r>
            <a:r>
              <a:rPr kumimoji="1" lang="en-US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H(P, P</a:t>
            </a:r>
            <a:r>
              <a:rPr kumimoji="1" lang="en-US" altLang="zh-CN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</a:t>
            </a:r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，即</a:t>
            </a:r>
            <a:r>
              <a:rPr kumimoji="1" lang="en-US" altLang="zh-CN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U(P)=U(H(P,P))</a:t>
            </a:r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。</a:t>
            </a:r>
            <a:endParaRPr kumimoji="1" lang="en-US" altLang="zh-CN" sz="1050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endParaRPr kumimoji="1" lang="zh-CN" altLang="en-US" sz="1050" spc="-15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我们来看</a:t>
            </a:r>
            <a:r>
              <a:rPr kumimoji="1" lang="en-US" altLang="zh-CN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</a:t>
            </a:r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对</a:t>
            </a:r>
            <a:r>
              <a:rPr kumimoji="1" lang="en-US" altLang="zh-CN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</a:t>
            </a:r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作用于</a:t>
            </a:r>
            <a:r>
              <a:rPr kumimoji="1" lang="en-US" altLang="zh-CN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</a:t>
            </a:r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上的输出什么：</a:t>
            </a:r>
            <a:endParaRPr kumimoji="1" lang="en-US" altLang="zh-CN" sz="1050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zh-CN" altLang="en-US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假设</a:t>
            </a:r>
            <a:r>
              <a:rPr kumimoji="1" lang="en-US" altLang="zh-CN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H(U, U)</a:t>
            </a:r>
            <a:r>
              <a:rPr kumimoji="1" lang="zh-CN" altLang="en-US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输出停机 </a:t>
            </a:r>
            <a:r>
              <a:rPr kumimoji="1" lang="en-US" altLang="zh-CN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-&gt; U(U)</a:t>
            </a:r>
            <a:r>
              <a:rPr kumimoji="1" lang="zh-CN" altLang="en-US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进入死循环：由定义知二者</a:t>
            </a:r>
            <a:r>
              <a:rPr kumimoji="1" lang="zh-CN" altLang="en-US" sz="10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矛盾</a:t>
            </a:r>
            <a:endParaRPr kumimoji="1" lang="zh-CN" altLang="en-US" sz="1050" b="1" spc="-15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zh-CN" altLang="en-US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假设</a:t>
            </a:r>
            <a:r>
              <a:rPr kumimoji="1" lang="en-US" altLang="zh-CN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H(U, U)</a:t>
            </a:r>
            <a:r>
              <a:rPr kumimoji="1" lang="zh-CN" altLang="en-US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输出死循环 </a:t>
            </a:r>
            <a:r>
              <a:rPr kumimoji="1" lang="en-US" altLang="zh-CN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-&gt; U(U)</a:t>
            </a:r>
            <a:r>
              <a:rPr kumimoji="1" lang="zh-CN" altLang="en-US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停机：两者一样</a:t>
            </a:r>
            <a:r>
              <a:rPr kumimoji="1" lang="zh-CN" altLang="en-US" sz="10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矛盾</a:t>
            </a:r>
            <a:endParaRPr kumimoji="1" lang="en-US" altLang="zh-CN" sz="1050" b="1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zh-CN" altLang="en-US" sz="10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因此，不存在该</a:t>
            </a:r>
            <a:r>
              <a:rPr kumimoji="1" lang="en-US" altLang="zh-CN" sz="10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</a:t>
            </a:r>
            <a:r>
              <a:rPr kumimoji="1" lang="zh-CN" altLang="en-US" sz="10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。</a:t>
            </a:r>
            <a:endParaRPr kumimoji="1" lang="zh-CN" altLang="en-US" sz="1050" b="1" spc="-15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endParaRPr kumimoji="1" lang="en-US" altLang="zh-CN" sz="1050" b="1" spc="-15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zh-CN" altLang="en-US" sz="10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对于一个完整的系统，推导出不存在</a:t>
            </a:r>
            <a:r>
              <a:rPr kumimoji="1" lang="en-US" altLang="zh-CN" sz="10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</a:t>
            </a:r>
            <a:r>
              <a:rPr kumimoji="1" lang="zh-CN" altLang="en-US" sz="10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的原因在于一般意义上的程序对应的逻辑属于</a:t>
            </a:r>
            <a:r>
              <a:rPr kumimoji="1" lang="zh-CN" altLang="en-US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一阶逻辑</a:t>
            </a:r>
            <a:r>
              <a:rPr kumimoji="1" lang="zh-CN" altLang="en-US" sz="10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系统，而一阶逻辑系统是不完备性的（哥德尔不完备性）。</a:t>
            </a:r>
            <a:endParaRPr kumimoji="1" lang="zh-CN" altLang="en-US" sz="1050" b="1" spc="-15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29062" y="2728022"/>
            <a:ext cx="4203131" cy="460873"/>
            <a:chOff x="716110" y="187653"/>
            <a:chExt cx="4203131" cy="460873"/>
          </a:xfrm>
        </p:grpSpPr>
        <p:sp>
          <p:nvSpPr>
            <p:cNvPr id="13" name="文本框 12"/>
            <p:cNvSpPr txBox="1"/>
            <p:nvPr/>
          </p:nvSpPr>
          <p:spPr>
            <a:xfrm>
              <a:off x="716110" y="187653"/>
              <a:ext cx="4203131" cy="37702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000" b="1" dirty="0" smtClean="0">
                  <a:latin typeface="微软雅黑"/>
                  <a:ea typeface="微软雅黑"/>
                  <a:cs typeface="+mn-ea"/>
                  <a:sym typeface="+mn-lt"/>
                </a:rPr>
                <a:t>停机问题</a:t>
              </a:r>
              <a:endParaRPr lang="zh-CN" altLang="en-US" sz="20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823905" y="644051"/>
              <a:ext cx="2002397" cy="4475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0178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239057" y="1375700"/>
            <a:ext cx="3316467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050" spc="-15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语言是人类对客观世界的一种描述方式，通常情况下能够达到正确描述的目的，在一些时候即使在严格意义上不恰当的描述我们也没有加以区分，比如：“我认为明天不会下雨</a:t>
            </a:r>
            <a:r>
              <a:rPr kumimoji="1" lang="en-US" altLang="zh-CN" sz="1050" spc="-15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”</a:t>
            </a:r>
            <a:r>
              <a:rPr kumimoji="1" lang="zh-CN" altLang="en-US" sz="1050" spc="-15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和</a:t>
            </a:r>
            <a:r>
              <a:rPr kumimoji="1" lang="zh-CN" altLang="en-US" sz="1050" spc="-15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“我不认为明天会下雨”，通常情况下我们都默认认为两者的意思都为“明天不会下雨</a:t>
            </a:r>
            <a:r>
              <a:rPr kumimoji="1" lang="en-US" altLang="zh-CN" sz="1050" spc="-15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”,</a:t>
            </a:r>
            <a:r>
              <a:rPr kumimoji="1" lang="zh-CN" altLang="en-US" sz="1050" spc="-15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但其实严格意义上前者表示否定、后者表示否认。</a:t>
            </a:r>
            <a:endParaRPr kumimoji="1" lang="en-US" altLang="zh-CN" sz="1050" spc="-150" dirty="0" smtClean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050" spc="-15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语言可以描述任何语言范围内的事物，即使是语言自己，由语言所描述的事物的概念可以是模糊不明确的，但在一些情况下这可以导致矛盾的情况。</a:t>
            </a:r>
            <a:endParaRPr kumimoji="1" lang="en-US" altLang="zh-CN" sz="1050" spc="-150" dirty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050" spc="-150" dirty="0" smtClean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050" spc="-150" dirty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050" spc="-150" dirty="0" smtClean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050" spc="-150" dirty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050" spc="-150" dirty="0" smtClean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050" spc="-150" dirty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050" spc="-150" dirty="0" smtClean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050" spc="-150" dirty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050" spc="-150" dirty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29062" y="672460"/>
            <a:ext cx="4203131" cy="518085"/>
            <a:chOff x="716110" y="187653"/>
            <a:chExt cx="4203131" cy="518085"/>
          </a:xfrm>
        </p:grpSpPr>
        <p:sp>
          <p:nvSpPr>
            <p:cNvPr id="46" name="文本框 45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>
                  <a:latin typeface="微软雅黑"/>
                  <a:ea typeface="微软雅黑"/>
                  <a:cs typeface="+mn-ea"/>
                  <a:sym typeface="+mn-lt"/>
                </a:rPr>
                <a:t>语言缺陷</a:t>
              </a:r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悖论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 flipV="1">
              <a:off x="774478" y="704398"/>
              <a:ext cx="1234494" cy="134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81926" y="23461"/>
            <a:ext cx="6047302" cy="683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04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350846" y="1277048"/>
            <a:ext cx="889702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这个悖论描述为：</a:t>
            </a:r>
            <a:endParaRPr kumimoji="1" lang="en-US" altLang="zh-CN" sz="1050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en-US" altLang="zh-CN" sz="10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r>
              <a:rPr kumimoji="1" lang="zh-CN" altLang="en-US" sz="10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我正在说谎话</a:t>
            </a:r>
            <a:endParaRPr kumimoji="1" lang="en-US" altLang="zh-CN" sz="1050" b="1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更客观的为：</a:t>
            </a:r>
            <a:endParaRPr kumimoji="1" lang="en-US" altLang="zh-CN" sz="1050" spc="-15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en-US" altLang="zh-CN" sz="10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r>
              <a:rPr kumimoji="1" lang="zh-CN" altLang="en-US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这句</a:t>
            </a:r>
            <a:r>
              <a:rPr kumimoji="1" lang="zh-CN" altLang="en-US" sz="10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话</a:t>
            </a:r>
            <a:r>
              <a:rPr kumimoji="1" lang="zh-CN" altLang="en-US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是</a:t>
            </a:r>
            <a:r>
              <a:rPr kumimoji="1" lang="zh-CN" altLang="en-US" sz="10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假话</a:t>
            </a:r>
            <a:endParaRPr kumimoji="1" lang="en-US" altLang="zh-CN" sz="1050" b="1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endParaRPr kumimoji="1" lang="en-US" altLang="zh-CN" sz="1050" b="1" spc="-15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形成悖论的原因</a:t>
            </a:r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在于语言的任意指定性：</a:t>
            </a:r>
            <a:endParaRPr kumimoji="1" lang="en-US" altLang="zh-CN" sz="1050" spc="-15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设悖论命题这句话为命题</a:t>
            </a:r>
            <a:r>
              <a:rPr kumimoji="1" lang="en-US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</a:t>
            </a:r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，命题表示的意思为</a:t>
            </a:r>
            <a:r>
              <a:rPr kumimoji="1" lang="en-US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</a:t>
            </a:r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，则</a:t>
            </a:r>
            <a:r>
              <a:rPr kumimoji="1" lang="en-US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m=! p</a:t>
            </a:r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</a:t>
            </a:r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也</a:t>
            </a:r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即</a:t>
            </a:r>
            <a:r>
              <a:rPr kumimoji="1" lang="en-US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</a:t>
            </a:r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是假话，可以看出来，</a:t>
            </a:r>
            <a:r>
              <a:rPr kumimoji="1" lang="en-US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</a:t>
            </a:r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指定了自身，这是由语言的任意指定性造成的。</a:t>
            </a:r>
            <a:endParaRPr kumimoji="1" lang="en-US" altLang="zh-CN" sz="1050" spc="-15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阿尔弗雷德</a:t>
            </a:r>
            <a:r>
              <a:rPr kumimoji="1" lang="en-US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·</a:t>
            </a:r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塔斯</a:t>
            </a:r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基将表示为语义封闭性，为了避免这种情况，提出了语言阶层的</a:t>
            </a:r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概念：</a:t>
            </a:r>
            <a:endParaRPr kumimoji="1" lang="en-US" altLang="zh-CN" sz="1050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en-US" altLang="zh-CN" sz="10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r>
              <a:rPr kumimoji="1" lang="zh-CN" altLang="en-US" sz="10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当</a:t>
            </a:r>
            <a:r>
              <a:rPr kumimoji="1" lang="zh-CN" altLang="en-US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讨论真值有必要区分语言的阶层，每一个含有真理述词的语句只能指涉较低层级的语言的语句</a:t>
            </a:r>
            <a:r>
              <a:rPr kumimoji="1" lang="zh-CN" altLang="en-US" sz="10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“为真”</a:t>
            </a:r>
            <a:endParaRPr kumimoji="1" lang="en-US" altLang="zh-CN" sz="1050" b="1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指</a:t>
            </a:r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设较低层语句的语句称为“对象语句”，被指涉的语句称为</a:t>
            </a:r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“后设语句”</a:t>
            </a:r>
            <a:endParaRPr kumimoji="1" lang="en-US" altLang="zh-CN" sz="1050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说谎</a:t>
            </a:r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者悖论有几个变体，其实都是依据利用语句指向自身的特点构造的，例如：</a:t>
            </a:r>
            <a:endParaRPr kumimoji="1" lang="en-US" altLang="zh-CN" sz="1050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上</a:t>
            </a:r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一句话：下一句话是假话</a:t>
            </a:r>
            <a:endParaRPr kumimoji="1" lang="en-US" altLang="zh-CN" sz="1050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下</a:t>
            </a:r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一句话：上一句话是真话</a:t>
            </a:r>
            <a:endParaRPr kumimoji="1" lang="zh-CN" altLang="en-US" sz="1050" spc="-15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endParaRPr kumimoji="1" lang="zh-CN" altLang="en-US" sz="1050" b="1" spc="-15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129062" y="672460"/>
            <a:ext cx="4203131" cy="456398"/>
            <a:chOff x="716110" y="187653"/>
            <a:chExt cx="4203131" cy="456398"/>
          </a:xfrm>
        </p:grpSpPr>
        <p:sp>
          <p:nvSpPr>
            <p:cNvPr id="19" name="文本框 18"/>
            <p:cNvSpPr txBox="1"/>
            <p:nvPr/>
          </p:nvSpPr>
          <p:spPr>
            <a:xfrm>
              <a:off x="716110" y="187653"/>
              <a:ext cx="4203131" cy="37702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000" b="1" dirty="0">
                  <a:latin typeface="微软雅黑"/>
                  <a:ea typeface="微软雅黑"/>
                  <a:cs typeface="+mn-ea"/>
                  <a:sym typeface="+mn-lt"/>
                </a:rPr>
                <a:t>说谎者</a:t>
              </a:r>
              <a:r>
                <a:rPr lang="zh-CN" altLang="en-US" sz="2000" b="1" dirty="0" smtClean="0">
                  <a:latin typeface="微软雅黑"/>
                  <a:ea typeface="微软雅黑"/>
                  <a:cs typeface="+mn-ea"/>
                  <a:sym typeface="+mn-lt"/>
                </a:rPr>
                <a:t>悖论</a:t>
              </a:r>
              <a:endParaRPr lang="zh-CN" altLang="en-US" sz="20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flipV="1">
              <a:off x="823905" y="626235"/>
              <a:ext cx="1185948" cy="17816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5246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628148" y="3429248"/>
            <a:ext cx="2945820" cy="742303"/>
            <a:chOff x="4615322" y="2848154"/>
            <a:chExt cx="2945820" cy="742303"/>
          </a:xfrm>
        </p:grpSpPr>
        <p:sp>
          <p:nvSpPr>
            <p:cNvPr id="8" name="文本框 7"/>
            <p:cNvSpPr txBox="1"/>
            <p:nvPr/>
          </p:nvSpPr>
          <p:spPr>
            <a:xfrm>
              <a:off x="5529175" y="2925223"/>
              <a:ext cx="11079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后述</a:t>
              </a:r>
              <a:endPara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25437" y="3590457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4818595" y="2085375"/>
            <a:ext cx="2554810" cy="1199156"/>
            <a:chOff x="9226008" y="-1169675"/>
            <a:chExt cx="1647803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任意多边形 15"/>
            <p:cNvSpPr/>
            <p:nvPr/>
          </p:nvSpPr>
          <p:spPr>
            <a:xfrm>
              <a:off x="9226008" y="-1169675"/>
              <a:ext cx="767829" cy="773433"/>
            </a:xfrm>
            <a:custGeom>
              <a:avLst/>
              <a:gdLst/>
              <a:ahLst/>
              <a:cxnLst/>
              <a:rect l="l" t="t" r="r" b="b"/>
              <a:pathLst>
                <a:path w="767829" h="773433">
                  <a:moveTo>
                    <a:pt x="383186" y="0"/>
                  </a:moveTo>
                  <a:cubicBezTo>
                    <a:pt x="499323" y="52"/>
                    <a:pt x="592033" y="46540"/>
                    <a:pt x="661316" y="139464"/>
                  </a:cubicBezTo>
                  <a:cubicBezTo>
                    <a:pt x="730599" y="232388"/>
                    <a:pt x="766103" y="371436"/>
                    <a:pt x="767829" y="556608"/>
                  </a:cubicBezTo>
                  <a:cubicBezTo>
                    <a:pt x="767397" y="603342"/>
                    <a:pt x="764855" y="647227"/>
                    <a:pt x="760201" y="688263"/>
                  </a:cubicBezTo>
                  <a:lnTo>
                    <a:pt x="745113" y="773433"/>
                  </a:lnTo>
                  <a:lnTo>
                    <a:pt x="506019" y="773433"/>
                  </a:lnTo>
                  <a:lnTo>
                    <a:pt x="512259" y="739730"/>
                  </a:lnTo>
                  <a:cubicBezTo>
                    <a:pt x="519317" y="691261"/>
                    <a:pt x="522957" y="630221"/>
                    <a:pt x="523180" y="556608"/>
                  </a:cubicBezTo>
                  <a:cubicBezTo>
                    <a:pt x="522883" y="459043"/>
                    <a:pt x="516510" y="384341"/>
                    <a:pt x="504061" y="332502"/>
                  </a:cubicBezTo>
                  <a:cubicBezTo>
                    <a:pt x="491611" y="280663"/>
                    <a:pt x="474868" y="245264"/>
                    <a:pt x="453831" y="226305"/>
                  </a:cubicBezTo>
                  <a:cubicBezTo>
                    <a:pt x="432794" y="207345"/>
                    <a:pt x="409245" y="198400"/>
                    <a:pt x="383186" y="199471"/>
                  </a:cubicBezTo>
                  <a:cubicBezTo>
                    <a:pt x="357143" y="198400"/>
                    <a:pt x="333721" y="207345"/>
                    <a:pt x="312918" y="226305"/>
                  </a:cubicBezTo>
                  <a:cubicBezTo>
                    <a:pt x="292115" y="245264"/>
                    <a:pt x="275606" y="280663"/>
                    <a:pt x="263391" y="332502"/>
                  </a:cubicBezTo>
                  <a:cubicBezTo>
                    <a:pt x="251175" y="384341"/>
                    <a:pt x="244928" y="459043"/>
                    <a:pt x="244649" y="556608"/>
                  </a:cubicBezTo>
                  <a:cubicBezTo>
                    <a:pt x="244858" y="630221"/>
                    <a:pt x="248425" y="691261"/>
                    <a:pt x="255348" y="739730"/>
                  </a:cubicBezTo>
                  <a:lnTo>
                    <a:pt x="261470" y="773433"/>
                  </a:lnTo>
                  <a:lnTo>
                    <a:pt x="22526" y="773433"/>
                  </a:lnTo>
                  <a:lnTo>
                    <a:pt x="7548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5" y="370162"/>
                    <a:pt x="36926" y="230750"/>
                    <a:pt x="105784" y="138372"/>
                  </a:cubicBezTo>
                  <a:cubicBezTo>
                    <a:pt x="174642" y="45994"/>
                    <a:pt x="267109" y="-130"/>
                    <a:pt x="38318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0056434" y="-1149273"/>
              <a:ext cx="817377" cy="753031"/>
            </a:xfrm>
            <a:custGeom>
              <a:avLst/>
              <a:gdLst/>
              <a:ahLst/>
              <a:cxnLst/>
              <a:rect l="l" t="t" r="r" b="b"/>
              <a:pathLst>
                <a:path w="817377" h="753031">
                  <a:moveTo>
                    <a:pt x="377447" y="0"/>
                  </a:moveTo>
                  <a:lnTo>
                    <a:pt x="696419" y="0"/>
                  </a:lnTo>
                  <a:lnTo>
                    <a:pt x="696419" y="616449"/>
                  </a:lnTo>
                  <a:lnTo>
                    <a:pt x="817377" y="616449"/>
                  </a:lnTo>
                  <a:lnTo>
                    <a:pt x="817377" y="753031"/>
                  </a:lnTo>
                  <a:lnTo>
                    <a:pt x="0" y="753031"/>
                  </a:lnTo>
                  <a:lnTo>
                    <a:pt x="0" y="633922"/>
                  </a:lnTo>
                  <a:lnTo>
                    <a:pt x="377447" y="0"/>
                  </a:lnTo>
                  <a:close/>
                  <a:moveTo>
                    <a:pt x="459054" y="216960"/>
                  </a:moveTo>
                  <a:cubicBezTo>
                    <a:pt x="445211" y="247638"/>
                    <a:pt x="431003" y="278499"/>
                    <a:pt x="416430" y="309542"/>
                  </a:cubicBezTo>
                  <a:cubicBezTo>
                    <a:pt x="401858" y="340585"/>
                    <a:pt x="386920" y="371445"/>
                    <a:pt x="371618" y="402124"/>
                  </a:cubicBezTo>
                  <a:lnTo>
                    <a:pt x="247745" y="616449"/>
                  </a:lnTo>
                  <a:lnTo>
                    <a:pt x="454686" y="616449"/>
                  </a:lnTo>
                  <a:lnTo>
                    <a:pt x="454686" y="457528"/>
                  </a:lnTo>
                  <a:cubicBezTo>
                    <a:pt x="454928" y="421807"/>
                    <a:pt x="456263" y="381712"/>
                    <a:pt x="458690" y="337244"/>
                  </a:cubicBezTo>
                  <a:cubicBezTo>
                    <a:pt x="461117" y="292775"/>
                    <a:pt x="463180" y="252680"/>
                    <a:pt x="464879" y="216960"/>
                  </a:cubicBezTo>
                  <a:lnTo>
                    <a:pt x="459054" y="21696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9437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350846" y="1277048"/>
            <a:ext cx="88970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无穷其实也分大小的</a:t>
            </a:r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endParaRPr kumimoji="1" lang="en-US" altLang="zh-CN" sz="1050" spc="-15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自然数、有理数、所有偶数、所有奇数的个数为</a:t>
            </a:r>
            <a:r>
              <a:rPr kumimoji="1" lang="en-US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ℵ</a:t>
            </a:r>
            <a:r>
              <a:rPr kumimoji="1" lang="en-US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₀</a:t>
            </a:r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，又叫可数无穷</a:t>
            </a:r>
            <a:endParaRPr kumimoji="1" lang="en-US" altLang="zh-CN" sz="1050" spc="-15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zh-CN" altLang="en-US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自然数</a:t>
            </a:r>
            <a:r>
              <a:rPr kumimoji="1" lang="zh-CN" altLang="en-US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Symbol" panose="05050102010706020507" pitchFamily="18" charset="2"/>
              </a:rPr>
              <a:t>有理数：构造从自然数到有理数的双射</a:t>
            </a:r>
            <a:endParaRPr kumimoji="1" lang="en-US" altLang="zh-CN" sz="1050" b="1" spc="-15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Symbol" panose="05050102010706020507" pitchFamily="18" charset="2"/>
            </a:endParaRPr>
          </a:p>
          <a:p>
            <a:r>
              <a:rPr kumimoji="1" lang="zh-CN" altLang="en-US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Symbol" panose="05050102010706020507" pitchFamily="18" charset="2"/>
              </a:rPr>
              <a:t>自然数偶数：</a:t>
            </a:r>
            <a:r>
              <a:rPr kumimoji="1" lang="en-US" altLang="zh-CN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Symbol" panose="05050102010706020507" pitchFamily="18" charset="2"/>
              </a:rPr>
              <a:t>f(x)=2x</a:t>
            </a:r>
            <a:r>
              <a:rPr kumimoji="1" lang="zh-CN" altLang="en-US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Symbol" panose="05050102010706020507" pitchFamily="18" charset="2"/>
              </a:rPr>
              <a:t>，</a:t>
            </a:r>
            <a:r>
              <a:rPr kumimoji="1" lang="en-US" altLang="zh-CN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Symbol" panose="05050102010706020507" pitchFamily="18" charset="2"/>
              </a:rPr>
              <a:t>x</a:t>
            </a:r>
            <a:r>
              <a:rPr kumimoji="1" lang="zh-CN" altLang="en-US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Symbol" panose="05050102010706020507" pitchFamily="18" charset="2"/>
              </a:rPr>
              <a:t></a:t>
            </a:r>
            <a:r>
              <a:rPr kumimoji="1" lang="en-US" altLang="zh-CN" sz="10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Symbol" panose="05050102010706020507" pitchFamily="18" charset="2"/>
              </a:rPr>
              <a:t>Q</a:t>
            </a:r>
          </a:p>
          <a:p>
            <a:endParaRPr kumimoji="1" lang="en-US" altLang="zh-CN" sz="1050" b="1" spc="-15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实数个数为</a:t>
            </a:r>
            <a:r>
              <a:rPr kumimoji="1" lang="en-US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ℵ</a:t>
            </a:r>
            <a:r>
              <a:rPr kumimoji="1" lang="en-US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₁</a:t>
            </a:r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，又叫不可数</a:t>
            </a:r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无穷（对角法则证明</a:t>
            </a:r>
            <a:r>
              <a:rPr kumimoji="1" lang="en-US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ℵ₁ </a:t>
            </a:r>
            <a:r>
              <a:rPr kumimoji="1" lang="en-US" altLang="zh-CN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&gt;</a:t>
            </a:r>
            <a:r>
              <a:rPr kumimoji="1" lang="en-US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ℵ₀ </a:t>
            </a:r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）</a:t>
            </a:r>
            <a:endParaRPr kumimoji="1" lang="en-US" altLang="zh-CN" sz="1050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endParaRPr kumimoji="1" lang="en-US" altLang="zh-CN" sz="1050" spc="-15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一切可能的数学函数个数为</a:t>
            </a:r>
            <a:r>
              <a:rPr kumimoji="1" lang="en-US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ℵ2</a:t>
            </a:r>
            <a:endParaRPr kumimoji="1" lang="zh-CN" altLang="en-US" sz="1050" spc="-15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129062" y="672460"/>
            <a:ext cx="4203131" cy="456398"/>
            <a:chOff x="716110" y="187653"/>
            <a:chExt cx="4203131" cy="456398"/>
          </a:xfrm>
        </p:grpSpPr>
        <p:sp>
          <p:nvSpPr>
            <p:cNvPr id="19" name="文本框 18"/>
            <p:cNvSpPr txBox="1"/>
            <p:nvPr/>
          </p:nvSpPr>
          <p:spPr>
            <a:xfrm>
              <a:off x="716110" y="187653"/>
              <a:ext cx="4203131" cy="37702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000" b="1" dirty="0" smtClean="0">
                  <a:latin typeface="微软雅黑"/>
                  <a:ea typeface="微软雅黑"/>
                  <a:cs typeface="+mn-ea"/>
                  <a:sym typeface="+mn-lt"/>
                </a:rPr>
                <a:t>关于无穷</a:t>
              </a:r>
              <a:endParaRPr lang="zh-CN" altLang="en-US" sz="20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flipV="1">
              <a:off x="823905" y="626235"/>
              <a:ext cx="962879" cy="17816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10" name="文本框 9"/>
          <p:cNvSpPr txBox="1"/>
          <p:nvPr/>
        </p:nvSpPr>
        <p:spPr>
          <a:xfrm>
            <a:off x="1350846" y="3494193"/>
            <a:ext cx="889702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第一定理通常描述为：</a:t>
            </a:r>
            <a:r>
              <a:rPr kumimoji="1" lang="zh-CN" altLang="en-US" sz="10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任何</a:t>
            </a:r>
            <a:r>
              <a:rPr kumimoji="1" lang="zh-CN" altLang="en-US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兼容的形式系统，只要蕴涵皮亚诺算术公理，就可以在其中构造在体系中不能被证明的真命题，因此通过推演不能得到所有真命题（即体系是不完备的</a:t>
            </a:r>
            <a:r>
              <a:rPr kumimoji="1" lang="zh-CN" altLang="en-US" sz="10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）</a:t>
            </a:r>
            <a:endParaRPr kumimoji="1" lang="en-US" altLang="zh-CN" sz="1050" b="1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其中的皮亚诺算数公理可以理解为一般的自然数算数</a:t>
            </a:r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公理。对应到停机问题中，</a:t>
            </a:r>
            <a:r>
              <a:rPr kumimoji="1" lang="en-US" altLang="zh-CN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</a:t>
            </a:r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对输入</a:t>
            </a:r>
            <a:r>
              <a:rPr kumimoji="1" lang="en-US" altLang="zh-CN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I</a:t>
            </a:r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不论是否停机为真是不能被同一个系统其它程序证明的。</a:t>
            </a:r>
            <a:endParaRPr kumimoji="1" lang="zh-CN" altLang="en-US" sz="1050" spc="-15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129062" y="2889605"/>
            <a:ext cx="4203131" cy="479978"/>
            <a:chOff x="716110" y="187653"/>
            <a:chExt cx="4203131" cy="479978"/>
          </a:xfrm>
        </p:grpSpPr>
        <p:sp>
          <p:nvSpPr>
            <p:cNvPr id="17" name="文本框 16"/>
            <p:cNvSpPr txBox="1"/>
            <p:nvPr/>
          </p:nvSpPr>
          <p:spPr>
            <a:xfrm>
              <a:off x="716110" y="187653"/>
              <a:ext cx="4203131" cy="37702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000" b="1" dirty="0">
                  <a:latin typeface="微软雅黑"/>
                  <a:ea typeface="微软雅黑"/>
                  <a:cs typeface="+mn-ea"/>
                  <a:sym typeface="+mn-lt"/>
                </a:rPr>
                <a:t>哥德尔不完备性</a:t>
              </a:r>
              <a:endParaRPr lang="zh-CN" altLang="en-US" sz="20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23905" y="666670"/>
              <a:ext cx="1704751" cy="961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6" name="文本框 25"/>
          <p:cNvSpPr txBox="1"/>
          <p:nvPr/>
        </p:nvSpPr>
        <p:spPr>
          <a:xfrm>
            <a:off x="1350846" y="5027378"/>
            <a:ext cx="889702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这个悖论存在多种解释方式，从不同角度出发的。常见有以下几种：</a:t>
            </a:r>
            <a:endParaRPr kumimoji="1" lang="en-US" altLang="zh-CN" sz="1050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en-US" altLang="zh-CN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</a:t>
            </a:r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、有相关系统逻辑不玩正造成的，也就是逻辑悖论：认为有些命题不一定非得一定是真或假，可能处于非真非假或者既真也假的状态（拒绝二值原理，矛盾律）</a:t>
            </a:r>
            <a:endParaRPr kumimoji="1" lang="en-US" altLang="zh-CN" sz="1050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en-US" altLang="zh-CN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</a:t>
            </a:r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、命题自身矛盾。考虑将命题分解，即为：</a:t>
            </a:r>
            <a:endParaRPr kumimoji="1" lang="en-US" altLang="zh-CN" sz="1050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en-US" altLang="zh-CN" sz="1050" i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r>
              <a:rPr kumimoji="1" lang="zh-CN" altLang="en-US" sz="1050" i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这个</a:t>
            </a:r>
            <a:r>
              <a:rPr kumimoji="1" lang="zh-CN" altLang="en-US" sz="1050" i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语句为假</a:t>
            </a:r>
          </a:p>
          <a:p>
            <a:r>
              <a:rPr kumimoji="1" lang="en-US" altLang="zh-CN" sz="1050" i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r>
              <a:rPr kumimoji="1" lang="zh-CN" altLang="en-US" sz="1050" i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这个</a:t>
            </a:r>
            <a:r>
              <a:rPr kumimoji="1" lang="zh-CN" altLang="en-US" sz="1050" i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语句为真且这个语句为假</a:t>
            </a:r>
          </a:p>
          <a:p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论点是命题自身就是一个矛盾句，前提就为假，因此不是个悖论。</a:t>
            </a:r>
            <a:endParaRPr kumimoji="1" lang="en-US" altLang="zh-CN" sz="1050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en-US" altLang="zh-CN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3</a:t>
            </a:r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、</a:t>
            </a:r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索尔</a:t>
            </a:r>
            <a:r>
              <a:rPr kumimoji="1" lang="en-US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·</a:t>
            </a:r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克里普克这个命题依赖于偶然事实，描述的是“非世界可评价的事实”，是无根基的，因此它并没有真值。</a:t>
            </a:r>
            <a:endParaRPr kumimoji="1" lang="en-US" altLang="zh-CN" sz="1050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en-US" altLang="zh-CN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4</a:t>
            </a:r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、否定和否认的歧义造成的。</a:t>
            </a:r>
            <a:endParaRPr kumimoji="1" lang="zh-CN" altLang="en-US" sz="1050" spc="-15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endParaRPr kumimoji="1" lang="zh-CN" altLang="en-US" sz="1050" spc="-15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129062" y="4422790"/>
            <a:ext cx="4203131" cy="479978"/>
            <a:chOff x="716110" y="187653"/>
            <a:chExt cx="4203131" cy="479978"/>
          </a:xfrm>
        </p:grpSpPr>
        <p:sp>
          <p:nvSpPr>
            <p:cNvPr id="28" name="文本框 27"/>
            <p:cNvSpPr txBox="1"/>
            <p:nvPr/>
          </p:nvSpPr>
          <p:spPr>
            <a:xfrm>
              <a:off x="716110" y="187653"/>
              <a:ext cx="4203131" cy="37702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000" b="1" dirty="0">
                  <a:latin typeface="微软雅黑"/>
                  <a:ea typeface="微软雅黑"/>
                  <a:cs typeface="+mn-ea"/>
                  <a:sym typeface="+mn-lt"/>
                </a:rPr>
                <a:t>说谎</a:t>
              </a:r>
              <a:r>
                <a:rPr lang="zh-CN" altLang="en-US" sz="2000" b="1" dirty="0" smtClean="0">
                  <a:latin typeface="微软雅黑"/>
                  <a:ea typeface="微软雅黑"/>
                  <a:cs typeface="+mn-ea"/>
                  <a:sym typeface="+mn-lt"/>
                </a:rPr>
                <a:t>者悖论补充</a:t>
              </a:r>
              <a:endParaRPr lang="zh-CN" altLang="en-US" sz="20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823905" y="666670"/>
              <a:ext cx="1704751" cy="961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2761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277082" y="3429248"/>
            <a:ext cx="3637836" cy="803858"/>
            <a:chOff x="4474435" y="2848154"/>
            <a:chExt cx="3217484" cy="803858"/>
          </a:xfrm>
        </p:grpSpPr>
        <p:sp>
          <p:nvSpPr>
            <p:cNvPr id="6" name="文本框 5"/>
            <p:cNvSpPr txBox="1"/>
            <p:nvPr/>
          </p:nvSpPr>
          <p:spPr>
            <a:xfrm>
              <a:off x="4474435" y="2925223"/>
              <a:ext cx="32174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THANK YOU</a:t>
              </a:r>
              <a:endParaRPr lang="zh-CN" altLang="en-US" sz="40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615322" y="3652012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4416858" y="2142309"/>
            <a:ext cx="3358284" cy="1139587"/>
            <a:chOff x="4677186" y="4980795"/>
            <a:chExt cx="2806521" cy="952354"/>
          </a:xfrm>
        </p:grpSpPr>
        <p:sp>
          <p:nvSpPr>
            <p:cNvPr id="27" name="任意多边形 26"/>
            <p:cNvSpPr/>
            <p:nvPr/>
          </p:nvSpPr>
          <p:spPr>
            <a:xfrm>
              <a:off x="5045798" y="4980795"/>
              <a:ext cx="999634" cy="952354"/>
            </a:xfrm>
            <a:custGeom>
              <a:avLst/>
              <a:gdLst/>
              <a:ahLst/>
              <a:cxnLst/>
              <a:rect l="l" t="t" r="r" b="b"/>
              <a:pathLst>
                <a:path w="999634" h="952354">
                  <a:moveTo>
                    <a:pt x="228709" y="0"/>
                  </a:moveTo>
                  <a:lnTo>
                    <a:pt x="434276" y="27689"/>
                  </a:lnTo>
                  <a:cubicBezTo>
                    <a:pt x="424722" y="51067"/>
                    <a:pt x="414714" y="74263"/>
                    <a:pt x="404250" y="97277"/>
                  </a:cubicBezTo>
                  <a:cubicBezTo>
                    <a:pt x="393787" y="120290"/>
                    <a:pt x="383414" y="142757"/>
                    <a:pt x="373132" y="164678"/>
                  </a:cubicBezTo>
                  <a:lnTo>
                    <a:pt x="512887" y="164678"/>
                  </a:lnTo>
                  <a:lnTo>
                    <a:pt x="512887" y="595955"/>
                  </a:lnTo>
                  <a:lnTo>
                    <a:pt x="651449" y="553693"/>
                  </a:lnTo>
                  <a:cubicBezTo>
                    <a:pt x="667645" y="590642"/>
                    <a:pt x="682656" y="629686"/>
                    <a:pt x="696482" y="670825"/>
                  </a:cubicBezTo>
                  <a:cubicBezTo>
                    <a:pt x="710307" y="711964"/>
                    <a:pt x="722036" y="752101"/>
                    <a:pt x="731668" y="791237"/>
                  </a:cubicBezTo>
                  <a:lnTo>
                    <a:pt x="731668" y="485198"/>
                  </a:lnTo>
                  <a:lnTo>
                    <a:pt x="539141" y="485198"/>
                  </a:lnTo>
                  <a:lnTo>
                    <a:pt x="539141" y="291374"/>
                  </a:lnTo>
                  <a:lnTo>
                    <a:pt x="731668" y="291374"/>
                  </a:lnTo>
                  <a:lnTo>
                    <a:pt x="731668" y="11568"/>
                  </a:lnTo>
                  <a:lnTo>
                    <a:pt x="922396" y="11568"/>
                  </a:lnTo>
                  <a:lnTo>
                    <a:pt x="922396" y="291374"/>
                  </a:lnTo>
                  <a:lnTo>
                    <a:pt x="999634" y="291374"/>
                  </a:lnTo>
                  <a:lnTo>
                    <a:pt x="999634" y="485198"/>
                  </a:lnTo>
                  <a:lnTo>
                    <a:pt x="922396" y="485198"/>
                  </a:lnTo>
                  <a:lnTo>
                    <a:pt x="922396" y="952354"/>
                  </a:lnTo>
                  <a:lnTo>
                    <a:pt x="731668" y="952354"/>
                  </a:lnTo>
                  <a:lnTo>
                    <a:pt x="731668" y="900474"/>
                  </a:lnTo>
                  <a:lnTo>
                    <a:pt x="591649" y="945631"/>
                  </a:lnTo>
                  <a:cubicBezTo>
                    <a:pt x="586908" y="903402"/>
                    <a:pt x="577428" y="853521"/>
                    <a:pt x="563207" y="795989"/>
                  </a:cubicBezTo>
                  <a:cubicBezTo>
                    <a:pt x="548986" y="738457"/>
                    <a:pt x="532213" y="681992"/>
                    <a:pt x="512887" y="626594"/>
                  </a:cubicBezTo>
                  <a:lnTo>
                    <a:pt x="512887" y="952354"/>
                  </a:lnTo>
                  <a:lnTo>
                    <a:pt x="177704" y="952354"/>
                  </a:lnTo>
                  <a:lnTo>
                    <a:pt x="190858" y="928134"/>
                  </a:lnTo>
                  <a:lnTo>
                    <a:pt x="0" y="928134"/>
                  </a:lnTo>
                  <a:lnTo>
                    <a:pt x="0" y="756352"/>
                  </a:lnTo>
                  <a:lnTo>
                    <a:pt x="59841" y="756352"/>
                  </a:lnTo>
                  <a:lnTo>
                    <a:pt x="59841" y="164678"/>
                  </a:lnTo>
                  <a:lnTo>
                    <a:pt x="193770" y="164678"/>
                  </a:lnTo>
                  <a:cubicBezTo>
                    <a:pt x="201776" y="135956"/>
                    <a:pt x="208691" y="107417"/>
                    <a:pt x="214514" y="79060"/>
                  </a:cubicBezTo>
                  <a:cubicBezTo>
                    <a:pt x="220338" y="50703"/>
                    <a:pt x="225069" y="24350"/>
                    <a:pt x="228709" y="0"/>
                  </a:cubicBezTo>
                  <a:close/>
                  <a:moveTo>
                    <a:pt x="228709" y="326259"/>
                  </a:moveTo>
                  <a:lnTo>
                    <a:pt x="228709" y="371618"/>
                  </a:lnTo>
                  <a:lnTo>
                    <a:pt x="341105" y="371618"/>
                  </a:lnTo>
                  <a:lnTo>
                    <a:pt x="341105" y="326259"/>
                  </a:lnTo>
                  <a:lnTo>
                    <a:pt x="228709" y="326259"/>
                  </a:lnTo>
                  <a:close/>
                  <a:moveTo>
                    <a:pt x="228709" y="514254"/>
                  </a:moveTo>
                  <a:lnTo>
                    <a:pt x="228709" y="561070"/>
                  </a:lnTo>
                  <a:lnTo>
                    <a:pt x="341105" y="561070"/>
                  </a:lnTo>
                  <a:lnTo>
                    <a:pt x="341105" y="514254"/>
                  </a:lnTo>
                  <a:lnTo>
                    <a:pt x="228709" y="514254"/>
                  </a:lnTo>
                  <a:close/>
                  <a:moveTo>
                    <a:pt x="228709" y="703706"/>
                  </a:moveTo>
                  <a:lnTo>
                    <a:pt x="228709" y="756352"/>
                  </a:lnTo>
                  <a:lnTo>
                    <a:pt x="341105" y="756352"/>
                  </a:lnTo>
                  <a:lnTo>
                    <a:pt x="341105" y="703706"/>
                  </a:lnTo>
                  <a:lnTo>
                    <a:pt x="228709" y="70370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6484073" y="4980795"/>
              <a:ext cx="999634" cy="952354"/>
            </a:xfrm>
            <a:custGeom>
              <a:avLst/>
              <a:gdLst/>
              <a:ahLst/>
              <a:cxnLst/>
              <a:rect l="l" t="t" r="r" b="b"/>
              <a:pathLst>
                <a:path w="999634" h="952354">
                  <a:moveTo>
                    <a:pt x="228709" y="0"/>
                  </a:moveTo>
                  <a:lnTo>
                    <a:pt x="434276" y="27689"/>
                  </a:lnTo>
                  <a:cubicBezTo>
                    <a:pt x="424722" y="51067"/>
                    <a:pt x="414713" y="74263"/>
                    <a:pt x="404250" y="97277"/>
                  </a:cubicBezTo>
                  <a:cubicBezTo>
                    <a:pt x="393786" y="120290"/>
                    <a:pt x="383414" y="142757"/>
                    <a:pt x="373132" y="164678"/>
                  </a:cubicBezTo>
                  <a:lnTo>
                    <a:pt x="512887" y="164678"/>
                  </a:lnTo>
                  <a:lnTo>
                    <a:pt x="512887" y="595955"/>
                  </a:lnTo>
                  <a:lnTo>
                    <a:pt x="651449" y="553693"/>
                  </a:lnTo>
                  <a:cubicBezTo>
                    <a:pt x="667645" y="590642"/>
                    <a:pt x="682656" y="629686"/>
                    <a:pt x="696482" y="670825"/>
                  </a:cubicBezTo>
                  <a:cubicBezTo>
                    <a:pt x="710307" y="711964"/>
                    <a:pt x="722036" y="752101"/>
                    <a:pt x="731668" y="791237"/>
                  </a:cubicBezTo>
                  <a:lnTo>
                    <a:pt x="731668" y="485198"/>
                  </a:lnTo>
                  <a:lnTo>
                    <a:pt x="539141" y="485198"/>
                  </a:lnTo>
                  <a:lnTo>
                    <a:pt x="539141" y="291374"/>
                  </a:lnTo>
                  <a:lnTo>
                    <a:pt x="731668" y="291374"/>
                  </a:lnTo>
                  <a:lnTo>
                    <a:pt x="731668" y="11568"/>
                  </a:lnTo>
                  <a:lnTo>
                    <a:pt x="922395" y="11568"/>
                  </a:lnTo>
                  <a:lnTo>
                    <a:pt x="922395" y="291374"/>
                  </a:lnTo>
                  <a:lnTo>
                    <a:pt x="999634" y="291374"/>
                  </a:lnTo>
                  <a:lnTo>
                    <a:pt x="999634" y="485198"/>
                  </a:lnTo>
                  <a:lnTo>
                    <a:pt x="922395" y="485198"/>
                  </a:lnTo>
                  <a:lnTo>
                    <a:pt x="922395" y="952354"/>
                  </a:lnTo>
                  <a:lnTo>
                    <a:pt x="731668" y="952354"/>
                  </a:lnTo>
                  <a:lnTo>
                    <a:pt x="731668" y="900474"/>
                  </a:lnTo>
                  <a:lnTo>
                    <a:pt x="591649" y="945631"/>
                  </a:lnTo>
                  <a:cubicBezTo>
                    <a:pt x="586909" y="903402"/>
                    <a:pt x="577428" y="853521"/>
                    <a:pt x="563207" y="795989"/>
                  </a:cubicBezTo>
                  <a:cubicBezTo>
                    <a:pt x="548986" y="738457"/>
                    <a:pt x="532213" y="681992"/>
                    <a:pt x="512887" y="626594"/>
                  </a:cubicBezTo>
                  <a:lnTo>
                    <a:pt x="512887" y="952354"/>
                  </a:lnTo>
                  <a:lnTo>
                    <a:pt x="177704" y="952354"/>
                  </a:lnTo>
                  <a:lnTo>
                    <a:pt x="190858" y="928134"/>
                  </a:lnTo>
                  <a:lnTo>
                    <a:pt x="0" y="928134"/>
                  </a:lnTo>
                  <a:lnTo>
                    <a:pt x="0" y="756352"/>
                  </a:lnTo>
                  <a:lnTo>
                    <a:pt x="59841" y="756352"/>
                  </a:lnTo>
                  <a:lnTo>
                    <a:pt x="59841" y="164678"/>
                  </a:lnTo>
                  <a:lnTo>
                    <a:pt x="193770" y="164678"/>
                  </a:lnTo>
                  <a:cubicBezTo>
                    <a:pt x="201777" y="135956"/>
                    <a:pt x="208691" y="107417"/>
                    <a:pt x="214514" y="79060"/>
                  </a:cubicBezTo>
                  <a:cubicBezTo>
                    <a:pt x="220337" y="50703"/>
                    <a:pt x="225069" y="24350"/>
                    <a:pt x="228709" y="0"/>
                  </a:cubicBezTo>
                  <a:close/>
                  <a:moveTo>
                    <a:pt x="228709" y="326259"/>
                  </a:moveTo>
                  <a:lnTo>
                    <a:pt x="228709" y="371618"/>
                  </a:lnTo>
                  <a:lnTo>
                    <a:pt x="341105" y="371618"/>
                  </a:lnTo>
                  <a:lnTo>
                    <a:pt x="341105" y="326259"/>
                  </a:lnTo>
                  <a:lnTo>
                    <a:pt x="228709" y="326259"/>
                  </a:lnTo>
                  <a:close/>
                  <a:moveTo>
                    <a:pt x="228709" y="514254"/>
                  </a:moveTo>
                  <a:lnTo>
                    <a:pt x="228709" y="561070"/>
                  </a:lnTo>
                  <a:lnTo>
                    <a:pt x="341105" y="561070"/>
                  </a:lnTo>
                  <a:lnTo>
                    <a:pt x="341105" y="514254"/>
                  </a:lnTo>
                  <a:lnTo>
                    <a:pt x="228709" y="514254"/>
                  </a:lnTo>
                  <a:close/>
                  <a:moveTo>
                    <a:pt x="228709" y="703706"/>
                  </a:moveTo>
                  <a:lnTo>
                    <a:pt x="228709" y="756352"/>
                  </a:lnTo>
                  <a:lnTo>
                    <a:pt x="341105" y="756352"/>
                  </a:lnTo>
                  <a:lnTo>
                    <a:pt x="341105" y="703706"/>
                  </a:lnTo>
                  <a:lnTo>
                    <a:pt x="228709" y="70370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716535" y="4990905"/>
              <a:ext cx="351145" cy="375990"/>
            </a:xfrm>
            <a:custGeom>
              <a:avLst/>
              <a:gdLst/>
              <a:ahLst/>
              <a:cxnLst/>
              <a:rect l="l" t="t" r="r" b="b"/>
              <a:pathLst>
                <a:path w="351145" h="375990">
                  <a:moveTo>
                    <a:pt x="138396" y="0"/>
                  </a:moveTo>
                  <a:cubicBezTo>
                    <a:pt x="175734" y="39287"/>
                    <a:pt x="214638" y="82036"/>
                    <a:pt x="255106" y="128245"/>
                  </a:cubicBezTo>
                  <a:cubicBezTo>
                    <a:pt x="295574" y="174454"/>
                    <a:pt x="327587" y="215745"/>
                    <a:pt x="351145" y="252118"/>
                  </a:cubicBezTo>
                  <a:lnTo>
                    <a:pt x="202453" y="375990"/>
                  </a:lnTo>
                  <a:cubicBezTo>
                    <a:pt x="181283" y="338737"/>
                    <a:pt x="151554" y="295564"/>
                    <a:pt x="113264" y="246470"/>
                  </a:cubicBezTo>
                  <a:cubicBezTo>
                    <a:pt x="74975" y="197377"/>
                    <a:pt x="37220" y="151653"/>
                    <a:pt x="0" y="109300"/>
                  </a:cubicBezTo>
                  <a:lnTo>
                    <a:pt x="13839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6154808" y="4990905"/>
              <a:ext cx="351146" cy="375990"/>
            </a:xfrm>
            <a:custGeom>
              <a:avLst/>
              <a:gdLst/>
              <a:ahLst/>
              <a:cxnLst/>
              <a:rect l="l" t="t" r="r" b="b"/>
              <a:pathLst>
                <a:path w="351146" h="375990">
                  <a:moveTo>
                    <a:pt x="138397" y="0"/>
                  </a:moveTo>
                  <a:cubicBezTo>
                    <a:pt x="175735" y="39287"/>
                    <a:pt x="214639" y="82036"/>
                    <a:pt x="255107" y="128245"/>
                  </a:cubicBezTo>
                  <a:cubicBezTo>
                    <a:pt x="295575" y="174454"/>
                    <a:pt x="327588" y="215745"/>
                    <a:pt x="351146" y="252118"/>
                  </a:cubicBezTo>
                  <a:lnTo>
                    <a:pt x="202454" y="375990"/>
                  </a:lnTo>
                  <a:cubicBezTo>
                    <a:pt x="181284" y="338737"/>
                    <a:pt x="151555" y="295564"/>
                    <a:pt x="113265" y="246470"/>
                  </a:cubicBezTo>
                  <a:cubicBezTo>
                    <a:pt x="74976" y="197377"/>
                    <a:pt x="37221" y="151653"/>
                    <a:pt x="0" y="109300"/>
                  </a:cubicBezTo>
                  <a:lnTo>
                    <a:pt x="13839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677186" y="5426645"/>
              <a:ext cx="310228" cy="506504"/>
            </a:xfrm>
            <a:custGeom>
              <a:avLst/>
              <a:gdLst/>
              <a:ahLst/>
              <a:cxnLst/>
              <a:rect l="l" t="t" r="r" b="b"/>
              <a:pathLst>
                <a:path w="310228" h="506504">
                  <a:moveTo>
                    <a:pt x="0" y="0"/>
                  </a:moveTo>
                  <a:lnTo>
                    <a:pt x="310228" y="0"/>
                  </a:lnTo>
                  <a:lnTo>
                    <a:pt x="310228" y="506504"/>
                  </a:lnTo>
                  <a:lnTo>
                    <a:pt x="128244" y="506504"/>
                  </a:lnTo>
                  <a:lnTo>
                    <a:pt x="128244" y="202569"/>
                  </a:lnTo>
                  <a:lnTo>
                    <a:pt x="0" y="202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115461" y="5426645"/>
              <a:ext cx="310228" cy="506504"/>
            </a:xfrm>
            <a:custGeom>
              <a:avLst/>
              <a:gdLst/>
              <a:ahLst/>
              <a:cxnLst/>
              <a:rect l="l" t="t" r="r" b="b"/>
              <a:pathLst>
                <a:path w="310228" h="506504">
                  <a:moveTo>
                    <a:pt x="0" y="0"/>
                  </a:moveTo>
                  <a:lnTo>
                    <a:pt x="310228" y="0"/>
                  </a:lnTo>
                  <a:lnTo>
                    <a:pt x="310228" y="506504"/>
                  </a:lnTo>
                  <a:lnTo>
                    <a:pt x="128244" y="506504"/>
                  </a:lnTo>
                  <a:lnTo>
                    <a:pt x="128244" y="202569"/>
                  </a:lnTo>
                  <a:lnTo>
                    <a:pt x="0" y="202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08137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13"/>
          <p:cNvSpPr txBox="1">
            <a:spLocks noChangeArrowheads="1"/>
          </p:cNvSpPr>
          <p:nvPr/>
        </p:nvSpPr>
        <p:spPr bwMode="auto">
          <a:xfrm>
            <a:off x="3845284" y="2716922"/>
            <a:ext cx="384156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700"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6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CONTENT</a:t>
            </a:r>
            <a:endParaRPr lang="zh-CN" altLang="en-US" sz="60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204869" y="970953"/>
            <a:ext cx="1620957" cy="806290"/>
            <a:chOff x="7779199" y="970953"/>
            <a:chExt cx="1620957" cy="806290"/>
          </a:xfrm>
        </p:grpSpPr>
        <p:sp>
          <p:nvSpPr>
            <p:cNvPr id="13" name="矩形 12"/>
            <p:cNvSpPr/>
            <p:nvPr/>
          </p:nvSpPr>
          <p:spPr>
            <a:xfrm>
              <a:off x="7779199" y="1438689"/>
              <a:ext cx="162095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dirty="0" smtClean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悖论的基本介绍</a:t>
              </a:r>
              <a:endParaRPr lang="zh-CN" altLang="en-US" sz="16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7789473" y="970953"/>
              <a:ext cx="942975" cy="523220"/>
              <a:chOff x="6095999" y="654444"/>
              <a:chExt cx="942975" cy="523220"/>
            </a:xfrm>
          </p:grpSpPr>
          <p:sp>
            <p:nvSpPr>
              <p:cNvPr id="8" name="矩形: 圆角 31"/>
              <p:cNvSpPr/>
              <p:nvPr/>
            </p:nvSpPr>
            <p:spPr>
              <a:xfrm>
                <a:off x="6095999" y="752475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107209" y="654444"/>
                <a:ext cx="729943" cy="523220"/>
                <a:chOff x="943942" y="2688081"/>
                <a:chExt cx="729943" cy="523220"/>
              </a:xfrm>
            </p:grpSpPr>
            <p:sp>
              <p:nvSpPr>
                <p:cNvPr id="10" name="文本框 9"/>
                <p:cNvSpPr txBox="1"/>
                <p:nvPr/>
              </p:nvSpPr>
              <p:spPr>
                <a:xfrm>
                  <a:off x="943942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b="1" kern="2000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01</a:t>
                  </a:r>
                  <a:endParaRPr lang="zh-CN" altLang="en-US" sz="2800" b="1" kern="2000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11" name="直接连接符 10"/>
                <p:cNvCxnSpPr>
                  <a:cxnSpLocks/>
                </p:cNvCxnSpPr>
                <p:nvPr/>
              </p:nvCxnSpPr>
              <p:spPr>
                <a:xfrm flipH="1">
                  <a:off x="15336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" name="组合 13"/>
          <p:cNvGrpSpPr/>
          <p:nvPr/>
        </p:nvGrpSpPr>
        <p:grpSpPr>
          <a:xfrm>
            <a:off x="8204869" y="2222427"/>
            <a:ext cx="1210588" cy="800145"/>
            <a:chOff x="7779199" y="2222427"/>
            <a:chExt cx="1210588" cy="800145"/>
          </a:xfrm>
        </p:grpSpPr>
        <p:grpSp>
          <p:nvGrpSpPr>
            <p:cNvPr id="15" name="组合 14"/>
            <p:cNvGrpSpPr/>
            <p:nvPr/>
          </p:nvGrpSpPr>
          <p:grpSpPr>
            <a:xfrm>
              <a:off x="7789473" y="2222427"/>
              <a:ext cx="942975" cy="523220"/>
              <a:chOff x="6095999" y="2071235"/>
              <a:chExt cx="942975" cy="523220"/>
            </a:xfrm>
          </p:grpSpPr>
          <p:sp>
            <p:nvSpPr>
              <p:cNvPr id="19" name="矩形: 圆角 39"/>
              <p:cNvSpPr/>
              <p:nvPr/>
            </p:nvSpPr>
            <p:spPr>
              <a:xfrm>
                <a:off x="6095999" y="2162175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6107209" y="2071235"/>
                <a:ext cx="765564" cy="523220"/>
                <a:chOff x="3673121" y="2688081"/>
                <a:chExt cx="765564" cy="523220"/>
              </a:xfrm>
            </p:grpSpPr>
            <p:sp>
              <p:nvSpPr>
                <p:cNvPr id="21" name="文本框 20"/>
                <p:cNvSpPr txBox="1"/>
                <p:nvPr/>
              </p:nvSpPr>
              <p:spPr>
                <a:xfrm>
                  <a:off x="3673121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02</a:t>
                  </a:r>
                  <a:endParaRPr lang="zh-CN" altLang="en-US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22" name="直接连接符 21"/>
                <p:cNvCxnSpPr>
                  <a:cxnSpLocks/>
                </p:cNvCxnSpPr>
                <p:nvPr/>
              </p:nvCxnSpPr>
              <p:spPr>
                <a:xfrm flipH="1">
                  <a:off x="4298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" name="矩形 17"/>
            <p:cNvSpPr/>
            <p:nvPr/>
          </p:nvSpPr>
          <p:spPr>
            <a:xfrm>
              <a:off x="7779199" y="2684018"/>
              <a:ext cx="12105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dirty="0" smtClean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悖论的分类</a:t>
              </a:r>
              <a:endParaRPr lang="zh-CN" altLang="en-US" sz="16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204869" y="3473901"/>
            <a:ext cx="1826141" cy="778585"/>
            <a:chOff x="7779199" y="3473901"/>
            <a:chExt cx="1826141" cy="778585"/>
          </a:xfrm>
        </p:grpSpPr>
        <p:grpSp>
          <p:nvGrpSpPr>
            <p:cNvPr id="24" name="组合 23"/>
            <p:cNvGrpSpPr/>
            <p:nvPr/>
          </p:nvGrpSpPr>
          <p:grpSpPr>
            <a:xfrm>
              <a:off x="7789473" y="3473901"/>
              <a:ext cx="942975" cy="523220"/>
              <a:chOff x="6095999" y="3498928"/>
              <a:chExt cx="942975" cy="523220"/>
            </a:xfrm>
          </p:grpSpPr>
          <p:sp>
            <p:nvSpPr>
              <p:cNvPr id="28" name="矩形: 圆角 41"/>
              <p:cNvSpPr/>
              <p:nvPr/>
            </p:nvSpPr>
            <p:spPr>
              <a:xfrm>
                <a:off x="6095999" y="3581400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6107209" y="3498928"/>
                <a:ext cx="721873" cy="523220"/>
                <a:chOff x="6380812" y="2688081"/>
                <a:chExt cx="721873" cy="523220"/>
              </a:xfrm>
            </p:grpSpPr>
            <p:sp>
              <p:nvSpPr>
                <p:cNvPr id="30" name="文本框 29"/>
                <p:cNvSpPr txBox="1"/>
                <p:nvPr/>
              </p:nvSpPr>
              <p:spPr>
                <a:xfrm>
                  <a:off x="6380812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03</a:t>
                  </a:r>
                  <a:endParaRPr lang="zh-CN" altLang="en-US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31" name="直接连接符 30"/>
                <p:cNvCxnSpPr>
                  <a:cxnSpLocks/>
                </p:cNvCxnSpPr>
                <p:nvPr/>
              </p:nvCxnSpPr>
              <p:spPr>
                <a:xfrm flipH="1">
                  <a:off x="6962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7" name="矩形 26"/>
            <p:cNvSpPr/>
            <p:nvPr/>
          </p:nvSpPr>
          <p:spPr>
            <a:xfrm>
              <a:off x="7779199" y="3913932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dirty="0" smtClean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常见悖论及其分解</a:t>
              </a:r>
              <a:endParaRPr lang="zh-CN" altLang="en-US" sz="16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204869" y="4725375"/>
            <a:ext cx="953249" cy="802135"/>
            <a:chOff x="7779199" y="4725375"/>
            <a:chExt cx="953249" cy="802135"/>
          </a:xfrm>
        </p:grpSpPr>
        <p:grpSp>
          <p:nvGrpSpPr>
            <p:cNvPr id="33" name="组合 32"/>
            <p:cNvGrpSpPr/>
            <p:nvPr/>
          </p:nvGrpSpPr>
          <p:grpSpPr>
            <a:xfrm>
              <a:off x="7789473" y="4725375"/>
              <a:ext cx="942975" cy="523220"/>
              <a:chOff x="6095999" y="3498928"/>
              <a:chExt cx="942975" cy="523220"/>
            </a:xfrm>
          </p:grpSpPr>
          <p:sp>
            <p:nvSpPr>
              <p:cNvPr id="37" name="矩形: 圆角 41"/>
              <p:cNvSpPr/>
              <p:nvPr/>
            </p:nvSpPr>
            <p:spPr>
              <a:xfrm>
                <a:off x="6095999" y="3581400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6107209" y="3498928"/>
                <a:ext cx="721873" cy="523220"/>
                <a:chOff x="6380812" y="2688081"/>
                <a:chExt cx="721873" cy="523220"/>
              </a:xfrm>
            </p:grpSpPr>
            <p:sp>
              <p:nvSpPr>
                <p:cNvPr id="39" name="文本框 38"/>
                <p:cNvSpPr txBox="1"/>
                <p:nvPr/>
              </p:nvSpPr>
              <p:spPr>
                <a:xfrm>
                  <a:off x="6380812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 smtClean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04</a:t>
                  </a:r>
                  <a:endParaRPr lang="zh-CN" altLang="en-US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40" name="直接连接符 39"/>
                <p:cNvCxnSpPr>
                  <a:cxnSpLocks/>
                </p:cNvCxnSpPr>
                <p:nvPr/>
              </p:nvCxnSpPr>
              <p:spPr>
                <a:xfrm flipH="1">
                  <a:off x="6962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矩形 35"/>
            <p:cNvSpPr/>
            <p:nvPr/>
          </p:nvSpPr>
          <p:spPr>
            <a:xfrm>
              <a:off x="7779199" y="5188956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后述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693144" y="3529854"/>
            <a:ext cx="175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目录 </a:t>
            </a: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&gt;&gt;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3959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5029289" y="2069373"/>
            <a:ext cx="2133422" cy="1213323"/>
            <a:chOff x="1093391" y="-1169675"/>
            <a:chExt cx="1359950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" name="任意多边形 4"/>
            <p:cNvSpPr/>
            <p:nvPr/>
          </p:nvSpPr>
          <p:spPr>
            <a:xfrm>
              <a:off x="1093391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5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2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994465" y="-1149273"/>
              <a:ext cx="458876" cy="753031"/>
            </a:xfrm>
            <a:custGeom>
              <a:avLst/>
              <a:gdLst/>
              <a:ahLst/>
              <a:cxnLst/>
              <a:rect l="l" t="t" r="r" b="b"/>
              <a:pathLst>
                <a:path w="458876" h="753031">
                  <a:moveTo>
                    <a:pt x="268100" y="0"/>
                  </a:moveTo>
                  <a:lnTo>
                    <a:pt x="458876" y="0"/>
                  </a:lnTo>
                  <a:lnTo>
                    <a:pt x="458876" y="753031"/>
                  </a:lnTo>
                  <a:lnTo>
                    <a:pt x="199654" y="753031"/>
                  </a:lnTo>
                  <a:lnTo>
                    <a:pt x="199654" y="257765"/>
                  </a:lnTo>
                  <a:lnTo>
                    <a:pt x="0" y="257765"/>
                  </a:lnTo>
                  <a:lnTo>
                    <a:pt x="0" y="97571"/>
                  </a:lnTo>
                  <a:cubicBezTo>
                    <a:pt x="57444" y="86862"/>
                    <a:pt x="107234" y="73694"/>
                    <a:pt x="149370" y="58069"/>
                  </a:cubicBezTo>
                  <a:cubicBezTo>
                    <a:pt x="191506" y="42445"/>
                    <a:pt x="231083" y="23088"/>
                    <a:pt x="2681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387841" y="3429248"/>
            <a:ext cx="3416320" cy="1230666"/>
            <a:chOff x="4375015" y="2848154"/>
            <a:chExt cx="3416320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4375015" y="2925223"/>
              <a:ext cx="3416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悖论的基本介绍</a:t>
              </a:r>
              <a:endPara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8563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62672" y="835835"/>
            <a:ext cx="4203131" cy="527139"/>
            <a:chOff x="716110" y="187653"/>
            <a:chExt cx="4203131" cy="527139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悖论的定义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61778" y="711018"/>
              <a:ext cx="1567245" cy="3774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6" name="文本框 5"/>
          <p:cNvSpPr txBox="1"/>
          <p:nvPr/>
        </p:nvSpPr>
        <p:spPr>
          <a:xfrm>
            <a:off x="5762672" y="1704648"/>
            <a:ext cx="534226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110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rPr>
              <a:t>悖论一般指这样一类命题：如果假设命题为真，经过所在系统的一系列正确推理，得出该命题为假的结论；如果假设该命题为假，经过所在系统的一系列正确推理，得出该命题为真的结论。</a:t>
            </a:r>
            <a:endParaRPr lang="en-US" altLang="zh-CN" sz="11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" y="3248"/>
            <a:ext cx="5264097" cy="685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7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387841" y="3426941"/>
            <a:ext cx="3416320" cy="815545"/>
            <a:chOff x="4375015" y="2845847"/>
            <a:chExt cx="3416320" cy="815545"/>
          </a:xfrm>
        </p:grpSpPr>
        <p:sp>
          <p:nvSpPr>
            <p:cNvPr id="8" name="文本框 7"/>
            <p:cNvSpPr txBox="1"/>
            <p:nvPr/>
          </p:nvSpPr>
          <p:spPr>
            <a:xfrm>
              <a:off x="4375015" y="2925223"/>
              <a:ext cx="3416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悖论的常见分类</a:t>
              </a:r>
              <a:endPara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468558" y="2845847"/>
              <a:ext cx="3229232" cy="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468558" y="3661392"/>
              <a:ext cx="3229232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4913843" y="2085375"/>
            <a:ext cx="2364315" cy="1181317"/>
            <a:chOff x="3804264" y="-1169675"/>
            <a:chExt cx="1547966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任意多边形 15"/>
            <p:cNvSpPr/>
            <p:nvPr/>
          </p:nvSpPr>
          <p:spPr>
            <a:xfrm>
              <a:off x="3804264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2" y="773433"/>
                  </a:lnTo>
                  <a:lnTo>
                    <a:pt x="506018" y="773433"/>
                  </a:lnTo>
                  <a:lnTo>
                    <a:pt x="512257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636865" y="-1169675"/>
              <a:ext cx="715365" cy="773433"/>
            </a:xfrm>
            <a:custGeom>
              <a:avLst/>
              <a:gdLst/>
              <a:ahLst/>
              <a:cxnLst/>
              <a:rect l="l" t="t" r="r" b="b"/>
              <a:pathLst>
                <a:path w="715365" h="773433">
                  <a:moveTo>
                    <a:pt x="359959" y="0"/>
                  </a:moveTo>
                  <a:cubicBezTo>
                    <a:pt x="466546" y="1270"/>
                    <a:pt x="552003" y="32218"/>
                    <a:pt x="616329" y="92841"/>
                  </a:cubicBezTo>
                  <a:cubicBezTo>
                    <a:pt x="680655" y="153465"/>
                    <a:pt x="713667" y="236142"/>
                    <a:pt x="715365" y="340872"/>
                  </a:cubicBezTo>
                  <a:cubicBezTo>
                    <a:pt x="714412" y="403419"/>
                    <a:pt x="698518" y="467018"/>
                    <a:pt x="667683" y="531669"/>
                  </a:cubicBezTo>
                  <a:cubicBezTo>
                    <a:pt x="636848" y="596320"/>
                    <a:pt x="596787" y="659918"/>
                    <a:pt x="547500" y="722462"/>
                  </a:cubicBezTo>
                  <a:lnTo>
                    <a:pt x="502183" y="773433"/>
                  </a:lnTo>
                  <a:lnTo>
                    <a:pt x="204841" y="773433"/>
                  </a:lnTo>
                  <a:lnTo>
                    <a:pt x="275093" y="699171"/>
                  </a:lnTo>
                  <a:cubicBezTo>
                    <a:pt x="298941" y="672841"/>
                    <a:pt x="321036" y="647244"/>
                    <a:pt x="341378" y="622382"/>
                  </a:cubicBezTo>
                  <a:cubicBezTo>
                    <a:pt x="422746" y="522932"/>
                    <a:pt x="464401" y="433955"/>
                    <a:pt x="466344" y="355450"/>
                  </a:cubicBezTo>
                  <a:cubicBezTo>
                    <a:pt x="465828" y="305705"/>
                    <a:pt x="453016" y="267804"/>
                    <a:pt x="427907" y="241746"/>
                  </a:cubicBezTo>
                  <a:cubicBezTo>
                    <a:pt x="402799" y="215688"/>
                    <a:pt x="368491" y="202568"/>
                    <a:pt x="324984" y="202386"/>
                  </a:cubicBezTo>
                  <a:cubicBezTo>
                    <a:pt x="288004" y="203297"/>
                    <a:pt x="254485" y="213866"/>
                    <a:pt x="224428" y="234093"/>
                  </a:cubicBezTo>
                  <a:cubicBezTo>
                    <a:pt x="194371" y="254320"/>
                    <a:pt x="166682" y="278738"/>
                    <a:pt x="141361" y="307345"/>
                  </a:cubicBezTo>
                  <a:lnTo>
                    <a:pt x="0" y="167442"/>
                  </a:lnTo>
                  <a:cubicBezTo>
                    <a:pt x="51887" y="111415"/>
                    <a:pt x="105869" y="69494"/>
                    <a:pt x="161945" y="41678"/>
                  </a:cubicBezTo>
                  <a:cubicBezTo>
                    <a:pt x="218022" y="13862"/>
                    <a:pt x="284027" y="-31"/>
                    <a:pt x="3599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42885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592859" y="1271807"/>
            <a:ext cx="3793643" cy="784536"/>
            <a:chOff x="6178340" y="1457775"/>
            <a:chExt cx="3592830" cy="743004"/>
          </a:xfrm>
        </p:grpSpPr>
        <p:sp>
          <p:nvSpPr>
            <p:cNvPr id="3" name="文本框 2"/>
            <p:cNvSpPr txBox="1"/>
            <p:nvPr/>
          </p:nvSpPr>
          <p:spPr>
            <a:xfrm>
              <a:off x="6178340" y="1746065"/>
              <a:ext cx="3592830" cy="45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kumimoji="1"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因为人类的认知局限，认知的知识和世界本体知识相分离，造成对世界的认知模糊、偏差、不及，从而导致的的悖论。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" name="TextBox 1956"/>
            <p:cNvSpPr/>
            <p:nvPr/>
          </p:nvSpPr>
          <p:spPr>
            <a:xfrm>
              <a:off x="6182151" y="1457775"/>
              <a:ext cx="1921944" cy="3206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认知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悖论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616237" y="4306601"/>
            <a:ext cx="3793643" cy="784537"/>
            <a:chOff x="6180940" y="3828220"/>
            <a:chExt cx="3592830" cy="743005"/>
          </a:xfrm>
        </p:grpSpPr>
        <p:sp>
          <p:nvSpPr>
            <p:cNvPr id="6" name="文本框 5"/>
            <p:cNvSpPr txBox="1"/>
            <p:nvPr/>
          </p:nvSpPr>
          <p:spPr>
            <a:xfrm>
              <a:off x="6180940" y="4116511"/>
              <a:ext cx="3592830" cy="45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Arial" panose="020B0604020202020204" pitchFamily="34" charset="0"/>
                  <a:sym typeface="+mn-lt"/>
                </a:rPr>
                <a:t>自然语言对客体或客体的性质描述不明确、语义</a:t>
              </a: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Arial" panose="020B0604020202020204" pitchFamily="34" charset="0"/>
                  <a:sym typeface="+mn-lt"/>
                </a:rPr>
                <a:t>模糊、客体所在语境不明确导致</a:t>
              </a: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Arial" panose="020B0604020202020204" pitchFamily="34" charset="0"/>
                  <a:sym typeface="+mn-lt"/>
                </a:rPr>
                <a:t>的悖论。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7" name="TextBox 1956"/>
            <p:cNvSpPr/>
            <p:nvPr/>
          </p:nvSpPr>
          <p:spPr>
            <a:xfrm>
              <a:off x="6184751" y="3828220"/>
              <a:ext cx="2086684" cy="3206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语言缺陷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悖论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8" name="直接连接符 7"/>
          <p:cNvCxnSpPr>
            <a:stCxn id="19" idx="0"/>
          </p:cNvCxnSpPr>
          <p:nvPr/>
        </p:nvCxnSpPr>
        <p:spPr>
          <a:xfrm>
            <a:off x="6088380" y="1412504"/>
            <a:ext cx="0" cy="4715214"/>
          </a:xfrm>
          <a:prstGeom prst="line">
            <a:avLst/>
          </a:prstGeom>
          <a:noFill/>
          <a:ln w="9525" cap="flat" cmpd="sng" algn="ctr">
            <a:solidFill>
              <a:srgbClr val="1B4367"/>
            </a:solidFill>
            <a:prstDash val="solid"/>
            <a:miter lim="800000"/>
          </a:ln>
          <a:effectLst/>
        </p:spPr>
      </p:cxnSp>
      <p:grpSp>
        <p:nvGrpSpPr>
          <p:cNvPr id="18" name="组合 17"/>
          <p:cNvGrpSpPr/>
          <p:nvPr/>
        </p:nvGrpSpPr>
        <p:grpSpPr>
          <a:xfrm>
            <a:off x="5599142" y="1253336"/>
            <a:ext cx="966049" cy="978254"/>
            <a:chOff x="5237224" y="1404429"/>
            <a:chExt cx="914912" cy="926470"/>
          </a:xfrm>
          <a:solidFill>
            <a:sysClr val="window" lastClr="FFFFFF"/>
          </a:solidFill>
        </p:grpSpPr>
        <p:sp>
          <p:nvSpPr>
            <p:cNvPr id="19" name="Freeform 1812"/>
            <p:cNvSpPr/>
            <p:nvPr/>
          </p:nvSpPr>
          <p:spPr>
            <a:xfrm>
              <a:off x="5237224" y="1404429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ysClr val="window" lastClr="FFFFFF"/>
              </a:solidFill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414070" y="1669201"/>
              <a:ext cx="567104" cy="386174"/>
              <a:chOff x="5842315" y="2065986"/>
              <a:chExt cx="592138" cy="403225"/>
            </a:xfrm>
            <a:grpFill/>
          </p:grpSpPr>
          <p:sp>
            <p:nvSpPr>
              <p:cNvPr id="21" name="Oval 14"/>
              <p:cNvSpPr>
                <a:spLocks noChangeArrowheads="1"/>
              </p:cNvSpPr>
              <p:nvPr/>
            </p:nvSpPr>
            <p:spPr bwMode="auto">
              <a:xfrm>
                <a:off x="6050278" y="2065986"/>
                <a:ext cx="174625" cy="171450"/>
              </a:xfrm>
              <a:prstGeom prst="ellipse">
                <a:avLst/>
              </a:prstGeom>
              <a:grpFill/>
              <a:ln w="9525">
                <a:solidFill>
                  <a:sysClr val="window" lastClr="FFFFFF"/>
                </a:solidFill>
                <a:rou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5842315" y="2112023"/>
                <a:ext cx="592138" cy="357188"/>
                <a:chOff x="5543551" y="2033588"/>
                <a:chExt cx="592138" cy="357188"/>
              </a:xfrm>
              <a:grpFill/>
            </p:grpSpPr>
            <p:sp>
              <p:nvSpPr>
                <p:cNvPr id="23" name="Freeform 15"/>
                <p:cNvSpPr/>
                <p:nvPr/>
              </p:nvSpPr>
              <p:spPr bwMode="auto">
                <a:xfrm>
                  <a:off x="5681664" y="2170113"/>
                  <a:ext cx="315913" cy="220663"/>
                </a:xfrm>
                <a:custGeom>
                  <a:avLst/>
                  <a:gdLst>
                    <a:gd name="T0" fmla="*/ 219 w 219"/>
                    <a:gd name="T1" fmla="*/ 93 h 154"/>
                    <a:gd name="T2" fmla="*/ 156 w 219"/>
                    <a:gd name="T3" fmla="*/ 0 h 154"/>
                    <a:gd name="T4" fmla="*/ 110 w 219"/>
                    <a:gd name="T5" fmla="*/ 125 h 154"/>
                    <a:gd name="T6" fmla="*/ 64 w 219"/>
                    <a:gd name="T7" fmla="*/ 0 h 154"/>
                    <a:gd name="T8" fmla="*/ 0 w 219"/>
                    <a:gd name="T9" fmla="*/ 93 h 154"/>
                    <a:gd name="T10" fmla="*/ 0 w 219"/>
                    <a:gd name="T11" fmla="*/ 96 h 154"/>
                    <a:gd name="T12" fmla="*/ 0 w 219"/>
                    <a:gd name="T13" fmla="*/ 97 h 154"/>
                    <a:gd name="T14" fmla="*/ 110 w 219"/>
                    <a:gd name="T15" fmla="*/ 154 h 154"/>
                    <a:gd name="T16" fmla="*/ 219 w 219"/>
                    <a:gd name="T17" fmla="*/ 97 h 154"/>
                    <a:gd name="T18" fmla="*/ 219 w 219"/>
                    <a:gd name="T19" fmla="*/ 96 h 154"/>
                    <a:gd name="T20" fmla="*/ 219 w 219"/>
                    <a:gd name="T21" fmla="*/ 93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9" h="154">
                      <a:moveTo>
                        <a:pt x="219" y="93"/>
                      </a:moveTo>
                      <a:cubicBezTo>
                        <a:pt x="217" y="52"/>
                        <a:pt x="191" y="16"/>
                        <a:pt x="156" y="0"/>
                      </a:cubicBezTo>
                      <a:cubicBezTo>
                        <a:pt x="110" y="125"/>
                        <a:pt x="110" y="125"/>
                        <a:pt x="110" y="125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28" y="16"/>
                        <a:pt x="2" y="52"/>
                        <a:pt x="0" y="93"/>
                      </a:cubicBezTo>
                      <a:cubicBezTo>
                        <a:pt x="0" y="94"/>
                        <a:pt x="0" y="95"/>
                        <a:pt x="0" y="96"/>
                      </a:cubicBezTo>
                      <a:cubicBezTo>
                        <a:pt x="0" y="96"/>
                        <a:pt x="0" y="97"/>
                        <a:pt x="0" y="97"/>
                      </a:cubicBezTo>
                      <a:cubicBezTo>
                        <a:pt x="1" y="122"/>
                        <a:pt x="50" y="154"/>
                        <a:pt x="110" y="154"/>
                      </a:cubicBezTo>
                      <a:cubicBezTo>
                        <a:pt x="169" y="154"/>
                        <a:pt x="218" y="122"/>
                        <a:pt x="219" y="97"/>
                      </a:cubicBezTo>
                      <a:cubicBezTo>
                        <a:pt x="219" y="97"/>
                        <a:pt x="219" y="96"/>
                        <a:pt x="219" y="96"/>
                      </a:cubicBezTo>
                      <a:cubicBezTo>
                        <a:pt x="219" y="95"/>
                        <a:pt x="219" y="94"/>
                        <a:pt x="219" y="9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  <a:extLst/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Freeform 16"/>
                <p:cNvSpPr/>
                <p:nvPr/>
              </p:nvSpPr>
              <p:spPr bwMode="auto">
                <a:xfrm>
                  <a:off x="5824539" y="2165351"/>
                  <a:ext cx="31750" cy="31750"/>
                </a:xfrm>
                <a:custGeom>
                  <a:avLst/>
                  <a:gdLst>
                    <a:gd name="T0" fmla="*/ 10 w 20"/>
                    <a:gd name="T1" fmla="*/ 0 h 20"/>
                    <a:gd name="T2" fmla="*/ 20 w 20"/>
                    <a:gd name="T3" fmla="*/ 10 h 20"/>
                    <a:gd name="T4" fmla="*/ 10 w 20"/>
                    <a:gd name="T5" fmla="*/ 20 h 20"/>
                    <a:gd name="T6" fmla="*/ 0 w 20"/>
                    <a:gd name="T7" fmla="*/ 10 h 20"/>
                    <a:gd name="T8" fmla="*/ 10 w 20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0">
                      <a:moveTo>
                        <a:pt x="10" y="0"/>
                      </a:moveTo>
                      <a:lnTo>
                        <a:pt x="20" y="10"/>
                      </a:lnTo>
                      <a:lnTo>
                        <a:pt x="10" y="20"/>
                      </a:lnTo>
                      <a:lnTo>
                        <a:pt x="0" y="1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  <a:extLst/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Freeform 17"/>
                <p:cNvSpPr/>
                <p:nvPr/>
              </p:nvSpPr>
              <p:spPr bwMode="auto">
                <a:xfrm>
                  <a:off x="5816601" y="2197101"/>
                  <a:ext cx="46038" cy="117475"/>
                </a:xfrm>
                <a:custGeom>
                  <a:avLst/>
                  <a:gdLst>
                    <a:gd name="T0" fmla="*/ 21 w 29"/>
                    <a:gd name="T1" fmla="*/ 6 h 74"/>
                    <a:gd name="T2" fmla="*/ 15 w 29"/>
                    <a:gd name="T3" fmla="*/ 0 h 74"/>
                    <a:gd name="T4" fmla="*/ 7 w 29"/>
                    <a:gd name="T5" fmla="*/ 6 h 74"/>
                    <a:gd name="T6" fmla="*/ 0 w 29"/>
                    <a:gd name="T7" fmla="*/ 37 h 74"/>
                    <a:gd name="T8" fmla="*/ 15 w 29"/>
                    <a:gd name="T9" fmla="*/ 74 h 74"/>
                    <a:gd name="T10" fmla="*/ 29 w 29"/>
                    <a:gd name="T11" fmla="*/ 37 h 74"/>
                    <a:gd name="T12" fmla="*/ 21 w 29"/>
                    <a:gd name="T13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" h="74">
                      <a:moveTo>
                        <a:pt x="21" y="6"/>
                      </a:moveTo>
                      <a:lnTo>
                        <a:pt x="15" y="0"/>
                      </a:lnTo>
                      <a:lnTo>
                        <a:pt x="7" y="6"/>
                      </a:lnTo>
                      <a:lnTo>
                        <a:pt x="0" y="37"/>
                      </a:lnTo>
                      <a:lnTo>
                        <a:pt x="15" y="74"/>
                      </a:lnTo>
                      <a:lnTo>
                        <a:pt x="29" y="37"/>
                      </a:lnTo>
                      <a:lnTo>
                        <a:pt x="21" y="6"/>
                      </a:ln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  <a:extLst/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Freeform 18"/>
                <p:cNvSpPr/>
                <p:nvPr/>
              </p:nvSpPr>
              <p:spPr bwMode="auto">
                <a:xfrm>
                  <a:off x="5956301" y="2033588"/>
                  <a:ext cx="127000" cy="125413"/>
                </a:xfrm>
                <a:custGeom>
                  <a:avLst/>
                  <a:gdLst>
                    <a:gd name="T0" fmla="*/ 88 w 88"/>
                    <a:gd name="T1" fmla="*/ 44 h 87"/>
                    <a:gd name="T2" fmla="*/ 44 w 88"/>
                    <a:gd name="T3" fmla="*/ 0 h 87"/>
                    <a:gd name="T4" fmla="*/ 0 w 88"/>
                    <a:gd name="T5" fmla="*/ 44 h 87"/>
                    <a:gd name="T6" fmla="*/ 44 w 88"/>
                    <a:gd name="T7" fmla="*/ 87 h 87"/>
                    <a:gd name="T8" fmla="*/ 88 w 88"/>
                    <a:gd name="T9" fmla="*/ 44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87">
                      <a:moveTo>
                        <a:pt x="88" y="44"/>
                      </a:moveTo>
                      <a:cubicBezTo>
                        <a:pt x="88" y="19"/>
                        <a:pt x="68" y="0"/>
                        <a:pt x="44" y="0"/>
                      </a:cubicBezTo>
                      <a:cubicBezTo>
                        <a:pt x="20" y="0"/>
                        <a:pt x="1" y="19"/>
                        <a:pt x="0" y="44"/>
                      </a:cubicBezTo>
                      <a:cubicBezTo>
                        <a:pt x="0" y="68"/>
                        <a:pt x="20" y="87"/>
                        <a:pt x="44" y="87"/>
                      </a:cubicBezTo>
                      <a:cubicBezTo>
                        <a:pt x="68" y="87"/>
                        <a:pt x="88" y="68"/>
                        <a:pt x="88" y="4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  <a:extLst/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Freeform 19"/>
                <p:cNvSpPr/>
                <p:nvPr/>
              </p:nvSpPr>
              <p:spPr bwMode="auto">
                <a:xfrm>
                  <a:off x="6008689" y="2162176"/>
                  <a:ext cx="23813" cy="23813"/>
                </a:xfrm>
                <a:custGeom>
                  <a:avLst/>
                  <a:gdLst>
                    <a:gd name="T0" fmla="*/ 7 w 15"/>
                    <a:gd name="T1" fmla="*/ 0 h 15"/>
                    <a:gd name="T2" fmla="*/ 15 w 15"/>
                    <a:gd name="T3" fmla="*/ 7 h 15"/>
                    <a:gd name="T4" fmla="*/ 7 w 15"/>
                    <a:gd name="T5" fmla="*/ 15 h 15"/>
                    <a:gd name="T6" fmla="*/ 0 w 15"/>
                    <a:gd name="T7" fmla="*/ 7 h 15"/>
                    <a:gd name="T8" fmla="*/ 7 w 15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7" y="0"/>
                      </a:moveTo>
                      <a:lnTo>
                        <a:pt x="15" y="7"/>
                      </a:lnTo>
                      <a:lnTo>
                        <a:pt x="7" y="15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  <a:extLst/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Freeform 20"/>
                <p:cNvSpPr/>
                <p:nvPr/>
              </p:nvSpPr>
              <p:spPr bwMode="auto">
                <a:xfrm>
                  <a:off x="6003926" y="2185988"/>
                  <a:ext cx="33338" cy="85725"/>
                </a:xfrm>
                <a:custGeom>
                  <a:avLst/>
                  <a:gdLst>
                    <a:gd name="T0" fmla="*/ 16 w 21"/>
                    <a:gd name="T1" fmla="*/ 4 h 54"/>
                    <a:gd name="T2" fmla="*/ 10 w 21"/>
                    <a:gd name="T3" fmla="*/ 0 h 54"/>
                    <a:gd name="T4" fmla="*/ 6 w 21"/>
                    <a:gd name="T5" fmla="*/ 4 h 54"/>
                    <a:gd name="T6" fmla="*/ 0 w 21"/>
                    <a:gd name="T7" fmla="*/ 27 h 54"/>
                    <a:gd name="T8" fmla="*/ 10 w 21"/>
                    <a:gd name="T9" fmla="*/ 54 h 54"/>
                    <a:gd name="T10" fmla="*/ 21 w 21"/>
                    <a:gd name="T11" fmla="*/ 27 h 54"/>
                    <a:gd name="T12" fmla="*/ 16 w 21"/>
                    <a:gd name="T13" fmla="*/ 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54">
                      <a:moveTo>
                        <a:pt x="16" y="4"/>
                      </a:moveTo>
                      <a:lnTo>
                        <a:pt x="10" y="0"/>
                      </a:lnTo>
                      <a:lnTo>
                        <a:pt x="6" y="4"/>
                      </a:lnTo>
                      <a:lnTo>
                        <a:pt x="0" y="27"/>
                      </a:lnTo>
                      <a:lnTo>
                        <a:pt x="10" y="54"/>
                      </a:lnTo>
                      <a:lnTo>
                        <a:pt x="21" y="27"/>
                      </a:ln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  <a:extLst/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Oval 21"/>
                <p:cNvSpPr>
                  <a:spLocks noChangeArrowheads="1"/>
                </p:cNvSpPr>
                <p:nvPr/>
              </p:nvSpPr>
              <p:spPr bwMode="auto">
                <a:xfrm>
                  <a:off x="5594351" y="2033588"/>
                  <a:ext cx="127000" cy="125413"/>
                </a:xfrm>
                <a:prstGeom prst="ellipse">
                  <a:avLst/>
                </a:prstGeom>
                <a:grpFill/>
                <a:ln w="9525">
                  <a:solidFill>
                    <a:sysClr val="window" lastClr="FFFFFF"/>
                  </a:solidFill>
                  <a:round/>
                </a:ln>
                <a:extLst/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Freeform 22"/>
                <p:cNvSpPr/>
                <p:nvPr/>
              </p:nvSpPr>
              <p:spPr bwMode="auto">
                <a:xfrm>
                  <a:off x="5543551" y="2165351"/>
                  <a:ext cx="190500" cy="161925"/>
                </a:xfrm>
                <a:custGeom>
                  <a:avLst/>
                  <a:gdLst>
                    <a:gd name="T0" fmla="*/ 91 w 133"/>
                    <a:gd name="T1" fmla="*/ 100 h 112"/>
                    <a:gd name="T2" fmla="*/ 91 w 133"/>
                    <a:gd name="T3" fmla="*/ 100 h 112"/>
                    <a:gd name="T4" fmla="*/ 91 w 133"/>
                    <a:gd name="T5" fmla="*/ 99 h 112"/>
                    <a:gd name="T6" fmla="*/ 91 w 133"/>
                    <a:gd name="T7" fmla="*/ 96 h 112"/>
                    <a:gd name="T8" fmla="*/ 133 w 133"/>
                    <a:gd name="T9" fmla="*/ 13 h 112"/>
                    <a:gd name="T10" fmla="*/ 114 w 133"/>
                    <a:gd name="T11" fmla="*/ 0 h 112"/>
                    <a:gd name="T12" fmla="*/ 80 w 133"/>
                    <a:gd name="T13" fmla="*/ 92 h 112"/>
                    <a:gd name="T14" fmla="*/ 47 w 133"/>
                    <a:gd name="T15" fmla="*/ 0 h 112"/>
                    <a:gd name="T16" fmla="*/ 0 w 133"/>
                    <a:gd name="T17" fmla="*/ 68 h 112"/>
                    <a:gd name="T18" fmla="*/ 0 w 133"/>
                    <a:gd name="T19" fmla="*/ 70 h 112"/>
                    <a:gd name="T20" fmla="*/ 0 w 133"/>
                    <a:gd name="T21" fmla="*/ 71 h 112"/>
                    <a:gd name="T22" fmla="*/ 80 w 133"/>
                    <a:gd name="T23" fmla="*/ 112 h 112"/>
                    <a:gd name="T24" fmla="*/ 94 w 133"/>
                    <a:gd name="T25" fmla="*/ 112 h 112"/>
                    <a:gd name="T26" fmla="*/ 91 w 133"/>
                    <a:gd name="T27" fmla="*/ 10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3" h="112">
                      <a:moveTo>
                        <a:pt x="91" y="100"/>
                      </a:moveTo>
                      <a:cubicBezTo>
                        <a:pt x="91" y="100"/>
                        <a:pt x="91" y="100"/>
                        <a:pt x="91" y="100"/>
                      </a:cubicBezTo>
                      <a:cubicBezTo>
                        <a:pt x="91" y="100"/>
                        <a:pt x="91" y="100"/>
                        <a:pt x="91" y="99"/>
                      </a:cubicBezTo>
                      <a:cubicBezTo>
                        <a:pt x="91" y="98"/>
                        <a:pt x="91" y="97"/>
                        <a:pt x="91" y="96"/>
                      </a:cubicBezTo>
                      <a:cubicBezTo>
                        <a:pt x="93" y="63"/>
                        <a:pt x="108" y="33"/>
                        <a:pt x="133" y="13"/>
                      </a:cubicBezTo>
                      <a:cubicBezTo>
                        <a:pt x="127" y="8"/>
                        <a:pt x="121" y="4"/>
                        <a:pt x="114" y="0"/>
                      </a:cubicBezTo>
                      <a:cubicBezTo>
                        <a:pt x="80" y="92"/>
                        <a:pt x="80" y="92"/>
                        <a:pt x="80" y="92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1" y="12"/>
                        <a:pt x="2" y="38"/>
                        <a:pt x="0" y="68"/>
                      </a:cubicBezTo>
                      <a:cubicBezTo>
                        <a:pt x="0" y="69"/>
                        <a:pt x="0" y="70"/>
                        <a:pt x="0" y="70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1" y="90"/>
                        <a:pt x="37" y="112"/>
                        <a:pt x="80" y="112"/>
                      </a:cubicBezTo>
                      <a:cubicBezTo>
                        <a:pt x="85" y="112"/>
                        <a:pt x="89" y="112"/>
                        <a:pt x="94" y="112"/>
                      </a:cubicBezTo>
                      <a:cubicBezTo>
                        <a:pt x="92" y="108"/>
                        <a:pt x="91" y="104"/>
                        <a:pt x="91" y="10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  <a:extLst/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23"/>
                <p:cNvSpPr/>
                <p:nvPr/>
              </p:nvSpPr>
              <p:spPr bwMode="auto">
                <a:xfrm>
                  <a:off x="5646739" y="2162176"/>
                  <a:ext cx="23813" cy="23813"/>
                </a:xfrm>
                <a:custGeom>
                  <a:avLst/>
                  <a:gdLst>
                    <a:gd name="T0" fmla="*/ 7 w 15"/>
                    <a:gd name="T1" fmla="*/ 0 h 15"/>
                    <a:gd name="T2" fmla="*/ 15 w 15"/>
                    <a:gd name="T3" fmla="*/ 7 h 15"/>
                    <a:gd name="T4" fmla="*/ 7 w 15"/>
                    <a:gd name="T5" fmla="*/ 15 h 15"/>
                    <a:gd name="T6" fmla="*/ 0 w 15"/>
                    <a:gd name="T7" fmla="*/ 7 h 15"/>
                    <a:gd name="T8" fmla="*/ 7 w 15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7" y="0"/>
                      </a:moveTo>
                      <a:lnTo>
                        <a:pt x="15" y="7"/>
                      </a:lnTo>
                      <a:lnTo>
                        <a:pt x="7" y="15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  <a:extLst/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24"/>
                <p:cNvSpPr/>
                <p:nvPr/>
              </p:nvSpPr>
              <p:spPr bwMode="auto">
                <a:xfrm>
                  <a:off x="5641976" y="2185988"/>
                  <a:ext cx="33338" cy="85725"/>
                </a:xfrm>
                <a:custGeom>
                  <a:avLst/>
                  <a:gdLst>
                    <a:gd name="T0" fmla="*/ 16 w 21"/>
                    <a:gd name="T1" fmla="*/ 4 h 54"/>
                    <a:gd name="T2" fmla="*/ 10 w 21"/>
                    <a:gd name="T3" fmla="*/ 0 h 54"/>
                    <a:gd name="T4" fmla="*/ 5 w 21"/>
                    <a:gd name="T5" fmla="*/ 4 h 54"/>
                    <a:gd name="T6" fmla="*/ 0 w 21"/>
                    <a:gd name="T7" fmla="*/ 27 h 54"/>
                    <a:gd name="T8" fmla="*/ 10 w 21"/>
                    <a:gd name="T9" fmla="*/ 54 h 54"/>
                    <a:gd name="T10" fmla="*/ 21 w 21"/>
                    <a:gd name="T11" fmla="*/ 27 h 54"/>
                    <a:gd name="T12" fmla="*/ 16 w 21"/>
                    <a:gd name="T13" fmla="*/ 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54">
                      <a:moveTo>
                        <a:pt x="16" y="4"/>
                      </a:moveTo>
                      <a:lnTo>
                        <a:pt x="10" y="0"/>
                      </a:lnTo>
                      <a:lnTo>
                        <a:pt x="5" y="4"/>
                      </a:lnTo>
                      <a:lnTo>
                        <a:pt x="0" y="27"/>
                      </a:lnTo>
                      <a:lnTo>
                        <a:pt x="10" y="54"/>
                      </a:lnTo>
                      <a:lnTo>
                        <a:pt x="21" y="27"/>
                      </a:ln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  <a:extLst/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25"/>
                <p:cNvSpPr/>
                <p:nvPr/>
              </p:nvSpPr>
              <p:spPr bwMode="auto">
                <a:xfrm>
                  <a:off x="5943601" y="2165351"/>
                  <a:ext cx="192088" cy="161925"/>
                </a:xfrm>
                <a:custGeom>
                  <a:avLst/>
                  <a:gdLst>
                    <a:gd name="T0" fmla="*/ 133 w 133"/>
                    <a:gd name="T1" fmla="*/ 69 h 113"/>
                    <a:gd name="T2" fmla="*/ 87 w 133"/>
                    <a:gd name="T3" fmla="*/ 0 h 113"/>
                    <a:gd name="T4" fmla="*/ 53 w 133"/>
                    <a:gd name="T5" fmla="*/ 92 h 113"/>
                    <a:gd name="T6" fmla="*/ 20 w 133"/>
                    <a:gd name="T7" fmla="*/ 0 h 113"/>
                    <a:gd name="T8" fmla="*/ 0 w 133"/>
                    <a:gd name="T9" fmla="*/ 13 h 113"/>
                    <a:gd name="T10" fmla="*/ 22 w 133"/>
                    <a:gd name="T11" fmla="*/ 37 h 113"/>
                    <a:gd name="T12" fmla="*/ 43 w 133"/>
                    <a:gd name="T13" fmla="*/ 96 h 113"/>
                    <a:gd name="T14" fmla="*/ 43 w 133"/>
                    <a:gd name="T15" fmla="*/ 99 h 113"/>
                    <a:gd name="T16" fmla="*/ 43 w 133"/>
                    <a:gd name="T17" fmla="*/ 100 h 113"/>
                    <a:gd name="T18" fmla="*/ 43 w 133"/>
                    <a:gd name="T19" fmla="*/ 100 h 113"/>
                    <a:gd name="T20" fmla="*/ 40 w 133"/>
                    <a:gd name="T21" fmla="*/ 112 h 113"/>
                    <a:gd name="T22" fmla="*/ 53 w 133"/>
                    <a:gd name="T23" fmla="*/ 113 h 113"/>
                    <a:gd name="T24" fmla="*/ 133 w 133"/>
                    <a:gd name="T25" fmla="*/ 71 h 113"/>
                    <a:gd name="T26" fmla="*/ 133 w 133"/>
                    <a:gd name="T27" fmla="*/ 70 h 113"/>
                    <a:gd name="T28" fmla="*/ 133 w 133"/>
                    <a:gd name="T29" fmla="*/ 69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3" h="113">
                      <a:moveTo>
                        <a:pt x="133" y="69"/>
                      </a:moveTo>
                      <a:cubicBezTo>
                        <a:pt x="131" y="38"/>
                        <a:pt x="113" y="12"/>
                        <a:pt x="87" y="0"/>
                      </a:cubicBezTo>
                      <a:cubicBezTo>
                        <a:pt x="53" y="92"/>
                        <a:pt x="53" y="92"/>
                        <a:pt x="53" y="92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4"/>
                        <a:pt x="6" y="8"/>
                        <a:pt x="0" y="13"/>
                      </a:cubicBezTo>
                      <a:cubicBezTo>
                        <a:pt x="9" y="20"/>
                        <a:pt x="16" y="28"/>
                        <a:pt x="22" y="37"/>
                      </a:cubicBezTo>
                      <a:cubicBezTo>
                        <a:pt x="34" y="55"/>
                        <a:pt x="41" y="75"/>
                        <a:pt x="43" y="96"/>
                      </a:cubicBezTo>
                      <a:cubicBezTo>
                        <a:pt x="43" y="97"/>
                        <a:pt x="43" y="98"/>
                        <a:pt x="43" y="99"/>
                      </a:cubicBezTo>
                      <a:cubicBezTo>
                        <a:pt x="43" y="100"/>
                        <a:pt x="43" y="100"/>
                        <a:pt x="43" y="100"/>
                      </a:cubicBezTo>
                      <a:cubicBezTo>
                        <a:pt x="43" y="100"/>
                        <a:pt x="43" y="100"/>
                        <a:pt x="43" y="100"/>
                      </a:cubicBezTo>
                      <a:cubicBezTo>
                        <a:pt x="43" y="104"/>
                        <a:pt x="41" y="108"/>
                        <a:pt x="40" y="112"/>
                      </a:cubicBezTo>
                      <a:cubicBezTo>
                        <a:pt x="44" y="112"/>
                        <a:pt x="49" y="113"/>
                        <a:pt x="53" y="113"/>
                      </a:cubicBezTo>
                      <a:cubicBezTo>
                        <a:pt x="97" y="112"/>
                        <a:pt x="132" y="90"/>
                        <a:pt x="133" y="71"/>
                      </a:cubicBezTo>
                      <a:cubicBezTo>
                        <a:pt x="133" y="71"/>
                        <a:pt x="133" y="71"/>
                        <a:pt x="133" y="70"/>
                      </a:cubicBezTo>
                      <a:cubicBezTo>
                        <a:pt x="133" y="70"/>
                        <a:pt x="133" y="69"/>
                        <a:pt x="133" y="6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  <a:extLst/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34" name="组合 33"/>
          <p:cNvGrpSpPr/>
          <p:nvPr/>
        </p:nvGrpSpPr>
        <p:grpSpPr>
          <a:xfrm>
            <a:off x="5599142" y="2720964"/>
            <a:ext cx="966049" cy="978254"/>
            <a:chOff x="5237226" y="2582137"/>
            <a:chExt cx="914912" cy="926470"/>
          </a:xfrm>
          <a:solidFill>
            <a:sysClr val="window" lastClr="FFFFFF"/>
          </a:solidFill>
        </p:grpSpPr>
        <p:sp>
          <p:nvSpPr>
            <p:cNvPr id="35" name="Freeform 1812"/>
            <p:cNvSpPr/>
            <p:nvPr/>
          </p:nvSpPr>
          <p:spPr>
            <a:xfrm>
              <a:off x="5237226" y="2582137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294F73"/>
            </a:solidFill>
            <a:ln w="9525">
              <a:solidFill>
                <a:sysClr val="window" lastClr="FFFFFF"/>
              </a:solidFill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5443702" y="2786512"/>
              <a:ext cx="478851" cy="491868"/>
              <a:chOff x="5572126" y="3962401"/>
              <a:chExt cx="525463" cy="539750"/>
            </a:xfrm>
            <a:grpFill/>
          </p:grpSpPr>
          <p:sp>
            <p:nvSpPr>
              <p:cNvPr id="37" name="Freeform 26"/>
              <p:cNvSpPr>
                <a:spLocks noEditPoints="1"/>
              </p:cNvSpPr>
              <p:nvPr/>
            </p:nvSpPr>
            <p:spPr bwMode="auto">
              <a:xfrm>
                <a:off x="5572126" y="4130676"/>
                <a:ext cx="371475" cy="371475"/>
              </a:xfrm>
              <a:custGeom>
                <a:avLst/>
                <a:gdLst>
                  <a:gd name="T0" fmla="*/ 258 w 258"/>
                  <a:gd name="T1" fmla="*/ 156 h 259"/>
                  <a:gd name="T2" fmla="*/ 258 w 258"/>
                  <a:gd name="T3" fmla="*/ 104 h 259"/>
                  <a:gd name="T4" fmla="*/ 239 w 258"/>
                  <a:gd name="T5" fmla="*/ 94 h 259"/>
                  <a:gd name="T6" fmla="*/ 232 w 258"/>
                  <a:gd name="T7" fmla="*/ 78 h 259"/>
                  <a:gd name="T8" fmla="*/ 239 w 258"/>
                  <a:gd name="T9" fmla="*/ 57 h 259"/>
                  <a:gd name="T10" fmla="*/ 202 w 258"/>
                  <a:gd name="T11" fmla="*/ 20 h 259"/>
                  <a:gd name="T12" fmla="*/ 180 w 258"/>
                  <a:gd name="T13" fmla="*/ 27 h 259"/>
                  <a:gd name="T14" fmla="*/ 166 w 258"/>
                  <a:gd name="T15" fmla="*/ 21 h 259"/>
                  <a:gd name="T16" fmla="*/ 155 w 258"/>
                  <a:gd name="T17" fmla="*/ 0 h 259"/>
                  <a:gd name="T18" fmla="*/ 103 w 258"/>
                  <a:gd name="T19" fmla="*/ 0 h 259"/>
                  <a:gd name="T20" fmla="*/ 92 w 258"/>
                  <a:gd name="T21" fmla="*/ 21 h 259"/>
                  <a:gd name="T22" fmla="*/ 79 w 258"/>
                  <a:gd name="T23" fmla="*/ 26 h 259"/>
                  <a:gd name="T24" fmla="*/ 56 w 258"/>
                  <a:gd name="T25" fmla="*/ 19 h 259"/>
                  <a:gd name="T26" fmla="*/ 19 w 258"/>
                  <a:gd name="T27" fmla="*/ 56 h 259"/>
                  <a:gd name="T28" fmla="*/ 26 w 258"/>
                  <a:gd name="T29" fmla="*/ 79 h 259"/>
                  <a:gd name="T30" fmla="*/ 21 w 258"/>
                  <a:gd name="T31" fmla="*/ 92 h 259"/>
                  <a:gd name="T32" fmla="*/ 0 w 258"/>
                  <a:gd name="T33" fmla="*/ 103 h 259"/>
                  <a:gd name="T34" fmla="*/ 0 w 258"/>
                  <a:gd name="T35" fmla="*/ 155 h 259"/>
                  <a:gd name="T36" fmla="*/ 20 w 258"/>
                  <a:gd name="T37" fmla="*/ 166 h 259"/>
                  <a:gd name="T38" fmla="*/ 26 w 258"/>
                  <a:gd name="T39" fmla="*/ 180 h 259"/>
                  <a:gd name="T40" fmla="*/ 19 w 258"/>
                  <a:gd name="T41" fmla="*/ 202 h 259"/>
                  <a:gd name="T42" fmla="*/ 56 w 258"/>
                  <a:gd name="T43" fmla="*/ 239 h 259"/>
                  <a:gd name="T44" fmla="*/ 76 w 258"/>
                  <a:gd name="T45" fmla="*/ 233 h 259"/>
                  <a:gd name="T46" fmla="*/ 92 w 258"/>
                  <a:gd name="T47" fmla="*/ 240 h 259"/>
                  <a:gd name="T48" fmla="*/ 102 w 258"/>
                  <a:gd name="T49" fmla="*/ 259 h 259"/>
                  <a:gd name="T50" fmla="*/ 155 w 258"/>
                  <a:gd name="T51" fmla="*/ 259 h 259"/>
                  <a:gd name="T52" fmla="*/ 164 w 258"/>
                  <a:gd name="T53" fmla="*/ 240 h 259"/>
                  <a:gd name="T54" fmla="*/ 181 w 258"/>
                  <a:gd name="T55" fmla="*/ 233 h 259"/>
                  <a:gd name="T56" fmla="*/ 201 w 258"/>
                  <a:gd name="T57" fmla="*/ 240 h 259"/>
                  <a:gd name="T58" fmla="*/ 238 w 258"/>
                  <a:gd name="T59" fmla="*/ 202 h 259"/>
                  <a:gd name="T60" fmla="*/ 232 w 258"/>
                  <a:gd name="T61" fmla="*/ 183 h 259"/>
                  <a:gd name="T62" fmla="*/ 239 w 258"/>
                  <a:gd name="T63" fmla="*/ 166 h 259"/>
                  <a:gd name="T64" fmla="*/ 258 w 258"/>
                  <a:gd name="T65" fmla="*/ 156 h 259"/>
                  <a:gd name="T66" fmla="*/ 187 w 258"/>
                  <a:gd name="T67" fmla="*/ 130 h 259"/>
                  <a:gd name="T68" fmla="*/ 130 w 258"/>
                  <a:gd name="T69" fmla="*/ 188 h 259"/>
                  <a:gd name="T70" fmla="*/ 71 w 258"/>
                  <a:gd name="T71" fmla="*/ 130 h 259"/>
                  <a:gd name="T72" fmla="*/ 130 w 258"/>
                  <a:gd name="T73" fmla="*/ 72 h 259"/>
                  <a:gd name="T74" fmla="*/ 187 w 258"/>
                  <a:gd name="T75" fmla="*/ 13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58" h="259">
                    <a:moveTo>
                      <a:pt x="258" y="156"/>
                    </a:moveTo>
                    <a:cubicBezTo>
                      <a:pt x="258" y="104"/>
                      <a:pt x="258" y="104"/>
                      <a:pt x="258" y="104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7" y="88"/>
                      <a:pt x="235" y="83"/>
                      <a:pt x="232" y="78"/>
                    </a:cubicBezTo>
                    <a:cubicBezTo>
                      <a:pt x="239" y="57"/>
                      <a:pt x="239" y="57"/>
                      <a:pt x="239" y="57"/>
                    </a:cubicBezTo>
                    <a:cubicBezTo>
                      <a:pt x="202" y="20"/>
                      <a:pt x="202" y="20"/>
                      <a:pt x="202" y="20"/>
                    </a:cubicBezTo>
                    <a:cubicBezTo>
                      <a:pt x="180" y="27"/>
                      <a:pt x="180" y="27"/>
                      <a:pt x="180" y="27"/>
                    </a:cubicBezTo>
                    <a:cubicBezTo>
                      <a:pt x="175" y="25"/>
                      <a:pt x="171" y="23"/>
                      <a:pt x="166" y="21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88" y="23"/>
                      <a:pt x="83" y="25"/>
                      <a:pt x="79" y="2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4" y="83"/>
                      <a:pt x="22" y="87"/>
                      <a:pt x="21" y="9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20" y="166"/>
                      <a:pt x="20" y="166"/>
                      <a:pt x="20" y="166"/>
                    </a:cubicBezTo>
                    <a:cubicBezTo>
                      <a:pt x="21" y="171"/>
                      <a:pt x="23" y="176"/>
                      <a:pt x="26" y="180"/>
                    </a:cubicBezTo>
                    <a:cubicBezTo>
                      <a:pt x="19" y="202"/>
                      <a:pt x="19" y="202"/>
                      <a:pt x="19" y="202"/>
                    </a:cubicBezTo>
                    <a:cubicBezTo>
                      <a:pt x="56" y="239"/>
                      <a:pt x="56" y="239"/>
                      <a:pt x="56" y="239"/>
                    </a:cubicBezTo>
                    <a:cubicBezTo>
                      <a:pt x="76" y="233"/>
                      <a:pt x="76" y="233"/>
                      <a:pt x="76" y="233"/>
                    </a:cubicBezTo>
                    <a:cubicBezTo>
                      <a:pt x="81" y="235"/>
                      <a:pt x="87" y="238"/>
                      <a:pt x="92" y="240"/>
                    </a:cubicBezTo>
                    <a:cubicBezTo>
                      <a:pt x="102" y="259"/>
                      <a:pt x="102" y="259"/>
                      <a:pt x="102" y="259"/>
                    </a:cubicBezTo>
                    <a:cubicBezTo>
                      <a:pt x="155" y="259"/>
                      <a:pt x="155" y="259"/>
                      <a:pt x="155" y="259"/>
                    </a:cubicBezTo>
                    <a:cubicBezTo>
                      <a:pt x="164" y="240"/>
                      <a:pt x="164" y="240"/>
                      <a:pt x="164" y="240"/>
                    </a:cubicBezTo>
                    <a:cubicBezTo>
                      <a:pt x="170" y="239"/>
                      <a:pt x="176" y="236"/>
                      <a:pt x="181" y="233"/>
                    </a:cubicBezTo>
                    <a:cubicBezTo>
                      <a:pt x="201" y="240"/>
                      <a:pt x="201" y="240"/>
                      <a:pt x="201" y="240"/>
                    </a:cubicBezTo>
                    <a:cubicBezTo>
                      <a:pt x="238" y="202"/>
                      <a:pt x="238" y="202"/>
                      <a:pt x="238" y="202"/>
                    </a:cubicBezTo>
                    <a:cubicBezTo>
                      <a:pt x="232" y="183"/>
                      <a:pt x="232" y="183"/>
                      <a:pt x="232" y="183"/>
                    </a:cubicBezTo>
                    <a:cubicBezTo>
                      <a:pt x="235" y="177"/>
                      <a:pt x="237" y="172"/>
                      <a:pt x="239" y="166"/>
                    </a:cubicBezTo>
                    <a:lnTo>
                      <a:pt x="258" y="156"/>
                    </a:lnTo>
                    <a:close/>
                    <a:moveTo>
                      <a:pt x="187" y="130"/>
                    </a:moveTo>
                    <a:cubicBezTo>
                      <a:pt x="187" y="162"/>
                      <a:pt x="161" y="188"/>
                      <a:pt x="130" y="188"/>
                    </a:cubicBezTo>
                    <a:cubicBezTo>
                      <a:pt x="97" y="188"/>
                      <a:pt x="71" y="162"/>
                      <a:pt x="71" y="130"/>
                    </a:cubicBezTo>
                    <a:cubicBezTo>
                      <a:pt x="71" y="98"/>
                      <a:pt x="97" y="72"/>
                      <a:pt x="130" y="72"/>
                    </a:cubicBezTo>
                    <a:cubicBezTo>
                      <a:pt x="161" y="72"/>
                      <a:pt x="187" y="98"/>
                      <a:pt x="187" y="13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8" name="Freeform 27"/>
              <p:cNvSpPr>
                <a:spLocks noEditPoints="1"/>
              </p:cNvSpPr>
              <p:nvPr/>
            </p:nvSpPr>
            <p:spPr bwMode="auto">
              <a:xfrm>
                <a:off x="5818189" y="3962401"/>
                <a:ext cx="192088" cy="188913"/>
              </a:xfrm>
              <a:custGeom>
                <a:avLst/>
                <a:gdLst>
                  <a:gd name="T0" fmla="*/ 133 w 133"/>
                  <a:gd name="T1" fmla="*/ 80 h 132"/>
                  <a:gd name="T2" fmla="*/ 133 w 133"/>
                  <a:gd name="T3" fmla="*/ 53 h 132"/>
                  <a:gd name="T4" fmla="*/ 123 w 133"/>
                  <a:gd name="T5" fmla="*/ 48 h 132"/>
                  <a:gd name="T6" fmla="*/ 120 w 133"/>
                  <a:gd name="T7" fmla="*/ 40 h 132"/>
                  <a:gd name="T8" fmla="*/ 123 w 133"/>
                  <a:gd name="T9" fmla="*/ 29 h 132"/>
                  <a:gd name="T10" fmla="*/ 104 w 133"/>
                  <a:gd name="T11" fmla="*/ 9 h 132"/>
                  <a:gd name="T12" fmla="*/ 93 w 133"/>
                  <a:gd name="T13" fmla="*/ 13 h 132"/>
                  <a:gd name="T14" fmla="*/ 86 w 133"/>
                  <a:gd name="T15" fmla="*/ 10 h 132"/>
                  <a:gd name="T16" fmla="*/ 80 w 133"/>
                  <a:gd name="T17" fmla="*/ 0 h 132"/>
                  <a:gd name="T18" fmla="*/ 53 w 133"/>
                  <a:gd name="T19" fmla="*/ 0 h 132"/>
                  <a:gd name="T20" fmla="*/ 48 w 133"/>
                  <a:gd name="T21" fmla="*/ 10 h 132"/>
                  <a:gd name="T22" fmla="*/ 41 w 133"/>
                  <a:gd name="T23" fmla="*/ 13 h 132"/>
                  <a:gd name="T24" fmla="*/ 29 w 133"/>
                  <a:gd name="T25" fmla="*/ 9 h 132"/>
                  <a:gd name="T26" fmla="*/ 10 w 133"/>
                  <a:gd name="T27" fmla="*/ 28 h 132"/>
                  <a:gd name="T28" fmla="*/ 14 w 133"/>
                  <a:gd name="T29" fmla="*/ 40 h 132"/>
                  <a:gd name="T30" fmla="*/ 11 w 133"/>
                  <a:gd name="T31" fmla="*/ 47 h 132"/>
                  <a:gd name="T32" fmla="*/ 0 w 133"/>
                  <a:gd name="T33" fmla="*/ 52 h 132"/>
                  <a:gd name="T34" fmla="*/ 0 w 133"/>
                  <a:gd name="T35" fmla="*/ 79 h 132"/>
                  <a:gd name="T36" fmla="*/ 11 w 133"/>
                  <a:gd name="T37" fmla="*/ 85 h 132"/>
                  <a:gd name="T38" fmla="*/ 13 w 133"/>
                  <a:gd name="T39" fmla="*/ 92 h 132"/>
                  <a:gd name="T40" fmla="*/ 10 w 133"/>
                  <a:gd name="T41" fmla="*/ 103 h 132"/>
                  <a:gd name="T42" fmla="*/ 29 w 133"/>
                  <a:gd name="T43" fmla="*/ 122 h 132"/>
                  <a:gd name="T44" fmla="*/ 39 w 133"/>
                  <a:gd name="T45" fmla="*/ 119 h 132"/>
                  <a:gd name="T46" fmla="*/ 48 w 133"/>
                  <a:gd name="T47" fmla="*/ 122 h 132"/>
                  <a:gd name="T48" fmla="*/ 53 w 133"/>
                  <a:gd name="T49" fmla="*/ 132 h 132"/>
                  <a:gd name="T50" fmla="*/ 80 w 133"/>
                  <a:gd name="T51" fmla="*/ 132 h 132"/>
                  <a:gd name="T52" fmla="*/ 85 w 133"/>
                  <a:gd name="T53" fmla="*/ 123 h 132"/>
                  <a:gd name="T54" fmla="*/ 94 w 133"/>
                  <a:gd name="T55" fmla="*/ 119 h 132"/>
                  <a:gd name="T56" fmla="*/ 104 w 133"/>
                  <a:gd name="T57" fmla="*/ 122 h 132"/>
                  <a:gd name="T58" fmla="*/ 123 w 133"/>
                  <a:gd name="T59" fmla="*/ 103 h 132"/>
                  <a:gd name="T60" fmla="*/ 120 w 133"/>
                  <a:gd name="T61" fmla="*/ 93 h 132"/>
                  <a:gd name="T62" fmla="*/ 123 w 133"/>
                  <a:gd name="T63" fmla="*/ 85 h 132"/>
                  <a:gd name="T64" fmla="*/ 133 w 133"/>
                  <a:gd name="T65" fmla="*/ 80 h 132"/>
                  <a:gd name="T66" fmla="*/ 97 w 133"/>
                  <a:gd name="T67" fmla="*/ 66 h 132"/>
                  <a:gd name="T68" fmla="*/ 67 w 133"/>
                  <a:gd name="T69" fmla="*/ 96 h 132"/>
                  <a:gd name="T70" fmla="*/ 37 w 133"/>
                  <a:gd name="T71" fmla="*/ 66 h 132"/>
                  <a:gd name="T72" fmla="*/ 67 w 133"/>
                  <a:gd name="T73" fmla="*/ 37 h 132"/>
                  <a:gd name="T74" fmla="*/ 97 w 133"/>
                  <a:gd name="T75" fmla="*/ 6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3" h="132">
                    <a:moveTo>
                      <a:pt x="133" y="80"/>
                    </a:moveTo>
                    <a:cubicBezTo>
                      <a:pt x="133" y="53"/>
                      <a:pt x="133" y="53"/>
                      <a:pt x="133" y="53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2" y="45"/>
                      <a:pt x="121" y="42"/>
                      <a:pt x="120" y="40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93" y="13"/>
                      <a:pt x="93" y="13"/>
                      <a:pt x="93" y="13"/>
                    </a:cubicBezTo>
                    <a:cubicBezTo>
                      <a:pt x="91" y="12"/>
                      <a:pt x="88" y="11"/>
                      <a:pt x="86" y="1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6" y="11"/>
                      <a:pt x="43" y="12"/>
                      <a:pt x="41" y="1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3" y="42"/>
                      <a:pt x="12" y="44"/>
                      <a:pt x="11" y="47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7"/>
                      <a:pt x="12" y="90"/>
                      <a:pt x="13" y="92"/>
                    </a:cubicBezTo>
                    <a:cubicBezTo>
                      <a:pt x="10" y="103"/>
                      <a:pt x="10" y="103"/>
                      <a:pt x="10" y="103"/>
                    </a:cubicBezTo>
                    <a:cubicBezTo>
                      <a:pt x="29" y="122"/>
                      <a:pt x="29" y="122"/>
                      <a:pt x="29" y="122"/>
                    </a:cubicBezTo>
                    <a:cubicBezTo>
                      <a:pt x="39" y="119"/>
                      <a:pt x="39" y="119"/>
                      <a:pt x="39" y="119"/>
                    </a:cubicBezTo>
                    <a:cubicBezTo>
                      <a:pt x="42" y="120"/>
                      <a:pt x="45" y="122"/>
                      <a:pt x="48" y="122"/>
                    </a:cubicBezTo>
                    <a:cubicBezTo>
                      <a:pt x="53" y="132"/>
                      <a:pt x="53" y="132"/>
                      <a:pt x="53" y="132"/>
                    </a:cubicBezTo>
                    <a:cubicBezTo>
                      <a:pt x="80" y="132"/>
                      <a:pt x="80" y="132"/>
                      <a:pt x="80" y="132"/>
                    </a:cubicBezTo>
                    <a:cubicBezTo>
                      <a:pt x="85" y="123"/>
                      <a:pt x="85" y="123"/>
                      <a:pt x="85" y="123"/>
                    </a:cubicBezTo>
                    <a:cubicBezTo>
                      <a:pt x="88" y="122"/>
                      <a:pt x="91" y="121"/>
                      <a:pt x="94" y="119"/>
                    </a:cubicBezTo>
                    <a:cubicBezTo>
                      <a:pt x="104" y="122"/>
                      <a:pt x="104" y="122"/>
                      <a:pt x="104" y="122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0" y="93"/>
                      <a:pt x="120" y="93"/>
                      <a:pt x="120" y="93"/>
                    </a:cubicBezTo>
                    <a:cubicBezTo>
                      <a:pt x="121" y="90"/>
                      <a:pt x="122" y="88"/>
                      <a:pt x="123" y="85"/>
                    </a:cubicBezTo>
                    <a:lnTo>
                      <a:pt x="133" y="80"/>
                    </a:lnTo>
                    <a:close/>
                    <a:moveTo>
                      <a:pt x="97" y="66"/>
                    </a:moveTo>
                    <a:cubicBezTo>
                      <a:pt x="97" y="83"/>
                      <a:pt x="83" y="96"/>
                      <a:pt x="67" y="96"/>
                    </a:cubicBezTo>
                    <a:cubicBezTo>
                      <a:pt x="50" y="96"/>
                      <a:pt x="37" y="83"/>
                      <a:pt x="37" y="66"/>
                    </a:cubicBezTo>
                    <a:cubicBezTo>
                      <a:pt x="37" y="50"/>
                      <a:pt x="50" y="37"/>
                      <a:pt x="67" y="37"/>
                    </a:cubicBezTo>
                    <a:cubicBezTo>
                      <a:pt x="83" y="37"/>
                      <a:pt x="97" y="50"/>
                      <a:pt x="97" y="66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9" name="Freeform 28"/>
              <p:cNvSpPr>
                <a:spLocks noEditPoints="1"/>
              </p:cNvSpPr>
              <p:nvPr/>
            </p:nvSpPr>
            <p:spPr bwMode="auto">
              <a:xfrm>
                <a:off x="5942014" y="4138613"/>
                <a:ext cx="155575" cy="155575"/>
              </a:xfrm>
              <a:custGeom>
                <a:avLst/>
                <a:gdLst>
                  <a:gd name="T0" fmla="*/ 108 w 108"/>
                  <a:gd name="T1" fmla="*/ 65 h 108"/>
                  <a:gd name="T2" fmla="*/ 108 w 108"/>
                  <a:gd name="T3" fmla="*/ 43 h 108"/>
                  <a:gd name="T4" fmla="*/ 100 w 108"/>
                  <a:gd name="T5" fmla="*/ 39 h 108"/>
                  <a:gd name="T6" fmla="*/ 97 w 108"/>
                  <a:gd name="T7" fmla="*/ 33 h 108"/>
                  <a:gd name="T8" fmla="*/ 100 w 108"/>
                  <a:gd name="T9" fmla="*/ 24 h 108"/>
                  <a:gd name="T10" fmla="*/ 84 w 108"/>
                  <a:gd name="T11" fmla="*/ 8 h 108"/>
                  <a:gd name="T12" fmla="*/ 75 w 108"/>
                  <a:gd name="T13" fmla="*/ 11 h 108"/>
                  <a:gd name="T14" fmla="*/ 70 w 108"/>
                  <a:gd name="T15" fmla="*/ 9 h 108"/>
                  <a:gd name="T16" fmla="*/ 65 w 108"/>
                  <a:gd name="T17" fmla="*/ 0 h 108"/>
                  <a:gd name="T18" fmla="*/ 43 w 108"/>
                  <a:gd name="T19" fmla="*/ 0 h 108"/>
                  <a:gd name="T20" fmla="*/ 39 w 108"/>
                  <a:gd name="T21" fmla="*/ 9 h 108"/>
                  <a:gd name="T22" fmla="*/ 33 w 108"/>
                  <a:gd name="T23" fmla="*/ 11 h 108"/>
                  <a:gd name="T24" fmla="*/ 24 w 108"/>
                  <a:gd name="T25" fmla="*/ 8 h 108"/>
                  <a:gd name="T26" fmla="*/ 8 w 108"/>
                  <a:gd name="T27" fmla="*/ 24 h 108"/>
                  <a:gd name="T28" fmla="*/ 11 w 108"/>
                  <a:gd name="T29" fmla="*/ 33 h 108"/>
                  <a:gd name="T30" fmla="*/ 9 w 108"/>
                  <a:gd name="T31" fmla="*/ 39 h 108"/>
                  <a:gd name="T32" fmla="*/ 0 w 108"/>
                  <a:gd name="T33" fmla="*/ 43 h 108"/>
                  <a:gd name="T34" fmla="*/ 0 w 108"/>
                  <a:gd name="T35" fmla="*/ 65 h 108"/>
                  <a:gd name="T36" fmla="*/ 8 w 108"/>
                  <a:gd name="T37" fmla="*/ 69 h 108"/>
                  <a:gd name="T38" fmla="*/ 11 w 108"/>
                  <a:gd name="T39" fmla="*/ 76 h 108"/>
                  <a:gd name="T40" fmla="*/ 8 w 108"/>
                  <a:gd name="T41" fmla="*/ 84 h 108"/>
                  <a:gd name="T42" fmla="*/ 23 w 108"/>
                  <a:gd name="T43" fmla="*/ 100 h 108"/>
                  <a:gd name="T44" fmla="*/ 32 w 108"/>
                  <a:gd name="T45" fmla="*/ 97 h 108"/>
                  <a:gd name="T46" fmla="*/ 39 w 108"/>
                  <a:gd name="T47" fmla="*/ 100 h 108"/>
                  <a:gd name="T48" fmla="*/ 43 w 108"/>
                  <a:gd name="T49" fmla="*/ 108 h 108"/>
                  <a:gd name="T50" fmla="*/ 65 w 108"/>
                  <a:gd name="T51" fmla="*/ 108 h 108"/>
                  <a:gd name="T52" fmla="*/ 69 w 108"/>
                  <a:gd name="T53" fmla="*/ 100 h 108"/>
                  <a:gd name="T54" fmla="*/ 76 w 108"/>
                  <a:gd name="T55" fmla="*/ 98 h 108"/>
                  <a:gd name="T56" fmla="*/ 84 w 108"/>
                  <a:gd name="T57" fmla="*/ 100 h 108"/>
                  <a:gd name="T58" fmla="*/ 100 w 108"/>
                  <a:gd name="T59" fmla="*/ 85 h 108"/>
                  <a:gd name="T60" fmla="*/ 97 w 108"/>
                  <a:gd name="T61" fmla="*/ 76 h 108"/>
                  <a:gd name="T62" fmla="*/ 100 w 108"/>
                  <a:gd name="T63" fmla="*/ 69 h 108"/>
                  <a:gd name="T64" fmla="*/ 108 w 108"/>
                  <a:gd name="T65" fmla="*/ 65 h 108"/>
                  <a:gd name="T66" fmla="*/ 78 w 108"/>
                  <a:gd name="T67" fmla="*/ 54 h 108"/>
                  <a:gd name="T68" fmla="*/ 54 w 108"/>
                  <a:gd name="T69" fmla="*/ 79 h 108"/>
                  <a:gd name="T70" fmla="*/ 30 w 108"/>
                  <a:gd name="T71" fmla="*/ 54 h 108"/>
                  <a:gd name="T72" fmla="*/ 54 w 108"/>
                  <a:gd name="T73" fmla="*/ 30 h 108"/>
                  <a:gd name="T74" fmla="*/ 78 w 108"/>
                  <a:gd name="T75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8" h="108">
                    <a:moveTo>
                      <a:pt x="108" y="65"/>
                    </a:moveTo>
                    <a:cubicBezTo>
                      <a:pt x="108" y="43"/>
                      <a:pt x="108" y="43"/>
                      <a:pt x="108" y="43"/>
                    </a:cubicBezTo>
                    <a:cubicBezTo>
                      <a:pt x="100" y="39"/>
                      <a:pt x="100" y="39"/>
                      <a:pt x="100" y="39"/>
                    </a:cubicBezTo>
                    <a:cubicBezTo>
                      <a:pt x="99" y="37"/>
                      <a:pt x="98" y="35"/>
                      <a:pt x="97" y="3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84" y="8"/>
                      <a:pt x="84" y="8"/>
                      <a:pt x="84" y="8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3" y="10"/>
                      <a:pt x="72" y="10"/>
                      <a:pt x="70" y="9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7" y="10"/>
                      <a:pt x="35" y="10"/>
                      <a:pt x="33" y="11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0" y="35"/>
                      <a:pt x="9" y="37"/>
                      <a:pt x="9" y="3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9" y="71"/>
                      <a:pt x="10" y="73"/>
                      <a:pt x="11" y="76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32" y="97"/>
                      <a:pt x="32" y="97"/>
                      <a:pt x="32" y="97"/>
                    </a:cubicBezTo>
                    <a:cubicBezTo>
                      <a:pt x="34" y="98"/>
                      <a:pt x="36" y="99"/>
                      <a:pt x="39" y="100"/>
                    </a:cubicBezTo>
                    <a:cubicBezTo>
                      <a:pt x="43" y="108"/>
                      <a:pt x="43" y="108"/>
                      <a:pt x="43" y="108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9" y="100"/>
                      <a:pt x="69" y="100"/>
                      <a:pt x="69" y="100"/>
                    </a:cubicBezTo>
                    <a:cubicBezTo>
                      <a:pt x="71" y="100"/>
                      <a:pt x="74" y="99"/>
                      <a:pt x="76" y="98"/>
                    </a:cubicBezTo>
                    <a:cubicBezTo>
                      <a:pt x="84" y="100"/>
                      <a:pt x="84" y="100"/>
                      <a:pt x="84" y="100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97" y="76"/>
                      <a:pt x="97" y="76"/>
                      <a:pt x="97" y="76"/>
                    </a:cubicBezTo>
                    <a:cubicBezTo>
                      <a:pt x="98" y="74"/>
                      <a:pt x="99" y="72"/>
                      <a:pt x="100" y="69"/>
                    </a:cubicBezTo>
                    <a:lnTo>
                      <a:pt x="108" y="65"/>
                    </a:lnTo>
                    <a:close/>
                    <a:moveTo>
                      <a:pt x="78" y="54"/>
                    </a:moveTo>
                    <a:cubicBezTo>
                      <a:pt x="78" y="68"/>
                      <a:pt x="68" y="79"/>
                      <a:pt x="54" y="79"/>
                    </a:cubicBezTo>
                    <a:cubicBezTo>
                      <a:pt x="41" y="79"/>
                      <a:pt x="30" y="68"/>
                      <a:pt x="30" y="54"/>
                    </a:cubicBezTo>
                    <a:cubicBezTo>
                      <a:pt x="30" y="41"/>
                      <a:pt x="41" y="30"/>
                      <a:pt x="54" y="30"/>
                    </a:cubicBezTo>
                    <a:cubicBezTo>
                      <a:pt x="68" y="30"/>
                      <a:pt x="78" y="41"/>
                      <a:pt x="78" y="54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5589261" y="4306601"/>
            <a:ext cx="966049" cy="978254"/>
            <a:chOff x="5237224" y="3759845"/>
            <a:chExt cx="914912" cy="926470"/>
          </a:xfrm>
          <a:solidFill>
            <a:sysClr val="window" lastClr="FFFFFF"/>
          </a:solidFill>
        </p:grpSpPr>
        <p:sp>
          <p:nvSpPr>
            <p:cNvPr id="41" name="Freeform 1812"/>
            <p:cNvSpPr/>
            <p:nvPr/>
          </p:nvSpPr>
          <p:spPr>
            <a:xfrm>
              <a:off x="5237224" y="3759845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ysClr val="window" lastClr="FFFFFF"/>
              </a:solidFill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5539564" y="3983837"/>
              <a:ext cx="345128" cy="512366"/>
              <a:chOff x="5649914" y="2946401"/>
              <a:chExt cx="360363" cy="534987"/>
            </a:xfrm>
            <a:grpFill/>
          </p:grpSpPr>
          <p:sp>
            <p:nvSpPr>
              <p:cNvPr id="43" name="Freeform 29"/>
              <p:cNvSpPr/>
              <p:nvPr/>
            </p:nvSpPr>
            <p:spPr bwMode="auto">
              <a:xfrm>
                <a:off x="5776914" y="3424238"/>
                <a:ext cx="106363" cy="57150"/>
              </a:xfrm>
              <a:custGeom>
                <a:avLst/>
                <a:gdLst>
                  <a:gd name="T0" fmla="*/ 0 w 74"/>
                  <a:gd name="T1" fmla="*/ 0 h 40"/>
                  <a:gd name="T2" fmla="*/ 37 w 74"/>
                  <a:gd name="T3" fmla="*/ 40 h 40"/>
                  <a:gd name="T4" fmla="*/ 74 w 74"/>
                  <a:gd name="T5" fmla="*/ 0 h 40"/>
                  <a:gd name="T6" fmla="*/ 0 w 74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40">
                    <a:moveTo>
                      <a:pt x="0" y="0"/>
                    </a:moveTo>
                    <a:cubicBezTo>
                      <a:pt x="0" y="22"/>
                      <a:pt x="17" y="40"/>
                      <a:pt x="37" y="40"/>
                    </a:cubicBezTo>
                    <a:cubicBezTo>
                      <a:pt x="57" y="40"/>
                      <a:pt x="74" y="22"/>
                      <a:pt x="7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ysClr val="window" lastClr="FFFFFF"/>
                </a:solidFill>
                <a:rou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5753101" y="3346451"/>
                <a:ext cx="153988" cy="26988"/>
              </a:xfrm>
              <a:custGeom>
                <a:avLst/>
                <a:gdLst>
                  <a:gd name="T0" fmla="*/ 106 w 106"/>
                  <a:gd name="T1" fmla="*/ 11 h 19"/>
                  <a:gd name="T2" fmla="*/ 98 w 106"/>
                  <a:gd name="T3" fmla="*/ 19 h 19"/>
                  <a:gd name="T4" fmla="*/ 8 w 106"/>
                  <a:gd name="T5" fmla="*/ 19 h 19"/>
                  <a:gd name="T6" fmla="*/ 0 w 106"/>
                  <a:gd name="T7" fmla="*/ 11 h 19"/>
                  <a:gd name="T8" fmla="*/ 0 w 106"/>
                  <a:gd name="T9" fmla="*/ 8 h 19"/>
                  <a:gd name="T10" fmla="*/ 8 w 106"/>
                  <a:gd name="T11" fmla="*/ 0 h 19"/>
                  <a:gd name="T12" fmla="*/ 98 w 106"/>
                  <a:gd name="T13" fmla="*/ 0 h 19"/>
                  <a:gd name="T14" fmla="*/ 106 w 106"/>
                  <a:gd name="T15" fmla="*/ 8 h 19"/>
                  <a:gd name="T16" fmla="*/ 106 w 106"/>
                  <a:gd name="T1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9">
                    <a:moveTo>
                      <a:pt x="106" y="11"/>
                    </a:moveTo>
                    <a:cubicBezTo>
                      <a:pt x="106" y="16"/>
                      <a:pt x="103" y="19"/>
                      <a:pt x="9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3" y="19"/>
                      <a:pt x="0" y="16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3" y="0"/>
                      <a:pt x="106" y="4"/>
                      <a:pt x="106" y="8"/>
                    </a:cubicBezTo>
                    <a:lnTo>
                      <a:pt x="106" y="11"/>
                    </a:lnTo>
                    <a:close/>
                  </a:path>
                </a:pathLst>
              </a:custGeom>
              <a:grpFill/>
              <a:ln w="9525">
                <a:solidFill>
                  <a:sysClr val="window" lastClr="FFFFFF"/>
                </a:solidFill>
                <a:rou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5753101" y="3386138"/>
                <a:ext cx="153988" cy="26988"/>
              </a:xfrm>
              <a:custGeom>
                <a:avLst/>
                <a:gdLst>
                  <a:gd name="T0" fmla="*/ 106 w 106"/>
                  <a:gd name="T1" fmla="*/ 11 h 19"/>
                  <a:gd name="T2" fmla="*/ 98 w 106"/>
                  <a:gd name="T3" fmla="*/ 19 h 19"/>
                  <a:gd name="T4" fmla="*/ 8 w 106"/>
                  <a:gd name="T5" fmla="*/ 19 h 19"/>
                  <a:gd name="T6" fmla="*/ 0 w 106"/>
                  <a:gd name="T7" fmla="*/ 11 h 19"/>
                  <a:gd name="T8" fmla="*/ 0 w 106"/>
                  <a:gd name="T9" fmla="*/ 8 h 19"/>
                  <a:gd name="T10" fmla="*/ 8 w 106"/>
                  <a:gd name="T11" fmla="*/ 0 h 19"/>
                  <a:gd name="T12" fmla="*/ 98 w 106"/>
                  <a:gd name="T13" fmla="*/ 0 h 19"/>
                  <a:gd name="T14" fmla="*/ 106 w 106"/>
                  <a:gd name="T15" fmla="*/ 8 h 19"/>
                  <a:gd name="T16" fmla="*/ 106 w 106"/>
                  <a:gd name="T1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9">
                    <a:moveTo>
                      <a:pt x="106" y="11"/>
                    </a:moveTo>
                    <a:cubicBezTo>
                      <a:pt x="106" y="15"/>
                      <a:pt x="103" y="19"/>
                      <a:pt x="9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3" y="19"/>
                      <a:pt x="0" y="15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3" y="0"/>
                      <a:pt x="106" y="3"/>
                      <a:pt x="106" y="8"/>
                    </a:cubicBezTo>
                    <a:lnTo>
                      <a:pt x="106" y="11"/>
                    </a:lnTo>
                    <a:close/>
                  </a:path>
                </a:pathLst>
              </a:custGeom>
              <a:grpFill/>
              <a:ln w="9525">
                <a:solidFill>
                  <a:sysClr val="window" lastClr="FFFFFF"/>
                </a:solidFill>
                <a:rou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6" name="Freeform 32"/>
              <p:cNvSpPr/>
              <p:nvPr/>
            </p:nvSpPr>
            <p:spPr bwMode="auto">
              <a:xfrm>
                <a:off x="5649914" y="2946401"/>
                <a:ext cx="360363" cy="385763"/>
              </a:xfrm>
              <a:custGeom>
                <a:avLst/>
                <a:gdLst>
                  <a:gd name="T0" fmla="*/ 250 w 250"/>
                  <a:gd name="T1" fmla="*/ 125 h 268"/>
                  <a:gd name="T2" fmla="*/ 125 w 250"/>
                  <a:gd name="T3" fmla="*/ 0 h 268"/>
                  <a:gd name="T4" fmla="*/ 0 w 250"/>
                  <a:gd name="T5" fmla="*/ 125 h 268"/>
                  <a:gd name="T6" fmla="*/ 72 w 250"/>
                  <a:gd name="T7" fmla="*/ 238 h 268"/>
                  <a:gd name="T8" fmla="*/ 72 w 250"/>
                  <a:gd name="T9" fmla="*/ 244 h 268"/>
                  <a:gd name="T10" fmla="*/ 96 w 250"/>
                  <a:gd name="T11" fmla="*/ 268 h 268"/>
                  <a:gd name="T12" fmla="*/ 154 w 250"/>
                  <a:gd name="T13" fmla="*/ 268 h 268"/>
                  <a:gd name="T14" fmla="*/ 178 w 250"/>
                  <a:gd name="T15" fmla="*/ 244 h 268"/>
                  <a:gd name="T16" fmla="*/ 178 w 250"/>
                  <a:gd name="T17" fmla="*/ 238 h 268"/>
                  <a:gd name="T18" fmla="*/ 250 w 250"/>
                  <a:gd name="T19" fmla="*/ 125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268">
                    <a:moveTo>
                      <a:pt x="250" y="125"/>
                    </a:moveTo>
                    <a:cubicBezTo>
                      <a:pt x="250" y="56"/>
                      <a:pt x="194" y="0"/>
                      <a:pt x="125" y="0"/>
                    </a:cubicBezTo>
                    <a:cubicBezTo>
                      <a:pt x="56" y="0"/>
                      <a:pt x="0" y="56"/>
                      <a:pt x="0" y="125"/>
                    </a:cubicBezTo>
                    <a:cubicBezTo>
                      <a:pt x="0" y="175"/>
                      <a:pt x="30" y="218"/>
                      <a:pt x="72" y="238"/>
                    </a:cubicBezTo>
                    <a:cubicBezTo>
                      <a:pt x="72" y="244"/>
                      <a:pt x="72" y="244"/>
                      <a:pt x="72" y="244"/>
                    </a:cubicBezTo>
                    <a:cubicBezTo>
                      <a:pt x="72" y="257"/>
                      <a:pt x="83" y="268"/>
                      <a:pt x="96" y="268"/>
                    </a:cubicBezTo>
                    <a:cubicBezTo>
                      <a:pt x="154" y="268"/>
                      <a:pt x="154" y="268"/>
                      <a:pt x="154" y="268"/>
                    </a:cubicBezTo>
                    <a:cubicBezTo>
                      <a:pt x="167" y="268"/>
                      <a:pt x="178" y="257"/>
                      <a:pt x="178" y="244"/>
                    </a:cubicBezTo>
                    <a:cubicBezTo>
                      <a:pt x="178" y="238"/>
                      <a:pt x="178" y="238"/>
                      <a:pt x="178" y="238"/>
                    </a:cubicBezTo>
                    <a:cubicBezTo>
                      <a:pt x="221" y="218"/>
                      <a:pt x="250" y="175"/>
                      <a:pt x="250" y="125"/>
                    </a:cubicBezTo>
                    <a:close/>
                  </a:path>
                </a:pathLst>
              </a:custGeom>
              <a:grpFill/>
              <a:ln w="9525">
                <a:solidFill>
                  <a:sysClr val="window" lastClr="FFFFFF"/>
                </a:solidFill>
                <a:rou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1805499" y="2838973"/>
            <a:ext cx="3793643" cy="784535"/>
            <a:chOff x="1641794" y="2573986"/>
            <a:chExt cx="3592830" cy="743005"/>
          </a:xfrm>
        </p:grpSpPr>
        <p:sp>
          <p:nvSpPr>
            <p:cNvPr id="48" name="文本框 85"/>
            <p:cNvSpPr txBox="1"/>
            <p:nvPr/>
          </p:nvSpPr>
          <p:spPr>
            <a:xfrm>
              <a:off x="1641794" y="2862276"/>
              <a:ext cx="3592830" cy="454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kumimoji="1"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+mn-lt"/>
                </a:rPr>
                <a:t>悖论命题所描述的客体和所推理的相关系统不相容，将相关系统逻辑错误的运用于客体减刑推理从而导致的悖论。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9" name="TextBox 1956"/>
            <p:cNvSpPr/>
            <p:nvPr/>
          </p:nvSpPr>
          <p:spPr>
            <a:xfrm>
              <a:off x="3438210" y="2573986"/>
              <a:ext cx="1765746" cy="3206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algn="r" defTabSz="685800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逻辑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悖论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129062" y="672460"/>
            <a:ext cx="4203131" cy="448159"/>
            <a:chOff x="716110" y="187653"/>
            <a:chExt cx="4203131" cy="448159"/>
          </a:xfrm>
        </p:grpSpPr>
        <p:sp>
          <p:nvSpPr>
            <p:cNvPr id="54" name="文本框 53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一般悖论的分类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 flipV="1">
              <a:off x="716110" y="626235"/>
              <a:ext cx="2248452" cy="9577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81330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025784" y="3429000"/>
            <a:ext cx="4253242" cy="892915"/>
            <a:chOff x="4606083" y="2848154"/>
            <a:chExt cx="4253242" cy="892915"/>
          </a:xfrm>
        </p:grpSpPr>
        <p:sp>
          <p:nvSpPr>
            <p:cNvPr id="8" name="文本框 7"/>
            <p:cNvSpPr txBox="1"/>
            <p:nvPr/>
          </p:nvSpPr>
          <p:spPr>
            <a:xfrm>
              <a:off x="4667828" y="2964559"/>
              <a:ext cx="38779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36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常见</a:t>
              </a:r>
              <a:r>
                <a:rPr lang="zh-CN" altLang="en-US" sz="3600" dirty="0" smtClean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悖论及其</a:t>
              </a:r>
              <a:r>
                <a:rPr lang="zh-CN" altLang="en-US" sz="36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分解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424400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4606083" y="3727294"/>
              <a:ext cx="4253242" cy="1377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4888117" y="2085375"/>
            <a:ext cx="2415766" cy="1199156"/>
            <a:chOff x="6515137" y="-1169675"/>
            <a:chExt cx="1558123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9" name="任意多边形 18"/>
            <p:cNvSpPr/>
            <p:nvPr/>
          </p:nvSpPr>
          <p:spPr>
            <a:xfrm>
              <a:off x="6515137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3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7336059" y="-1169675"/>
              <a:ext cx="737201" cy="773433"/>
            </a:xfrm>
            <a:custGeom>
              <a:avLst/>
              <a:gdLst/>
              <a:ahLst/>
              <a:cxnLst/>
              <a:rect l="l" t="t" r="r" b="b"/>
              <a:pathLst>
                <a:path w="737201" h="773433">
                  <a:moveTo>
                    <a:pt x="336642" y="0"/>
                  </a:moveTo>
                  <a:cubicBezTo>
                    <a:pt x="450271" y="330"/>
                    <a:pt x="540221" y="25878"/>
                    <a:pt x="606491" y="76642"/>
                  </a:cubicBezTo>
                  <a:cubicBezTo>
                    <a:pt x="672760" y="127406"/>
                    <a:pt x="706623" y="201405"/>
                    <a:pt x="708077" y="298638"/>
                  </a:cubicBezTo>
                  <a:cubicBezTo>
                    <a:pt x="708077" y="352900"/>
                    <a:pt x="693515" y="400406"/>
                    <a:pt x="664391" y="441156"/>
                  </a:cubicBezTo>
                  <a:cubicBezTo>
                    <a:pt x="635268" y="481906"/>
                    <a:pt x="591585" y="514079"/>
                    <a:pt x="533345" y="537676"/>
                  </a:cubicBezTo>
                  <a:lnTo>
                    <a:pt x="533345" y="544956"/>
                  </a:lnTo>
                  <a:cubicBezTo>
                    <a:pt x="594965" y="563120"/>
                    <a:pt x="645025" y="594135"/>
                    <a:pt x="683526" y="637999"/>
                  </a:cubicBezTo>
                  <a:cubicBezTo>
                    <a:pt x="702777" y="659931"/>
                    <a:pt x="717363" y="685126"/>
                    <a:pt x="727284" y="713584"/>
                  </a:cubicBezTo>
                  <a:lnTo>
                    <a:pt x="737201" y="773433"/>
                  </a:lnTo>
                  <a:lnTo>
                    <a:pt x="480437" y="773433"/>
                  </a:lnTo>
                  <a:lnTo>
                    <a:pt x="477651" y="747819"/>
                  </a:lnTo>
                  <a:cubicBezTo>
                    <a:pt x="474107" y="734478"/>
                    <a:pt x="468593" y="722272"/>
                    <a:pt x="461108" y="711200"/>
                  </a:cubicBezTo>
                  <a:cubicBezTo>
                    <a:pt x="446139" y="689055"/>
                    <a:pt x="418540" y="672096"/>
                    <a:pt x="378310" y="660322"/>
                  </a:cubicBezTo>
                  <a:cubicBezTo>
                    <a:pt x="338081" y="648547"/>
                    <a:pt x="280472" y="642606"/>
                    <a:pt x="205482" y="642498"/>
                  </a:cubicBezTo>
                  <a:lnTo>
                    <a:pt x="205482" y="460515"/>
                  </a:lnTo>
                  <a:cubicBezTo>
                    <a:pt x="296596" y="459937"/>
                    <a:pt x="360293" y="446873"/>
                    <a:pt x="396574" y="421321"/>
                  </a:cubicBezTo>
                  <a:cubicBezTo>
                    <a:pt x="432855" y="395770"/>
                    <a:pt x="450283" y="361195"/>
                    <a:pt x="448856" y="317596"/>
                  </a:cubicBezTo>
                  <a:cubicBezTo>
                    <a:pt x="448704" y="280257"/>
                    <a:pt x="438078" y="251758"/>
                    <a:pt x="416977" y="232100"/>
                  </a:cubicBezTo>
                  <a:cubicBezTo>
                    <a:pt x="395876" y="212443"/>
                    <a:pt x="365211" y="202538"/>
                    <a:pt x="324983" y="202386"/>
                  </a:cubicBezTo>
                  <a:cubicBezTo>
                    <a:pt x="289127" y="202599"/>
                    <a:pt x="255912" y="210559"/>
                    <a:pt x="225338" y="226267"/>
                  </a:cubicBezTo>
                  <a:cubicBezTo>
                    <a:pt x="194765" y="241975"/>
                    <a:pt x="163372" y="264154"/>
                    <a:pt x="131159" y="292805"/>
                  </a:cubicBezTo>
                  <a:lnTo>
                    <a:pt x="0" y="133953"/>
                  </a:lnTo>
                  <a:cubicBezTo>
                    <a:pt x="50004" y="91426"/>
                    <a:pt x="102650" y="58544"/>
                    <a:pt x="157937" y="35308"/>
                  </a:cubicBezTo>
                  <a:cubicBezTo>
                    <a:pt x="213224" y="12073"/>
                    <a:pt x="272793" y="303"/>
                    <a:pt x="3366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28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239057" y="1375700"/>
            <a:ext cx="3316467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spc="-15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因为</a:t>
            </a:r>
            <a:r>
              <a:rPr kumimoji="1" lang="zh-CN" altLang="en-US" sz="1400" spc="-15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人类对世界认知能力的局限性，认识到的世界和真实的世界相分离，也就是本体论</a:t>
            </a:r>
            <a:r>
              <a:rPr kumimoji="1" lang="zh-CN" altLang="en-US" sz="1400" spc="-15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和认识论的分离</a:t>
            </a:r>
            <a:r>
              <a:rPr kumimoji="1" lang="zh-CN" altLang="en-US" sz="1400" spc="-15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，人类</a:t>
            </a:r>
            <a:r>
              <a:rPr kumimoji="1" lang="zh-CN" altLang="en-US" sz="1400" spc="-15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的认知（认识论）常常达不到世界的本质（本体论</a:t>
            </a:r>
            <a:r>
              <a:rPr kumimoji="1" lang="zh-CN" altLang="en-US" sz="1400" spc="-15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），导致将认知论作为论证前提时，推理出矛盾，或者从本体论的前提下推理出和认知论相矛盾的结论。</a:t>
            </a:r>
            <a:endParaRPr kumimoji="1" lang="en-US" altLang="zh-CN" sz="1400" spc="-150" dirty="0" smtClean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050" spc="-150" dirty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050" spc="-150" dirty="0" smtClean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050" spc="-150" dirty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050" spc="-150" dirty="0" smtClean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050" spc="-150" dirty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050" spc="-150" dirty="0" smtClean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050" spc="-150" dirty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050" spc="-150" dirty="0" smtClean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050" spc="-150" dirty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050" spc="-150" dirty="0" smtClean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050" spc="-150" dirty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050" spc="-150" dirty="0"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29062" y="672460"/>
            <a:ext cx="4203131" cy="518085"/>
            <a:chOff x="716110" y="187653"/>
            <a:chExt cx="4203131" cy="518085"/>
          </a:xfrm>
        </p:grpSpPr>
        <p:sp>
          <p:nvSpPr>
            <p:cNvPr id="46" name="文本框 45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认知悖论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 flipV="1">
              <a:off x="774478" y="704398"/>
              <a:ext cx="1234494" cy="134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68" name="组合 67"/>
          <p:cNvGrpSpPr/>
          <p:nvPr/>
        </p:nvGrpSpPr>
        <p:grpSpPr>
          <a:xfrm>
            <a:off x="5123012" y="1111042"/>
            <a:ext cx="2101572" cy="1632158"/>
            <a:chOff x="3344682" y="2395425"/>
            <a:chExt cx="3253332" cy="2058045"/>
          </a:xfrm>
        </p:grpSpPr>
        <p:graphicFrame>
          <p:nvGraphicFramePr>
            <p:cNvPr id="69" name="图表 68"/>
            <p:cNvGraphicFramePr/>
            <p:nvPr>
              <p:extLst>
                <p:ext uri="{D42A27DB-BD31-4B8C-83A1-F6EECF244321}">
                  <p14:modId xmlns:p14="http://schemas.microsoft.com/office/powerpoint/2010/main" val="4016762114"/>
                </p:ext>
              </p:extLst>
            </p:nvPr>
          </p:nvGraphicFramePr>
          <p:xfrm>
            <a:off x="3344682" y="2395425"/>
            <a:ext cx="3253332" cy="205804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1" name="文本框 70"/>
            <p:cNvSpPr txBox="1"/>
            <p:nvPr/>
          </p:nvSpPr>
          <p:spPr>
            <a:xfrm>
              <a:off x="4376205" y="2955310"/>
              <a:ext cx="1251290" cy="756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spc="-15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无穷</a:t>
              </a:r>
              <a:endParaRPr lang="zh-CN" altLang="en-US" spc="-15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7488175" y="1489972"/>
            <a:ext cx="2768407" cy="895373"/>
            <a:chOff x="7802057" y="4616053"/>
            <a:chExt cx="2768407" cy="895373"/>
          </a:xfrm>
        </p:grpSpPr>
        <p:grpSp>
          <p:nvGrpSpPr>
            <p:cNvPr id="74" name="组合 73"/>
            <p:cNvGrpSpPr/>
            <p:nvPr/>
          </p:nvGrpSpPr>
          <p:grpSpPr>
            <a:xfrm>
              <a:off x="9323158" y="5079782"/>
              <a:ext cx="866838" cy="431644"/>
              <a:chOff x="9361379" y="2961576"/>
              <a:chExt cx="984104" cy="490037"/>
            </a:xfrm>
          </p:grpSpPr>
          <p:sp>
            <p:nvSpPr>
              <p:cNvPr id="81" name="ValueShape">
                <a:extLst>
                  <a:ext uri="{FF2B5EF4-FFF2-40B4-BE49-F238E27FC236}">
                    <a16:creationId xmlns:a16="http://schemas.microsoft.com/office/drawing/2014/main" id="{8E019590-EA92-4F78-B735-81F647D8D129}"/>
                  </a:ext>
                </a:extLst>
              </p:cNvPr>
              <p:cNvSpPr/>
              <p:nvPr/>
            </p:nvSpPr>
            <p:spPr>
              <a:xfrm>
                <a:off x="9361379" y="2961576"/>
                <a:ext cx="201101" cy="490037"/>
              </a:xfrm>
              <a:custGeom>
                <a:avLst/>
                <a:gdLst>
                  <a:gd name="connsiteX0" fmla="*/ 30544 w 138113"/>
                  <a:gd name="connsiteY0" fmla="*/ 76200 h 336550"/>
                  <a:gd name="connsiteX1" fmla="*/ 102257 w 138113"/>
                  <a:gd name="connsiteY1" fmla="*/ 76200 h 336550"/>
                  <a:gd name="connsiteX2" fmla="*/ 116865 w 138113"/>
                  <a:gd name="connsiteY2" fmla="*/ 78830 h 336550"/>
                  <a:gd name="connsiteX3" fmla="*/ 128817 w 138113"/>
                  <a:gd name="connsiteY3" fmla="*/ 86719 h 336550"/>
                  <a:gd name="connsiteX4" fmla="*/ 135457 w 138113"/>
                  <a:gd name="connsiteY4" fmla="*/ 98553 h 336550"/>
                  <a:gd name="connsiteX5" fmla="*/ 138113 w 138113"/>
                  <a:gd name="connsiteY5" fmla="*/ 111702 h 336550"/>
                  <a:gd name="connsiteX6" fmla="*/ 138113 w 138113"/>
                  <a:gd name="connsiteY6" fmla="*/ 206375 h 336550"/>
                  <a:gd name="connsiteX7" fmla="*/ 135457 w 138113"/>
                  <a:gd name="connsiteY7" fmla="*/ 214264 h 336550"/>
                  <a:gd name="connsiteX8" fmla="*/ 127489 w 138113"/>
                  <a:gd name="connsiteY8" fmla="*/ 216894 h 336550"/>
                  <a:gd name="connsiteX9" fmla="*/ 120849 w 138113"/>
                  <a:gd name="connsiteY9" fmla="*/ 214264 h 336550"/>
                  <a:gd name="connsiteX10" fmla="*/ 118193 w 138113"/>
                  <a:gd name="connsiteY10" fmla="*/ 206375 h 336550"/>
                  <a:gd name="connsiteX11" fmla="*/ 118193 w 138113"/>
                  <a:gd name="connsiteY11" fmla="*/ 116962 h 336550"/>
                  <a:gd name="connsiteX12" fmla="*/ 115537 w 138113"/>
                  <a:gd name="connsiteY12" fmla="*/ 114332 h 336550"/>
                  <a:gd name="connsiteX13" fmla="*/ 111553 w 138113"/>
                  <a:gd name="connsiteY13" fmla="*/ 113017 h 336550"/>
                  <a:gd name="connsiteX14" fmla="*/ 107569 w 138113"/>
                  <a:gd name="connsiteY14" fmla="*/ 114332 h 336550"/>
                  <a:gd name="connsiteX15" fmla="*/ 106241 w 138113"/>
                  <a:gd name="connsiteY15" fmla="*/ 116962 h 336550"/>
                  <a:gd name="connsiteX16" fmla="*/ 106241 w 138113"/>
                  <a:gd name="connsiteY16" fmla="*/ 322086 h 336550"/>
                  <a:gd name="connsiteX17" fmla="*/ 100929 w 138113"/>
                  <a:gd name="connsiteY17" fmla="*/ 332605 h 336550"/>
                  <a:gd name="connsiteX18" fmla="*/ 90305 w 138113"/>
                  <a:gd name="connsiteY18" fmla="*/ 336550 h 336550"/>
                  <a:gd name="connsiteX19" fmla="*/ 79681 w 138113"/>
                  <a:gd name="connsiteY19" fmla="*/ 332605 h 336550"/>
                  <a:gd name="connsiteX20" fmla="*/ 75697 w 138113"/>
                  <a:gd name="connsiteY20" fmla="*/ 322086 h 336550"/>
                  <a:gd name="connsiteX21" fmla="*/ 75697 w 138113"/>
                  <a:gd name="connsiteY21" fmla="*/ 195856 h 336550"/>
                  <a:gd name="connsiteX22" fmla="*/ 73041 w 138113"/>
                  <a:gd name="connsiteY22" fmla="*/ 191911 h 336550"/>
                  <a:gd name="connsiteX23" fmla="*/ 69057 w 138113"/>
                  <a:gd name="connsiteY23" fmla="*/ 190596 h 336550"/>
                  <a:gd name="connsiteX24" fmla="*/ 65073 w 138113"/>
                  <a:gd name="connsiteY24" fmla="*/ 191911 h 336550"/>
                  <a:gd name="connsiteX25" fmla="*/ 62417 w 138113"/>
                  <a:gd name="connsiteY25" fmla="*/ 195856 h 336550"/>
                  <a:gd name="connsiteX26" fmla="*/ 62417 w 138113"/>
                  <a:gd name="connsiteY26" fmla="*/ 241877 h 336550"/>
                  <a:gd name="connsiteX27" fmla="*/ 62417 w 138113"/>
                  <a:gd name="connsiteY27" fmla="*/ 322086 h 336550"/>
                  <a:gd name="connsiteX28" fmla="*/ 57105 w 138113"/>
                  <a:gd name="connsiteY28" fmla="*/ 332605 h 336550"/>
                  <a:gd name="connsiteX29" fmla="*/ 46480 w 138113"/>
                  <a:gd name="connsiteY29" fmla="*/ 336550 h 336550"/>
                  <a:gd name="connsiteX30" fmla="*/ 35856 w 138113"/>
                  <a:gd name="connsiteY30" fmla="*/ 332605 h 336550"/>
                  <a:gd name="connsiteX31" fmla="*/ 31872 w 138113"/>
                  <a:gd name="connsiteY31" fmla="*/ 322086 h 336550"/>
                  <a:gd name="connsiteX32" fmla="*/ 31872 w 138113"/>
                  <a:gd name="connsiteY32" fmla="*/ 116962 h 336550"/>
                  <a:gd name="connsiteX33" fmla="*/ 29216 w 138113"/>
                  <a:gd name="connsiteY33" fmla="*/ 114332 h 336550"/>
                  <a:gd name="connsiteX34" fmla="*/ 26560 w 138113"/>
                  <a:gd name="connsiteY34" fmla="*/ 113017 h 336550"/>
                  <a:gd name="connsiteX35" fmla="*/ 22576 w 138113"/>
                  <a:gd name="connsiteY35" fmla="*/ 114332 h 336550"/>
                  <a:gd name="connsiteX36" fmla="*/ 19920 w 138113"/>
                  <a:gd name="connsiteY36" fmla="*/ 116962 h 336550"/>
                  <a:gd name="connsiteX37" fmla="*/ 19920 w 138113"/>
                  <a:gd name="connsiteY37" fmla="*/ 206375 h 336550"/>
                  <a:gd name="connsiteX38" fmla="*/ 17264 w 138113"/>
                  <a:gd name="connsiteY38" fmla="*/ 214264 h 336550"/>
                  <a:gd name="connsiteX39" fmla="*/ 10624 w 138113"/>
                  <a:gd name="connsiteY39" fmla="*/ 216894 h 336550"/>
                  <a:gd name="connsiteX40" fmla="*/ 2656 w 138113"/>
                  <a:gd name="connsiteY40" fmla="*/ 214264 h 336550"/>
                  <a:gd name="connsiteX41" fmla="*/ 0 w 138113"/>
                  <a:gd name="connsiteY41" fmla="*/ 206375 h 336550"/>
                  <a:gd name="connsiteX42" fmla="*/ 0 w 138113"/>
                  <a:gd name="connsiteY42" fmla="*/ 111702 h 336550"/>
                  <a:gd name="connsiteX43" fmla="*/ 1328 w 138113"/>
                  <a:gd name="connsiteY43" fmla="*/ 98553 h 336550"/>
                  <a:gd name="connsiteX44" fmla="*/ 7968 w 138113"/>
                  <a:gd name="connsiteY44" fmla="*/ 86719 h 336550"/>
                  <a:gd name="connsiteX45" fmla="*/ 17264 w 138113"/>
                  <a:gd name="connsiteY45" fmla="*/ 78830 h 336550"/>
                  <a:gd name="connsiteX46" fmla="*/ 30544 w 138113"/>
                  <a:gd name="connsiteY46" fmla="*/ 76200 h 336550"/>
                  <a:gd name="connsiteX47" fmla="*/ 69057 w 138113"/>
                  <a:gd name="connsiteY47" fmla="*/ 0 h 336550"/>
                  <a:gd name="connsiteX48" fmla="*/ 92489 w 138113"/>
                  <a:gd name="connsiteY48" fmla="*/ 9335 h 336550"/>
                  <a:gd name="connsiteX49" fmla="*/ 101601 w 138113"/>
                  <a:gd name="connsiteY49" fmla="*/ 33338 h 336550"/>
                  <a:gd name="connsiteX50" fmla="*/ 98998 w 138113"/>
                  <a:gd name="connsiteY50" fmla="*/ 46673 h 336550"/>
                  <a:gd name="connsiteX51" fmla="*/ 92489 w 138113"/>
                  <a:gd name="connsiteY51" fmla="*/ 57341 h 336550"/>
                  <a:gd name="connsiteX52" fmla="*/ 82075 w 138113"/>
                  <a:gd name="connsiteY52" fmla="*/ 64008 h 336550"/>
                  <a:gd name="connsiteX53" fmla="*/ 69057 w 138113"/>
                  <a:gd name="connsiteY53" fmla="*/ 66675 h 336550"/>
                  <a:gd name="connsiteX54" fmla="*/ 56040 w 138113"/>
                  <a:gd name="connsiteY54" fmla="*/ 64008 h 336550"/>
                  <a:gd name="connsiteX55" fmla="*/ 45625 w 138113"/>
                  <a:gd name="connsiteY55" fmla="*/ 57341 h 336550"/>
                  <a:gd name="connsiteX56" fmla="*/ 39117 w 138113"/>
                  <a:gd name="connsiteY56" fmla="*/ 46673 h 336550"/>
                  <a:gd name="connsiteX57" fmla="*/ 36513 w 138113"/>
                  <a:gd name="connsiteY57" fmla="*/ 33338 h 336550"/>
                  <a:gd name="connsiteX58" fmla="*/ 39117 w 138113"/>
                  <a:gd name="connsiteY58" fmla="*/ 20003 h 336550"/>
                  <a:gd name="connsiteX59" fmla="*/ 45625 w 138113"/>
                  <a:gd name="connsiteY59" fmla="*/ 9335 h 336550"/>
                  <a:gd name="connsiteX60" fmla="*/ 56040 w 138113"/>
                  <a:gd name="connsiteY60" fmla="*/ 2667 h 336550"/>
                  <a:gd name="connsiteX61" fmla="*/ 69057 w 138113"/>
                  <a:gd name="connsiteY61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38113" h="336550">
                    <a:moveTo>
                      <a:pt x="30544" y="76200"/>
                    </a:moveTo>
                    <a:lnTo>
                      <a:pt x="102257" y="76200"/>
                    </a:lnTo>
                    <a:cubicBezTo>
                      <a:pt x="107569" y="76200"/>
                      <a:pt x="112881" y="77515"/>
                      <a:pt x="116865" y="78830"/>
                    </a:cubicBezTo>
                    <a:cubicBezTo>
                      <a:pt x="122177" y="81460"/>
                      <a:pt x="124833" y="84089"/>
                      <a:pt x="128817" y="86719"/>
                    </a:cubicBezTo>
                    <a:cubicBezTo>
                      <a:pt x="131473" y="90664"/>
                      <a:pt x="134129" y="94609"/>
                      <a:pt x="135457" y="98553"/>
                    </a:cubicBezTo>
                    <a:cubicBezTo>
                      <a:pt x="136785" y="102498"/>
                      <a:pt x="138113" y="106443"/>
                      <a:pt x="138113" y="111702"/>
                    </a:cubicBezTo>
                    <a:cubicBezTo>
                      <a:pt x="138113" y="206375"/>
                      <a:pt x="138113" y="206375"/>
                      <a:pt x="138113" y="206375"/>
                    </a:cubicBezTo>
                    <a:cubicBezTo>
                      <a:pt x="138113" y="209005"/>
                      <a:pt x="136785" y="211635"/>
                      <a:pt x="135457" y="214264"/>
                    </a:cubicBezTo>
                    <a:cubicBezTo>
                      <a:pt x="132801" y="215579"/>
                      <a:pt x="130145" y="216894"/>
                      <a:pt x="127489" y="216894"/>
                    </a:cubicBezTo>
                    <a:cubicBezTo>
                      <a:pt x="124833" y="216894"/>
                      <a:pt x="123505" y="215579"/>
                      <a:pt x="120849" y="214264"/>
                    </a:cubicBezTo>
                    <a:cubicBezTo>
                      <a:pt x="118193" y="211635"/>
                      <a:pt x="118193" y="209005"/>
                      <a:pt x="118193" y="206375"/>
                    </a:cubicBezTo>
                    <a:cubicBezTo>
                      <a:pt x="118193" y="116962"/>
                      <a:pt x="118193" y="116962"/>
                      <a:pt x="118193" y="116962"/>
                    </a:cubicBezTo>
                    <a:cubicBezTo>
                      <a:pt x="118193" y="115647"/>
                      <a:pt x="116865" y="114332"/>
                      <a:pt x="115537" y="114332"/>
                    </a:cubicBezTo>
                    <a:cubicBezTo>
                      <a:pt x="114209" y="114332"/>
                      <a:pt x="112881" y="113017"/>
                      <a:pt x="111553" y="113017"/>
                    </a:cubicBezTo>
                    <a:cubicBezTo>
                      <a:pt x="110225" y="113017"/>
                      <a:pt x="110225" y="114332"/>
                      <a:pt x="107569" y="114332"/>
                    </a:cubicBezTo>
                    <a:cubicBezTo>
                      <a:pt x="106241" y="114332"/>
                      <a:pt x="106241" y="115647"/>
                      <a:pt x="106241" y="116962"/>
                    </a:cubicBezTo>
                    <a:cubicBezTo>
                      <a:pt x="106241" y="322086"/>
                      <a:pt x="106241" y="322086"/>
                      <a:pt x="106241" y="322086"/>
                    </a:cubicBezTo>
                    <a:cubicBezTo>
                      <a:pt x="106241" y="326031"/>
                      <a:pt x="104913" y="329976"/>
                      <a:pt x="100929" y="332605"/>
                    </a:cubicBezTo>
                    <a:cubicBezTo>
                      <a:pt x="98273" y="335235"/>
                      <a:pt x="95617" y="336550"/>
                      <a:pt x="90305" y="336550"/>
                    </a:cubicBezTo>
                    <a:cubicBezTo>
                      <a:pt x="86321" y="336550"/>
                      <a:pt x="83665" y="335235"/>
                      <a:pt x="79681" y="332605"/>
                    </a:cubicBezTo>
                    <a:cubicBezTo>
                      <a:pt x="77025" y="328661"/>
                      <a:pt x="75697" y="326031"/>
                      <a:pt x="75697" y="322086"/>
                    </a:cubicBezTo>
                    <a:cubicBezTo>
                      <a:pt x="75697" y="195856"/>
                      <a:pt x="75697" y="195856"/>
                      <a:pt x="75697" y="195856"/>
                    </a:cubicBezTo>
                    <a:cubicBezTo>
                      <a:pt x="75697" y="194541"/>
                      <a:pt x="74369" y="193226"/>
                      <a:pt x="73041" y="191911"/>
                    </a:cubicBezTo>
                    <a:cubicBezTo>
                      <a:pt x="71713" y="191911"/>
                      <a:pt x="70385" y="190596"/>
                      <a:pt x="69057" y="190596"/>
                    </a:cubicBezTo>
                    <a:cubicBezTo>
                      <a:pt x="69057" y="190596"/>
                      <a:pt x="66401" y="191911"/>
                      <a:pt x="65073" y="191911"/>
                    </a:cubicBezTo>
                    <a:cubicBezTo>
                      <a:pt x="62417" y="193226"/>
                      <a:pt x="62417" y="194541"/>
                      <a:pt x="62417" y="195856"/>
                    </a:cubicBezTo>
                    <a:cubicBezTo>
                      <a:pt x="62417" y="241877"/>
                      <a:pt x="62417" y="241877"/>
                      <a:pt x="62417" y="241877"/>
                    </a:cubicBezTo>
                    <a:cubicBezTo>
                      <a:pt x="62417" y="322086"/>
                      <a:pt x="62417" y="322086"/>
                      <a:pt x="62417" y="322086"/>
                    </a:cubicBezTo>
                    <a:cubicBezTo>
                      <a:pt x="62417" y="326031"/>
                      <a:pt x="61089" y="328661"/>
                      <a:pt x="57105" y="332605"/>
                    </a:cubicBezTo>
                    <a:cubicBezTo>
                      <a:pt x="54449" y="335235"/>
                      <a:pt x="50464" y="336550"/>
                      <a:pt x="46480" y="336550"/>
                    </a:cubicBezTo>
                    <a:cubicBezTo>
                      <a:pt x="42496" y="336550"/>
                      <a:pt x="38512" y="335235"/>
                      <a:pt x="35856" y="332605"/>
                    </a:cubicBezTo>
                    <a:cubicBezTo>
                      <a:pt x="33200" y="329976"/>
                      <a:pt x="31872" y="326031"/>
                      <a:pt x="31872" y="322086"/>
                    </a:cubicBezTo>
                    <a:cubicBezTo>
                      <a:pt x="31872" y="116962"/>
                      <a:pt x="31872" y="116962"/>
                      <a:pt x="31872" y="116962"/>
                    </a:cubicBezTo>
                    <a:cubicBezTo>
                      <a:pt x="31872" y="115647"/>
                      <a:pt x="30544" y="114332"/>
                      <a:pt x="29216" y="114332"/>
                    </a:cubicBezTo>
                    <a:cubicBezTo>
                      <a:pt x="27888" y="114332"/>
                      <a:pt x="26560" y="113017"/>
                      <a:pt x="26560" y="113017"/>
                    </a:cubicBezTo>
                    <a:cubicBezTo>
                      <a:pt x="25232" y="113017"/>
                      <a:pt x="23904" y="114332"/>
                      <a:pt x="22576" y="114332"/>
                    </a:cubicBezTo>
                    <a:cubicBezTo>
                      <a:pt x="21248" y="114332"/>
                      <a:pt x="19920" y="115647"/>
                      <a:pt x="19920" y="116962"/>
                    </a:cubicBezTo>
                    <a:cubicBezTo>
                      <a:pt x="19920" y="206375"/>
                      <a:pt x="19920" y="206375"/>
                      <a:pt x="19920" y="206375"/>
                    </a:cubicBezTo>
                    <a:cubicBezTo>
                      <a:pt x="19920" y="209005"/>
                      <a:pt x="19920" y="211635"/>
                      <a:pt x="17264" y="214264"/>
                    </a:cubicBezTo>
                    <a:cubicBezTo>
                      <a:pt x="14608" y="215579"/>
                      <a:pt x="13280" y="216894"/>
                      <a:pt x="10624" y="216894"/>
                    </a:cubicBezTo>
                    <a:cubicBezTo>
                      <a:pt x="7968" y="216894"/>
                      <a:pt x="5312" y="215579"/>
                      <a:pt x="2656" y="214264"/>
                    </a:cubicBezTo>
                    <a:cubicBezTo>
                      <a:pt x="1328" y="211635"/>
                      <a:pt x="0" y="209005"/>
                      <a:pt x="0" y="206375"/>
                    </a:cubicBezTo>
                    <a:cubicBezTo>
                      <a:pt x="0" y="111702"/>
                      <a:pt x="0" y="111702"/>
                      <a:pt x="0" y="111702"/>
                    </a:cubicBezTo>
                    <a:cubicBezTo>
                      <a:pt x="0" y="106443"/>
                      <a:pt x="0" y="102498"/>
                      <a:pt x="1328" y="98553"/>
                    </a:cubicBezTo>
                    <a:cubicBezTo>
                      <a:pt x="2656" y="94609"/>
                      <a:pt x="5312" y="90664"/>
                      <a:pt x="7968" y="86719"/>
                    </a:cubicBezTo>
                    <a:cubicBezTo>
                      <a:pt x="9296" y="84089"/>
                      <a:pt x="13280" y="81460"/>
                      <a:pt x="17264" y="78830"/>
                    </a:cubicBezTo>
                    <a:cubicBezTo>
                      <a:pt x="19920" y="77515"/>
                      <a:pt x="25232" y="76200"/>
                      <a:pt x="30544" y="76200"/>
                    </a:cubicBezTo>
                    <a:close/>
                    <a:moveTo>
                      <a:pt x="69057" y="0"/>
                    </a:moveTo>
                    <a:cubicBezTo>
                      <a:pt x="78169" y="0"/>
                      <a:pt x="85980" y="2667"/>
                      <a:pt x="92489" y="9335"/>
                    </a:cubicBezTo>
                    <a:cubicBezTo>
                      <a:pt x="98998" y="16002"/>
                      <a:pt x="101601" y="24003"/>
                      <a:pt x="101601" y="33338"/>
                    </a:cubicBezTo>
                    <a:cubicBezTo>
                      <a:pt x="101601" y="38672"/>
                      <a:pt x="101601" y="42672"/>
                      <a:pt x="98998" y="46673"/>
                    </a:cubicBezTo>
                    <a:cubicBezTo>
                      <a:pt x="97696" y="50673"/>
                      <a:pt x="95092" y="54674"/>
                      <a:pt x="92489" y="57341"/>
                    </a:cubicBezTo>
                    <a:cubicBezTo>
                      <a:pt x="89885" y="60008"/>
                      <a:pt x="85980" y="62675"/>
                      <a:pt x="82075" y="64008"/>
                    </a:cubicBezTo>
                    <a:cubicBezTo>
                      <a:pt x="78169" y="66675"/>
                      <a:pt x="72962" y="66675"/>
                      <a:pt x="69057" y="66675"/>
                    </a:cubicBezTo>
                    <a:cubicBezTo>
                      <a:pt x="63850" y="66675"/>
                      <a:pt x="59945" y="66675"/>
                      <a:pt x="56040" y="64008"/>
                    </a:cubicBezTo>
                    <a:cubicBezTo>
                      <a:pt x="52134" y="62675"/>
                      <a:pt x="48229" y="60008"/>
                      <a:pt x="45625" y="57341"/>
                    </a:cubicBezTo>
                    <a:cubicBezTo>
                      <a:pt x="43022" y="54674"/>
                      <a:pt x="40418" y="50673"/>
                      <a:pt x="39117" y="46673"/>
                    </a:cubicBezTo>
                    <a:cubicBezTo>
                      <a:pt x="37815" y="42672"/>
                      <a:pt x="36513" y="38672"/>
                      <a:pt x="36513" y="33338"/>
                    </a:cubicBezTo>
                    <a:cubicBezTo>
                      <a:pt x="36513" y="29337"/>
                      <a:pt x="37815" y="25337"/>
                      <a:pt x="39117" y="20003"/>
                    </a:cubicBezTo>
                    <a:cubicBezTo>
                      <a:pt x="40418" y="16002"/>
                      <a:pt x="43022" y="13335"/>
                      <a:pt x="45625" y="9335"/>
                    </a:cubicBezTo>
                    <a:cubicBezTo>
                      <a:pt x="48229" y="6668"/>
                      <a:pt x="52134" y="4001"/>
                      <a:pt x="56040" y="2667"/>
                    </a:cubicBezTo>
                    <a:cubicBezTo>
                      <a:pt x="59945" y="1334"/>
                      <a:pt x="63850" y="0"/>
                      <a:pt x="69057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ValueShape">
                <a:extLst>
                  <a:ext uri="{FF2B5EF4-FFF2-40B4-BE49-F238E27FC236}">
                    <a16:creationId xmlns:a16="http://schemas.microsoft.com/office/drawing/2014/main" id="{3527A79C-11D1-4CB6-9832-CEC4A91F48F7}"/>
                  </a:ext>
                </a:extLst>
              </p:cNvPr>
              <p:cNvSpPr/>
              <p:nvPr/>
            </p:nvSpPr>
            <p:spPr>
              <a:xfrm>
                <a:off x="9633790" y="2961576"/>
                <a:ext cx="201101" cy="490037"/>
              </a:xfrm>
              <a:custGeom>
                <a:avLst/>
                <a:gdLst>
                  <a:gd name="connsiteX0" fmla="*/ 30544 w 138113"/>
                  <a:gd name="connsiteY0" fmla="*/ 76200 h 336550"/>
                  <a:gd name="connsiteX1" fmla="*/ 102257 w 138113"/>
                  <a:gd name="connsiteY1" fmla="*/ 76200 h 336550"/>
                  <a:gd name="connsiteX2" fmla="*/ 116865 w 138113"/>
                  <a:gd name="connsiteY2" fmla="*/ 78830 h 336550"/>
                  <a:gd name="connsiteX3" fmla="*/ 128817 w 138113"/>
                  <a:gd name="connsiteY3" fmla="*/ 86719 h 336550"/>
                  <a:gd name="connsiteX4" fmla="*/ 135457 w 138113"/>
                  <a:gd name="connsiteY4" fmla="*/ 98553 h 336550"/>
                  <a:gd name="connsiteX5" fmla="*/ 138113 w 138113"/>
                  <a:gd name="connsiteY5" fmla="*/ 111702 h 336550"/>
                  <a:gd name="connsiteX6" fmla="*/ 138113 w 138113"/>
                  <a:gd name="connsiteY6" fmla="*/ 206375 h 336550"/>
                  <a:gd name="connsiteX7" fmla="*/ 135457 w 138113"/>
                  <a:gd name="connsiteY7" fmla="*/ 214264 h 336550"/>
                  <a:gd name="connsiteX8" fmla="*/ 127489 w 138113"/>
                  <a:gd name="connsiteY8" fmla="*/ 216894 h 336550"/>
                  <a:gd name="connsiteX9" fmla="*/ 120849 w 138113"/>
                  <a:gd name="connsiteY9" fmla="*/ 214264 h 336550"/>
                  <a:gd name="connsiteX10" fmla="*/ 118193 w 138113"/>
                  <a:gd name="connsiteY10" fmla="*/ 206375 h 336550"/>
                  <a:gd name="connsiteX11" fmla="*/ 118193 w 138113"/>
                  <a:gd name="connsiteY11" fmla="*/ 116962 h 336550"/>
                  <a:gd name="connsiteX12" fmla="*/ 115537 w 138113"/>
                  <a:gd name="connsiteY12" fmla="*/ 114332 h 336550"/>
                  <a:gd name="connsiteX13" fmla="*/ 111553 w 138113"/>
                  <a:gd name="connsiteY13" fmla="*/ 113017 h 336550"/>
                  <a:gd name="connsiteX14" fmla="*/ 107569 w 138113"/>
                  <a:gd name="connsiteY14" fmla="*/ 114332 h 336550"/>
                  <a:gd name="connsiteX15" fmla="*/ 106241 w 138113"/>
                  <a:gd name="connsiteY15" fmla="*/ 116962 h 336550"/>
                  <a:gd name="connsiteX16" fmla="*/ 106241 w 138113"/>
                  <a:gd name="connsiteY16" fmla="*/ 322086 h 336550"/>
                  <a:gd name="connsiteX17" fmla="*/ 100929 w 138113"/>
                  <a:gd name="connsiteY17" fmla="*/ 332605 h 336550"/>
                  <a:gd name="connsiteX18" fmla="*/ 90305 w 138113"/>
                  <a:gd name="connsiteY18" fmla="*/ 336550 h 336550"/>
                  <a:gd name="connsiteX19" fmla="*/ 79681 w 138113"/>
                  <a:gd name="connsiteY19" fmla="*/ 332605 h 336550"/>
                  <a:gd name="connsiteX20" fmla="*/ 75697 w 138113"/>
                  <a:gd name="connsiteY20" fmla="*/ 322086 h 336550"/>
                  <a:gd name="connsiteX21" fmla="*/ 75697 w 138113"/>
                  <a:gd name="connsiteY21" fmla="*/ 195856 h 336550"/>
                  <a:gd name="connsiteX22" fmla="*/ 73041 w 138113"/>
                  <a:gd name="connsiteY22" fmla="*/ 191911 h 336550"/>
                  <a:gd name="connsiteX23" fmla="*/ 69057 w 138113"/>
                  <a:gd name="connsiteY23" fmla="*/ 190596 h 336550"/>
                  <a:gd name="connsiteX24" fmla="*/ 65073 w 138113"/>
                  <a:gd name="connsiteY24" fmla="*/ 191911 h 336550"/>
                  <a:gd name="connsiteX25" fmla="*/ 62417 w 138113"/>
                  <a:gd name="connsiteY25" fmla="*/ 195856 h 336550"/>
                  <a:gd name="connsiteX26" fmla="*/ 62417 w 138113"/>
                  <a:gd name="connsiteY26" fmla="*/ 241877 h 336550"/>
                  <a:gd name="connsiteX27" fmla="*/ 62417 w 138113"/>
                  <a:gd name="connsiteY27" fmla="*/ 322086 h 336550"/>
                  <a:gd name="connsiteX28" fmla="*/ 57105 w 138113"/>
                  <a:gd name="connsiteY28" fmla="*/ 332605 h 336550"/>
                  <a:gd name="connsiteX29" fmla="*/ 46480 w 138113"/>
                  <a:gd name="connsiteY29" fmla="*/ 336550 h 336550"/>
                  <a:gd name="connsiteX30" fmla="*/ 35856 w 138113"/>
                  <a:gd name="connsiteY30" fmla="*/ 332605 h 336550"/>
                  <a:gd name="connsiteX31" fmla="*/ 31872 w 138113"/>
                  <a:gd name="connsiteY31" fmla="*/ 322086 h 336550"/>
                  <a:gd name="connsiteX32" fmla="*/ 31872 w 138113"/>
                  <a:gd name="connsiteY32" fmla="*/ 116962 h 336550"/>
                  <a:gd name="connsiteX33" fmla="*/ 29216 w 138113"/>
                  <a:gd name="connsiteY33" fmla="*/ 114332 h 336550"/>
                  <a:gd name="connsiteX34" fmla="*/ 26560 w 138113"/>
                  <a:gd name="connsiteY34" fmla="*/ 113017 h 336550"/>
                  <a:gd name="connsiteX35" fmla="*/ 22576 w 138113"/>
                  <a:gd name="connsiteY35" fmla="*/ 114332 h 336550"/>
                  <a:gd name="connsiteX36" fmla="*/ 19920 w 138113"/>
                  <a:gd name="connsiteY36" fmla="*/ 116962 h 336550"/>
                  <a:gd name="connsiteX37" fmla="*/ 19920 w 138113"/>
                  <a:gd name="connsiteY37" fmla="*/ 206375 h 336550"/>
                  <a:gd name="connsiteX38" fmla="*/ 17264 w 138113"/>
                  <a:gd name="connsiteY38" fmla="*/ 214264 h 336550"/>
                  <a:gd name="connsiteX39" fmla="*/ 10624 w 138113"/>
                  <a:gd name="connsiteY39" fmla="*/ 216894 h 336550"/>
                  <a:gd name="connsiteX40" fmla="*/ 2656 w 138113"/>
                  <a:gd name="connsiteY40" fmla="*/ 214264 h 336550"/>
                  <a:gd name="connsiteX41" fmla="*/ 0 w 138113"/>
                  <a:gd name="connsiteY41" fmla="*/ 206375 h 336550"/>
                  <a:gd name="connsiteX42" fmla="*/ 0 w 138113"/>
                  <a:gd name="connsiteY42" fmla="*/ 111702 h 336550"/>
                  <a:gd name="connsiteX43" fmla="*/ 1328 w 138113"/>
                  <a:gd name="connsiteY43" fmla="*/ 98553 h 336550"/>
                  <a:gd name="connsiteX44" fmla="*/ 7968 w 138113"/>
                  <a:gd name="connsiteY44" fmla="*/ 86719 h 336550"/>
                  <a:gd name="connsiteX45" fmla="*/ 17264 w 138113"/>
                  <a:gd name="connsiteY45" fmla="*/ 78830 h 336550"/>
                  <a:gd name="connsiteX46" fmla="*/ 30544 w 138113"/>
                  <a:gd name="connsiteY46" fmla="*/ 76200 h 336550"/>
                  <a:gd name="connsiteX47" fmla="*/ 69057 w 138113"/>
                  <a:gd name="connsiteY47" fmla="*/ 0 h 336550"/>
                  <a:gd name="connsiteX48" fmla="*/ 92489 w 138113"/>
                  <a:gd name="connsiteY48" fmla="*/ 9335 h 336550"/>
                  <a:gd name="connsiteX49" fmla="*/ 101601 w 138113"/>
                  <a:gd name="connsiteY49" fmla="*/ 33338 h 336550"/>
                  <a:gd name="connsiteX50" fmla="*/ 98998 w 138113"/>
                  <a:gd name="connsiteY50" fmla="*/ 46673 h 336550"/>
                  <a:gd name="connsiteX51" fmla="*/ 92489 w 138113"/>
                  <a:gd name="connsiteY51" fmla="*/ 57341 h 336550"/>
                  <a:gd name="connsiteX52" fmla="*/ 82075 w 138113"/>
                  <a:gd name="connsiteY52" fmla="*/ 64008 h 336550"/>
                  <a:gd name="connsiteX53" fmla="*/ 69057 w 138113"/>
                  <a:gd name="connsiteY53" fmla="*/ 66675 h 336550"/>
                  <a:gd name="connsiteX54" fmla="*/ 56040 w 138113"/>
                  <a:gd name="connsiteY54" fmla="*/ 64008 h 336550"/>
                  <a:gd name="connsiteX55" fmla="*/ 45625 w 138113"/>
                  <a:gd name="connsiteY55" fmla="*/ 57341 h 336550"/>
                  <a:gd name="connsiteX56" fmla="*/ 39117 w 138113"/>
                  <a:gd name="connsiteY56" fmla="*/ 46673 h 336550"/>
                  <a:gd name="connsiteX57" fmla="*/ 36513 w 138113"/>
                  <a:gd name="connsiteY57" fmla="*/ 33338 h 336550"/>
                  <a:gd name="connsiteX58" fmla="*/ 39117 w 138113"/>
                  <a:gd name="connsiteY58" fmla="*/ 20003 h 336550"/>
                  <a:gd name="connsiteX59" fmla="*/ 45625 w 138113"/>
                  <a:gd name="connsiteY59" fmla="*/ 9335 h 336550"/>
                  <a:gd name="connsiteX60" fmla="*/ 56040 w 138113"/>
                  <a:gd name="connsiteY60" fmla="*/ 2667 h 336550"/>
                  <a:gd name="connsiteX61" fmla="*/ 69057 w 138113"/>
                  <a:gd name="connsiteY61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38113" h="336550">
                    <a:moveTo>
                      <a:pt x="30544" y="76200"/>
                    </a:moveTo>
                    <a:lnTo>
                      <a:pt x="102257" y="76200"/>
                    </a:lnTo>
                    <a:cubicBezTo>
                      <a:pt x="107569" y="76200"/>
                      <a:pt x="112881" y="77515"/>
                      <a:pt x="116865" y="78830"/>
                    </a:cubicBezTo>
                    <a:cubicBezTo>
                      <a:pt x="122177" y="81460"/>
                      <a:pt x="124833" y="84089"/>
                      <a:pt x="128817" y="86719"/>
                    </a:cubicBezTo>
                    <a:cubicBezTo>
                      <a:pt x="131473" y="90664"/>
                      <a:pt x="134129" y="94609"/>
                      <a:pt x="135457" y="98553"/>
                    </a:cubicBezTo>
                    <a:cubicBezTo>
                      <a:pt x="136785" y="102498"/>
                      <a:pt x="138113" y="106443"/>
                      <a:pt x="138113" y="111702"/>
                    </a:cubicBezTo>
                    <a:cubicBezTo>
                      <a:pt x="138113" y="206375"/>
                      <a:pt x="138113" y="206375"/>
                      <a:pt x="138113" y="206375"/>
                    </a:cubicBezTo>
                    <a:cubicBezTo>
                      <a:pt x="138113" y="209005"/>
                      <a:pt x="136785" y="211635"/>
                      <a:pt x="135457" y="214264"/>
                    </a:cubicBezTo>
                    <a:cubicBezTo>
                      <a:pt x="132801" y="215579"/>
                      <a:pt x="130145" y="216894"/>
                      <a:pt x="127489" y="216894"/>
                    </a:cubicBezTo>
                    <a:cubicBezTo>
                      <a:pt x="124833" y="216894"/>
                      <a:pt x="123505" y="215579"/>
                      <a:pt x="120849" y="214264"/>
                    </a:cubicBezTo>
                    <a:cubicBezTo>
                      <a:pt x="118193" y="211635"/>
                      <a:pt x="118193" y="209005"/>
                      <a:pt x="118193" y="206375"/>
                    </a:cubicBezTo>
                    <a:cubicBezTo>
                      <a:pt x="118193" y="116962"/>
                      <a:pt x="118193" y="116962"/>
                      <a:pt x="118193" y="116962"/>
                    </a:cubicBezTo>
                    <a:cubicBezTo>
                      <a:pt x="118193" y="115647"/>
                      <a:pt x="116865" y="114332"/>
                      <a:pt x="115537" y="114332"/>
                    </a:cubicBezTo>
                    <a:cubicBezTo>
                      <a:pt x="114209" y="114332"/>
                      <a:pt x="112881" y="113017"/>
                      <a:pt x="111553" y="113017"/>
                    </a:cubicBezTo>
                    <a:cubicBezTo>
                      <a:pt x="110225" y="113017"/>
                      <a:pt x="110225" y="114332"/>
                      <a:pt x="107569" y="114332"/>
                    </a:cubicBezTo>
                    <a:cubicBezTo>
                      <a:pt x="106241" y="114332"/>
                      <a:pt x="106241" y="115647"/>
                      <a:pt x="106241" y="116962"/>
                    </a:cubicBezTo>
                    <a:cubicBezTo>
                      <a:pt x="106241" y="322086"/>
                      <a:pt x="106241" y="322086"/>
                      <a:pt x="106241" y="322086"/>
                    </a:cubicBezTo>
                    <a:cubicBezTo>
                      <a:pt x="106241" y="326031"/>
                      <a:pt x="104913" y="329976"/>
                      <a:pt x="100929" y="332605"/>
                    </a:cubicBezTo>
                    <a:cubicBezTo>
                      <a:pt x="98273" y="335235"/>
                      <a:pt x="95617" y="336550"/>
                      <a:pt x="90305" y="336550"/>
                    </a:cubicBezTo>
                    <a:cubicBezTo>
                      <a:pt x="86321" y="336550"/>
                      <a:pt x="83665" y="335235"/>
                      <a:pt x="79681" y="332605"/>
                    </a:cubicBezTo>
                    <a:cubicBezTo>
                      <a:pt x="77025" y="328661"/>
                      <a:pt x="75697" y="326031"/>
                      <a:pt x="75697" y="322086"/>
                    </a:cubicBezTo>
                    <a:cubicBezTo>
                      <a:pt x="75697" y="195856"/>
                      <a:pt x="75697" y="195856"/>
                      <a:pt x="75697" y="195856"/>
                    </a:cubicBezTo>
                    <a:cubicBezTo>
                      <a:pt x="75697" y="194541"/>
                      <a:pt x="74369" y="193226"/>
                      <a:pt x="73041" y="191911"/>
                    </a:cubicBezTo>
                    <a:cubicBezTo>
                      <a:pt x="71713" y="191911"/>
                      <a:pt x="70385" y="190596"/>
                      <a:pt x="69057" y="190596"/>
                    </a:cubicBezTo>
                    <a:cubicBezTo>
                      <a:pt x="69057" y="190596"/>
                      <a:pt x="66401" y="191911"/>
                      <a:pt x="65073" y="191911"/>
                    </a:cubicBezTo>
                    <a:cubicBezTo>
                      <a:pt x="62417" y="193226"/>
                      <a:pt x="62417" y="194541"/>
                      <a:pt x="62417" y="195856"/>
                    </a:cubicBezTo>
                    <a:cubicBezTo>
                      <a:pt x="62417" y="241877"/>
                      <a:pt x="62417" y="241877"/>
                      <a:pt x="62417" y="241877"/>
                    </a:cubicBezTo>
                    <a:cubicBezTo>
                      <a:pt x="62417" y="322086"/>
                      <a:pt x="62417" y="322086"/>
                      <a:pt x="62417" y="322086"/>
                    </a:cubicBezTo>
                    <a:cubicBezTo>
                      <a:pt x="62417" y="326031"/>
                      <a:pt x="61089" y="328661"/>
                      <a:pt x="57105" y="332605"/>
                    </a:cubicBezTo>
                    <a:cubicBezTo>
                      <a:pt x="54449" y="335235"/>
                      <a:pt x="50464" y="336550"/>
                      <a:pt x="46480" y="336550"/>
                    </a:cubicBezTo>
                    <a:cubicBezTo>
                      <a:pt x="42496" y="336550"/>
                      <a:pt x="38512" y="335235"/>
                      <a:pt x="35856" y="332605"/>
                    </a:cubicBezTo>
                    <a:cubicBezTo>
                      <a:pt x="33200" y="329976"/>
                      <a:pt x="31872" y="326031"/>
                      <a:pt x="31872" y="322086"/>
                    </a:cubicBezTo>
                    <a:cubicBezTo>
                      <a:pt x="31872" y="116962"/>
                      <a:pt x="31872" y="116962"/>
                      <a:pt x="31872" y="116962"/>
                    </a:cubicBezTo>
                    <a:cubicBezTo>
                      <a:pt x="31872" y="115647"/>
                      <a:pt x="30544" y="114332"/>
                      <a:pt x="29216" y="114332"/>
                    </a:cubicBezTo>
                    <a:cubicBezTo>
                      <a:pt x="27888" y="114332"/>
                      <a:pt x="26560" y="113017"/>
                      <a:pt x="26560" y="113017"/>
                    </a:cubicBezTo>
                    <a:cubicBezTo>
                      <a:pt x="25232" y="113017"/>
                      <a:pt x="23904" y="114332"/>
                      <a:pt x="22576" y="114332"/>
                    </a:cubicBezTo>
                    <a:cubicBezTo>
                      <a:pt x="21248" y="114332"/>
                      <a:pt x="19920" y="115647"/>
                      <a:pt x="19920" y="116962"/>
                    </a:cubicBezTo>
                    <a:cubicBezTo>
                      <a:pt x="19920" y="206375"/>
                      <a:pt x="19920" y="206375"/>
                      <a:pt x="19920" y="206375"/>
                    </a:cubicBezTo>
                    <a:cubicBezTo>
                      <a:pt x="19920" y="209005"/>
                      <a:pt x="19920" y="211635"/>
                      <a:pt x="17264" y="214264"/>
                    </a:cubicBezTo>
                    <a:cubicBezTo>
                      <a:pt x="14608" y="215579"/>
                      <a:pt x="13280" y="216894"/>
                      <a:pt x="10624" y="216894"/>
                    </a:cubicBezTo>
                    <a:cubicBezTo>
                      <a:pt x="7968" y="216894"/>
                      <a:pt x="5312" y="215579"/>
                      <a:pt x="2656" y="214264"/>
                    </a:cubicBezTo>
                    <a:cubicBezTo>
                      <a:pt x="1328" y="211635"/>
                      <a:pt x="0" y="209005"/>
                      <a:pt x="0" y="206375"/>
                    </a:cubicBezTo>
                    <a:cubicBezTo>
                      <a:pt x="0" y="111702"/>
                      <a:pt x="0" y="111702"/>
                      <a:pt x="0" y="111702"/>
                    </a:cubicBezTo>
                    <a:cubicBezTo>
                      <a:pt x="0" y="106443"/>
                      <a:pt x="0" y="102498"/>
                      <a:pt x="1328" y="98553"/>
                    </a:cubicBezTo>
                    <a:cubicBezTo>
                      <a:pt x="2656" y="94609"/>
                      <a:pt x="5312" y="90664"/>
                      <a:pt x="7968" y="86719"/>
                    </a:cubicBezTo>
                    <a:cubicBezTo>
                      <a:pt x="9296" y="84089"/>
                      <a:pt x="13280" y="81460"/>
                      <a:pt x="17264" y="78830"/>
                    </a:cubicBezTo>
                    <a:cubicBezTo>
                      <a:pt x="19920" y="77515"/>
                      <a:pt x="25232" y="76200"/>
                      <a:pt x="30544" y="76200"/>
                    </a:cubicBezTo>
                    <a:close/>
                    <a:moveTo>
                      <a:pt x="69057" y="0"/>
                    </a:moveTo>
                    <a:cubicBezTo>
                      <a:pt x="78169" y="0"/>
                      <a:pt x="85980" y="2667"/>
                      <a:pt x="92489" y="9335"/>
                    </a:cubicBezTo>
                    <a:cubicBezTo>
                      <a:pt x="98998" y="16002"/>
                      <a:pt x="101601" y="24003"/>
                      <a:pt x="101601" y="33338"/>
                    </a:cubicBezTo>
                    <a:cubicBezTo>
                      <a:pt x="101601" y="38672"/>
                      <a:pt x="101601" y="42672"/>
                      <a:pt x="98998" y="46673"/>
                    </a:cubicBezTo>
                    <a:cubicBezTo>
                      <a:pt x="97696" y="50673"/>
                      <a:pt x="95092" y="54674"/>
                      <a:pt x="92489" y="57341"/>
                    </a:cubicBezTo>
                    <a:cubicBezTo>
                      <a:pt x="89885" y="60008"/>
                      <a:pt x="85980" y="62675"/>
                      <a:pt x="82075" y="64008"/>
                    </a:cubicBezTo>
                    <a:cubicBezTo>
                      <a:pt x="78169" y="66675"/>
                      <a:pt x="72962" y="66675"/>
                      <a:pt x="69057" y="66675"/>
                    </a:cubicBezTo>
                    <a:cubicBezTo>
                      <a:pt x="63850" y="66675"/>
                      <a:pt x="59945" y="66675"/>
                      <a:pt x="56040" y="64008"/>
                    </a:cubicBezTo>
                    <a:cubicBezTo>
                      <a:pt x="52134" y="62675"/>
                      <a:pt x="48229" y="60008"/>
                      <a:pt x="45625" y="57341"/>
                    </a:cubicBezTo>
                    <a:cubicBezTo>
                      <a:pt x="43022" y="54674"/>
                      <a:pt x="40418" y="50673"/>
                      <a:pt x="39117" y="46673"/>
                    </a:cubicBezTo>
                    <a:cubicBezTo>
                      <a:pt x="37815" y="42672"/>
                      <a:pt x="36513" y="38672"/>
                      <a:pt x="36513" y="33338"/>
                    </a:cubicBezTo>
                    <a:cubicBezTo>
                      <a:pt x="36513" y="29337"/>
                      <a:pt x="37815" y="25337"/>
                      <a:pt x="39117" y="20003"/>
                    </a:cubicBezTo>
                    <a:cubicBezTo>
                      <a:pt x="40418" y="16002"/>
                      <a:pt x="43022" y="13335"/>
                      <a:pt x="45625" y="9335"/>
                    </a:cubicBezTo>
                    <a:cubicBezTo>
                      <a:pt x="48229" y="6668"/>
                      <a:pt x="52134" y="4001"/>
                      <a:pt x="56040" y="2667"/>
                    </a:cubicBezTo>
                    <a:cubicBezTo>
                      <a:pt x="59945" y="1334"/>
                      <a:pt x="63850" y="0"/>
                      <a:pt x="69057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ValueShape">
                <a:extLst>
                  <a:ext uri="{FF2B5EF4-FFF2-40B4-BE49-F238E27FC236}">
                    <a16:creationId xmlns:a16="http://schemas.microsoft.com/office/drawing/2014/main" id="{408D2875-96AD-4318-86CB-5622282B9E18}"/>
                  </a:ext>
                </a:extLst>
              </p:cNvPr>
              <p:cNvSpPr/>
              <p:nvPr/>
            </p:nvSpPr>
            <p:spPr>
              <a:xfrm>
                <a:off x="9885034" y="2961576"/>
                <a:ext cx="201101" cy="490037"/>
              </a:xfrm>
              <a:custGeom>
                <a:avLst/>
                <a:gdLst>
                  <a:gd name="connsiteX0" fmla="*/ 30544 w 138113"/>
                  <a:gd name="connsiteY0" fmla="*/ 76200 h 336550"/>
                  <a:gd name="connsiteX1" fmla="*/ 102257 w 138113"/>
                  <a:gd name="connsiteY1" fmla="*/ 76200 h 336550"/>
                  <a:gd name="connsiteX2" fmla="*/ 116865 w 138113"/>
                  <a:gd name="connsiteY2" fmla="*/ 78830 h 336550"/>
                  <a:gd name="connsiteX3" fmla="*/ 128817 w 138113"/>
                  <a:gd name="connsiteY3" fmla="*/ 86719 h 336550"/>
                  <a:gd name="connsiteX4" fmla="*/ 135457 w 138113"/>
                  <a:gd name="connsiteY4" fmla="*/ 98553 h 336550"/>
                  <a:gd name="connsiteX5" fmla="*/ 138113 w 138113"/>
                  <a:gd name="connsiteY5" fmla="*/ 111702 h 336550"/>
                  <a:gd name="connsiteX6" fmla="*/ 138113 w 138113"/>
                  <a:gd name="connsiteY6" fmla="*/ 206375 h 336550"/>
                  <a:gd name="connsiteX7" fmla="*/ 135457 w 138113"/>
                  <a:gd name="connsiteY7" fmla="*/ 214264 h 336550"/>
                  <a:gd name="connsiteX8" fmla="*/ 127489 w 138113"/>
                  <a:gd name="connsiteY8" fmla="*/ 216894 h 336550"/>
                  <a:gd name="connsiteX9" fmla="*/ 120849 w 138113"/>
                  <a:gd name="connsiteY9" fmla="*/ 214264 h 336550"/>
                  <a:gd name="connsiteX10" fmla="*/ 118193 w 138113"/>
                  <a:gd name="connsiteY10" fmla="*/ 206375 h 336550"/>
                  <a:gd name="connsiteX11" fmla="*/ 118193 w 138113"/>
                  <a:gd name="connsiteY11" fmla="*/ 116962 h 336550"/>
                  <a:gd name="connsiteX12" fmla="*/ 115537 w 138113"/>
                  <a:gd name="connsiteY12" fmla="*/ 114332 h 336550"/>
                  <a:gd name="connsiteX13" fmla="*/ 111553 w 138113"/>
                  <a:gd name="connsiteY13" fmla="*/ 113017 h 336550"/>
                  <a:gd name="connsiteX14" fmla="*/ 107569 w 138113"/>
                  <a:gd name="connsiteY14" fmla="*/ 114332 h 336550"/>
                  <a:gd name="connsiteX15" fmla="*/ 106241 w 138113"/>
                  <a:gd name="connsiteY15" fmla="*/ 116962 h 336550"/>
                  <a:gd name="connsiteX16" fmla="*/ 106241 w 138113"/>
                  <a:gd name="connsiteY16" fmla="*/ 322086 h 336550"/>
                  <a:gd name="connsiteX17" fmla="*/ 100929 w 138113"/>
                  <a:gd name="connsiteY17" fmla="*/ 332605 h 336550"/>
                  <a:gd name="connsiteX18" fmla="*/ 90305 w 138113"/>
                  <a:gd name="connsiteY18" fmla="*/ 336550 h 336550"/>
                  <a:gd name="connsiteX19" fmla="*/ 79681 w 138113"/>
                  <a:gd name="connsiteY19" fmla="*/ 332605 h 336550"/>
                  <a:gd name="connsiteX20" fmla="*/ 75697 w 138113"/>
                  <a:gd name="connsiteY20" fmla="*/ 322086 h 336550"/>
                  <a:gd name="connsiteX21" fmla="*/ 75697 w 138113"/>
                  <a:gd name="connsiteY21" fmla="*/ 195856 h 336550"/>
                  <a:gd name="connsiteX22" fmla="*/ 73041 w 138113"/>
                  <a:gd name="connsiteY22" fmla="*/ 191911 h 336550"/>
                  <a:gd name="connsiteX23" fmla="*/ 69057 w 138113"/>
                  <a:gd name="connsiteY23" fmla="*/ 190596 h 336550"/>
                  <a:gd name="connsiteX24" fmla="*/ 65073 w 138113"/>
                  <a:gd name="connsiteY24" fmla="*/ 191911 h 336550"/>
                  <a:gd name="connsiteX25" fmla="*/ 62417 w 138113"/>
                  <a:gd name="connsiteY25" fmla="*/ 195856 h 336550"/>
                  <a:gd name="connsiteX26" fmla="*/ 62417 w 138113"/>
                  <a:gd name="connsiteY26" fmla="*/ 241877 h 336550"/>
                  <a:gd name="connsiteX27" fmla="*/ 62417 w 138113"/>
                  <a:gd name="connsiteY27" fmla="*/ 322086 h 336550"/>
                  <a:gd name="connsiteX28" fmla="*/ 57105 w 138113"/>
                  <a:gd name="connsiteY28" fmla="*/ 332605 h 336550"/>
                  <a:gd name="connsiteX29" fmla="*/ 46480 w 138113"/>
                  <a:gd name="connsiteY29" fmla="*/ 336550 h 336550"/>
                  <a:gd name="connsiteX30" fmla="*/ 35856 w 138113"/>
                  <a:gd name="connsiteY30" fmla="*/ 332605 h 336550"/>
                  <a:gd name="connsiteX31" fmla="*/ 31872 w 138113"/>
                  <a:gd name="connsiteY31" fmla="*/ 322086 h 336550"/>
                  <a:gd name="connsiteX32" fmla="*/ 31872 w 138113"/>
                  <a:gd name="connsiteY32" fmla="*/ 116962 h 336550"/>
                  <a:gd name="connsiteX33" fmla="*/ 29216 w 138113"/>
                  <a:gd name="connsiteY33" fmla="*/ 114332 h 336550"/>
                  <a:gd name="connsiteX34" fmla="*/ 26560 w 138113"/>
                  <a:gd name="connsiteY34" fmla="*/ 113017 h 336550"/>
                  <a:gd name="connsiteX35" fmla="*/ 22576 w 138113"/>
                  <a:gd name="connsiteY35" fmla="*/ 114332 h 336550"/>
                  <a:gd name="connsiteX36" fmla="*/ 19920 w 138113"/>
                  <a:gd name="connsiteY36" fmla="*/ 116962 h 336550"/>
                  <a:gd name="connsiteX37" fmla="*/ 19920 w 138113"/>
                  <a:gd name="connsiteY37" fmla="*/ 206375 h 336550"/>
                  <a:gd name="connsiteX38" fmla="*/ 17264 w 138113"/>
                  <a:gd name="connsiteY38" fmla="*/ 214264 h 336550"/>
                  <a:gd name="connsiteX39" fmla="*/ 10624 w 138113"/>
                  <a:gd name="connsiteY39" fmla="*/ 216894 h 336550"/>
                  <a:gd name="connsiteX40" fmla="*/ 2656 w 138113"/>
                  <a:gd name="connsiteY40" fmla="*/ 214264 h 336550"/>
                  <a:gd name="connsiteX41" fmla="*/ 0 w 138113"/>
                  <a:gd name="connsiteY41" fmla="*/ 206375 h 336550"/>
                  <a:gd name="connsiteX42" fmla="*/ 0 w 138113"/>
                  <a:gd name="connsiteY42" fmla="*/ 111702 h 336550"/>
                  <a:gd name="connsiteX43" fmla="*/ 1328 w 138113"/>
                  <a:gd name="connsiteY43" fmla="*/ 98553 h 336550"/>
                  <a:gd name="connsiteX44" fmla="*/ 7968 w 138113"/>
                  <a:gd name="connsiteY44" fmla="*/ 86719 h 336550"/>
                  <a:gd name="connsiteX45" fmla="*/ 17264 w 138113"/>
                  <a:gd name="connsiteY45" fmla="*/ 78830 h 336550"/>
                  <a:gd name="connsiteX46" fmla="*/ 30544 w 138113"/>
                  <a:gd name="connsiteY46" fmla="*/ 76200 h 336550"/>
                  <a:gd name="connsiteX47" fmla="*/ 69057 w 138113"/>
                  <a:gd name="connsiteY47" fmla="*/ 0 h 336550"/>
                  <a:gd name="connsiteX48" fmla="*/ 92489 w 138113"/>
                  <a:gd name="connsiteY48" fmla="*/ 9335 h 336550"/>
                  <a:gd name="connsiteX49" fmla="*/ 101601 w 138113"/>
                  <a:gd name="connsiteY49" fmla="*/ 33338 h 336550"/>
                  <a:gd name="connsiteX50" fmla="*/ 98998 w 138113"/>
                  <a:gd name="connsiteY50" fmla="*/ 46673 h 336550"/>
                  <a:gd name="connsiteX51" fmla="*/ 92489 w 138113"/>
                  <a:gd name="connsiteY51" fmla="*/ 57341 h 336550"/>
                  <a:gd name="connsiteX52" fmla="*/ 82075 w 138113"/>
                  <a:gd name="connsiteY52" fmla="*/ 64008 h 336550"/>
                  <a:gd name="connsiteX53" fmla="*/ 69057 w 138113"/>
                  <a:gd name="connsiteY53" fmla="*/ 66675 h 336550"/>
                  <a:gd name="connsiteX54" fmla="*/ 56040 w 138113"/>
                  <a:gd name="connsiteY54" fmla="*/ 64008 h 336550"/>
                  <a:gd name="connsiteX55" fmla="*/ 45625 w 138113"/>
                  <a:gd name="connsiteY55" fmla="*/ 57341 h 336550"/>
                  <a:gd name="connsiteX56" fmla="*/ 39117 w 138113"/>
                  <a:gd name="connsiteY56" fmla="*/ 46673 h 336550"/>
                  <a:gd name="connsiteX57" fmla="*/ 36513 w 138113"/>
                  <a:gd name="connsiteY57" fmla="*/ 33338 h 336550"/>
                  <a:gd name="connsiteX58" fmla="*/ 39117 w 138113"/>
                  <a:gd name="connsiteY58" fmla="*/ 20003 h 336550"/>
                  <a:gd name="connsiteX59" fmla="*/ 45625 w 138113"/>
                  <a:gd name="connsiteY59" fmla="*/ 9335 h 336550"/>
                  <a:gd name="connsiteX60" fmla="*/ 56040 w 138113"/>
                  <a:gd name="connsiteY60" fmla="*/ 2667 h 336550"/>
                  <a:gd name="connsiteX61" fmla="*/ 69057 w 138113"/>
                  <a:gd name="connsiteY61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38113" h="336550">
                    <a:moveTo>
                      <a:pt x="30544" y="76200"/>
                    </a:moveTo>
                    <a:lnTo>
                      <a:pt x="102257" y="76200"/>
                    </a:lnTo>
                    <a:cubicBezTo>
                      <a:pt x="107569" y="76200"/>
                      <a:pt x="112881" y="77515"/>
                      <a:pt x="116865" y="78830"/>
                    </a:cubicBezTo>
                    <a:cubicBezTo>
                      <a:pt x="122177" y="81460"/>
                      <a:pt x="124833" y="84089"/>
                      <a:pt x="128817" y="86719"/>
                    </a:cubicBezTo>
                    <a:cubicBezTo>
                      <a:pt x="131473" y="90664"/>
                      <a:pt x="134129" y="94609"/>
                      <a:pt x="135457" y="98553"/>
                    </a:cubicBezTo>
                    <a:cubicBezTo>
                      <a:pt x="136785" y="102498"/>
                      <a:pt x="138113" y="106443"/>
                      <a:pt x="138113" y="111702"/>
                    </a:cubicBezTo>
                    <a:cubicBezTo>
                      <a:pt x="138113" y="206375"/>
                      <a:pt x="138113" y="206375"/>
                      <a:pt x="138113" y="206375"/>
                    </a:cubicBezTo>
                    <a:cubicBezTo>
                      <a:pt x="138113" y="209005"/>
                      <a:pt x="136785" y="211635"/>
                      <a:pt x="135457" y="214264"/>
                    </a:cubicBezTo>
                    <a:cubicBezTo>
                      <a:pt x="132801" y="215579"/>
                      <a:pt x="130145" y="216894"/>
                      <a:pt x="127489" y="216894"/>
                    </a:cubicBezTo>
                    <a:cubicBezTo>
                      <a:pt x="124833" y="216894"/>
                      <a:pt x="123505" y="215579"/>
                      <a:pt x="120849" y="214264"/>
                    </a:cubicBezTo>
                    <a:cubicBezTo>
                      <a:pt x="118193" y="211635"/>
                      <a:pt x="118193" y="209005"/>
                      <a:pt x="118193" y="206375"/>
                    </a:cubicBezTo>
                    <a:cubicBezTo>
                      <a:pt x="118193" y="116962"/>
                      <a:pt x="118193" y="116962"/>
                      <a:pt x="118193" y="116962"/>
                    </a:cubicBezTo>
                    <a:cubicBezTo>
                      <a:pt x="118193" y="115647"/>
                      <a:pt x="116865" y="114332"/>
                      <a:pt x="115537" y="114332"/>
                    </a:cubicBezTo>
                    <a:cubicBezTo>
                      <a:pt x="114209" y="114332"/>
                      <a:pt x="112881" y="113017"/>
                      <a:pt x="111553" y="113017"/>
                    </a:cubicBezTo>
                    <a:cubicBezTo>
                      <a:pt x="110225" y="113017"/>
                      <a:pt x="110225" y="114332"/>
                      <a:pt x="107569" y="114332"/>
                    </a:cubicBezTo>
                    <a:cubicBezTo>
                      <a:pt x="106241" y="114332"/>
                      <a:pt x="106241" y="115647"/>
                      <a:pt x="106241" y="116962"/>
                    </a:cubicBezTo>
                    <a:cubicBezTo>
                      <a:pt x="106241" y="322086"/>
                      <a:pt x="106241" y="322086"/>
                      <a:pt x="106241" y="322086"/>
                    </a:cubicBezTo>
                    <a:cubicBezTo>
                      <a:pt x="106241" y="326031"/>
                      <a:pt x="104913" y="329976"/>
                      <a:pt x="100929" y="332605"/>
                    </a:cubicBezTo>
                    <a:cubicBezTo>
                      <a:pt x="98273" y="335235"/>
                      <a:pt x="95617" y="336550"/>
                      <a:pt x="90305" y="336550"/>
                    </a:cubicBezTo>
                    <a:cubicBezTo>
                      <a:pt x="86321" y="336550"/>
                      <a:pt x="83665" y="335235"/>
                      <a:pt x="79681" y="332605"/>
                    </a:cubicBezTo>
                    <a:cubicBezTo>
                      <a:pt x="77025" y="328661"/>
                      <a:pt x="75697" y="326031"/>
                      <a:pt x="75697" y="322086"/>
                    </a:cubicBezTo>
                    <a:cubicBezTo>
                      <a:pt x="75697" y="195856"/>
                      <a:pt x="75697" y="195856"/>
                      <a:pt x="75697" y="195856"/>
                    </a:cubicBezTo>
                    <a:cubicBezTo>
                      <a:pt x="75697" y="194541"/>
                      <a:pt x="74369" y="193226"/>
                      <a:pt x="73041" y="191911"/>
                    </a:cubicBezTo>
                    <a:cubicBezTo>
                      <a:pt x="71713" y="191911"/>
                      <a:pt x="70385" y="190596"/>
                      <a:pt x="69057" y="190596"/>
                    </a:cubicBezTo>
                    <a:cubicBezTo>
                      <a:pt x="69057" y="190596"/>
                      <a:pt x="66401" y="191911"/>
                      <a:pt x="65073" y="191911"/>
                    </a:cubicBezTo>
                    <a:cubicBezTo>
                      <a:pt x="62417" y="193226"/>
                      <a:pt x="62417" y="194541"/>
                      <a:pt x="62417" y="195856"/>
                    </a:cubicBezTo>
                    <a:cubicBezTo>
                      <a:pt x="62417" y="241877"/>
                      <a:pt x="62417" y="241877"/>
                      <a:pt x="62417" y="241877"/>
                    </a:cubicBezTo>
                    <a:cubicBezTo>
                      <a:pt x="62417" y="322086"/>
                      <a:pt x="62417" y="322086"/>
                      <a:pt x="62417" y="322086"/>
                    </a:cubicBezTo>
                    <a:cubicBezTo>
                      <a:pt x="62417" y="326031"/>
                      <a:pt x="61089" y="328661"/>
                      <a:pt x="57105" y="332605"/>
                    </a:cubicBezTo>
                    <a:cubicBezTo>
                      <a:pt x="54449" y="335235"/>
                      <a:pt x="50464" y="336550"/>
                      <a:pt x="46480" y="336550"/>
                    </a:cubicBezTo>
                    <a:cubicBezTo>
                      <a:pt x="42496" y="336550"/>
                      <a:pt x="38512" y="335235"/>
                      <a:pt x="35856" y="332605"/>
                    </a:cubicBezTo>
                    <a:cubicBezTo>
                      <a:pt x="33200" y="329976"/>
                      <a:pt x="31872" y="326031"/>
                      <a:pt x="31872" y="322086"/>
                    </a:cubicBezTo>
                    <a:cubicBezTo>
                      <a:pt x="31872" y="116962"/>
                      <a:pt x="31872" y="116962"/>
                      <a:pt x="31872" y="116962"/>
                    </a:cubicBezTo>
                    <a:cubicBezTo>
                      <a:pt x="31872" y="115647"/>
                      <a:pt x="30544" y="114332"/>
                      <a:pt x="29216" y="114332"/>
                    </a:cubicBezTo>
                    <a:cubicBezTo>
                      <a:pt x="27888" y="114332"/>
                      <a:pt x="26560" y="113017"/>
                      <a:pt x="26560" y="113017"/>
                    </a:cubicBezTo>
                    <a:cubicBezTo>
                      <a:pt x="25232" y="113017"/>
                      <a:pt x="23904" y="114332"/>
                      <a:pt x="22576" y="114332"/>
                    </a:cubicBezTo>
                    <a:cubicBezTo>
                      <a:pt x="21248" y="114332"/>
                      <a:pt x="19920" y="115647"/>
                      <a:pt x="19920" y="116962"/>
                    </a:cubicBezTo>
                    <a:cubicBezTo>
                      <a:pt x="19920" y="206375"/>
                      <a:pt x="19920" y="206375"/>
                      <a:pt x="19920" y="206375"/>
                    </a:cubicBezTo>
                    <a:cubicBezTo>
                      <a:pt x="19920" y="209005"/>
                      <a:pt x="19920" y="211635"/>
                      <a:pt x="17264" y="214264"/>
                    </a:cubicBezTo>
                    <a:cubicBezTo>
                      <a:pt x="14608" y="215579"/>
                      <a:pt x="13280" y="216894"/>
                      <a:pt x="10624" y="216894"/>
                    </a:cubicBezTo>
                    <a:cubicBezTo>
                      <a:pt x="7968" y="216894"/>
                      <a:pt x="5312" y="215579"/>
                      <a:pt x="2656" y="214264"/>
                    </a:cubicBezTo>
                    <a:cubicBezTo>
                      <a:pt x="1328" y="211635"/>
                      <a:pt x="0" y="209005"/>
                      <a:pt x="0" y="206375"/>
                    </a:cubicBezTo>
                    <a:cubicBezTo>
                      <a:pt x="0" y="111702"/>
                      <a:pt x="0" y="111702"/>
                      <a:pt x="0" y="111702"/>
                    </a:cubicBezTo>
                    <a:cubicBezTo>
                      <a:pt x="0" y="106443"/>
                      <a:pt x="0" y="102498"/>
                      <a:pt x="1328" y="98553"/>
                    </a:cubicBezTo>
                    <a:cubicBezTo>
                      <a:pt x="2656" y="94609"/>
                      <a:pt x="5312" y="90664"/>
                      <a:pt x="7968" y="86719"/>
                    </a:cubicBezTo>
                    <a:cubicBezTo>
                      <a:pt x="9296" y="84089"/>
                      <a:pt x="13280" y="81460"/>
                      <a:pt x="17264" y="78830"/>
                    </a:cubicBezTo>
                    <a:cubicBezTo>
                      <a:pt x="19920" y="77515"/>
                      <a:pt x="25232" y="76200"/>
                      <a:pt x="30544" y="76200"/>
                    </a:cubicBezTo>
                    <a:close/>
                    <a:moveTo>
                      <a:pt x="69057" y="0"/>
                    </a:moveTo>
                    <a:cubicBezTo>
                      <a:pt x="78169" y="0"/>
                      <a:pt x="85980" y="2667"/>
                      <a:pt x="92489" y="9335"/>
                    </a:cubicBezTo>
                    <a:cubicBezTo>
                      <a:pt x="98998" y="16002"/>
                      <a:pt x="101601" y="24003"/>
                      <a:pt x="101601" y="33338"/>
                    </a:cubicBezTo>
                    <a:cubicBezTo>
                      <a:pt x="101601" y="38672"/>
                      <a:pt x="101601" y="42672"/>
                      <a:pt x="98998" y="46673"/>
                    </a:cubicBezTo>
                    <a:cubicBezTo>
                      <a:pt x="97696" y="50673"/>
                      <a:pt x="95092" y="54674"/>
                      <a:pt x="92489" y="57341"/>
                    </a:cubicBezTo>
                    <a:cubicBezTo>
                      <a:pt x="89885" y="60008"/>
                      <a:pt x="85980" y="62675"/>
                      <a:pt x="82075" y="64008"/>
                    </a:cubicBezTo>
                    <a:cubicBezTo>
                      <a:pt x="78169" y="66675"/>
                      <a:pt x="72962" y="66675"/>
                      <a:pt x="69057" y="66675"/>
                    </a:cubicBezTo>
                    <a:cubicBezTo>
                      <a:pt x="63850" y="66675"/>
                      <a:pt x="59945" y="66675"/>
                      <a:pt x="56040" y="64008"/>
                    </a:cubicBezTo>
                    <a:cubicBezTo>
                      <a:pt x="52134" y="62675"/>
                      <a:pt x="48229" y="60008"/>
                      <a:pt x="45625" y="57341"/>
                    </a:cubicBezTo>
                    <a:cubicBezTo>
                      <a:pt x="43022" y="54674"/>
                      <a:pt x="40418" y="50673"/>
                      <a:pt x="39117" y="46673"/>
                    </a:cubicBezTo>
                    <a:cubicBezTo>
                      <a:pt x="37815" y="42672"/>
                      <a:pt x="36513" y="38672"/>
                      <a:pt x="36513" y="33338"/>
                    </a:cubicBezTo>
                    <a:cubicBezTo>
                      <a:pt x="36513" y="29337"/>
                      <a:pt x="37815" y="25337"/>
                      <a:pt x="39117" y="20003"/>
                    </a:cubicBezTo>
                    <a:cubicBezTo>
                      <a:pt x="40418" y="16002"/>
                      <a:pt x="43022" y="13335"/>
                      <a:pt x="45625" y="9335"/>
                    </a:cubicBezTo>
                    <a:cubicBezTo>
                      <a:pt x="48229" y="6668"/>
                      <a:pt x="52134" y="4001"/>
                      <a:pt x="56040" y="2667"/>
                    </a:cubicBezTo>
                    <a:cubicBezTo>
                      <a:pt x="59945" y="1334"/>
                      <a:pt x="63850" y="0"/>
                      <a:pt x="69057" y="0"/>
                    </a:cubicBezTo>
                    <a:close/>
                  </a:path>
                </a:pathLst>
              </a:custGeom>
              <a:solidFill>
                <a:schemeClr val="lt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ValueShape">
                <a:extLst>
                  <a:ext uri="{FF2B5EF4-FFF2-40B4-BE49-F238E27FC236}">
                    <a16:creationId xmlns:a16="http://schemas.microsoft.com/office/drawing/2014/main" id="{0DE89101-8BC6-41D1-98D0-C4C0AF2C9367}"/>
                  </a:ext>
                </a:extLst>
              </p:cNvPr>
              <p:cNvSpPr/>
              <p:nvPr/>
            </p:nvSpPr>
            <p:spPr>
              <a:xfrm>
                <a:off x="10144382" y="2961576"/>
                <a:ext cx="201101" cy="490037"/>
              </a:xfrm>
              <a:custGeom>
                <a:avLst/>
                <a:gdLst>
                  <a:gd name="connsiteX0" fmla="*/ 30544 w 138113"/>
                  <a:gd name="connsiteY0" fmla="*/ 76200 h 336550"/>
                  <a:gd name="connsiteX1" fmla="*/ 102257 w 138113"/>
                  <a:gd name="connsiteY1" fmla="*/ 76200 h 336550"/>
                  <a:gd name="connsiteX2" fmla="*/ 116865 w 138113"/>
                  <a:gd name="connsiteY2" fmla="*/ 78830 h 336550"/>
                  <a:gd name="connsiteX3" fmla="*/ 128817 w 138113"/>
                  <a:gd name="connsiteY3" fmla="*/ 86719 h 336550"/>
                  <a:gd name="connsiteX4" fmla="*/ 135457 w 138113"/>
                  <a:gd name="connsiteY4" fmla="*/ 98553 h 336550"/>
                  <a:gd name="connsiteX5" fmla="*/ 138113 w 138113"/>
                  <a:gd name="connsiteY5" fmla="*/ 111702 h 336550"/>
                  <a:gd name="connsiteX6" fmla="*/ 138113 w 138113"/>
                  <a:gd name="connsiteY6" fmla="*/ 206375 h 336550"/>
                  <a:gd name="connsiteX7" fmla="*/ 135457 w 138113"/>
                  <a:gd name="connsiteY7" fmla="*/ 214264 h 336550"/>
                  <a:gd name="connsiteX8" fmla="*/ 127489 w 138113"/>
                  <a:gd name="connsiteY8" fmla="*/ 216894 h 336550"/>
                  <a:gd name="connsiteX9" fmla="*/ 120849 w 138113"/>
                  <a:gd name="connsiteY9" fmla="*/ 214264 h 336550"/>
                  <a:gd name="connsiteX10" fmla="*/ 118193 w 138113"/>
                  <a:gd name="connsiteY10" fmla="*/ 206375 h 336550"/>
                  <a:gd name="connsiteX11" fmla="*/ 118193 w 138113"/>
                  <a:gd name="connsiteY11" fmla="*/ 116962 h 336550"/>
                  <a:gd name="connsiteX12" fmla="*/ 115537 w 138113"/>
                  <a:gd name="connsiteY12" fmla="*/ 114332 h 336550"/>
                  <a:gd name="connsiteX13" fmla="*/ 111553 w 138113"/>
                  <a:gd name="connsiteY13" fmla="*/ 113017 h 336550"/>
                  <a:gd name="connsiteX14" fmla="*/ 107569 w 138113"/>
                  <a:gd name="connsiteY14" fmla="*/ 114332 h 336550"/>
                  <a:gd name="connsiteX15" fmla="*/ 106241 w 138113"/>
                  <a:gd name="connsiteY15" fmla="*/ 116962 h 336550"/>
                  <a:gd name="connsiteX16" fmla="*/ 106241 w 138113"/>
                  <a:gd name="connsiteY16" fmla="*/ 322086 h 336550"/>
                  <a:gd name="connsiteX17" fmla="*/ 100929 w 138113"/>
                  <a:gd name="connsiteY17" fmla="*/ 332605 h 336550"/>
                  <a:gd name="connsiteX18" fmla="*/ 90305 w 138113"/>
                  <a:gd name="connsiteY18" fmla="*/ 336550 h 336550"/>
                  <a:gd name="connsiteX19" fmla="*/ 79681 w 138113"/>
                  <a:gd name="connsiteY19" fmla="*/ 332605 h 336550"/>
                  <a:gd name="connsiteX20" fmla="*/ 75697 w 138113"/>
                  <a:gd name="connsiteY20" fmla="*/ 322086 h 336550"/>
                  <a:gd name="connsiteX21" fmla="*/ 75697 w 138113"/>
                  <a:gd name="connsiteY21" fmla="*/ 195856 h 336550"/>
                  <a:gd name="connsiteX22" fmla="*/ 73041 w 138113"/>
                  <a:gd name="connsiteY22" fmla="*/ 191911 h 336550"/>
                  <a:gd name="connsiteX23" fmla="*/ 69057 w 138113"/>
                  <a:gd name="connsiteY23" fmla="*/ 190596 h 336550"/>
                  <a:gd name="connsiteX24" fmla="*/ 65073 w 138113"/>
                  <a:gd name="connsiteY24" fmla="*/ 191911 h 336550"/>
                  <a:gd name="connsiteX25" fmla="*/ 62417 w 138113"/>
                  <a:gd name="connsiteY25" fmla="*/ 195856 h 336550"/>
                  <a:gd name="connsiteX26" fmla="*/ 62417 w 138113"/>
                  <a:gd name="connsiteY26" fmla="*/ 241877 h 336550"/>
                  <a:gd name="connsiteX27" fmla="*/ 62417 w 138113"/>
                  <a:gd name="connsiteY27" fmla="*/ 322086 h 336550"/>
                  <a:gd name="connsiteX28" fmla="*/ 57105 w 138113"/>
                  <a:gd name="connsiteY28" fmla="*/ 332605 h 336550"/>
                  <a:gd name="connsiteX29" fmla="*/ 46480 w 138113"/>
                  <a:gd name="connsiteY29" fmla="*/ 336550 h 336550"/>
                  <a:gd name="connsiteX30" fmla="*/ 35856 w 138113"/>
                  <a:gd name="connsiteY30" fmla="*/ 332605 h 336550"/>
                  <a:gd name="connsiteX31" fmla="*/ 31872 w 138113"/>
                  <a:gd name="connsiteY31" fmla="*/ 322086 h 336550"/>
                  <a:gd name="connsiteX32" fmla="*/ 31872 w 138113"/>
                  <a:gd name="connsiteY32" fmla="*/ 116962 h 336550"/>
                  <a:gd name="connsiteX33" fmla="*/ 29216 w 138113"/>
                  <a:gd name="connsiteY33" fmla="*/ 114332 h 336550"/>
                  <a:gd name="connsiteX34" fmla="*/ 26560 w 138113"/>
                  <a:gd name="connsiteY34" fmla="*/ 113017 h 336550"/>
                  <a:gd name="connsiteX35" fmla="*/ 22576 w 138113"/>
                  <a:gd name="connsiteY35" fmla="*/ 114332 h 336550"/>
                  <a:gd name="connsiteX36" fmla="*/ 19920 w 138113"/>
                  <a:gd name="connsiteY36" fmla="*/ 116962 h 336550"/>
                  <a:gd name="connsiteX37" fmla="*/ 19920 w 138113"/>
                  <a:gd name="connsiteY37" fmla="*/ 206375 h 336550"/>
                  <a:gd name="connsiteX38" fmla="*/ 17264 w 138113"/>
                  <a:gd name="connsiteY38" fmla="*/ 214264 h 336550"/>
                  <a:gd name="connsiteX39" fmla="*/ 10624 w 138113"/>
                  <a:gd name="connsiteY39" fmla="*/ 216894 h 336550"/>
                  <a:gd name="connsiteX40" fmla="*/ 2656 w 138113"/>
                  <a:gd name="connsiteY40" fmla="*/ 214264 h 336550"/>
                  <a:gd name="connsiteX41" fmla="*/ 0 w 138113"/>
                  <a:gd name="connsiteY41" fmla="*/ 206375 h 336550"/>
                  <a:gd name="connsiteX42" fmla="*/ 0 w 138113"/>
                  <a:gd name="connsiteY42" fmla="*/ 111702 h 336550"/>
                  <a:gd name="connsiteX43" fmla="*/ 1328 w 138113"/>
                  <a:gd name="connsiteY43" fmla="*/ 98553 h 336550"/>
                  <a:gd name="connsiteX44" fmla="*/ 7968 w 138113"/>
                  <a:gd name="connsiteY44" fmla="*/ 86719 h 336550"/>
                  <a:gd name="connsiteX45" fmla="*/ 17264 w 138113"/>
                  <a:gd name="connsiteY45" fmla="*/ 78830 h 336550"/>
                  <a:gd name="connsiteX46" fmla="*/ 30544 w 138113"/>
                  <a:gd name="connsiteY46" fmla="*/ 76200 h 336550"/>
                  <a:gd name="connsiteX47" fmla="*/ 69057 w 138113"/>
                  <a:gd name="connsiteY47" fmla="*/ 0 h 336550"/>
                  <a:gd name="connsiteX48" fmla="*/ 92489 w 138113"/>
                  <a:gd name="connsiteY48" fmla="*/ 9335 h 336550"/>
                  <a:gd name="connsiteX49" fmla="*/ 101601 w 138113"/>
                  <a:gd name="connsiteY49" fmla="*/ 33338 h 336550"/>
                  <a:gd name="connsiteX50" fmla="*/ 98998 w 138113"/>
                  <a:gd name="connsiteY50" fmla="*/ 46673 h 336550"/>
                  <a:gd name="connsiteX51" fmla="*/ 92489 w 138113"/>
                  <a:gd name="connsiteY51" fmla="*/ 57341 h 336550"/>
                  <a:gd name="connsiteX52" fmla="*/ 82075 w 138113"/>
                  <a:gd name="connsiteY52" fmla="*/ 64008 h 336550"/>
                  <a:gd name="connsiteX53" fmla="*/ 69057 w 138113"/>
                  <a:gd name="connsiteY53" fmla="*/ 66675 h 336550"/>
                  <a:gd name="connsiteX54" fmla="*/ 56040 w 138113"/>
                  <a:gd name="connsiteY54" fmla="*/ 64008 h 336550"/>
                  <a:gd name="connsiteX55" fmla="*/ 45625 w 138113"/>
                  <a:gd name="connsiteY55" fmla="*/ 57341 h 336550"/>
                  <a:gd name="connsiteX56" fmla="*/ 39117 w 138113"/>
                  <a:gd name="connsiteY56" fmla="*/ 46673 h 336550"/>
                  <a:gd name="connsiteX57" fmla="*/ 36513 w 138113"/>
                  <a:gd name="connsiteY57" fmla="*/ 33338 h 336550"/>
                  <a:gd name="connsiteX58" fmla="*/ 39117 w 138113"/>
                  <a:gd name="connsiteY58" fmla="*/ 20003 h 336550"/>
                  <a:gd name="connsiteX59" fmla="*/ 45625 w 138113"/>
                  <a:gd name="connsiteY59" fmla="*/ 9335 h 336550"/>
                  <a:gd name="connsiteX60" fmla="*/ 56040 w 138113"/>
                  <a:gd name="connsiteY60" fmla="*/ 2667 h 336550"/>
                  <a:gd name="connsiteX61" fmla="*/ 69057 w 138113"/>
                  <a:gd name="connsiteY61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38113" h="336550">
                    <a:moveTo>
                      <a:pt x="30544" y="76200"/>
                    </a:moveTo>
                    <a:lnTo>
                      <a:pt x="102257" y="76200"/>
                    </a:lnTo>
                    <a:cubicBezTo>
                      <a:pt x="107569" y="76200"/>
                      <a:pt x="112881" y="77515"/>
                      <a:pt x="116865" y="78830"/>
                    </a:cubicBezTo>
                    <a:cubicBezTo>
                      <a:pt x="122177" y="81460"/>
                      <a:pt x="124833" y="84089"/>
                      <a:pt x="128817" y="86719"/>
                    </a:cubicBezTo>
                    <a:cubicBezTo>
                      <a:pt x="131473" y="90664"/>
                      <a:pt x="134129" y="94609"/>
                      <a:pt x="135457" y="98553"/>
                    </a:cubicBezTo>
                    <a:cubicBezTo>
                      <a:pt x="136785" y="102498"/>
                      <a:pt x="138113" y="106443"/>
                      <a:pt x="138113" y="111702"/>
                    </a:cubicBezTo>
                    <a:cubicBezTo>
                      <a:pt x="138113" y="206375"/>
                      <a:pt x="138113" y="206375"/>
                      <a:pt x="138113" y="206375"/>
                    </a:cubicBezTo>
                    <a:cubicBezTo>
                      <a:pt x="138113" y="209005"/>
                      <a:pt x="136785" y="211635"/>
                      <a:pt x="135457" y="214264"/>
                    </a:cubicBezTo>
                    <a:cubicBezTo>
                      <a:pt x="132801" y="215579"/>
                      <a:pt x="130145" y="216894"/>
                      <a:pt x="127489" y="216894"/>
                    </a:cubicBezTo>
                    <a:cubicBezTo>
                      <a:pt x="124833" y="216894"/>
                      <a:pt x="123505" y="215579"/>
                      <a:pt x="120849" y="214264"/>
                    </a:cubicBezTo>
                    <a:cubicBezTo>
                      <a:pt x="118193" y="211635"/>
                      <a:pt x="118193" y="209005"/>
                      <a:pt x="118193" y="206375"/>
                    </a:cubicBezTo>
                    <a:cubicBezTo>
                      <a:pt x="118193" y="116962"/>
                      <a:pt x="118193" y="116962"/>
                      <a:pt x="118193" y="116962"/>
                    </a:cubicBezTo>
                    <a:cubicBezTo>
                      <a:pt x="118193" y="115647"/>
                      <a:pt x="116865" y="114332"/>
                      <a:pt x="115537" y="114332"/>
                    </a:cubicBezTo>
                    <a:cubicBezTo>
                      <a:pt x="114209" y="114332"/>
                      <a:pt x="112881" y="113017"/>
                      <a:pt x="111553" y="113017"/>
                    </a:cubicBezTo>
                    <a:cubicBezTo>
                      <a:pt x="110225" y="113017"/>
                      <a:pt x="110225" y="114332"/>
                      <a:pt x="107569" y="114332"/>
                    </a:cubicBezTo>
                    <a:cubicBezTo>
                      <a:pt x="106241" y="114332"/>
                      <a:pt x="106241" y="115647"/>
                      <a:pt x="106241" y="116962"/>
                    </a:cubicBezTo>
                    <a:cubicBezTo>
                      <a:pt x="106241" y="322086"/>
                      <a:pt x="106241" y="322086"/>
                      <a:pt x="106241" y="322086"/>
                    </a:cubicBezTo>
                    <a:cubicBezTo>
                      <a:pt x="106241" y="326031"/>
                      <a:pt x="104913" y="329976"/>
                      <a:pt x="100929" y="332605"/>
                    </a:cubicBezTo>
                    <a:cubicBezTo>
                      <a:pt x="98273" y="335235"/>
                      <a:pt x="95617" y="336550"/>
                      <a:pt x="90305" y="336550"/>
                    </a:cubicBezTo>
                    <a:cubicBezTo>
                      <a:pt x="86321" y="336550"/>
                      <a:pt x="83665" y="335235"/>
                      <a:pt x="79681" y="332605"/>
                    </a:cubicBezTo>
                    <a:cubicBezTo>
                      <a:pt x="77025" y="328661"/>
                      <a:pt x="75697" y="326031"/>
                      <a:pt x="75697" y="322086"/>
                    </a:cubicBezTo>
                    <a:cubicBezTo>
                      <a:pt x="75697" y="195856"/>
                      <a:pt x="75697" y="195856"/>
                      <a:pt x="75697" y="195856"/>
                    </a:cubicBezTo>
                    <a:cubicBezTo>
                      <a:pt x="75697" y="194541"/>
                      <a:pt x="74369" y="193226"/>
                      <a:pt x="73041" y="191911"/>
                    </a:cubicBezTo>
                    <a:cubicBezTo>
                      <a:pt x="71713" y="191911"/>
                      <a:pt x="70385" y="190596"/>
                      <a:pt x="69057" y="190596"/>
                    </a:cubicBezTo>
                    <a:cubicBezTo>
                      <a:pt x="69057" y="190596"/>
                      <a:pt x="66401" y="191911"/>
                      <a:pt x="65073" y="191911"/>
                    </a:cubicBezTo>
                    <a:cubicBezTo>
                      <a:pt x="62417" y="193226"/>
                      <a:pt x="62417" y="194541"/>
                      <a:pt x="62417" y="195856"/>
                    </a:cubicBezTo>
                    <a:cubicBezTo>
                      <a:pt x="62417" y="241877"/>
                      <a:pt x="62417" y="241877"/>
                      <a:pt x="62417" y="241877"/>
                    </a:cubicBezTo>
                    <a:cubicBezTo>
                      <a:pt x="62417" y="322086"/>
                      <a:pt x="62417" y="322086"/>
                      <a:pt x="62417" y="322086"/>
                    </a:cubicBezTo>
                    <a:cubicBezTo>
                      <a:pt x="62417" y="326031"/>
                      <a:pt x="61089" y="328661"/>
                      <a:pt x="57105" y="332605"/>
                    </a:cubicBezTo>
                    <a:cubicBezTo>
                      <a:pt x="54449" y="335235"/>
                      <a:pt x="50464" y="336550"/>
                      <a:pt x="46480" y="336550"/>
                    </a:cubicBezTo>
                    <a:cubicBezTo>
                      <a:pt x="42496" y="336550"/>
                      <a:pt x="38512" y="335235"/>
                      <a:pt x="35856" y="332605"/>
                    </a:cubicBezTo>
                    <a:cubicBezTo>
                      <a:pt x="33200" y="329976"/>
                      <a:pt x="31872" y="326031"/>
                      <a:pt x="31872" y="322086"/>
                    </a:cubicBezTo>
                    <a:cubicBezTo>
                      <a:pt x="31872" y="116962"/>
                      <a:pt x="31872" y="116962"/>
                      <a:pt x="31872" y="116962"/>
                    </a:cubicBezTo>
                    <a:cubicBezTo>
                      <a:pt x="31872" y="115647"/>
                      <a:pt x="30544" y="114332"/>
                      <a:pt x="29216" y="114332"/>
                    </a:cubicBezTo>
                    <a:cubicBezTo>
                      <a:pt x="27888" y="114332"/>
                      <a:pt x="26560" y="113017"/>
                      <a:pt x="26560" y="113017"/>
                    </a:cubicBezTo>
                    <a:cubicBezTo>
                      <a:pt x="25232" y="113017"/>
                      <a:pt x="23904" y="114332"/>
                      <a:pt x="22576" y="114332"/>
                    </a:cubicBezTo>
                    <a:cubicBezTo>
                      <a:pt x="21248" y="114332"/>
                      <a:pt x="19920" y="115647"/>
                      <a:pt x="19920" y="116962"/>
                    </a:cubicBezTo>
                    <a:cubicBezTo>
                      <a:pt x="19920" y="206375"/>
                      <a:pt x="19920" y="206375"/>
                      <a:pt x="19920" y="206375"/>
                    </a:cubicBezTo>
                    <a:cubicBezTo>
                      <a:pt x="19920" y="209005"/>
                      <a:pt x="19920" y="211635"/>
                      <a:pt x="17264" y="214264"/>
                    </a:cubicBezTo>
                    <a:cubicBezTo>
                      <a:pt x="14608" y="215579"/>
                      <a:pt x="13280" y="216894"/>
                      <a:pt x="10624" y="216894"/>
                    </a:cubicBezTo>
                    <a:cubicBezTo>
                      <a:pt x="7968" y="216894"/>
                      <a:pt x="5312" y="215579"/>
                      <a:pt x="2656" y="214264"/>
                    </a:cubicBezTo>
                    <a:cubicBezTo>
                      <a:pt x="1328" y="211635"/>
                      <a:pt x="0" y="209005"/>
                      <a:pt x="0" y="206375"/>
                    </a:cubicBezTo>
                    <a:cubicBezTo>
                      <a:pt x="0" y="111702"/>
                      <a:pt x="0" y="111702"/>
                      <a:pt x="0" y="111702"/>
                    </a:cubicBezTo>
                    <a:cubicBezTo>
                      <a:pt x="0" y="106443"/>
                      <a:pt x="0" y="102498"/>
                      <a:pt x="1328" y="98553"/>
                    </a:cubicBezTo>
                    <a:cubicBezTo>
                      <a:pt x="2656" y="94609"/>
                      <a:pt x="5312" y="90664"/>
                      <a:pt x="7968" y="86719"/>
                    </a:cubicBezTo>
                    <a:cubicBezTo>
                      <a:pt x="9296" y="84089"/>
                      <a:pt x="13280" y="81460"/>
                      <a:pt x="17264" y="78830"/>
                    </a:cubicBezTo>
                    <a:cubicBezTo>
                      <a:pt x="19920" y="77515"/>
                      <a:pt x="25232" y="76200"/>
                      <a:pt x="30544" y="76200"/>
                    </a:cubicBezTo>
                    <a:close/>
                    <a:moveTo>
                      <a:pt x="69057" y="0"/>
                    </a:moveTo>
                    <a:cubicBezTo>
                      <a:pt x="78169" y="0"/>
                      <a:pt x="85980" y="2667"/>
                      <a:pt x="92489" y="9335"/>
                    </a:cubicBezTo>
                    <a:cubicBezTo>
                      <a:pt x="98998" y="16002"/>
                      <a:pt x="101601" y="24003"/>
                      <a:pt x="101601" y="33338"/>
                    </a:cubicBezTo>
                    <a:cubicBezTo>
                      <a:pt x="101601" y="38672"/>
                      <a:pt x="101601" y="42672"/>
                      <a:pt x="98998" y="46673"/>
                    </a:cubicBezTo>
                    <a:cubicBezTo>
                      <a:pt x="97696" y="50673"/>
                      <a:pt x="95092" y="54674"/>
                      <a:pt x="92489" y="57341"/>
                    </a:cubicBezTo>
                    <a:cubicBezTo>
                      <a:pt x="89885" y="60008"/>
                      <a:pt x="85980" y="62675"/>
                      <a:pt x="82075" y="64008"/>
                    </a:cubicBezTo>
                    <a:cubicBezTo>
                      <a:pt x="78169" y="66675"/>
                      <a:pt x="72962" y="66675"/>
                      <a:pt x="69057" y="66675"/>
                    </a:cubicBezTo>
                    <a:cubicBezTo>
                      <a:pt x="63850" y="66675"/>
                      <a:pt x="59945" y="66675"/>
                      <a:pt x="56040" y="64008"/>
                    </a:cubicBezTo>
                    <a:cubicBezTo>
                      <a:pt x="52134" y="62675"/>
                      <a:pt x="48229" y="60008"/>
                      <a:pt x="45625" y="57341"/>
                    </a:cubicBezTo>
                    <a:cubicBezTo>
                      <a:pt x="43022" y="54674"/>
                      <a:pt x="40418" y="50673"/>
                      <a:pt x="39117" y="46673"/>
                    </a:cubicBezTo>
                    <a:cubicBezTo>
                      <a:pt x="37815" y="42672"/>
                      <a:pt x="36513" y="38672"/>
                      <a:pt x="36513" y="33338"/>
                    </a:cubicBezTo>
                    <a:cubicBezTo>
                      <a:pt x="36513" y="29337"/>
                      <a:pt x="37815" y="25337"/>
                      <a:pt x="39117" y="20003"/>
                    </a:cubicBezTo>
                    <a:cubicBezTo>
                      <a:pt x="40418" y="16002"/>
                      <a:pt x="43022" y="13335"/>
                      <a:pt x="45625" y="9335"/>
                    </a:cubicBezTo>
                    <a:cubicBezTo>
                      <a:pt x="48229" y="6668"/>
                      <a:pt x="52134" y="4001"/>
                      <a:pt x="56040" y="2667"/>
                    </a:cubicBezTo>
                    <a:cubicBezTo>
                      <a:pt x="59945" y="1334"/>
                      <a:pt x="63850" y="0"/>
                      <a:pt x="69057" y="0"/>
                    </a:cubicBezTo>
                    <a:close/>
                  </a:path>
                </a:pathLst>
              </a:custGeom>
              <a:solidFill>
                <a:schemeClr val="lt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7860467" y="4891973"/>
              <a:ext cx="2709997" cy="48214"/>
              <a:chOff x="2940050" y="2132898"/>
              <a:chExt cx="2994025" cy="314202"/>
            </a:xfrm>
          </p:grpSpPr>
          <p:sp>
            <p:nvSpPr>
              <p:cNvPr id="79" name="圆角矩形 78"/>
              <p:cNvSpPr/>
              <p:nvPr/>
            </p:nvSpPr>
            <p:spPr>
              <a:xfrm>
                <a:off x="2940050" y="2132898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2940050" y="2132898"/>
                <a:ext cx="1060964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8" name="矩形 77"/>
            <p:cNvSpPr/>
            <p:nvPr/>
          </p:nvSpPr>
          <p:spPr>
            <a:xfrm>
              <a:off x="7802057" y="4616053"/>
              <a:ext cx="2133918" cy="2954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kumimoji="1" lang="zh-CN" altLang="en-US" sz="1100" spc="-150" dirty="0" smtClean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在早期，用有限数的概念去理解无穷</a:t>
              </a:r>
              <a:endParaRPr kumimoji="1" lang="en-US" altLang="zh-CN" sz="1100" spc="-15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5243498" y="2620446"/>
            <a:ext cx="1870187" cy="1389141"/>
            <a:chOff x="3610336" y="2404311"/>
            <a:chExt cx="3253332" cy="2058045"/>
          </a:xfrm>
        </p:grpSpPr>
        <p:graphicFrame>
          <p:nvGraphicFramePr>
            <p:cNvPr id="86" name="图表 85"/>
            <p:cNvGraphicFramePr/>
            <p:nvPr>
              <p:extLst>
                <p:ext uri="{D42A27DB-BD31-4B8C-83A1-F6EECF244321}">
                  <p14:modId xmlns:p14="http://schemas.microsoft.com/office/powerpoint/2010/main" val="3935530824"/>
                </p:ext>
              </p:extLst>
            </p:nvPr>
          </p:nvGraphicFramePr>
          <p:xfrm>
            <a:off x="3610336" y="2404311"/>
            <a:ext cx="3253332" cy="205804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87" name="文本框 86"/>
            <p:cNvSpPr txBox="1"/>
            <p:nvPr/>
          </p:nvSpPr>
          <p:spPr>
            <a:xfrm>
              <a:off x="3741414" y="2955309"/>
              <a:ext cx="2520867" cy="944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spc="-15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极小量</a:t>
              </a:r>
              <a:endParaRPr lang="zh-CN" altLang="en-US" spc="-15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7455949" y="2993378"/>
            <a:ext cx="3230372" cy="895373"/>
            <a:chOff x="7802057" y="4616053"/>
            <a:chExt cx="3230372" cy="895373"/>
          </a:xfrm>
        </p:grpSpPr>
        <p:grpSp>
          <p:nvGrpSpPr>
            <p:cNvPr id="89" name="组合 88"/>
            <p:cNvGrpSpPr/>
            <p:nvPr/>
          </p:nvGrpSpPr>
          <p:grpSpPr>
            <a:xfrm>
              <a:off x="9323158" y="5079782"/>
              <a:ext cx="866838" cy="431644"/>
              <a:chOff x="9361379" y="2961576"/>
              <a:chExt cx="984104" cy="490037"/>
            </a:xfrm>
          </p:grpSpPr>
          <p:sp>
            <p:nvSpPr>
              <p:cNvPr id="94" name="ValueShape">
                <a:extLst>
                  <a:ext uri="{FF2B5EF4-FFF2-40B4-BE49-F238E27FC236}">
                    <a16:creationId xmlns:a16="http://schemas.microsoft.com/office/drawing/2014/main" id="{8E019590-EA92-4F78-B735-81F647D8D129}"/>
                  </a:ext>
                </a:extLst>
              </p:cNvPr>
              <p:cNvSpPr/>
              <p:nvPr/>
            </p:nvSpPr>
            <p:spPr>
              <a:xfrm>
                <a:off x="9361379" y="2961576"/>
                <a:ext cx="201101" cy="490037"/>
              </a:xfrm>
              <a:custGeom>
                <a:avLst/>
                <a:gdLst>
                  <a:gd name="connsiteX0" fmla="*/ 30544 w 138113"/>
                  <a:gd name="connsiteY0" fmla="*/ 76200 h 336550"/>
                  <a:gd name="connsiteX1" fmla="*/ 102257 w 138113"/>
                  <a:gd name="connsiteY1" fmla="*/ 76200 h 336550"/>
                  <a:gd name="connsiteX2" fmla="*/ 116865 w 138113"/>
                  <a:gd name="connsiteY2" fmla="*/ 78830 h 336550"/>
                  <a:gd name="connsiteX3" fmla="*/ 128817 w 138113"/>
                  <a:gd name="connsiteY3" fmla="*/ 86719 h 336550"/>
                  <a:gd name="connsiteX4" fmla="*/ 135457 w 138113"/>
                  <a:gd name="connsiteY4" fmla="*/ 98553 h 336550"/>
                  <a:gd name="connsiteX5" fmla="*/ 138113 w 138113"/>
                  <a:gd name="connsiteY5" fmla="*/ 111702 h 336550"/>
                  <a:gd name="connsiteX6" fmla="*/ 138113 w 138113"/>
                  <a:gd name="connsiteY6" fmla="*/ 206375 h 336550"/>
                  <a:gd name="connsiteX7" fmla="*/ 135457 w 138113"/>
                  <a:gd name="connsiteY7" fmla="*/ 214264 h 336550"/>
                  <a:gd name="connsiteX8" fmla="*/ 127489 w 138113"/>
                  <a:gd name="connsiteY8" fmla="*/ 216894 h 336550"/>
                  <a:gd name="connsiteX9" fmla="*/ 120849 w 138113"/>
                  <a:gd name="connsiteY9" fmla="*/ 214264 h 336550"/>
                  <a:gd name="connsiteX10" fmla="*/ 118193 w 138113"/>
                  <a:gd name="connsiteY10" fmla="*/ 206375 h 336550"/>
                  <a:gd name="connsiteX11" fmla="*/ 118193 w 138113"/>
                  <a:gd name="connsiteY11" fmla="*/ 116962 h 336550"/>
                  <a:gd name="connsiteX12" fmla="*/ 115537 w 138113"/>
                  <a:gd name="connsiteY12" fmla="*/ 114332 h 336550"/>
                  <a:gd name="connsiteX13" fmla="*/ 111553 w 138113"/>
                  <a:gd name="connsiteY13" fmla="*/ 113017 h 336550"/>
                  <a:gd name="connsiteX14" fmla="*/ 107569 w 138113"/>
                  <a:gd name="connsiteY14" fmla="*/ 114332 h 336550"/>
                  <a:gd name="connsiteX15" fmla="*/ 106241 w 138113"/>
                  <a:gd name="connsiteY15" fmla="*/ 116962 h 336550"/>
                  <a:gd name="connsiteX16" fmla="*/ 106241 w 138113"/>
                  <a:gd name="connsiteY16" fmla="*/ 322086 h 336550"/>
                  <a:gd name="connsiteX17" fmla="*/ 100929 w 138113"/>
                  <a:gd name="connsiteY17" fmla="*/ 332605 h 336550"/>
                  <a:gd name="connsiteX18" fmla="*/ 90305 w 138113"/>
                  <a:gd name="connsiteY18" fmla="*/ 336550 h 336550"/>
                  <a:gd name="connsiteX19" fmla="*/ 79681 w 138113"/>
                  <a:gd name="connsiteY19" fmla="*/ 332605 h 336550"/>
                  <a:gd name="connsiteX20" fmla="*/ 75697 w 138113"/>
                  <a:gd name="connsiteY20" fmla="*/ 322086 h 336550"/>
                  <a:gd name="connsiteX21" fmla="*/ 75697 w 138113"/>
                  <a:gd name="connsiteY21" fmla="*/ 195856 h 336550"/>
                  <a:gd name="connsiteX22" fmla="*/ 73041 w 138113"/>
                  <a:gd name="connsiteY22" fmla="*/ 191911 h 336550"/>
                  <a:gd name="connsiteX23" fmla="*/ 69057 w 138113"/>
                  <a:gd name="connsiteY23" fmla="*/ 190596 h 336550"/>
                  <a:gd name="connsiteX24" fmla="*/ 65073 w 138113"/>
                  <a:gd name="connsiteY24" fmla="*/ 191911 h 336550"/>
                  <a:gd name="connsiteX25" fmla="*/ 62417 w 138113"/>
                  <a:gd name="connsiteY25" fmla="*/ 195856 h 336550"/>
                  <a:gd name="connsiteX26" fmla="*/ 62417 w 138113"/>
                  <a:gd name="connsiteY26" fmla="*/ 241877 h 336550"/>
                  <a:gd name="connsiteX27" fmla="*/ 62417 w 138113"/>
                  <a:gd name="connsiteY27" fmla="*/ 322086 h 336550"/>
                  <a:gd name="connsiteX28" fmla="*/ 57105 w 138113"/>
                  <a:gd name="connsiteY28" fmla="*/ 332605 h 336550"/>
                  <a:gd name="connsiteX29" fmla="*/ 46480 w 138113"/>
                  <a:gd name="connsiteY29" fmla="*/ 336550 h 336550"/>
                  <a:gd name="connsiteX30" fmla="*/ 35856 w 138113"/>
                  <a:gd name="connsiteY30" fmla="*/ 332605 h 336550"/>
                  <a:gd name="connsiteX31" fmla="*/ 31872 w 138113"/>
                  <a:gd name="connsiteY31" fmla="*/ 322086 h 336550"/>
                  <a:gd name="connsiteX32" fmla="*/ 31872 w 138113"/>
                  <a:gd name="connsiteY32" fmla="*/ 116962 h 336550"/>
                  <a:gd name="connsiteX33" fmla="*/ 29216 w 138113"/>
                  <a:gd name="connsiteY33" fmla="*/ 114332 h 336550"/>
                  <a:gd name="connsiteX34" fmla="*/ 26560 w 138113"/>
                  <a:gd name="connsiteY34" fmla="*/ 113017 h 336550"/>
                  <a:gd name="connsiteX35" fmla="*/ 22576 w 138113"/>
                  <a:gd name="connsiteY35" fmla="*/ 114332 h 336550"/>
                  <a:gd name="connsiteX36" fmla="*/ 19920 w 138113"/>
                  <a:gd name="connsiteY36" fmla="*/ 116962 h 336550"/>
                  <a:gd name="connsiteX37" fmla="*/ 19920 w 138113"/>
                  <a:gd name="connsiteY37" fmla="*/ 206375 h 336550"/>
                  <a:gd name="connsiteX38" fmla="*/ 17264 w 138113"/>
                  <a:gd name="connsiteY38" fmla="*/ 214264 h 336550"/>
                  <a:gd name="connsiteX39" fmla="*/ 10624 w 138113"/>
                  <a:gd name="connsiteY39" fmla="*/ 216894 h 336550"/>
                  <a:gd name="connsiteX40" fmla="*/ 2656 w 138113"/>
                  <a:gd name="connsiteY40" fmla="*/ 214264 h 336550"/>
                  <a:gd name="connsiteX41" fmla="*/ 0 w 138113"/>
                  <a:gd name="connsiteY41" fmla="*/ 206375 h 336550"/>
                  <a:gd name="connsiteX42" fmla="*/ 0 w 138113"/>
                  <a:gd name="connsiteY42" fmla="*/ 111702 h 336550"/>
                  <a:gd name="connsiteX43" fmla="*/ 1328 w 138113"/>
                  <a:gd name="connsiteY43" fmla="*/ 98553 h 336550"/>
                  <a:gd name="connsiteX44" fmla="*/ 7968 w 138113"/>
                  <a:gd name="connsiteY44" fmla="*/ 86719 h 336550"/>
                  <a:gd name="connsiteX45" fmla="*/ 17264 w 138113"/>
                  <a:gd name="connsiteY45" fmla="*/ 78830 h 336550"/>
                  <a:gd name="connsiteX46" fmla="*/ 30544 w 138113"/>
                  <a:gd name="connsiteY46" fmla="*/ 76200 h 336550"/>
                  <a:gd name="connsiteX47" fmla="*/ 69057 w 138113"/>
                  <a:gd name="connsiteY47" fmla="*/ 0 h 336550"/>
                  <a:gd name="connsiteX48" fmla="*/ 92489 w 138113"/>
                  <a:gd name="connsiteY48" fmla="*/ 9335 h 336550"/>
                  <a:gd name="connsiteX49" fmla="*/ 101601 w 138113"/>
                  <a:gd name="connsiteY49" fmla="*/ 33338 h 336550"/>
                  <a:gd name="connsiteX50" fmla="*/ 98998 w 138113"/>
                  <a:gd name="connsiteY50" fmla="*/ 46673 h 336550"/>
                  <a:gd name="connsiteX51" fmla="*/ 92489 w 138113"/>
                  <a:gd name="connsiteY51" fmla="*/ 57341 h 336550"/>
                  <a:gd name="connsiteX52" fmla="*/ 82075 w 138113"/>
                  <a:gd name="connsiteY52" fmla="*/ 64008 h 336550"/>
                  <a:gd name="connsiteX53" fmla="*/ 69057 w 138113"/>
                  <a:gd name="connsiteY53" fmla="*/ 66675 h 336550"/>
                  <a:gd name="connsiteX54" fmla="*/ 56040 w 138113"/>
                  <a:gd name="connsiteY54" fmla="*/ 64008 h 336550"/>
                  <a:gd name="connsiteX55" fmla="*/ 45625 w 138113"/>
                  <a:gd name="connsiteY55" fmla="*/ 57341 h 336550"/>
                  <a:gd name="connsiteX56" fmla="*/ 39117 w 138113"/>
                  <a:gd name="connsiteY56" fmla="*/ 46673 h 336550"/>
                  <a:gd name="connsiteX57" fmla="*/ 36513 w 138113"/>
                  <a:gd name="connsiteY57" fmla="*/ 33338 h 336550"/>
                  <a:gd name="connsiteX58" fmla="*/ 39117 w 138113"/>
                  <a:gd name="connsiteY58" fmla="*/ 20003 h 336550"/>
                  <a:gd name="connsiteX59" fmla="*/ 45625 w 138113"/>
                  <a:gd name="connsiteY59" fmla="*/ 9335 h 336550"/>
                  <a:gd name="connsiteX60" fmla="*/ 56040 w 138113"/>
                  <a:gd name="connsiteY60" fmla="*/ 2667 h 336550"/>
                  <a:gd name="connsiteX61" fmla="*/ 69057 w 138113"/>
                  <a:gd name="connsiteY61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38113" h="336550">
                    <a:moveTo>
                      <a:pt x="30544" y="76200"/>
                    </a:moveTo>
                    <a:lnTo>
                      <a:pt x="102257" y="76200"/>
                    </a:lnTo>
                    <a:cubicBezTo>
                      <a:pt x="107569" y="76200"/>
                      <a:pt x="112881" y="77515"/>
                      <a:pt x="116865" y="78830"/>
                    </a:cubicBezTo>
                    <a:cubicBezTo>
                      <a:pt x="122177" y="81460"/>
                      <a:pt x="124833" y="84089"/>
                      <a:pt x="128817" y="86719"/>
                    </a:cubicBezTo>
                    <a:cubicBezTo>
                      <a:pt x="131473" y="90664"/>
                      <a:pt x="134129" y="94609"/>
                      <a:pt x="135457" y="98553"/>
                    </a:cubicBezTo>
                    <a:cubicBezTo>
                      <a:pt x="136785" y="102498"/>
                      <a:pt x="138113" y="106443"/>
                      <a:pt x="138113" y="111702"/>
                    </a:cubicBezTo>
                    <a:cubicBezTo>
                      <a:pt x="138113" y="206375"/>
                      <a:pt x="138113" y="206375"/>
                      <a:pt x="138113" y="206375"/>
                    </a:cubicBezTo>
                    <a:cubicBezTo>
                      <a:pt x="138113" y="209005"/>
                      <a:pt x="136785" y="211635"/>
                      <a:pt x="135457" y="214264"/>
                    </a:cubicBezTo>
                    <a:cubicBezTo>
                      <a:pt x="132801" y="215579"/>
                      <a:pt x="130145" y="216894"/>
                      <a:pt x="127489" y="216894"/>
                    </a:cubicBezTo>
                    <a:cubicBezTo>
                      <a:pt x="124833" y="216894"/>
                      <a:pt x="123505" y="215579"/>
                      <a:pt x="120849" y="214264"/>
                    </a:cubicBezTo>
                    <a:cubicBezTo>
                      <a:pt x="118193" y="211635"/>
                      <a:pt x="118193" y="209005"/>
                      <a:pt x="118193" y="206375"/>
                    </a:cubicBezTo>
                    <a:cubicBezTo>
                      <a:pt x="118193" y="116962"/>
                      <a:pt x="118193" y="116962"/>
                      <a:pt x="118193" y="116962"/>
                    </a:cubicBezTo>
                    <a:cubicBezTo>
                      <a:pt x="118193" y="115647"/>
                      <a:pt x="116865" y="114332"/>
                      <a:pt x="115537" y="114332"/>
                    </a:cubicBezTo>
                    <a:cubicBezTo>
                      <a:pt x="114209" y="114332"/>
                      <a:pt x="112881" y="113017"/>
                      <a:pt x="111553" y="113017"/>
                    </a:cubicBezTo>
                    <a:cubicBezTo>
                      <a:pt x="110225" y="113017"/>
                      <a:pt x="110225" y="114332"/>
                      <a:pt x="107569" y="114332"/>
                    </a:cubicBezTo>
                    <a:cubicBezTo>
                      <a:pt x="106241" y="114332"/>
                      <a:pt x="106241" y="115647"/>
                      <a:pt x="106241" y="116962"/>
                    </a:cubicBezTo>
                    <a:cubicBezTo>
                      <a:pt x="106241" y="322086"/>
                      <a:pt x="106241" y="322086"/>
                      <a:pt x="106241" y="322086"/>
                    </a:cubicBezTo>
                    <a:cubicBezTo>
                      <a:pt x="106241" y="326031"/>
                      <a:pt x="104913" y="329976"/>
                      <a:pt x="100929" y="332605"/>
                    </a:cubicBezTo>
                    <a:cubicBezTo>
                      <a:pt x="98273" y="335235"/>
                      <a:pt x="95617" y="336550"/>
                      <a:pt x="90305" y="336550"/>
                    </a:cubicBezTo>
                    <a:cubicBezTo>
                      <a:pt x="86321" y="336550"/>
                      <a:pt x="83665" y="335235"/>
                      <a:pt x="79681" y="332605"/>
                    </a:cubicBezTo>
                    <a:cubicBezTo>
                      <a:pt x="77025" y="328661"/>
                      <a:pt x="75697" y="326031"/>
                      <a:pt x="75697" y="322086"/>
                    </a:cubicBezTo>
                    <a:cubicBezTo>
                      <a:pt x="75697" y="195856"/>
                      <a:pt x="75697" y="195856"/>
                      <a:pt x="75697" y="195856"/>
                    </a:cubicBezTo>
                    <a:cubicBezTo>
                      <a:pt x="75697" y="194541"/>
                      <a:pt x="74369" y="193226"/>
                      <a:pt x="73041" y="191911"/>
                    </a:cubicBezTo>
                    <a:cubicBezTo>
                      <a:pt x="71713" y="191911"/>
                      <a:pt x="70385" y="190596"/>
                      <a:pt x="69057" y="190596"/>
                    </a:cubicBezTo>
                    <a:cubicBezTo>
                      <a:pt x="69057" y="190596"/>
                      <a:pt x="66401" y="191911"/>
                      <a:pt x="65073" y="191911"/>
                    </a:cubicBezTo>
                    <a:cubicBezTo>
                      <a:pt x="62417" y="193226"/>
                      <a:pt x="62417" y="194541"/>
                      <a:pt x="62417" y="195856"/>
                    </a:cubicBezTo>
                    <a:cubicBezTo>
                      <a:pt x="62417" y="241877"/>
                      <a:pt x="62417" y="241877"/>
                      <a:pt x="62417" y="241877"/>
                    </a:cubicBezTo>
                    <a:cubicBezTo>
                      <a:pt x="62417" y="322086"/>
                      <a:pt x="62417" y="322086"/>
                      <a:pt x="62417" y="322086"/>
                    </a:cubicBezTo>
                    <a:cubicBezTo>
                      <a:pt x="62417" y="326031"/>
                      <a:pt x="61089" y="328661"/>
                      <a:pt x="57105" y="332605"/>
                    </a:cubicBezTo>
                    <a:cubicBezTo>
                      <a:pt x="54449" y="335235"/>
                      <a:pt x="50464" y="336550"/>
                      <a:pt x="46480" y="336550"/>
                    </a:cubicBezTo>
                    <a:cubicBezTo>
                      <a:pt x="42496" y="336550"/>
                      <a:pt x="38512" y="335235"/>
                      <a:pt x="35856" y="332605"/>
                    </a:cubicBezTo>
                    <a:cubicBezTo>
                      <a:pt x="33200" y="329976"/>
                      <a:pt x="31872" y="326031"/>
                      <a:pt x="31872" y="322086"/>
                    </a:cubicBezTo>
                    <a:cubicBezTo>
                      <a:pt x="31872" y="116962"/>
                      <a:pt x="31872" y="116962"/>
                      <a:pt x="31872" y="116962"/>
                    </a:cubicBezTo>
                    <a:cubicBezTo>
                      <a:pt x="31872" y="115647"/>
                      <a:pt x="30544" y="114332"/>
                      <a:pt x="29216" y="114332"/>
                    </a:cubicBezTo>
                    <a:cubicBezTo>
                      <a:pt x="27888" y="114332"/>
                      <a:pt x="26560" y="113017"/>
                      <a:pt x="26560" y="113017"/>
                    </a:cubicBezTo>
                    <a:cubicBezTo>
                      <a:pt x="25232" y="113017"/>
                      <a:pt x="23904" y="114332"/>
                      <a:pt x="22576" y="114332"/>
                    </a:cubicBezTo>
                    <a:cubicBezTo>
                      <a:pt x="21248" y="114332"/>
                      <a:pt x="19920" y="115647"/>
                      <a:pt x="19920" y="116962"/>
                    </a:cubicBezTo>
                    <a:cubicBezTo>
                      <a:pt x="19920" y="206375"/>
                      <a:pt x="19920" y="206375"/>
                      <a:pt x="19920" y="206375"/>
                    </a:cubicBezTo>
                    <a:cubicBezTo>
                      <a:pt x="19920" y="209005"/>
                      <a:pt x="19920" y="211635"/>
                      <a:pt x="17264" y="214264"/>
                    </a:cubicBezTo>
                    <a:cubicBezTo>
                      <a:pt x="14608" y="215579"/>
                      <a:pt x="13280" y="216894"/>
                      <a:pt x="10624" y="216894"/>
                    </a:cubicBezTo>
                    <a:cubicBezTo>
                      <a:pt x="7968" y="216894"/>
                      <a:pt x="5312" y="215579"/>
                      <a:pt x="2656" y="214264"/>
                    </a:cubicBezTo>
                    <a:cubicBezTo>
                      <a:pt x="1328" y="211635"/>
                      <a:pt x="0" y="209005"/>
                      <a:pt x="0" y="206375"/>
                    </a:cubicBezTo>
                    <a:cubicBezTo>
                      <a:pt x="0" y="111702"/>
                      <a:pt x="0" y="111702"/>
                      <a:pt x="0" y="111702"/>
                    </a:cubicBezTo>
                    <a:cubicBezTo>
                      <a:pt x="0" y="106443"/>
                      <a:pt x="0" y="102498"/>
                      <a:pt x="1328" y="98553"/>
                    </a:cubicBezTo>
                    <a:cubicBezTo>
                      <a:pt x="2656" y="94609"/>
                      <a:pt x="5312" y="90664"/>
                      <a:pt x="7968" y="86719"/>
                    </a:cubicBezTo>
                    <a:cubicBezTo>
                      <a:pt x="9296" y="84089"/>
                      <a:pt x="13280" y="81460"/>
                      <a:pt x="17264" y="78830"/>
                    </a:cubicBezTo>
                    <a:cubicBezTo>
                      <a:pt x="19920" y="77515"/>
                      <a:pt x="25232" y="76200"/>
                      <a:pt x="30544" y="76200"/>
                    </a:cubicBezTo>
                    <a:close/>
                    <a:moveTo>
                      <a:pt x="69057" y="0"/>
                    </a:moveTo>
                    <a:cubicBezTo>
                      <a:pt x="78169" y="0"/>
                      <a:pt x="85980" y="2667"/>
                      <a:pt x="92489" y="9335"/>
                    </a:cubicBezTo>
                    <a:cubicBezTo>
                      <a:pt x="98998" y="16002"/>
                      <a:pt x="101601" y="24003"/>
                      <a:pt x="101601" y="33338"/>
                    </a:cubicBezTo>
                    <a:cubicBezTo>
                      <a:pt x="101601" y="38672"/>
                      <a:pt x="101601" y="42672"/>
                      <a:pt x="98998" y="46673"/>
                    </a:cubicBezTo>
                    <a:cubicBezTo>
                      <a:pt x="97696" y="50673"/>
                      <a:pt x="95092" y="54674"/>
                      <a:pt x="92489" y="57341"/>
                    </a:cubicBezTo>
                    <a:cubicBezTo>
                      <a:pt x="89885" y="60008"/>
                      <a:pt x="85980" y="62675"/>
                      <a:pt x="82075" y="64008"/>
                    </a:cubicBezTo>
                    <a:cubicBezTo>
                      <a:pt x="78169" y="66675"/>
                      <a:pt x="72962" y="66675"/>
                      <a:pt x="69057" y="66675"/>
                    </a:cubicBezTo>
                    <a:cubicBezTo>
                      <a:pt x="63850" y="66675"/>
                      <a:pt x="59945" y="66675"/>
                      <a:pt x="56040" y="64008"/>
                    </a:cubicBezTo>
                    <a:cubicBezTo>
                      <a:pt x="52134" y="62675"/>
                      <a:pt x="48229" y="60008"/>
                      <a:pt x="45625" y="57341"/>
                    </a:cubicBezTo>
                    <a:cubicBezTo>
                      <a:pt x="43022" y="54674"/>
                      <a:pt x="40418" y="50673"/>
                      <a:pt x="39117" y="46673"/>
                    </a:cubicBezTo>
                    <a:cubicBezTo>
                      <a:pt x="37815" y="42672"/>
                      <a:pt x="36513" y="38672"/>
                      <a:pt x="36513" y="33338"/>
                    </a:cubicBezTo>
                    <a:cubicBezTo>
                      <a:pt x="36513" y="29337"/>
                      <a:pt x="37815" y="25337"/>
                      <a:pt x="39117" y="20003"/>
                    </a:cubicBezTo>
                    <a:cubicBezTo>
                      <a:pt x="40418" y="16002"/>
                      <a:pt x="43022" y="13335"/>
                      <a:pt x="45625" y="9335"/>
                    </a:cubicBezTo>
                    <a:cubicBezTo>
                      <a:pt x="48229" y="6668"/>
                      <a:pt x="52134" y="4001"/>
                      <a:pt x="56040" y="2667"/>
                    </a:cubicBezTo>
                    <a:cubicBezTo>
                      <a:pt x="59945" y="1334"/>
                      <a:pt x="63850" y="0"/>
                      <a:pt x="69057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ValueShape">
                <a:extLst>
                  <a:ext uri="{FF2B5EF4-FFF2-40B4-BE49-F238E27FC236}">
                    <a16:creationId xmlns:a16="http://schemas.microsoft.com/office/drawing/2014/main" id="{3527A79C-11D1-4CB6-9832-CEC4A91F48F7}"/>
                  </a:ext>
                </a:extLst>
              </p:cNvPr>
              <p:cNvSpPr/>
              <p:nvPr/>
            </p:nvSpPr>
            <p:spPr>
              <a:xfrm>
                <a:off x="9633790" y="2961576"/>
                <a:ext cx="201101" cy="490037"/>
              </a:xfrm>
              <a:custGeom>
                <a:avLst/>
                <a:gdLst>
                  <a:gd name="connsiteX0" fmla="*/ 30544 w 138113"/>
                  <a:gd name="connsiteY0" fmla="*/ 76200 h 336550"/>
                  <a:gd name="connsiteX1" fmla="*/ 102257 w 138113"/>
                  <a:gd name="connsiteY1" fmla="*/ 76200 h 336550"/>
                  <a:gd name="connsiteX2" fmla="*/ 116865 w 138113"/>
                  <a:gd name="connsiteY2" fmla="*/ 78830 h 336550"/>
                  <a:gd name="connsiteX3" fmla="*/ 128817 w 138113"/>
                  <a:gd name="connsiteY3" fmla="*/ 86719 h 336550"/>
                  <a:gd name="connsiteX4" fmla="*/ 135457 w 138113"/>
                  <a:gd name="connsiteY4" fmla="*/ 98553 h 336550"/>
                  <a:gd name="connsiteX5" fmla="*/ 138113 w 138113"/>
                  <a:gd name="connsiteY5" fmla="*/ 111702 h 336550"/>
                  <a:gd name="connsiteX6" fmla="*/ 138113 w 138113"/>
                  <a:gd name="connsiteY6" fmla="*/ 206375 h 336550"/>
                  <a:gd name="connsiteX7" fmla="*/ 135457 w 138113"/>
                  <a:gd name="connsiteY7" fmla="*/ 214264 h 336550"/>
                  <a:gd name="connsiteX8" fmla="*/ 127489 w 138113"/>
                  <a:gd name="connsiteY8" fmla="*/ 216894 h 336550"/>
                  <a:gd name="connsiteX9" fmla="*/ 120849 w 138113"/>
                  <a:gd name="connsiteY9" fmla="*/ 214264 h 336550"/>
                  <a:gd name="connsiteX10" fmla="*/ 118193 w 138113"/>
                  <a:gd name="connsiteY10" fmla="*/ 206375 h 336550"/>
                  <a:gd name="connsiteX11" fmla="*/ 118193 w 138113"/>
                  <a:gd name="connsiteY11" fmla="*/ 116962 h 336550"/>
                  <a:gd name="connsiteX12" fmla="*/ 115537 w 138113"/>
                  <a:gd name="connsiteY12" fmla="*/ 114332 h 336550"/>
                  <a:gd name="connsiteX13" fmla="*/ 111553 w 138113"/>
                  <a:gd name="connsiteY13" fmla="*/ 113017 h 336550"/>
                  <a:gd name="connsiteX14" fmla="*/ 107569 w 138113"/>
                  <a:gd name="connsiteY14" fmla="*/ 114332 h 336550"/>
                  <a:gd name="connsiteX15" fmla="*/ 106241 w 138113"/>
                  <a:gd name="connsiteY15" fmla="*/ 116962 h 336550"/>
                  <a:gd name="connsiteX16" fmla="*/ 106241 w 138113"/>
                  <a:gd name="connsiteY16" fmla="*/ 322086 h 336550"/>
                  <a:gd name="connsiteX17" fmla="*/ 100929 w 138113"/>
                  <a:gd name="connsiteY17" fmla="*/ 332605 h 336550"/>
                  <a:gd name="connsiteX18" fmla="*/ 90305 w 138113"/>
                  <a:gd name="connsiteY18" fmla="*/ 336550 h 336550"/>
                  <a:gd name="connsiteX19" fmla="*/ 79681 w 138113"/>
                  <a:gd name="connsiteY19" fmla="*/ 332605 h 336550"/>
                  <a:gd name="connsiteX20" fmla="*/ 75697 w 138113"/>
                  <a:gd name="connsiteY20" fmla="*/ 322086 h 336550"/>
                  <a:gd name="connsiteX21" fmla="*/ 75697 w 138113"/>
                  <a:gd name="connsiteY21" fmla="*/ 195856 h 336550"/>
                  <a:gd name="connsiteX22" fmla="*/ 73041 w 138113"/>
                  <a:gd name="connsiteY22" fmla="*/ 191911 h 336550"/>
                  <a:gd name="connsiteX23" fmla="*/ 69057 w 138113"/>
                  <a:gd name="connsiteY23" fmla="*/ 190596 h 336550"/>
                  <a:gd name="connsiteX24" fmla="*/ 65073 w 138113"/>
                  <a:gd name="connsiteY24" fmla="*/ 191911 h 336550"/>
                  <a:gd name="connsiteX25" fmla="*/ 62417 w 138113"/>
                  <a:gd name="connsiteY25" fmla="*/ 195856 h 336550"/>
                  <a:gd name="connsiteX26" fmla="*/ 62417 w 138113"/>
                  <a:gd name="connsiteY26" fmla="*/ 241877 h 336550"/>
                  <a:gd name="connsiteX27" fmla="*/ 62417 w 138113"/>
                  <a:gd name="connsiteY27" fmla="*/ 322086 h 336550"/>
                  <a:gd name="connsiteX28" fmla="*/ 57105 w 138113"/>
                  <a:gd name="connsiteY28" fmla="*/ 332605 h 336550"/>
                  <a:gd name="connsiteX29" fmla="*/ 46480 w 138113"/>
                  <a:gd name="connsiteY29" fmla="*/ 336550 h 336550"/>
                  <a:gd name="connsiteX30" fmla="*/ 35856 w 138113"/>
                  <a:gd name="connsiteY30" fmla="*/ 332605 h 336550"/>
                  <a:gd name="connsiteX31" fmla="*/ 31872 w 138113"/>
                  <a:gd name="connsiteY31" fmla="*/ 322086 h 336550"/>
                  <a:gd name="connsiteX32" fmla="*/ 31872 w 138113"/>
                  <a:gd name="connsiteY32" fmla="*/ 116962 h 336550"/>
                  <a:gd name="connsiteX33" fmla="*/ 29216 w 138113"/>
                  <a:gd name="connsiteY33" fmla="*/ 114332 h 336550"/>
                  <a:gd name="connsiteX34" fmla="*/ 26560 w 138113"/>
                  <a:gd name="connsiteY34" fmla="*/ 113017 h 336550"/>
                  <a:gd name="connsiteX35" fmla="*/ 22576 w 138113"/>
                  <a:gd name="connsiteY35" fmla="*/ 114332 h 336550"/>
                  <a:gd name="connsiteX36" fmla="*/ 19920 w 138113"/>
                  <a:gd name="connsiteY36" fmla="*/ 116962 h 336550"/>
                  <a:gd name="connsiteX37" fmla="*/ 19920 w 138113"/>
                  <a:gd name="connsiteY37" fmla="*/ 206375 h 336550"/>
                  <a:gd name="connsiteX38" fmla="*/ 17264 w 138113"/>
                  <a:gd name="connsiteY38" fmla="*/ 214264 h 336550"/>
                  <a:gd name="connsiteX39" fmla="*/ 10624 w 138113"/>
                  <a:gd name="connsiteY39" fmla="*/ 216894 h 336550"/>
                  <a:gd name="connsiteX40" fmla="*/ 2656 w 138113"/>
                  <a:gd name="connsiteY40" fmla="*/ 214264 h 336550"/>
                  <a:gd name="connsiteX41" fmla="*/ 0 w 138113"/>
                  <a:gd name="connsiteY41" fmla="*/ 206375 h 336550"/>
                  <a:gd name="connsiteX42" fmla="*/ 0 w 138113"/>
                  <a:gd name="connsiteY42" fmla="*/ 111702 h 336550"/>
                  <a:gd name="connsiteX43" fmla="*/ 1328 w 138113"/>
                  <a:gd name="connsiteY43" fmla="*/ 98553 h 336550"/>
                  <a:gd name="connsiteX44" fmla="*/ 7968 w 138113"/>
                  <a:gd name="connsiteY44" fmla="*/ 86719 h 336550"/>
                  <a:gd name="connsiteX45" fmla="*/ 17264 w 138113"/>
                  <a:gd name="connsiteY45" fmla="*/ 78830 h 336550"/>
                  <a:gd name="connsiteX46" fmla="*/ 30544 w 138113"/>
                  <a:gd name="connsiteY46" fmla="*/ 76200 h 336550"/>
                  <a:gd name="connsiteX47" fmla="*/ 69057 w 138113"/>
                  <a:gd name="connsiteY47" fmla="*/ 0 h 336550"/>
                  <a:gd name="connsiteX48" fmla="*/ 92489 w 138113"/>
                  <a:gd name="connsiteY48" fmla="*/ 9335 h 336550"/>
                  <a:gd name="connsiteX49" fmla="*/ 101601 w 138113"/>
                  <a:gd name="connsiteY49" fmla="*/ 33338 h 336550"/>
                  <a:gd name="connsiteX50" fmla="*/ 98998 w 138113"/>
                  <a:gd name="connsiteY50" fmla="*/ 46673 h 336550"/>
                  <a:gd name="connsiteX51" fmla="*/ 92489 w 138113"/>
                  <a:gd name="connsiteY51" fmla="*/ 57341 h 336550"/>
                  <a:gd name="connsiteX52" fmla="*/ 82075 w 138113"/>
                  <a:gd name="connsiteY52" fmla="*/ 64008 h 336550"/>
                  <a:gd name="connsiteX53" fmla="*/ 69057 w 138113"/>
                  <a:gd name="connsiteY53" fmla="*/ 66675 h 336550"/>
                  <a:gd name="connsiteX54" fmla="*/ 56040 w 138113"/>
                  <a:gd name="connsiteY54" fmla="*/ 64008 h 336550"/>
                  <a:gd name="connsiteX55" fmla="*/ 45625 w 138113"/>
                  <a:gd name="connsiteY55" fmla="*/ 57341 h 336550"/>
                  <a:gd name="connsiteX56" fmla="*/ 39117 w 138113"/>
                  <a:gd name="connsiteY56" fmla="*/ 46673 h 336550"/>
                  <a:gd name="connsiteX57" fmla="*/ 36513 w 138113"/>
                  <a:gd name="connsiteY57" fmla="*/ 33338 h 336550"/>
                  <a:gd name="connsiteX58" fmla="*/ 39117 w 138113"/>
                  <a:gd name="connsiteY58" fmla="*/ 20003 h 336550"/>
                  <a:gd name="connsiteX59" fmla="*/ 45625 w 138113"/>
                  <a:gd name="connsiteY59" fmla="*/ 9335 h 336550"/>
                  <a:gd name="connsiteX60" fmla="*/ 56040 w 138113"/>
                  <a:gd name="connsiteY60" fmla="*/ 2667 h 336550"/>
                  <a:gd name="connsiteX61" fmla="*/ 69057 w 138113"/>
                  <a:gd name="connsiteY61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38113" h="336550">
                    <a:moveTo>
                      <a:pt x="30544" y="76200"/>
                    </a:moveTo>
                    <a:lnTo>
                      <a:pt x="102257" y="76200"/>
                    </a:lnTo>
                    <a:cubicBezTo>
                      <a:pt x="107569" y="76200"/>
                      <a:pt x="112881" y="77515"/>
                      <a:pt x="116865" y="78830"/>
                    </a:cubicBezTo>
                    <a:cubicBezTo>
                      <a:pt x="122177" y="81460"/>
                      <a:pt x="124833" y="84089"/>
                      <a:pt x="128817" y="86719"/>
                    </a:cubicBezTo>
                    <a:cubicBezTo>
                      <a:pt x="131473" y="90664"/>
                      <a:pt x="134129" y="94609"/>
                      <a:pt x="135457" y="98553"/>
                    </a:cubicBezTo>
                    <a:cubicBezTo>
                      <a:pt x="136785" y="102498"/>
                      <a:pt x="138113" y="106443"/>
                      <a:pt x="138113" y="111702"/>
                    </a:cubicBezTo>
                    <a:cubicBezTo>
                      <a:pt x="138113" y="206375"/>
                      <a:pt x="138113" y="206375"/>
                      <a:pt x="138113" y="206375"/>
                    </a:cubicBezTo>
                    <a:cubicBezTo>
                      <a:pt x="138113" y="209005"/>
                      <a:pt x="136785" y="211635"/>
                      <a:pt x="135457" y="214264"/>
                    </a:cubicBezTo>
                    <a:cubicBezTo>
                      <a:pt x="132801" y="215579"/>
                      <a:pt x="130145" y="216894"/>
                      <a:pt x="127489" y="216894"/>
                    </a:cubicBezTo>
                    <a:cubicBezTo>
                      <a:pt x="124833" y="216894"/>
                      <a:pt x="123505" y="215579"/>
                      <a:pt x="120849" y="214264"/>
                    </a:cubicBezTo>
                    <a:cubicBezTo>
                      <a:pt x="118193" y="211635"/>
                      <a:pt x="118193" y="209005"/>
                      <a:pt x="118193" y="206375"/>
                    </a:cubicBezTo>
                    <a:cubicBezTo>
                      <a:pt x="118193" y="116962"/>
                      <a:pt x="118193" y="116962"/>
                      <a:pt x="118193" y="116962"/>
                    </a:cubicBezTo>
                    <a:cubicBezTo>
                      <a:pt x="118193" y="115647"/>
                      <a:pt x="116865" y="114332"/>
                      <a:pt x="115537" y="114332"/>
                    </a:cubicBezTo>
                    <a:cubicBezTo>
                      <a:pt x="114209" y="114332"/>
                      <a:pt x="112881" y="113017"/>
                      <a:pt x="111553" y="113017"/>
                    </a:cubicBezTo>
                    <a:cubicBezTo>
                      <a:pt x="110225" y="113017"/>
                      <a:pt x="110225" y="114332"/>
                      <a:pt x="107569" y="114332"/>
                    </a:cubicBezTo>
                    <a:cubicBezTo>
                      <a:pt x="106241" y="114332"/>
                      <a:pt x="106241" y="115647"/>
                      <a:pt x="106241" y="116962"/>
                    </a:cubicBezTo>
                    <a:cubicBezTo>
                      <a:pt x="106241" y="322086"/>
                      <a:pt x="106241" y="322086"/>
                      <a:pt x="106241" y="322086"/>
                    </a:cubicBezTo>
                    <a:cubicBezTo>
                      <a:pt x="106241" y="326031"/>
                      <a:pt x="104913" y="329976"/>
                      <a:pt x="100929" y="332605"/>
                    </a:cubicBezTo>
                    <a:cubicBezTo>
                      <a:pt x="98273" y="335235"/>
                      <a:pt x="95617" y="336550"/>
                      <a:pt x="90305" y="336550"/>
                    </a:cubicBezTo>
                    <a:cubicBezTo>
                      <a:pt x="86321" y="336550"/>
                      <a:pt x="83665" y="335235"/>
                      <a:pt x="79681" y="332605"/>
                    </a:cubicBezTo>
                    <a:cubicBezTo>
                      <a:pt x="77025" y="328661"/>
                      <a:pt x="75697" y="326031"/>
                      <a:pt x="75697" y="322086"/>
                    </a:cubicBezTo>
                    <a:cubicBezTo>
                      <a:pt x="75697" y="195856"/>
                      <a:pt x="75697" y="195856"/>
                      <a:pt x="75697" y="195856"/>
                    </a:cubicBezTo>
                    <a:cubicBezTo>
                      <a:pt x="75697" y="194541"/>
                      <a:pt x="74369" y="193226"/>
                      <a:pt x="73041" y="191911"/>
                    </a:cubicBezTo>
                    <a:cubicBezTo>
                      <a:pt x="71713" y="191911"/>
                      <a:pt x="70385" y="190596"/>
                      <a:pt x="69057" y="190596"/>
                    </a:cubicBezTo>
                    <a:cubicBezTo>
                      <a:pt x="69057" y="190596"/>
                      <a:pt x="66401" y="191911"/>
                      <a:pt x="65073" y="191911"/>
                    </a:cubicBezTo>
                    <a:cubicBezTo>
                      <a:pt x="62417" y="193226"/>
                      <a:pt x="62417" y="194541"/>
                      <a:pt x="62417" y="195856"/>
                    </a:cubicBezTo>
                    <a:cubicBezTo>
                      <a:pt x="62417" y="241877"/>
                      <a:pt x="62417" y="241877"/>
                      <a:pt x="62417" y="241877"/>
                    </a:cubicBezTo>
                    <a:cubicBezTo>
                      <a:pt x="62417" y="322086"/>
                      <a:pt x="62417" y="322086"/>
                      <a:pt x="62417" y="322086"/>
                    </a:cubicBezTo>
                    <a:cubicBezTo>
                      <a:pt x="62417" y="326031"/>
                      <a:pt x="61089" y="328661"/>
                      <a:pt x="57105" y="332605"/>
                    </a:cubicBezTo>
                    <a:cubicBezTo>
                      <a:pt x="54449" y="335235"/>
                      <a:pt x="50464" y="336550"/>
                      <a:pt x="46480" y="336550"/>
                    </a:cubicBezTo>
                    <a:cubicBezTo>
                      <a:pt x="42496" y="336550"/>
                      <a:pt x="38512" y="335235"/>
                      <a:pt x="35856" y="332605"/>
                    </a:cubicBezTo>
                    <a:cubicBezTo>
                      <a:pt x="33200" y="329976"/>
                      <a:pt x="31872" y="326031"/>
                      <a:pt x="31872" y="322086"/>
                    </a:cubicBezTo>
                    <a:cubicBezTo>
                      <a:pt x="31872" y="116962"/>
                      <a:pt x="31872" y="116962"/>
                      <a:pt x="31872" y="116962"/>
                    </a:cubicBezTo>
                    <a:cubicBezTo>
                      <a:pt x="31872" y="115647"/>
                      <a:pt x="30544" y="114332"/>
                      <a:pt x="29216" y="114332"/>
                    </a:cubicBezTo>
                    <a:cubicBezTo>
                      <a:pt x="27888" y="114332"/>
                      <a:pt x="26560" y="113017"/>
                      <a:pt x="26560" y="113017"/>
                    </a:cubicBezTo>
                    <a:cubicBezTo>
                      <a:pt x="25232" y="113017"/>
                      <a:pt x="23904" y="114332"/>
                      <a:pt x="22576" y="114332"/>
                    </a:cubicBezTo>
                    <a:cubicBezTo>
                      <a:pt x="21248" y="114332"/>
                      <a:pt x="19920" y="115647"/>
                      <a:pt x="19920" y="116962"/>
                    </a:cubicBezTo>
                    <a:cubicBezTo>
                      <a:pt x="19920" y="206375"/>
                      <a:pt x="19920" y="206375"/>
                      <a:pt x="19920" y="206375"/>
                    </a:cubicBezTo>
                    <a:cubicBezTo>
                      <a:pt x="19920" y="209005"/>
                      <a:pt x="19920" y="211635"/>
                      <a:pt x="17264" y="214264"/>
                    </a:cubicBezTo>
                    <a:cubicBezTo>
                      <a:pt x="14608" y="215579"/>
                      <a:pt x="13280" y="216894"/>
                      <a:pt x="10624" y="216894"/>
                    </a:cubicBezTo>
                    <a:cubicBezTo>
                      <a:pt x="7968" y="216894"/>
                      <a:pt x="5312" y="215579"/>
                      <a:pt x="2656" y="214264"/>
                    </a:cubicBezTo>
                    <a:cubicBezTo>
                      <a:pt x="1328" y="211635"/>
                      <a:pt x="0" y="209005"/>
                      <a:pt x="0" y="206375"/>
                    </a:cubicBezTo>
                    <a:cubicBezTo>
                      <a:pt x="0" y="111702"/>
                      <a:pt x="0" y="111702"/>
                      <a:pt x="0" y="111702"/>
                    </a:cubicBezTo>
                    <a:cubicBezTo>
                      <a:pt x="0" y="106443"/>
                      <a:pt x="0" y="102498"/>
                      <a:pt x="1328" y="98553"/>
                    </a:cubicBezTo>
                    <a:cubicBezTo>
                      <a:pt x="2656" y="94609"/>
                      <a:pt x="5312" y="90664"/>
                      <a:pt x="7968" y="86719"/>
                    </a:cubicBezTo>
                    <a:cubicBezTo>
                      <a:pt x="9296" y="84089"/>
                      <a:pt x="13280" y="81460"/>
                      <a:pt x="17264" y="78830"/>
                    </a:cubicBezTo>
                    <a:cubicBezTo>
                      <a:pt x="19920" y="77515"/>
                      <a:pt x="25232" y="76200"/>
                      <a:pt x="30544" y="76200"/>
                    </a:cubicBezTo>
                    <a:close/>
                    <a:moveTo>
                      <a:pt x="69057" y="0"/>
                    </a:moveTo>
                    <a:cubicBezTo>
                      <a:pt x="78169" y="0"/>
                      <a:pt x="85980" y="2667"/>
                      <a:pt x="92489" y="9335"/>
                    </a:cubicBezTo>
                    <a:cubicBezTo>
                      <a:pt x="98998" y="16002"/>
                      <a:pt x="101601" y="24003"/>
                      <a:pt x="101601" y="33338"/>
                    </a:cubicBezTo>
                    <a:cubicBezTo>
                      <a:pt x="101601" y="38672"/>
                      <a:pt x="101601" y="42672"/>
                      <a:pt x="98998" y="46673"/>
                    </a:cubicBezTo>
                    <a:cubicBezTo>
                      <a:pt x="97696" y="50673"/>
                      <a:pt x="95092" y="54674"/>
                      <a:pt x="92489" y="57341"/>
                    </a:cubicBezTo>
                    <a:cubicBezTo>
                      <a:pt x="89885" y="60008"/>
                      <a:pt x="85980" y="62675"/>
                      <a:pt x="82075" y="64008"/>
                    </a:cubicBezTo>
                    <a:cubicBezTo>
                      <a:pt x="78169" y="66675"/>
                      <a:pt x="72962" y="66675"/>
                      <a:pt x="69057" y="66675"/>
                    </a:cubicBezTo>
                    <a:cubicBezTo>
                      <a:pt x="63850" y="66675"/>
                      <a:pt x="59945" y="66675"/>
                      <a:pt x="56040" y="64008"/>
                    </a:cubicBezTo>
                    <a:cubicBezTo>
                      <a:pt x="52134" y="62675"/>
                      <a:pt x="48229" y="60008"/>
                      <a:pt x="45625" y="57341"/>
                    </a:cubicBezTo>
                    <a:cubicBezTo>
                      <a:pt x="43022" y="54674"/>
                      <a:pt x="40418" y="50673"/>
                      <a:pt x="39117" y="46673"/>
                    </a:cubicBezTo>
                    <a:cubicBezTo>
                      <a:pt x="37815" y="42672"/>
                      <a:pt x="36513" y="38672"/>
                      <a:pt x="36513" y="33338"/>
                    </a:cubicBezTo>
                    <a:cubicBezTo>
                      <a:pt x="36513" y="29337"/>
                      <a:pt x="37815" y="25337"/>
                      <a:pt x="39117" y="20003"/>
                    </a:cubicBezTo>
                    <a:cubicBezTo>
                      <a:pt x="40418" y="16002"/>
                      <a:pt x="43022" y="13335"/>
                      <a:pt x="45625" y="9335"/>
                    </a:cubicBezTo>
                    <a:cubicBezTo>
                      <a:pt x="48229" y="6668"/>
                      <a:pt x="52134" y="4001"/>
                      <a:pt x="56040" y="2667"/>
                    </a:cubicBezTo>
                    <a:cubicBezTo>
                      <a:pt x="59945" y="1334"/>
                      <a:pt x="63850" y="0"/>
                      <a:pt x="69057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ValueShape">
                <a:extLst>
                  <a:ext uri="{FF2B5EF4-FFF2-40B4-BE49-F238E27FC236}">
                    <a16:creationId xmlns:a16="http://schemas.microsoft.com/office/drawing/2014/main" id="{408D2875-96AD-4318-86CB-5622282B9E18}"/>
                  </a:ext>
                </a:extLst>
              </p:cNvPr>
              <p:cNvSpPr/>
              <p:nvPr/>
            </p:nvSpPr>
            <p:spPr>
              <a:xfrm>
                <a:off x="9885034" y="2961576"/>
                <a:ext cx="201101" cy="490037"/>
              </a:xfrm>
              <a:custGeom>
                <a:avLst/>
                <a:gdLst>
                  <a:gd name="connsiteX0" fmla="*/ 30544 w 138113"/>
                  <a:gd name="connsiteY0" fmla="*/ 76200 h 336550"/>
                  <a:gd name="connsiteX1" fmla="*/ 102257 w 138113"/>
                  <a:gd name="connsiteY1" fmla="*/ 76200 h 336550"/>
                  <a:gd name="connsiteX2" fmla="*/ 116865 w 138113"/>
                  <a:gd name="connsiteY2" fmla="*/ 78830 h 336550"/>
                  <a:gd name="connsiteX3" fmla="*/ 128817 w 138113"/>
                  <a:gd name="connsiteY3" fmla="*/ 86719 h 336550"/>
                  <a:gd name="connsiteX4" fmla="*/ 135457 w 138113"/>
                  <a:gd name="connsiteY4" fmla="*/ 98553 h 336550"/>
                  <a:gd name="connsiteX5" fmla="*/ 138113 w 138113"/>
                  <a:gd name="connsiteY5" fmla="*/ 111702 h 336550"/>
                  <a:gd name="connsiteX6" fmla="*/ 138113 w 138113"/>
                  <a:gd name="connsiteY6" fmla="*/ 206375 h 336550"/>
                  <a:gd name="connsiteX7" fmla="*/ 135457 w 138113"/>
                  <a:gd name="connsiteY7" fmla="*/ 214264 h 336550"/>
                  <a:gd name="connsiteX8" fmla="*/ 127489 w 138113"/>
                  <a:gd name="connsiteY8" fmla="*/ 216894 h 336550"/>
                  <a:gd name="connsiteX9" fmla="*/ 120849 w 138113"/>
                  <a:gd name="connsiteY9" fmla="*/ 214264 h 336550"/>
                  <a:gd name="connsiteX10" fmla="*/ 118193 w 138113"/>
                  <a:gd name="connsiteY10" fmla="*/ 206375 h 336550"/>
                  <a:gd name="connsiteX11" fmla="*/ 118193 w 138113"/>
                  <a:gd name="connsiteY11" fmla="*/ 116962 h 336550"/>
                  <a:gd name="connsiteX12" fmla="*/ 115537 w 138113"/>
                  <a:gd name="connsiteY12" fmla="*/ 114332 h 336550"/>
                  <a:gd name="connsiteX13" fmla="*/ 111553 w 138113"/>
                  <a:gd name="connsiteY13" fmla="*/ 113017 h 336550"/>
                  <a:gd name="connsiteX14" fmla="*/ 107569 w 138113"/>
                  <a:gd name="connsiteY14" fmla="*/ 114332 h 336550"/>
                  <a:gd name="connsiteX15" fmla="*/ 106241 w 138113"/>
                  <a:gd name="connsiteY15" fmla="*/ 116962 h 336550"/>
                  <a:gd name="connsiteX16" fmla="*/ 106241 w 138113"/>
                  <a:gd name="connsiteY16" fmla="*/ 322086 h 336550"/>
                  <a:gd name="connsiteX17" fmla="*/ 100929 w 138113"/>
                  <a:gd name="connsiteY17" fmla="*/ 332605 h 336550"/>
                  <a:gd name="connsiteX18" fmla="*/ 90305 w 138113"/>
                  <a:gd name="connsiteY18" fmla="*/ 336550 h 336550"/>
                  <a:gd name="connsiteX19" fmla="*/ 79681 w 138113"/>
                  <a:gd name="connsiteY19" fmla="*/ 332605 h 336550"/>
                  <a:gd name="connsiteX20" fmla="*/ 75697 w 138113"/>
                  <a:gd name="connsiteY20" fmla="*/ 322086 h 336550"/>
                  <a:gd name="connsiteX21" fmla="*/ 75697 w 138113"/>
                  <a:gd name="connsiteY21" fmla="*/ 195856 h 336550"/>
                  <a:gd name="connsiteX22" fmla="*/ 73041 w 138113"/>
                  <a:gd name="connsiteY22" fmla="*/ 191911 h 336550"/>
                  <a:gd name="connsiteX23" fmla="*/ 69057 w 138113"/>
                  <a:gd name="connsiteY23" fmla="*/ 190596 h 336550"/>
                  <a:gd name="connsiteX24" fmla="*/ 65073 w 138113"/>
                  <a:gd name="connsiteY24" fmla="*/ 191911 h 336550"/>
                  <a:gd name="connsiteX25" fmla="*/ 62417 w 138113"/>
                  <a:gd name="connsiteY25" fmla="*/ 195856 h 336550"/>
                  <a:gd name="connsiteX26" fmla="*/ 62417 w 138113"/>
                  <a:gd name="connsiteY26" fmla="*/ 241877 h 336550"/>
                  <a:gd name="connsiteX27" fmla="*/ 62417 w 138113"/>
                  <a:gd name="connsiteY27" fmla="*/ 322086 h 336550"/>
                  <a:gd name="connsiteX28" fmla="*/ 57105 w 138113"/>
                  <a:gd name="connsiteY28" fmla="*/ 332605 h 336550"/>
                  <a:gd name="connsiteX29" fmla="*/ 46480 w 138113"/>
                  <a:gd name="connsiteY29" fmla="*/ 336550 h 336550"/>
                  <a:gd name="connsiteX30" fmla="*/ 35856 w 138113"/>
                  <a:gd name="connsiteY30" fmla="*/ 332605 h 336550"/>
                  <a:gd name="connsiteX31" fmla="*/ 31872 w 138113"/>
                  <a:gd name="connsiteY31" fmla="*/ 322086 h 336550"/>
                  <a:gd name="connsiteX32" fmla="*/ 31872 w 138113"/>
                  <a:gd name="connsiteY32" fmla="*/ 116962 h 336550"/>
                  <a:gd name="connsiteX33" fmla="*/ 29216 w 138113"/>
                  <a:gd name="connsiteY33" fmla="*/ 114332 h 336550"/>
                  <a:gd name="connsiteX34" fmla="*/ 26560 w 138113"/>
                  <a:gd name="connsiteY34" fmla="*/ 113017 h 336550"/>
                  <a:gd name="connsiteX35" fmla="*/ 22576 w 138113"/>
                  <a:gd name="connsiteY35" fmla="*/ 114332 h 336550"/>
                  <a:gd name="connsiteX36" fmla="*/ 19920 w 138113"/>
                  <a:gd name="connsiteY36" fmla="*/ 116962 h 336550"/>
                  <a:gd name="connsiteX37" fmla="*/ 19920 w 138113"/>
                  <a:gd name="connsiteY37" fmla="*/ 206375 h 336550"/>
                  <a:gd name="connsiteX38" fmla="*/ 17264 w 138113"/>
                  <a:gd name="connsiteY38" fmla="*/ 214264 h 336550"/>
                  <a:gd name="connsiteX39" fmla="*/ 10624 w 138113"/>
                  <a:gd name="connsiteY39" fmla="*/ 216894 h 336550"/>
                  <a:gd name="connsiteX40" fmla="*/ 2656 w 138113"/>
                  <a:gd name="connsiteY40" fmla="*/ 214264 h 336550"/>
                  <a:gd name="connsiteX41" fmla="*/ 0 w 138113"/>
                  <a:gd name="connsiteY41" fmla="*/ 206375 h 336550"/>
                  <a:gd name="connsiteX42" fmla="*/ 0 w 138113"/>
                  <a:gd name="connsiteY42" fmla="*/ 111702 h 336550"/>
                  <a:gd name="connsiteX43" fmla="*/ 1328 w 138113"/>
                  <a:gd name="connsiteY43" fmla="*/ 98553 h 336550"/>
                  <a:gd name="connsiteX44" fmla="*/ 7968 w 138113"/>
                  <a:gd name="connsiteY44" fmla="*/ 86719 h 336550"/>
                  <a:gd name="connsiteX45" fmla="*/ 17264 w 138113"/>
                  <a:gd name="connsiteY45" fmla="*/ 78830 h 336550"/>
                  <a:gd name="connsiteX46" fmla="*/ 30544 w 138113"/>
                  <a:gd name="connsiteY46" fmla="*/ 76200 h 336550"/>
                  <a:gd name="connsiteX47" fmla="*/ 69057 w 138113"/>
                  <a:gd name="connsiteY47" fmla="*/ 0 h 336550"/>
                  <a:gd name="connsiteX48" fmla="*/ 92489 w 138113"/>
                  <a:gd name="connsiteY48" fmla="*/ 9335 h 336550"/>
                  <a:gd name="connsiteX49" fmla="*/ 101601 w 138113"/>
                  <a:gd name="connsiteY49" fmla="*/ 33338 h 336550"/>
                  <a:gd name="connsiteX50" fmla="*/ 98998 w 138113"/>
                  <a:gd name="connsiteY50" fmla="*/ 46673 h 336550"/>
                  <a:gd name="connsiteX51" fmla="*/ 92489 w 138113"/>
                  <a:gd name="connsiteY51" fmla="*/ 57341 h 336550"/>
                  <a:gd name="connsiteX52" fmla="*/ 82075 w 138113"/>
                  <a:gd name="connsiteY52" fmla="*/ 64008 h 336550"/>
                  <a:gd name="connsiteX53" fmla="*/ 69057 w 138113"/>
                  <a:gd name="connsiteY53" fmla="*/ 66675 h 336550"/>
                  <a:gd name="connsiteX54" fmla="*/ 56040 w 138113"/>
                  <a:gd name="connsiteY54" fmla="*/ 64008 h 336550"/>
                  <a:gd name="connsiteX55" fmla="*/ 45625 w 138113"/>
                  <a:gd name="connsiteY55" fmla="*/ 57341 h 336550"/>
                  <a:gd name="connsiteX56" fmla="*/ 39117 w 138113"/>
                  <a:gd name="connsiteY56" fmla="*/ 46673 h 336550"/>
                  <a:gd name="connsiteX57" fmla="*/ 36513 w 138113"/>
                  <a:gd name="connsiteY57" fmla="*/ 33338 h 336550"/>
                  <a:gd name="connsiteX58" fmla="*/ 39117 w 138113"/>
                  <a:gd name="connsiteY58" fmla="*/ 20003 h 336550"/>
                  <a:gd name="connsiteX59" fmla="*/ 45625 w 138113"/>
                  <a:gd name="connsiteY59" fmla="*/ 9335 h 336550"/>
                  <a:gd name="connsiteX60" fmla="*/ 56040 w 138113"/>
                  <a:gd name="connsiteY60" fmla="*/ 2667 h 336550"/>
                  <a:gd name="connsiteX61" fmla="*/ 69057 w 138113"/>
                  <a:gd name="connsiteY61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38113" h="336550">
                    <a:moveTo>
                      <a:pt x="30544" y="76200"/>
                    </a:moveTo>
                    <a:lnTo>
                      <a:pt x="102257" y="76200"/>
                    </a:lnTo>
                    <a:cubicBezTo>
                      <a:pt x="107569" y="76200"/>
                      <a:pt x="112881" y="77515"/>
                      <a:pt x="116865" y="78830"/>
                    </a:cubicBezTo>
                    <a:cubicBezTo>
                      <a:pt x="122177" y="81460"/>
                      <a:pt x="124833" y="84089"/>
                      <a:pt x="128817" y="86719"/>
                    </a:cubicBezTo>
                    <a:cubicBezTo>
                      <a:pt x="131473" y="90664"/>
                      <a:pt x="134129" y="94609"/>
                      <a:pt x="135457" y="98553"/>
                    </a:cubicBezTo>
                    <a:cubicBezTo>
                      <a:pt x="136785" y="102498"/>
                      <a:pt x="138113" y="106443"/>
                      <a:pt x="138113" y="111702"/>
                    </a:cubicBezTo>
                    <a:cubicBezTo>
                      <a:pt x="138113" y="206375"/>
                      <a:pt x="138113" y="206375"/>
                      <a:pt x="138113" y="206375"/>
                    </a:cubicBezTo>
                    <a:cubicBezTo>
                      <a:pt x="138113" y="209005"/>
                      <a:pt x="136785" y="211635"/>
                      <a:pt x="135457" y="214264"/>
                    </a:cubicBezTo>
                    <a:cubicBezTo>
                      <a:pt x="132801" y="215579"/>
                      <a:pt x="130145" y="216894"/>
                      <a:pt x="127489" y="216894"/>
                    </a:cubicBezTo>
                    <a:cubicBezTo>
                      <a:pt x="124833" y="216894"/>
                      <a:pt x="123505" y="215579"/>
                      <a:pt x="120849" y="214264"/>
                    </a:cubicBezTo>
                    <a:cubicBezTo>
                      <a:pt x="118193" y="211635"/>
                      <a:pt x="118193" y="209005"/>
                      <a:pt x="118193" y="206375"/>
                    </a:cubicBezTo>
                    <a:cubicBezTo>
                      <a:pt x="118193" y="116962"/>
                      <a:pt x="118193" y="116962"/>
                      <a:pt x="118193" y="116962"/>
                    </a:cubicBezTo>
                    <a:cubicBezTo>
                      <a:pt x="118193" y="115647"/>
                      <a:pt x="116865" y="114332"/>
                      <a:pt x="115537" y="114332"/>
                    </a:cubicBezTo>
                    <a:cubicBezTo>
                      <a:pt x="114209" y="114332"/>
                      <a:pt x="112881" y="113017"/>
                      <a:pt x="111553" y="113017"/>
                    </a:cubicBezTo>
                    <a:cubicBezTo>
                      <a:pt x="110225" y="113017"/>
                      <a:pt x="110225" y="114332"/>
                      <a:pt x="107569" y="114332"/>
                    </a:cubicBezTo>
                    <a:cubicBezTo>
                      <a:pt x="106241" y="114332"/>
                      <a:pt x="106241" y="115647"/>
                      <a:pt x="106241" y="116962"/>
                    </a:cubicBezTo>
                    <a:cubicBezTo>
                      <a:pt x="106241" y="322086"/>
                      <a:pt x="106241" y="322086"/>
                      <a:pt x="106241" y="322086"/>
                    </a:cubicBezTo>
                    <a:cubicBezTo>
                      <a:pt x="106241" y="326031"/>
                      <a:pt x="104913" y="329976"/>
                      <a:pt x="100929" y="332605"/>
                    </a:cubicBezTo>
                    <a:cubicBezTo>
                      <a:pt x="98273" y="335235"/>
                      <a:pt x="95617" y="336550"/>
                      <a:pt x="90305" y="336550"/>
                    </a:cubicBezTo>
                    <a:cubicBezTo>
                      <a:pt x="86321" y="336550"/>
                      <a:pt x="83665" y="335235"/>
                      <a:pt x="79681" y="332605"/>
                    </a:cubicBezTo>
                    <a:cubicBezTo>
                      <a:pt x="77025" y="328661"/>
                      <a:pt x="75697" y="326031"/>
                      <a:pt x="75697" y="322086"/>
                    </a:cubicBezTo>
                    <a:cubicBezTo>
                      <a:pt x="75697" y="195856"/>
                      <a:pt x="75697" y="195856"/>
                      <a:pt x="75697" y="195856"/>
                    </a:cubicBezTo>
                    <a:cubicBezTo>
                      <a:pt x="75697" y="194541"/>
                      <a:pt x="74369" y="193226"/>
                      <a:pt x="73041" y="191911"/>
                    </a:cubicBezTo>
                    <a:cubicBezTo>
                      <a:pt x="71713" y="191911"/>
                      <a:pt x="70385" y="190596"/>
                      <a:pt x="69057" y="190596"/>
                    </a:cubicBezTo>
                    <a:cubicBezTo>
                      <a:pt x="69057" y="190596"/>
                      <a:pt x="66401" y="191911"/>
                      <a:pt x="65073" y="191911"/>
                    </a:cubicBezTo>
                    <a:cubicBezTo>
                      <a:pt x="62417" y="193226"/>
                      <a:pt x="62417" y="194541"/>
                      <a:pt x="62417" y="195856"/>
                    </a:cubicBezTo>
                    <a:cubicBezTo>
                      <a:pt x="62417" y="241877"/>
                      <a:pt x="62417" y="241877"/>
                      <a:pt x="62417" y="241877"/>
                    </a:cubicBezTo>
                    <a:cubicBezTo>
                      <a:pt x="62417" y="322086"/>
                      <a:pt x="62417" y="322086"/>
                      <a:pt x="62417" y="322086"/>
                    </a:cubicBezTo>
                    <a:cubicBezTo>
                      <a:pt x="62417" y="326031"/>
                      <a:pt x="61089" y="328661"/>
                      <a:pt x="57105" y="332605"/>
                    </a:cubicBezTo>
                    <a:cubicBezTo>
                      <a:pt x="54449" y="335235"/>
                      <a:pt x="50464" y="336550"/>
                      <a:pt x="46480" y="336550"/>
                    </a:cubicBezTo>
                    <a:cubicBezTo>
                      <a:pt x="42496" y="336550"/>
                      <a:pt x="38512" y="335235"/>
                      <a:pt x="35856" y="332605"/>
                    </a:cubicBezTo>
                    <a:cubicBezTo>
                      <a:pt x="33200" y="329976"/>
                      <a:pt x="31872" y="326031"/>
                      <a:pt x="31872" y="322086"/>
                    </a:cubicBezTo>
                    <a:cubicBezTo>
                      <a:pt x="31872" y="116962"/>
                      <a:pt x="31872" y="116962"/>
                      <a:pt x="31872" y="116962"/>
                    </a:cubicBezTo>
                    <a:cubicBezTo>
                      <a:pt x="31872" y="115647"/>
                      <a:pt x="30544" y="114332"/>
                      <a:pt x="29216" y="114332"/>
                    </a:cubicBezTo>
                    <a:cubicBezTo>
                      <a:pt x="27888" y="114332"/>
                      <a:pt x="26560" y="113017"/>
                      <a:pt x="26560" y="113017"/>
                    </a:cubicBezTo>
                    <a:cubicBezTo>
                      <a:pt x="25232" y="113017"/>
                      <a:pt x="23904" y="114332"/>
                      <a:pt x="22576" y="114332"/>
                    </a:cubicBezTo>
                    <a:cubicBezTo>
                      <a:pt x="21248" y="114332"/>
                      <a:pt x="19920" y="115647"/>
                      <a:pt x="19920" y="116962"/>
                    </a:cubicBezTo>
                    <a:cubicBezTo>
                      <a:pt x="19920" y="206375"/>
                      <a:pt x="19920" y="206375"/>
                      <a:pt x="19920" y="206375"/>
                    </a:cubicBezTo>
                    <a:cubicBezTo>
                      <a:pt x="19920" y="209005"/>
                      <a:pt x="19920" y="211635"/>
                      <a:pt x="17264" y="214264"/>
                    </a:cubicBezTo>
                    <a:cubicBezTo>
                      <a:pt x="14608" y="215579"/>
                      <a:pt x="13280" y="216894"/>
                      <a:pt x="10624" y="216894"/>
                    </a:cubicBezTo>
                    <a:cubicBezTo>
                      <a:pt x="7968" y="216894"/>
                      <a:pt x="5312" y="215579"/>
                      <a:pt x="2656" y="214264"/>
                    </a:cubicBezTo>
                    <a:cubicBezTo>
                      <a:pt x="1328" y="211635"/>
                      <a:pt x="0" y="209005"/>
                      <a:pt x="0" y="206375"/>
                    </a:cubicBezTo>
                    <a:cubicBezTo>
                      <a:pt x="0" y="111702"/>
                      <a:pt x="0" y="111702"/>
                      <a:pt x="0" y="111702"/>
                    </a:cubicBezTo>
                    <a:cubicBezTo>
                      <a:pt x="0" y="106443"/>
                      <a:pt x="0" y="102498"/>
                      <a:pt x="1328" y="98553"/>
                    </a:cubicBezTo>
                    <a:cubicBezTo>
                      <a:pt x="2656" y="94609"/>
                      <a:pt x="5312" y="90664"/>
                      <a:pt x="7968" y="86719"/>
                    </a:cubicBezTo>
                    <a:cubicBezTo>
                      <a:pt x="9296" y="84089"/>
                      <a:pt x="13280" y="81460"/>
                      <a:pt x="17264" y="78830"/>
                    </a:cubicBezTo>
                    <a:cubicBezTo>
                      <a:pt x="19920" y="77515"/>
                      <a:pt x="25232" y="76200"/>
                      <a:pt x="30544" y="76200"/>
                    </a:cubicBezTo>
                    <a:close/>
                    <a:moveTo>
                      <a:pt x="69057" y="0"/>
                    </a:moveTo>
                    <a:cubicBezTo>
                      <a:pt x="78169" y="0"/>
                      <a:pt x="85980" y="2667"/>
                      <a:pt x="92489" y="9335"/>
                    </a:cubicBezTo>
                    <a:cubicBezTo>
                      <a:pt x="98998" y="16002"/>
                      <a:pt x="101601" y="24003"/>
                      <a:pt x="101601" y="33338"/>
                    </a:cubicBezTo>
                    <a:cubicBezTo>
                      <a:pt x="101601" y="38672"/>
                      <a:pt x="101601" y="42672"/>
                      <a:pt x="98998" y="46673"/>
                    </a:cubicBezTo>
                    <a:cubicBezTo>
                      <a:pt x="97696" y="50673"/>
                      <a:pt x="95092" y="54674"/>
                      <a:pt x="92489" y="57341"/>
                    </a:cubicBezTo>
                    <a:cubicBezTo>
                      <a:pt x="89885" y="60008"/>
                      <a:pt x="85980" y="62675"/>
                      <a:pt x="82075" y="64008"/>
                    </a:cubicBezTo>
                    <a:cubicBezTo>
                      <a:pt x="78169" y="66675"/>
                      <a:pt x="72962" y="66675"/>
                      <a:pt x="69057" y="66675"/>
                    </a:cubicBezTo>
                    <a:cubicBezTo>
                      <a:pt x="63850" y="66675"/>
                      <a:pt x="59945" y="66675"/>
                      <a:pt x="56040" y="64008"/>
                    </a:cubicBezTo>
                    <a:cubicBezTo>
                      <a:pt x="52134" y="62675"/>
                      <a:pt x="48229" y="60008"/>
                      <a:pt x="45625" y="57341"/>
                    </a:cubicBezTo>
                    <a:cubicBezTo>
                      <a:pt x="43022" y="54674"/>
                      <a:pt x="40418" y="50673"/>
                      <a:pt x="39117" y="46673"/>
                    </a:cubicBezTo>
                    <a:cubicBezTo>
                      <a:pt x="37815" y="42672"/>
                      <a:pt x="36513" y="38672"/>
                      <a:pt x="36513" y="33338"/>
                    </a:cubicBezTo>
                    <a:cubicBezTo>
                      <a:pt x="36513" y="29337"/>
                      <a:pt x="37815" y="25337"/>
                      <a:pt x="39117" y="20003"/>
                    </a:cubicBezTo>
                    <a:cubicBezTo>
                      <a:pt x="40418" y="16002"/>
                      <a:pt x="43022" y="13335"/>
                      <a:pt x="45625" y="9335"/>
                    </a:cubicBezTo>
                    <a:cubicBezTo>
                      <a:pt x="48229" y="6668"/>
                      <a:pt x="52134" y="4001"/>
                      <a:pt x="56040" y="2667"/>
                    </a:cubicBezTo>
                    <a:cubicBezTo>
                      <a:pt x="59945" y="1334"/>
                      <a:pt x="63850" y="0"/>
                      <a:pt x="69057" y="0"/>
                    </a:cubicBezTo>
                    <a:close/>
                  </a:path>
                </a:pathLst>
              </a:custGeom>
              <a:solidFill>
                <a:schemeClr val="lt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ValueShape">
                <a:extLst>
                  <a:ext uri="{FF2B5EF4-FFF2-40B4-BE49-F238E27FC236}">
                    <a16:creationId xmlns:a16="http://schemas.microsoft.com/office/drawing/2014/main" id="{0DE89101-8BC6-41D1-98D0-C4C0AF2C9367}"/>
                  </a:ext>
                </a:extLst>
              </p:cNvPr>
              <p:cNvSpPr/>
              <p:nvPr/>
            </p:nvSpPr>
            <p:spPr>
              <a:xfrm>
                <a:off x="10144382" y="2961576"/>
                <a:ext cx="201101" cy="490037"/>
              </a:xfrm>
              <a:custGeom>
                <a:avLst/>
                <a:gdLst>
                  <a:gd name="connsiteX0" fmla="*/ 30544 w 138113"/>
                  <a:gd name="connsiteY0" fmla="*/ 76200 h 336550"/>
                  <a:gd name="connsiteX1" fmla="*/ 102257 w 138113"/>
                  <a:gd name="connsiteY1" fmla="*/ 76200 h 336550"/>
                  <a:gd name="connsiteX2" fmla="*/ 116865 w 138113"/>
                  <a:gd name="connsiteY2" fmla="*/ 78830 h 336550"/>
                  <a:gd name="connsiteX3" fmla="*/ 128817 w 138113"/>
                  <a:gd name="connsiteY3" fmla="*/ 86719 h 336550"/>
                  <a:gd name="connsiteX4" fmla="*/ 135457 w 138113"/>
                  <a:gd name="connsiteY4" fmla="*/ 98553 h 336550"/>
                  <a:gd name="connsiteX5" fmla="*/ 138113 w 138113"/>
                  <a:gd name="connsiteY5" fmla="*/ 111702 h 336550"/>
                  <a:gd name="connsiteX6" fmla="*/ 138113 w 138113"/>
                  <a:gd name="connsiteY6" fmla="*/ 206375 h 336550"/>
                  <a:gd name="connsiteX7" fmla="*/ 135457 w 138113"/>
                  <a:gd name="connsiteY7" fmla="*/ 214264 h 336550"/>
                  <a:gd name="connsiteX8" fmla="*/ 127489 w 138113"/>
                  <a:gd name="connsiteY8" fmla="*/ 216894 h 336550"/>
                  <a:gd name="connsiteX9" fmla="*/ 120849 w 138113"/>
                  <a:gd name="connsiteY9" fmla="*/ 214264 h 336550"/>
                  <a:gd name="connsiteX10" fmla="*/ 118193 w 138113"/>
                  <a:gd name="connsiteY10" fmla="*/ 206375 h 336550"/>
                  <a:gd name="connsiteX11" fmla="*/ 118193 w 138113"/>
                  <a:gd name="connsiteY11" fmla="*/ 116962 h 336550"/>
                  <a:gd name="connsiteX12" fmla="*/ 115537 w 138113"/>
                  <a:gd name="connsiteY12" fmla="*/ 114332 h 336550"/>
                  <a:gd name="connsiteX13" fmla="*/ 111553 w 138113"/>
                  <a:gd name="connsiteY13" fmla="*/ 113017 h 336550"/>
                  <a:gd name="connsiteX14" fmla="*/ 107569 w 138113"/>
                  <a:gd name="connsiteY14" fmla="*/ 114332 h 336550"/>
                  <a:gd name="connsiteX15" fmla="*/ 106241 w 138113"/>
                  <a:gd name="connsiteY15" fmla="*/ 116962 h 336550"/>
                  <a:gd name="connsiteX16" fmla="*/ 106241 w 138113"/>
                  <a:gd name="connsiteY16" fmla="*/ 322086 h 336550"/>
                  <a:gd name="connsiteX17" fmla="*/ 100929 w 138113"/>
                  <a:gd name="connsiteY17" fmla="*/ 332605 h 336550"/>
                  <a:gd name="connsiteX18" fmla="*/ 90305 w 138113"/>
                  <a:gd name="connsiteY18" fmla="*/ 336550 h 336550"/>
                  <a:gd name="connsiteX19" fmla="*/ 79681 w 138113"/>
                  <a:gd name="connsiteY19" fmla="*/ 332605 h 336550"/>
                  <a:gd name="connsiteX20" fmla="*/ 75697 w 138113"/>
                  <a:gd name="connsiteY20" fmla="*/ 322086 h 336550"/>
                  <a:gd name="connsiteX21" fmla="*/ 75697 w 138113"/>
                  <a:gd name="connsiteY21" fmla="*/ 195856 h 336550"/>
                  <a:gd name="connsiteX22" fmla="*/ 73041 w 138113"/>
                  <a:gd name="connsiteY22" fmla="*/ 191911 h 336550"/>
                  <a:gd name="connsiteX23" fmla="*/ 69057 w 138113"/>
                  <a:gd name="connsiteY23" fmla="*/ 190596 h 336550"/>
                  <a:gd name="connsiteX24" fmla="*/ 65073 w 138113"/>
                  <a:gd name="connsiteY24" fmla="*/ 191911 h 336550"/>
                  <a:gd name="connsiteX25" fmla="*/ 62417 w 138113"/>
                  <a:gd name="connsiteY25" fmla="*/ 195856 h 336550"/>
                  <a:gd name="connsiteX26" fmla="*/ 62417 w 138113"/>
                  <a:gd name="connsiteY26" fmla="*/ 241877 h 336550"/>
                  <a:gd name="connsiteX27" fmla="*/ 62417 w 138113"/>
                  <a:gd name="connsiteY27" fmla="*/ 322086 h 336550"/>
                  <a:gd name="connsiteX28" fmla="*/ 57105 w 138113"/>
                  <a:gd name="connsiteY28" fmla="*/ 332605 h 336550"/>
                  <a:gd name="connsiteX29" fmla="*/ 46480 w 138113"/>
                  <a:gd name="connsiteY29" fmla="*/ 336550 h 336550"/>
                  <a:gd name="connsiteX30" fmla="*/ 35856 w 138113"/>
                  <a:gd name="connsiteY30" fmla="*/ 332605 h 336550"/>
                  <a:gd name="connsiteX31" fmla="*/ 31872 w 138113"/>
                  <a:gd name="connsiteY31" fmla="*/ 322086 h 336550"/>
                  <a:gd name="connsiteX32" fmla="*/ 31872 w 138113"/>
                  <a:gd name="connsiteY32" fmla="*/ 116962 h 336550"/>
                  <a:gd name="connsiteX33" fmla="*/ 29216 w 138113"/>
                  <a:gd name="connsiteY33" fmla="*/ 114332 h 336550"/>
                  <a:gd name="connsiteX34" fmla="*/ 26560 w 138113"/>
                  <a:gd name="connsiteY34" fmla="*/ 113017 h 336550"/>
                  <a:gd name="connsiteX35" fmla="*/ 22576 w 138113"/>
                  <a:gd name="connsiteY35" fmla="*/ 114332 h 336550"/>
                  <a:gd name="connsiteX36" fmla="*/ 19920 w 138113"/>
                  <a:gd name="connsiteY36" fmla="*/ 116962 h 336550"/>
                  <a:gd name="connsiteX37" fmla="*/ 19920 w 138113"/>
                  <a:gd name="connsiteY37" fmla="*/ 206375 h 336550"/>
                  <a:gd name="connsiteX38" fmla="*/ 17264 w 138113"/>
                  <a:gd name="connsiteY38" fmla="*/ 214264 h 336550"/>
                  <a:gd name="connsiteX39" fmla="*/ 10624 w 138113"/>
                  <a:gd name="connsiteY39" fmla="*/ 216894 h 336550"/>
                  <a:gd name="connsiteX40" fmla="*/ 2656 w 138113"/>
                  <a:gd name="connsiteY40" fmla="*/ 214264 h 336550"/>
                  <a:gd name="connsiteX41" fmla="*/ 0 w 138113"/>
                  <a:gd name="connsiteY41" fmla="*/ 206375 h 336550"/>
                  <a:gd name="connsiteX42" fmla="*/ 0 w 138113"/>
                  <a:gd name="connsiteY42" fmla="*/ 111702 h 336550"/>
                  <a:gd name="connsiteX43" fmla="*/ 1328 w 138113"/>
                  <a:gd name="connsiteY43" fmla="*/ 98553 h 336550"/>
                  <a:gd name="connsiteX44" fmla="*/ 7968 w 138113"/>
                  <a:gd name="connsiteY44" fmla="*/ 86719 h 336550"/>
                  <a:gd name="connsiteX45" fmla="*/ 17264 w 138113"/>
                  <a:gd name="connsiteY45" fmla="*/ 78830 h 336550"/>
                  <a:gd name="connsiteX46" fmla="*/ 30544 w 138113"/>
                  <a:gd name="connsiteY46" fmla="*/ 76200 h 336550"/>
                  <a:gd name="connsiteX47" fmla="*/ 69057 w 138113"/>
                  <a:gd name="connsiteY47" fmla="*/ 0 h 336550"/>
                  <a:gd name="connsiteX48" fmla="*/ 92489 w 138113"/>
                  <a:gd name="connsiteY48" fmla="*/ 9335 h 336550"/>
                  <a:gd name="connsiteX49" fmla="*/ 101601 w 138113"/>
                  <a:gd name="connsiteY49" fmla="*/ 33338 h 336550"/>
                  <a:gd name="connsiteX50" fmla="*/ 98998 w 138113"/>
                  <a:gd name="connsiteY50" fmla="*/ 46673 h 336550"/>
                  <a:gd name="connsiteX51" fmla="*/ 92489 w 138113"/>
                  <a:gd name="connsiteY51" fmla="*/ 57341 h 336550"/>
                  <a:gd name="connsiteX52" fmla="*/ 82075 w 138113"/>
                  <a:gd name="connsiteY52" fmla="*/ 64008 h 336550"/>
                  <a:gd name="connsiteX53" fmla="*/ 69057 w 138113"/>
                  <a:gd name="connsiteY53" fmla="*/ 66675 h 336550"/>
                  <a:gd name="connsiteX54" fmla="*/ 56040 w 138113"/>
                  <a:gd name="connsiteY54" fmla="*/ 64008 h 336550"/>
                  <a:gd name="connsiteX55" fmla="*/ 45625 w 138113"/>
                  <a:gd name="connsiteY55" fmla="*/ 57341 h 336550"/>
                  <a:gd name="connsiteX56" fmla="*/ 39117 w 138113"/>
                  <a:gd name="connsiteY56" fmla="*/ 46673 h 336550"/>
                  <a:gd name="connsiteX57" fmla="*/ 36513 w 138113"/>
                  <a:gd name="connsiteY57" fmla="*/ 33338 h 336550"/>
                  <a:gd name="connsiteX58" fmla="*/ 39117 w 138113"/>
                  <a:gd name="connsiteY58" fmla="*/ 20003 h 336550"/>
                  <a:gd name="connsiteX59" fmla="*/ 45625 w 138113"/>
                  <a:gd name="connsiteY59" fmla="*/ 9335 h 336550"/>
                  <a:gd name="connsiteX60" fmla="*/ 56040 w 138113"/>
                  <a:gd name="connsiteY60" fmla="*/ 2667 h 336550"/>
                  <a:gd name="connsiteX61" fmla="*/ 69057 w 138113"/>
                  <a:gd name="connsiteY61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38113" h="336550">
                    <a:moveTo>
                      <a:pt x="30544" y="76200"/>
                    </a:moveTo>
                    <a:lnTo>
                      <a:pt x="102257" y="76200"/>
                    </a:lnTo>
                    <a:cubicBezTo>
                      <a:pt x="107569" y="76200"/>
                      <a:pt x="112881" y="77515"/>
                      <a:pt x="116865" y="78830"/>
                    </a:cubicBezTo>
                    <a:cubicBezTo>
                      <a:pt x="122177" y="81460"/>
                      <a:pt x="124833" y="84089"/>
                      <a:pt x="128817" y="86719"/>
                    </a:cubicBezTo>
                    <a:cubicBezTo>
                      <a:pt x="131473" y="90664"/>
                      <a:pt x="134129" y="94609"/>
                      <a:pt x="135457" y="98553"/>
                    </a:cubicBezTo>
                    <a:cubicBezTo>
                      <a:pt x="136785" y="102498"/>
                      <a:pt x="138113" y="106443"/>
                      <a:pt x="138113" y="111702"/>
                    </a:cubicBezTo>
                    <a:cubicBezTo>
                      <a:pt x="138113" y="206375"/>
                      <a:pt x="138113" y="206375"/>
                      <a:pt x="138113" y="206375"/>
                    </a:cubicBezTo>
                    <a:cubicBezTo>
                      <a:pt x="138113" y="209005"/>
                      <a:pt x="136785" y="211635"/>
                      <a:pt x="135457" y="214264"/>
                    </a:cubicBezTo>
                    <a:cubicBezTo>
                      <a:pt x="132801" y="215579"/>
                      <a:pt x="130145" y="216894"/>
                      <a:pt x="127489" y="216894"/>
                    </a:cubicBezTo>
                    <a:cubicBezTo>
                      <a:pt x="124833" y="216894"/>
                      <a:pt x="123505" y="215579"/>
                      <a:pt x="120849" y="214264"/>
                    </a:cubicBezTo>
                    <a:cubicBezTo>
                      <a:pt x="118193" y="211635"/>
                      <a:pt x="118193" y="209005"/>
                      <a:pt x="118193" y="206375"/>
                    </a:cubicBezTo>
                    <a:cubicBezTo>
                      <a:pt x="118193" y="116962"/>
                      <a:pt x="118193" y="116962"/>
                      <a:pt x="118193" y="116962"/>
                    </a:cubicBezTo>
                    <a:cubicBezTo>
                      <a:pt x="118193" y="115647"/>
                      <a:pt x="116865" y="114332"/>
                      <a:pt x="115537" y="114332"/>
                    </a:cubicBezTo>
                    <a:cubicBezTo>
                      <a:pt x="114209" y="114332"/>
                      <a:pt x="112881" y="113017"/>
                      <a:pt x="111553" y="113017"/>
                    </a:cubicBezTo>
                    <a:cubicBezTo>
                      <a:pt x="110225" y="113017"/>
                      <a:pt x="110225" y="114332"/>
                      <a:pt x="107569" y="114332"/>
                    </a:cubicBezTo>
                    <a:cubicBezTo>
                      <a:pt x="106241" y="114332"/>
                      <a:pt x="106241" y="115647"/>
                      <a:pt x="106241" y="116962"/>
                    </a:cubicBezTo>
                    <a:cubicBezTo>
                      <a:pt x="106241" y="322086"/>
                      <a:pt x="106241" y="322086"/>
                      <a:pt x="106241" y="322086"/>
                    </a:cubicBezTo>
                    <a:cubicBezTo>
                      <a:pt x="106241" y="326031"/>
                      <a:pt x="104913" y="329976"/>
                      <a:pt x="100929" y="332605"/>
                    </a:cubicBezTo>
                    <a:cubicBezTo>
                      <a:pt x="98273" y="335235"/>
                      <a:pt x="95617" y="336550"/>
                      <a:pt x="90305" y="336550"/>
                    </a:cubicBezTo>
                    <a:cubicBezTo>
                      <a:pt x="86321" y="336550"/>
                      <a:pt x="83665" y="335235"/>
                      <a:pt x="79681" y="332605"/>
                    </a:cubicBezTo>
                    <a:cubicBezTo>
                      <a:pt x="77025" y="328661"/>
                      <a:pt x="75697" y="326031"/>
                      <a:pt x="75697" y="322086"/>
                    </a:cubicBezTo>
                    <a:cubicBezTo>
                      <a:pt x="75697" y="195856"/>
                      <a:pt x="75697" y="195856"/>
                      <a:pt x="75697" y="195856"/>
                    </a:cubicBezTo>
                    <a:cubicBezTo>
                      <a:pt x="75697" y="194541"/>
                      <a:pt x="74369" y="193226"/>
                      <a:pt x="73041" y="191911"/>
                    </a:cubicBezTo>
                    <a:cubicBezTo>
                      <a:pt x="71713" y="191911"/>
                      <a:pt x="70385" y="190596"/>
                      <a:pt x="69057" y="190596"/>
                    </a:cubicBezTo>
                    <a:cubicBezTo>
                      <a:pt x="69057" y="190596"/>
                      <a:pt x="66401" y="191911"/>
                      <a:pt x="65073" y="191911"/>
                    </a:cubicBezTo>
                    <a:cubicBezTo>
                      <a:pt x="62417" y="193226"/>
                      <a:pt x="62417" y="194541"/>
                      <a:pt x="62417" y="195856"/>
                    </a:cubicBezTo>
                    <a:cubicBezTo>
                      <a:pt x="62417" y="241877"/>
                      <a:pt x="62417" y="241877"/>
                      <a:pt x="62417" y="241877"/>
                    </a:cubicBezTo>
                    <a:cubicBezTo>
                      <a:pt x="62417" y="322086"/>
                      <a:pt x="62417" y="322086"/>
                      <a:pt x="62417" y="322086"/>
                    </a:cubicBezTo>
                    <a:cubicBezTo>
                      <a:pt x="62417" y="326031"/>
                      <a:pt x="61089" y="328661"/>
                      <a:pt x="57105" y="332605"/>
                    </a:cubicBezTo>
                    <a:cubicBezTo>
                      <a:pt x="54449" y="335235"/>
                      <a:pt x="50464" y="336550"/>
                      <a:pt x="46480" y="336550"/>
                    </a:cubicBezTo>
                    <a:cubicBezTo>
                      <a:pt x="42496" y="336550"/>
                      <a:pt x="38512" y="335235"/>
                      <a:pt x="35856" y="332605"/>
                    </a:cubicBezTo>
                    <a:cubicBezTo>
                      <a:pt x="33200" y="329976"/>
                      <a:pt x="31872" y="326031"/>
                      <a:pt x="31872" y="322086"/>
                    </a:cubicBezTo>
                    <a:cubicBezTo>
                      <a:pt x="31872" y="116962"/>
                      <a:pt x="31872" y="116962"/>
                      <a:pt x="31872" y="116962"/>
                    </a:cubicBezTo>
                    <a:cubicBezTo>
                      <a:pt x="31872" y="115647"/>
                      <a:pt x="30544" y="114332"/>
                      <a:pt x="29216" y="114332"/>
                    </a:cubicBezTo>
                    <a:cubicBezTo>
                      <a:pt x="27888" y="114332"/>
                      <a:pt x="26560" y="113017"/>
                      <a:pt x="26560" y="113017"/>
                    </a:cubicBezTo>
                    <a:cubicBezTo>
                      <a:pt x="25232" y="113017"/>
                      <a:pt x="23904" y="114332"/>
                      <a:pt x="22576" y="114332"/>
                    </a:cubicBezTo>
                    <a:cubicBezTo>
                      <a:pt x="21248" y="114332"/>
                      <a:pt x="19920" y="115647"/>
                      <a:pt x="19920" y="116962"/>
                    </a:cubicBezTo>
                    <a:cubicBezTo>
                      <a:pt x="19920" y="206375"/>
                      <a:pt x="19920" y="206375"/>
                      <a:pt x="19920" y="206375"/>
                    </a:cubicBezTo>
                    <a:cubicBezTo>
                      <a:pt x="19920" y="209005"/>
                      <a:pt x="19920" y="211635"/>
                      <a:pt x="17264" y="214264"/>
                    </a:cubicBezTo>
                    <a:cubicBezTo>
                      <a:pt x="14608" y="215579"/>
                      <a:pt x="13280" y="216894"/>
                      <a:pt x="10624" y="216894"/>
                    </a:cubicBezTo>
                    <a:cubicBezTo>
                      <a:pt x="7968" y="216894"/>
                      <a:pt x="5312" y="215579"/>
                      <a:pt x="2656" y="214264"/>
                    </a:cubicBezTo>
                    <a:cubicBezTo>
                      <a:pt x="1328" y="211635"/>
                      <a:pt x="0" y="209005"/>
                      <a:pt x="0" y="206375"/>
                    </a:cubicBezTo>
                    <a:cubicBezTo>
                      <a:pt x="0" y="111702"/>
                      <a:pt x="0" y="111702"/>
                      <a:pt x="0" y="111702"/>
                    </a:cubicBezTo>
                    <a:cubicBezTo>
                      <a:pt x="0" y="106443"/>
                      <a:pt x="0" y="102498"/>
                      <a:pt x="1328" y="98553"/>
                    </a:cubicBezTo>
                    <a:cubicBezTo>
                      <a:pt x="2656" y="94609"/>
                      <a:pt x="5312" y="90664"/>
                      <a:pt x="7968" y="86719"/>
                    </a:cubicBezTo>
                    <a:cubicBezTo>
                      <a:pt x="9296" y="84089"/>
                      <a:pt x="13280" y="81460"/>
                      <a:pt x="17264" y="78830"/>
                    </a:cubicBezTo>
                    <a:cubicBezTo>
                      <a:pt x="19920" y="77515"/>
                      <a:pt x="25232" y="76200"/>
                      <a:pt x="30544" y="76200"/>
                    </a:cubicBezTo>
                    <a:close/>
                    <a:moveTo>
                      <a:pt x="69057" y="0"/>
                    </a:moveTo>
                    <a:cubicBezTo>
                      <a:pt x="78169" y="0"/>
                      <a:pt x="85980" y="2667"/>
                      <a:pt x="92489" y="9335"/>
                    </a:cubicBezTo>
                    <a:cubicBezTo>
                      <a:pt x="98998" y="16002"/>
                      <a:pt x="101601" y="24003"/>
                      <a:pt x="101601" y="33338"/>
                    </a:cubicBezTo>
                    <a:cubicBezTo>
                      <a:pt x="101601" y="38672"/>
                      <a:pt x="101601" y="42672"/>
                      <a:pt x="98998" y="46673"/>
                    </a:cubicBezTo>
                    <a:cubicBezTo>
                      <a:pt x="97696" y="50673"/>
                      <a:pt x="95092" y="54674"/>
                      <a:pt x="92489" y="57341"/>
                    </a:cubicBezTo>
                    <a:cubicBezTo>
                      <a:pt x="89885" y="60008"/>
                      <a:pt x="85980" y="62675"/>
                      <a:pt x="82075" y="64008"/>
                    </a:cubicBezTo>
                    <a:cubicBezTo>
                      <a:pt x="78169" y="66675"/>
                      <a:pt x="72962" y="66675"/>
                      <a:pt x="69057" y="66675"/>
                    </a:cubicBezTo>
                    <a:cubicBezTo>
                      <a:pt x="63850" y="66675"/>
                      <a:pt x="59945" y="66675"/>
                      <a:pt x="56040" y="64008"/>
                    </a:cubicBezTo>
                    <a:cubicBezTo>
                      <a:pt x="52134" y="62675"/>
                      <a:pt x="48229" y="60008"/>
                      <a:pt x="45625" y="57341"/>
                    </a:cubicBezTo>
                    <a:cubicBezTo>
                      <a:pt x="43022" y="54674"/>
                      <a:pt x="40418" y="50673"/>
                      <a:pt x="39117" y="46673"/>
                    </a:cubicBezTo>
                    <a:cubicBezTo>
                      <a:pt x="37815" y="42672"/>
                      <a:pt x="36513" y="38672"/>
                      <a:pt x="36513" y="33338"/>
                    </a:cubicBezTo>
                    <a:cubicBezTo>
                      <a:pt x="36513" y="29337"/>
                      <a:pt x="37815" y="25337"/>
                      <a:pt x="39117" y="20003"/>
                    </a:cubicBezTo>
                    <a:cubicBezTo>
                      <a:pt x="40418" y="16002"/>
                      <a:pt x="43022" y="13335"/>
                      <a:pt x="45625" y="9335"/>
                    </a:cubicBezTo>
                    <a:cubicBezTo>
                      <a:pt x="48229" y="6668"/>
                      <a:pt x="52134" y="4001"/>
                      <a:pt x="56040" y="2667"/>
                    </a:cubicBezTo>
                    <a:cubicBezTo>
                      <a:pt x="59945" y="1334"/>
                      <a:pt x="63850" y="0"/>
                      <a:pt x="69057" y="0"/>
                    </a:cubicBezTo>
                    <a:close/>
                  </a:path>
                </a:pathLst>
              </a:custGeom>
              <a:solidFill>
                <a:schemeClr val="lt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7860467" y="4891973"/>
              <a:ext cx="3171962" cy="48214"/>
              <a:chOff x="2940050" y="2132898"/>
              <a:chExt cx="3504407" cy="314202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2940050" y="2132898"/>
                <a:ext cx="3504407" cy="29794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940050" y="2132898"/>
                <a:ext cx="1060964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7802057" y="4616053"/>
              <a:ext cx="3230372" cy="2954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kumimoji="1" lang="zh-CN" altLang="en-US" sz="1100" spc="-150" dirty="0" smtClean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在早期，没有极小量的概念，相似于认为再小也存在下界</a:t>
              </a:r>
              <a:endParaRPr kumimoji="1" lang="en-US" altLang="zh-CN" sz="1100" spc="-15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5275724" y="4215409"/>
            <a:ext cx="1870187" cy="1389141"/>
            <a:chOff x="3610336" y="2404311"/>
            <a:chExt cx="3253332" cy="2058045"/>
          </a:xfrm>
        </p:grpSpPr>
        <p:graphicFrame>
          <p:nvGraphicFramePr>
            <p:cNvPr id="99" name="图表 98"/>
            <p:cNvGraphicFramePr/>
            <p:nvPr>
              <p:extLst>
                <p:ext uri="{D42A27DB-BD31-4B8C-83A1-F6EECF244321}">
                  <p14:modId xmlns:p14="http://schemas.microsoft.com/office/powerpoint/2010/main" val="3409511498"/>
                </p:ext>
              </p:extLst>
            </p:nvPr>
          </p:nvGraphicFramePr>
          <p:xfrm>
            <a:off x="3610336" y="2404311"/>
            <a:ext cx="3253332" cy="205804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00" name="文本框 99"/>
            <p:cNvSpPr txBox="1"/>
            <p:nvPr/>
          </p:nvSpPr>
          <p:spPr>
            <a:xfrm>
              <a:off x="3891248" y="3000153"/>
              <a:ext cx="2691505" cy="866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spc="-15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  </a:t>
              </a:r>
              <a:r>
                <a:rPr lang="zh-CN" altLang="en-US" sz="3200" spc="-15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。。。</a:t>
              </a:r>
              <a:endParaRPr lang="zh-CN" altLang="en-US" spc="-15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556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350846" y="1277048"/>
            <a:ext cx="889702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一个人从</a:t>
            </a:r>
            <a:r>
              <a:rPr kumimoji="1" lang="en-US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A</a:t>
            </a:r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点走到</a:t>
            </a:r>
            <a:r>
              <a:rPr kumimoji="1" lang="en-US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</a:t>
            </a:r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点，要先走完路程的</a:t>
            </a:r>
            <a:r>
              <a:rPr kumimoji="1" lang="en-US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1/2</a:t>
            </a:r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，再走完剩下总路程的</a:t>
            </a:r>
            <a:r>
              <a:rPr kumimoji="1" lang="en-US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1/2</a:t>
            </a:r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，再走完剩下的</a:t>
            </a:r>
            <a:r>
              <a:rPr kumimoji="1" lang="en-US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1/2……”</a:t>
            </a:r>
            <a:r>
              <a:rPr kumimoji="1" lang="zh-CN" altLang="en-US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如此循环下去，永远不能到终点。</a:t>
            </a:r>
            <a:endParaRPr kumimoji="1" lang="en-US" altLang="zh-CN" sz="1050" spc="-15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endParaRPr kumimoji="1" lang="en-US" altLang="zh-CN" sz="1050" spc="-15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zh-CN" altLang="en-US" sz="10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形成悖论的原因在于没有无穷小量的概念</a:t>
            </a:r>
            <a:r>
              <a:rPr kumimoji="1" lang="zh-CN" altLang="en-US" sz="10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，隐含的认为每次走的距离有下界，导致无穷多个距离累加等于无穷远造成永远走不完的结论</a:t>
            </a:r>
            <a:endParaRPr kumimoji="1" lang="zh-CN" altLang="en-US" sz="1050" b="1" spc="-15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129062" y="672460"/>
            <a:ext cx="4203131" cy="456398"/>
            <a:chOff x="716110" y="187653"/>
            <a:chExt cx="4203131" cy="456398"/>
          </a:xfrm>
        </p:grpSpPr>
        <p:sp>
          <p:nvSpPr>
            <p:cNvPr id="19" name="文本框 18"/>
            <p:cNvSpPr txBox="1"/>
            <p:nvPr/>
          </p:nvSpPr>
          <p:spPr>
            <a:xfrm>
              <a:off x="716110" y="187653"/>
              <a:ext cx="4203131" cy="37702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000" b="1" dirty="0" smtClean="0">
                  <a:latin typeface="微软雅黑"/>
                  <a:ea typeface="微软雅黑"/>
                  <a:cs typeface="+mn-ea"/>
                  <a:sym typeface="+mn-lt"/>
                </a:rPr>
                <a:t>芝诺悖论</a:t>
              </a:r>
              <a:endParaRPr lang="zh-CN" altLang="en-US" sz="20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flipV="1">
              <a:off x="823905" y="626235"/>
              <a:ext cx="1185948" cy="17816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1350846" y="2763978"/>
                <a:ext cx="8897024" cy="1546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050" spc="-15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所有不属于自己的集合构成的集合是否属于自己。</a:t>
                </a:r>
                <a:r>
                  <a:rPr kumimoji="1" lang="zh-CN" altLang="en-US" sz="1050" spc="-15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形式化</a:t>
                </a:r>
                <a:r>
                  <a:rPr kumimoji="1" lang="zh-CN" altLang="en-US" sz="1050" spc="-15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的</a:t>
                </a:r>
                <a:r>
                  <a:rPr kumimoji="1" lang="zh-CN" altLang="en-US" sz="1050" spc="-15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表述为</a:t>
                </a:r>
                <a:r>
                  <a:rPr kumimoji="1" lang="zh-CN" altLang="en-US" sz="1050" spc="-15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：</a:t>
                </a:r>
                <a:endParaRPr kumimoji="1" lang="en-US" altLang="zh-CN" sz="1050" spc="-1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r>
                  <a:rPr kumimoji="1" lang="zh-CN" altLang="en-US" sz="1050" spc="-1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定义</a:t>
                </a:r>
                <a:r>
                  <a:rPr kumimoji="1" lang="zh-CN" altLang="en-US" sz="1050" spc="-15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性质</a:t>
                </a:r>
                <a:r>
                  <a:rPr kumimoji="1" lang="en-US" altLang="zh-CN" sz="1050" spc="-15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p</a:t>
                </a:r>
                <a:r>
                  <a:rPr kumimoji="1" lang="zh-CN" altLang="en-US" sz="1050" spc="-15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：</a:t>
                </a:r>
                <a:endParaRPr kumimoji="1" lang="en-US" altLang="zh-CN" sz="105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r>
                  <a:rPr kumimoji="1" lang="en-US" altLang="zh-CN" sz="1050" spc="-15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                          p(</a:t>
                </a:r>
                <a14:m>
                  <m:oMath xmlns:m="http://schemas.openxmlformats.org/officeDocument/2006/math">
                    <m:r>
                      <a:rPr kumimoji="1" lang="en-US" altLang="zh-CN" sz="1050" i="1" spc="-1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思源黑体 CN Light" panose="020B0300000000000000" pitchFamily="34" charset="-122"/>
                      </a:rPr>
                      <m:t>𝑥</m:t>
                    </m:r>
                  </m:oMath>
                </a14:m>
                <a:r>
                  <a:rPr kumimoji="1" lang="en-US" altLang="zh-CN" sz="1050" spc="-15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)=</a:t>
                </a:r>
                <a:r>
                  <a:rPr kumimoji="1" lang="en-US" altLang="zh-CN" sz="1050" spc="-15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思源黑体 CN Light" panose="020B0300000000000000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1050" i="1" spc="-15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思源黑体 CN Light" panose="020B0300000000000000" pitchFamily="34" charset="-122"/>
                          </a:rPr>
                        </m:ctrlPr>
                      </m:dPr>
                      <m:e>
                        <m:r>
                          <a:rPr kumimoji="1" lang="en-US" altLang="zh-CN" sz="1050" i="1" spc="-15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思源黑体 CN Light" panose="020B0300000000000000" pitchFamily="34" charset="-122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kumimoji="1" lang="en-US" altLang="zh-CN" sz="1050" spc="-15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思源黑体 CN Light" panose="020B0300000000000000" pitchFamily="34" charset="-122"/>
                            <a:ea typeface="思源黑体 CN Light" panose="020B0300000000000000" pitchFamily="34" charset="-122"/>
                            <a:sym typeface="Symbol" panose="05050102010706020507" pitchFamily="18" charset="2"/>
                          </a:rPr>
                          <m:t></m:t>
                        </m:r>
                        <m:r>
                          <a:rPr kumimoji="1" lang="en-US" altLang="zh-CN" sz="1050" i="1" spc="-15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思源黑体 CN Light" panose="020B0300000000000000" pitchFamily="34" charset="-122"/>
                            <a:sym typeface="Symbol" panose="05050102010706020507" pitchFamily="18" charset="2"/>
                          </a:rPr>
                          <m:t>𝑥</m:t>
                        </m:r>
                      </m:e>
                    </m:d>
                    <m:r>
                      <a:rPr kumimoji="1" lang="zh-CN" altLang="en-US" sz="1050" i="1" spc="-15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思源黑体 CN Light" panose="020B0300000000000000" pitchFamily="34" charset="-122"/>
                        <a:sym typeface="Symbol" panose="05050102010706020507" pitchFamily="18" charset="2"/>
                      </a:rPr>
                      <m:t>，</m:t>
                    </m:r>
                  </m:oMath>
                </a14:m>
                <a:r>
                  <a:rPr kumimoji="1" lang="en-US" altLang="zh-CN" sz="1050" spc="-1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思源黑体 CN Light" panose="020B03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050" i="1" spc="-1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思源黑体 CN Light" panose="020B0300000000000000" pitchFamily="34" charset="-122"/>
                      </a:rPr>
                      <m:t>𝑥</m:t>
                    </m:r>
                    <m:r>
                      <a:rPr kumimoji="1" lang="zh-CN" altLang="en-US" sz="1050" i="1" spc="-1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思源黑体 CN Light" panose="020B0300000000000000" pitchFamily="34" charset="-122"/>
                      </a:rPr>
                      <m:t>为</m:t>
                    </m:r>
                    <m:r>
                      <a:rPr kumimoji="1" lang="zh-CN" altLang="en-US" sz="1050" i="1" spc="-1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思源黑体 CN Light" panose="020B0300000000000000" pitchFamily="34" charset="-122"/>
                      </a:rPr>
                      <m:t>任意</m:t>
                    </m:r>
                  </m:oMath>
                </a14:m>
                <a:r>
                  <a:rPr kumimoji="1" lang="zh-CN" altLang="en-US" sz="1050" i="1" spc="-15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思源黑体 CN Light" panose="020B0300000000000000" pitchFamily="34" charset="-122"/>
                    <a:sym typeface="Symbol" panose="05050102010706020507" pitchFamily="18" charset="2"/>
                  </a:rPr>
                  <a:t>集合</a:t>
                </a:r>
                <a:endParaRPr kumimoji="1" lang="en-US" altLang="zh-CN" sz="1050" i="1" spc="-1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思源黑体 CN Light" panose="020B0300000000000000" pitchFamily="34" charset="-122"/>
                  <a:sym typeface="Symbol" panose="05050102010706020507" pitchFamily="18" charset="2"/>
                </a:endParaRPr>
              </a:p>
              <a:p>
                <a:r>
                  <a:rPr kumimoji="1" lang="zh-CN" altLang="en-US" sz="1050" spc="-15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思源黑体 CN Light" panose="020B0300000000000000" pitchFamily="34" charset="-122"/>
                  </a:rPr>
                  <a:t>则有集合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050" spc="-1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思源黑体 CN Light" panose="020B0300000000000000" pitchFamily="34" charset="-122"/>
                      </a:rPr>
                      <m:t>R</m:t>
                    </m:r>
                    <m:r>
                      <a:rPr kumimoji="1" lang="zh-CN" altLang="en-US" sz="1050" i="1" spc="-15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思源黑体 CN Light" panose="020B0300000000000000" pitchFamily="34" charset="-122"/>
                      </a:rPr>
                      <m:t>：</m:t>
                    </m:r>
                  </m:oMath>
                </a14:m>
                <a:endParaRPr kumimoji="1" lang="en-US" altLang="zh-CN" sz="1050" spc="-1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思源黑体 CN Light" panose="020B0300000000000000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1050" b="0" i="0" spc="-15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思源黑体 CN Light" panose="020B0300000000000000" pitchFamily="34" charset="-122"/>
                      </a:rPr>
                      <m:t>                                                        </m:t>
                    </m:r>
                    <m:r>
                      <m:rPr>
                        <m:sty m:val="p"/>
                      </m:rPr>
                      <a:rPr kumimoji="1" lang="en-US" altLang="zh-CN" sz="1050" spc="-1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思源黑体 CN Light" panose="020B0300000000000000" pitchFamily="34" charset="-122"/>
                      </a:rPr>
                      <m:t>R</m:t>
                    </m:r>
                    <m:r>
                      <a:rPr kumimoji="1" lang="en-US" altLang="zh-CN" sz="1050" i="1" spc="-1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思源黑体 CN Light" panose="020B0300000000000000" pitchFamily="34" charset="-122"/>
                      </a:rPr>
                      <m:t> </m:t>
                    </m:r>
                  </m:oMath>
                </a14:m>
                <a:r>
                  <a:rPr kumimoji="1" lang="en-US" altLang="zh-CN" sz="1050" spc="-15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sz="1050" b="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思源黑体 CN Light" panose="020B0300000000000000" pitchFamily="34" charset="-122"/>
                          </a:rPr>
                        </m:ctrlPr>
                      </m:dPr>
                      <m:e>
                        <m:r>
                          <a:rPr kumimoji="1" lang="en-US" altLang="zh-CN" sz="1050" b="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思源黑体 CN Light" panose="020B0300000000000000" pitchFamily="34" charset="-122"/>
                          </a:rPr>
                          <m:t>𝑢</m:t>
                        </m:r>
                      </m:e>
                      <m:e>
                        <m:r>
                          <a:rPr kumimoji="1" lang="en-US" altLang="zh-CN" sz="1050" b="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思源黑体 CN Light" panose="020B0300000000000000" pitchFamily="34" charset="-122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zh-CN" sz="1050" b="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思源黑体 CN Light" panose="020B0300000000000000" pitchFamily="34" charset="-122"/>
                              </a:rPr>
                            </m:ctrlPr>
                          </m:dPr>
                          <m:e>
                            <m:r>
                              <a:rPr kumimoji="1" lang="en-US" altLang="zh-CN" sz="1050" b="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思源黑体 CN Light" panose="020B0300000000000000" pitchFamily="34" charset="-122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CN" sz="1050" b="0" i="1" spc="-1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思源黑体 CN Light" panose="020B0300000000000000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kumimoji="1" lang="zh-CN" altLang="en-US" sz="1050" i="1" spc="-1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思源黑体 CN Light" panose="020B0300000000000000" pitchFamily="34" charset="-122"/>
                      </a:rPr>
                      <m:t>悖论</m:t>
                    </m:r>
                    <m:r>
                      <a:rPr kumimoji="1" lang="zh-CN" altLang="en-US" sz="1050" i="1" spc="-15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思源黑体 CN Light" panose="020B0300000000000000" pitchFamily="34" charset="-122"/>
                      </a:rPr>
                      <m:t>命题</m:t>
                    </m:r>
                    <m:r>
                      <a:rPr kumimoji="1" lang="zh-CN" altLang="en-US" sz="1050" i="1" spc="-1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思源黑体 CN Light" panose="020B0300000000000000" pitchFamily="34" charset="-122"/>
                      </a:rPr>
                      <m:t>为</m:t>
                    </m:r>
                    <m:r>
                      <m:rPr>
                        <m:sty m:val="p"/>
                      </m:rPr>
                      <a:rPr kumimoji="1" lang="en-US" altLang="zh-CN" sz="1050" b="0" i="0" spc="-15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思源黑体 CN Light" panose="020B0300000000000000" pitchFamily="34" charset="-122"/>
                      </a:rPr>
                      <m:t>R</m:t>
                    </m:r>
                    <m:r>
                      <a:rPr kumimoji="1" lang="en-US" altLang="zh-CN" sz="1050" b="0" i="1" spc="-15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思源黑体 CN Light" panose="020B0300000000000000" pitchFamily="34" charset="-122"/>
                        <a:sym typeface="Symbol" panose="05050102010706020507" pitchFamily="18" charset="2"/>
                      </a:rPr>
                      <m:t></m:t>
                    </m:r>
                  </m:oMath>
                </a14:m>
                <a:r>
                  <a:rPr kumimoji="1" lang="en-US" altLang="zh-CN" sz="1050" spc="-1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思源黑体 CN Light" panose="020B03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050" spc="-1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思源黑体 CN Light" panose="020B0300000000000000" pitchFamily="34" charset="-122"/>
                      </a:rPr>
                      <m:t>R</m:t>
                    </m:r>
                  </m:oMath>
                </a14:m>
                <a:r>
                  <a:rPr kumimoji="1" lang="zh-CN" altLang="en-US" sz="1050" spc="-15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？</a:t>
                </a:r>
                <a:endParaRPr kumimoji="1" lang="en-US" altLang="zh-CN" sz="1050" spc="-1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endParaRPr kumimoji="1" lang="en-US" altLang="zh-CN" sz="105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r>
                  <a:rPr kumimoji="1" lang="zh-CN" altLang="en-US" sz="1050" b="1" spc="-1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形成悖论的原因</a:t>
                </a:r>
                <a:r>
                  <a:rPr kumimoji="1" lang="zh-CN" altLang="en-US" sz="1050" b="1" spc="-15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在于朴素的集合论的概括公理，此公理允许满足任何具有任意语义上性质的所有元素构成集合，在这里即是满足性质</a:t>
                </a:r>
                <a:r>
                  <a:rPr kumimoji="1" lang="en-US" altLang="zh-CN" sz="1050" b="1" spc="-15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p</a:t>
                </a:r>
                <a:r>
                  <a:rPr kumimoji="1" lang="zh-CN" altLang="en-US" sz="1050" b="1" spc="-15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的元素构成集合</a:t>
                </a:r>
                <a:r>
                  <a:rPr kumimoji="1" lang="en-US" altLang="zh-CN" sz="1050" b="1" spc="-15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R</a:t>
                </a:r>
                <a:r>
                  <a:rPr kumimoji="1" lang="zh-CN" altLang="en-US" sz="1050" b="1" spc="-15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，这是论证的前提，由于我们认知的缺陷，概括公理其实是错误的。在现代集合论中取消了概括公理，可能在我们对集合认知进一步提高后对该公理会有进一步的认识。</a:t>
                </a:r>
                <a:endParaRPr kumimoji="1" lang="zh-CN" altLang="en-US" sz="1050" b="1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846" y="2763978"/>
                <a:ext cx="8897024" cy="1546577"/>
              </a:xfrm>
              <a:prstGeom prst="rect">
                <a:avLst/>
              </a:prstGeom>
              <a:blipFill>
                <a:blip r:embed="rId3"/>
                <a:stretch>
                  <a:fillRect b="-1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/>
          <p:cNvGrpSpPr/>
          <p:nvPr/>
        </p:nvGrpSpPr>
        <p:grpSpPr>
          <a:xfrm>
            <a:off x="1129062" y="2159390"/>
            <a:ext cx="4203131" cy="456398"/>
            <a:chOff x="716110" y="187653"/>
            <a:chExt cx="4203131" cy="456398"/>
          </a:xfrm>
        </p:grpSpPr>
        <p:sp>
          <p:nvSpPr>
            <p:cNvPr id="29" name="文本框 28"/>
            <p:cNvSpPr txBox="1"/>
            <p:nvPr/>
          </p:nvSpPr>
          <p:spPr>
            <a:xfrm>
              <a:off x="716110" y="187653"/>
              <a:ext cx="4203131" cy="37702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000" b="1" dirty="0">
                  <a:latin typeface="微软雅黑"/>
                  <a:ea typeface="微软雅黑"/>
                  <a:cs typeface="+mn-ea"/>
                  <a:sym typeface="+mn-lt"/>
                </a:rPr>
                <a:t>罗</a:t>
              </a:r>
              <a:r>
                <a:rPr lang="zh-CN" altLang="en-US" sz="2000" b="1" dirty="0" smtClean="0">
                  <a:latin typeface="微软雅黑"/>
                  <a:ea typeface="微软雅黑"/>
                  <a:cs typeface="+mn-ea"/>
                  <a:sym typeface="+mn-lt"/>
                </a:rPr>
                <a:t>素悖论</a:t>
              </a:r>
              <a:endParaRPr lang="zh-CN" altLang="en-US" sz="20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 flipV="1">
              <a:off x="823905" y="626235"/>
              <a:ext cx="1185948" cy="17816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11" name="文本框 10"/>
          <p:cNvSpPr txBox="1"/>
          <p:nvPr/>
        </p:nvSpPr>
        <p:spPr>
          <a:xfrm>
            <a:off x="1458641" y="5328190"/>
            <a:ext cx="88970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区间 </a:t>
            </a:r>
            <a:r>
              <a:rPr kumimoji="1" lang="en-US" altLang="zh-CN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Symbol" panose="05050102010706020507" pitchFamily="18" charset="2"/>
              </a:rPr>
              <a:t>0,1</a:t>
            </a:r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Symbol" panose="05050102010706020507" pitchFamily="18" charset="2"/>
              </a:rPr>
              <a:t>和区间 </a:t>
            </a:r>
            <a:r>
              <a:rPr kumimoji="1" lang="en-US" altLang="zh-CN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Symbol" panose="05050102010706020507" pitchFamily="18" charset="2"/>
              </a:rPr>
              <a:t>[0,2</a:t>
            </a:r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Symbol" panose="05050102010706020507" pitchFamily="18" charset="2"/>
              </a:rPr>
              <a:t>中间的点一样多，基于函数：</a:t>
            </a:r>
            <a:r>
              <a:rPr kumimoji="1" lang="en-US" altLang="zh-CN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Symbol" panose="05050102010706020507" pitchFamily="18" charset="2"/>
              </a:rPr>
              <a:t>y=2*x</a:t>
            </a:r>
          </a:p>
          <a:p>
            <a:endParaRPr kumimoji="1" lang="en-US" altLang="zh-CN" sz="1050" spc="-15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kumimoji="1" lang="zh-CN" altLang="en-US" sz="10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比较常识的是区间</a:t>
            </a:r>
            <a:r>
              <a:rPr kumimoji="1" lang="en-US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Symbol" panose="05050102010706020507" pitchFamily="18" charset="2"/>
              </a:rPr>
              <a:t>[0,2</a:t>
            </a:r>
            <a:r>
              <a:rPr kumimoji="1" lang="en-US" altLang="zh-CN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Symbol" panose="05050102010706020507" pitchFamily="18" charset="2"/>
              </a:rPr>
              <a:t></a:t>
            </a:r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Symbol" panose="05050102010706020507" pitchFamily="18" charset="2"/>
              </a:rPr>
              <a:t>包含</a:t>
            </a:r>
            <a:r>
              <a:rPr kumimoji="1" lang="en-US" altLang="zh-CN" sz="105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Symbol" panose="05050102010706020507" pitchFamily="18" charset="2"/>
              </a:rPr>
              <a:t>0,1</a:t>
            </a:r>
            <a:r>
              <a:rPr kumimoji="1" lang="en-US" altLang="zh-CN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Symbol" panose="05050102010706020507" pitchFamily="18" charset="2"/>
              </a:rPr>
              <a:t></a:t>
            </a:r>
            <a:r>
              <a:rPr kumimoji="1" lang="zh-CN" altLang="en-US" sz="105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Symbol" panose="05050102010706020507" pitchFamily="18" charset="2"/>
              </a:rPr>
              <a:t>，容易得出前面区间中的点至少比后面区间中的点多，但基于论据函数又可得出命题为真。形成悖论的原因是人们对无穷的理解有误，认为前者包含后者，所以包含的点就多。</a:t>
            </a:r>
            <a:endParaRPr kumimoji="1" lang="zh-CN" altLang="en-US" sz="1050" b="1" spc="-15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36857" y="4723602"/>
            <a:ext cx="4203131" cy="456398"/>
            <a:chOff x="716110" y="187653"/>
            <a:chExt cx="4203131" cy="456398"/>
          </a:xfrm>
        </p:grpSpPr>
        <p:sp>
          <p:nvSpPr>
            <p:cNvPr id="13" name="文本框 12"/>
            <p:cNvSpPr txBox="1"/>
            <p:nvPr/>
          </p:nvSpPr>
          <p:spPr>
            <a:xfrm>
              <a:off x="716110" y="187653"/>
              <a:ext cx="4203131" cy="37702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000" b="1" dirty="0" smtClean="0">
                  <a:latin typeface="微软雅黑"/>
                  <a:ea typeface="微软雅黑"/>
                  <a:cs typeface="+mn-ea"/>
                  <a:sym typeface="+mn-lt"/>
                </a:rPr>
                <a:t>关于无穷的悖论</a:t>
              </a:r>
              <a:endParaRPr lang="zh-CN" altLang="en-US" sz="20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flipV="1">
              <a:off x="823905" y="639900"/>
              <a:ext cx="1665967" cy="4151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5093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1400</Words>
  <Application>Microsoft Office PowerPoint</Application>
  <PresentationFormat>宽屏</PresentationFormat>
  <Paragraphs>161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思源黑体 CN Bold</vt:lpstr>
      <vt:lpstr>思源黑体 CN Heavy</vt:lpstr>
      <vt:lpstr>思源黑体 CN Light</vt:lpstr>
      <vt:lpstr>宋体</vt:lpstr>
      <vt:lpstr>微软雅黑</vt:lpstr>
      <vt:lpstr>Arial</vt:lpstr>
      <vt:lpstr>Calibri</vt:lpstr>
      <vt:lpstr>Calibri Light</vt:lpstr>
      <vt:lpstr>Cambria Math</vt:lpstr>
      <vt:lpstr>Symbol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粒子</dc:title>
  <dc:creator>第一PPT</dc:creator>
  <cp:keywords>www.1ppt.com</cp:keywords>
  <dc:description>www.1ppt.com</dc:description>
  <cp:lastModifiedBy>冯伟</cp:lastModifiedBy>
  <cp:revision>110</cp:revision>
  <dcterms:created xsi:type="dcterms:W3CDTF">2018-09-17T11:33:34Z</dcterms:created>
  <dcterms:modified xsi:type="dcterms:W3CDTF">2018-10-28T16:42:01Z</dcterms:modified>
</cp:coreProperties>
</file>