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8" r:id="rId5"/>
    <p:sldId id="260" r:id="rId6"/>
    <p:sldId id="282" r:id="rId7"/>
    <p:sldId id="264" r:id="rId8"/>
    <p:sldId id="283" r:id="rId9"/>
    <p:sldId id="306" r:id="rId10"/>
    <p:sldId id="305" r:id="rId11"/>
    <p:sldId id="261" r:id="rId12"/>
    <p:sldId id="308" r:id="rId13"/>
    <p:sldId id="309" r:id="rId14"/>
    <p:sldId id="310" r:id="rId15"/>
    <p:sldId id="311" r:id="rId16"/>
    <p:sldId id="262" r:id="rId17"/>
    <p:sldId id="312" r:id="rId18"/>
    <p:sldId id="313" r:id="rId19"/>
    <p:sldId id="314" r:id="rId20"/>
    <p:sldId id="315" r:id="rId21"/>
    <p:sldId id="263" r:id="rId22"/>
    <p:sldId id="316" r:id="rId23"/>
    <p:sldId id="317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6566E-A135-47C5-B666-D77ED21946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1E66-0EA3-46B4-8216-B1B8BE711F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BAA7-22A5-49C2-BA97-E6B0C9CF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加法器的实现还有很多种，也还有基于补码和加法器的减法器，利用加法器实现的乘法和除法运算器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之所以从先从复杂性说起，不从一般的解决问题方式开始，是因为元规则的简要性和我们意识到的复杂性更具有鲜明对比。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两种原因可以独立作用也可以综合作用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ea"/>
              </a:rPr>
              <a:t>三种原因可以独立作用也可以综合作用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原因二的解决方式还有变换思维。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/>
          <a:srcRect l="68594" t="65577" b="15737"/>
          <a:stretch>
            <a:fillRect/>
          </a:stretch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/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/>
          <a:srcRect t="76969" r="2435"/>
          <a:stretch>
            <a:fillRect/>
          </a:stretch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C512-946F-491C-A78E-B874D25DD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3683-69C5-4225-8B2B-0C82CECB9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4" Type="http://schemas.openxmlformats.org/officeDocument/2006/relationships/notesSlide" Target="../notesSlides/notesSlide1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7.jpeg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png"/><Relationship Id="rId3" Type="http://schemas.openxmlformats.org/officeDocument/2006/relationships/hyperlink" Target="..\..\..\..\..\..\..\Desktop\videoplayback.mp4" TargetMode="External"/><Relationship Id="rId2" Type="http://schemas.openxmlformats.org/officeDocument/2006/relationships/image" Target="../media/image21.png"/><Relationship Id="rId1" Type="http://schemas.openxmlformats.org/officeDocument/2006/relationships/hyperlink" Target="..\..\..\..\..\..\..\Desktop\Conways_game_of_life_breeder_animation%20(1).gi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40049" y="2278049"/>
            <a:ext cx="4311902" cy="1753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从复杂性到规则链条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0660" y="4030980"/>
            <a:ext cx="4241165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-FROM COMPELXITY TO CHAIN OF RULE-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18592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计算机的运行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5565" y="3458845"/>
            <a:ext cx="9265285" cy="18268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就像大家了解的那样，我们通常使用的计算机是遵从冯诺依曼结构的，</a:t>
            </a: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为主要逻辑运算单元，而</a:t>
            </a: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得以执行运算主要依赖的为加法运算器，而加运算器依赖的是基本电路单元与门、或门和异或门，而三种门电路原理依赖的是四种逻辑运算，实际载体是电流的高低电平，电流载体只是逻辑运算的一种现实实现方式，我们不讨论，三种基本逻辑运算即为理解加法运算器域内的基础规则，对逻辑运算的组合即为上层规则。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algn="l"/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6921" y="912998"/>
            <a:ext cx="2397832" cy="199103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45565" y="5666105"/>
            <a:ext cx="945959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3"/>
          <p:cNvSpPr txBox="1"/>
          <p:nvPr/>
        </p:nvSpPr>
        <p:spPr>
          <a:xfrm>
            <a:off x="1345565" y="5815965"/>
            <a:ext cx="930973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为了更好的理解两种规则，下面从下往上讨论。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36753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基础规则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三种基本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逻辑运算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36140" y="1076847"/>
            <a:ext cx="2677202" cy="5399519"/>
          </a:xfrm>
          <a:prstGeom prst="roundRect">
            <a:avLst>
              <a:gd name="adj" fmla="val 1368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4017645" y="1309370"/>
            <a:ext cx="707263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正如大家了解的那样，这里的逻辑运算也就是通常的布尔代数运算。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4017645" y="2088515"/>
            <a:ext cx="7072630" cy="12280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加法运算器直接使用到的有与、或、抑或、非四种逻辑运算，但是抑或运算可以用其他三种运算推算出来，因此上面说的基础规则为三种基本逻辑运算。推算公式也很直观：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	</a:t>
            </a:r>
            <a:endParaRPr kumimoji="0" lang="en-US" altLang="zh-CN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40" y="3280410"/>
            <a:ext cx="1584960" cy="29718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092575" y="4463415"/>
            <a:ext cx="7072630" cy="12280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现在我们已经有了基础规则，那么怎样才能将其转化为两个二进制数的加减乘除呢。更进一步地，我们要怎么把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“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是否运算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”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转化为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“01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运算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”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并且还可以进位呢？下面看半加器和全加器的原理，也即上面说的上层规则。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	</a:t>
            </a:r>
            <a:endParaRPr kumimoji="0" lang="en-US" altLang="zh-CN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33959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上层规则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半加器和全加器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4017645" y="1309370"/>
            <a:ext cx="7072630" cy="1572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为了方便，只考虑整数情形，可以想到的是，两个二进制数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A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、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B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相加，最开始相加的是最右端，也就是两个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0/1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、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0/1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相加，当同时为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1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时，需要进位，所以输出结果要用两个数表示，表示如下：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	                                   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和位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			     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进位   </a:t>
            </a:r>
            <a:endParaRPr kumimoji="0" lang="en-US" altLang="zh-CN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31945" y="3095625"/>
            <a:ext cx="707263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结果十进制表示即为</a:t>
            </a:r>
            <a:endParaRPr kumimoji="0" lang="en-US" altLang="zh-CN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813550" y="2285365"/>
          <a:ext cx="108775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35000" imgH="464820" progId="Equation.KSEE3">
                  <p:embed/>
                </p:oleObj>
              </mc:Choice>
              <mc:Fallback>
                <p:oleObj name="" r:id="rId1" imgW="635000" imgH="46482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3550" y="2285365"/>
                        <a:ext cx="1087755" cy="25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852920" y="2630170"/>
          <a:ext cx="100965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832485" imgH="261620" progId="Equation.KSEE3">
                  <p:embed/>
                </p:oleObj>
              </mc:Choice>
              <mc:Fallback>
                <p:oleObj name="" r:id="rId3" imgW="832485" imgH="26162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2920" y="2630170"/>
                        <a:ext cx="1009650" cy="25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6010275" y="3140710"/>
          <a:ext cx="948690" cy="24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814705" imgH="277495" progId="Equation.KSEE3">
                  <p:embed/>
                </p:oleObj>
              </mc:Choice>
              <mc:Fallback>
                <p:oleObj name="" r:id="rId5" imgW="814705" imgH="277495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0275" y="3140710"/>
                        <a:ext cx="948690" cy="24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13"/>
          <p:cNvSpPr txBox="1"/>
          <p:nvPr/>
        </p:nvSpPr>
        <p:spPr>
          <a:xfrm>
            <a:off x="4131945" y="3629025"/>
            <a:ext cx="7072630" cy="18669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当从二进制数最右端第二位开始相加时，就有可能也要加前一位进位的数了，这时有三个输入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A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、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B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和进位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Cin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，这里最直观的想法就是用三个上面的加法器组合，当然也可以，但是有一些不必要的步骤的，比如这个运算结果最多只有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2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位，不会进成</a:t>
            </a: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3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位，因此最后一个加法器可以用或运算代替，表示如下：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			    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和位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			    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进位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graphicFrame>
        <p:nvGraphicFramePr>
          <p:cNvPr id="26" name="对象 25"/>
          <p:cNvGraphicFramePr/>
          <p:nvPr/>
        </p:nvGraphicFramePr>
        <p:xfrm>
          <a:off x="6814503" y="4865688"/>
          <a:ext cx="140208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1185545" imgH="260350" progId="Equation.KSEE3">
                  <p:embed/>
                </p:oleObj>
              </mc:Choice>
              <mc:Fallback>
                <p:oleObj name="" r:id="rId7" imgW="1185545" imgH="26035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4503" y="4865688"/>
                        <a:ext cx="140208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6840220" y="5181918"/>
          <a:ext cx="1979930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9" imgW="1814830" imgH="281305" progId="Equation.KSEE3">
                  <p:embed/>
                </p:oleObj>
              </mc:Choice>
              <mc:Fallback>
                <p:oleObj name="" r:id="rId9" imgW="1814830" imgH="281305" progId="Equation.KSEE3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0220" y="5181918"/>
                        <a:ext cx="1979930" cy="34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13"/>
          <p:cNvSpPr txBox="1"/>
          <p:nvPr/>
        </p:nvSpPr>
        <p:spPr>
          <a:xfrm>
            <a:off x="4206875" y="5668010"/>
            <a:ext cx="707263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上面两种也就分别是半加器和全加器的逻辑运算原理，下面看下实际电路图。</a:t>
            </a:r>
            <a:endParaRPr kumimoji="0" lang="zh-CN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4380" y="1150620"/>
            <a:ext cx="3018155" cy="4896485"/>
          </a:xfrm>
          <a:prstGeom prst="rect">
            <a:avLst/>
          </a:prstGeom>
          <a:blipFill>
            <a:blip r:embed="rId11" cstate="screen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29768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半加器和全加器电路图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645285"/>
            <a:ext cx="3169920" cy="1783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45" y="1645285"/>
            <a:ext cx="3914140" cy="1783080"/>
          </a:xfrm>
          <a:prstGeom prst="rect">
            <a:avLst/>
          </a:prstGeom>
        </p:spPr>
      </p:pic>
      <p:sp>
        <p:nvSpPr>
          <p:cNvPr id="10" name="TextBox 13"/>
          <p:cNvSpPr txBox="1"/>
          <p:nvPr/>
        </p:nvSpPr>
        <p:spPr>
          <a:xfrm>
            <a:off x="2725420" y="3738245"/>
            <a:ext cx="91757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半加器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8519160" y="3657600"/>
            <a:ext cx="91757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全加器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484630" y="5105400"/>
            <a:ext cx="9279255" cy="8845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总结一下，上面详细说明了</a:t>
            </a:r>
            <a:r>
              <a:rPr kumimoji="0" lang="en-US" altLang="zh-CN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CPU</a:t>
            </a: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得以运行的逻辑运算原理，强调的是逻辑运算是</a:t>
            </a:r>
            <a:r>
              <a:rPr kumimoji="0" lang="en-US" altLang="zh-CN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CPU</a:t>
            </a: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运算在门电路域的基础规则，而上面列的半加器和全加器的运算公式是其上层规则，上层规则使用了基础规则，支撑了</a:t>
            </a:r>
            <a:r>
              <a:rPr kumimoji="0" lang="en-US" altLang="zh-CN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CPU</a:t>
            </a: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能够进行复杂的运算。下面主要在更普遍的范围内讨论</a:t>
            </a: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事物的这两种规则</a:t>
            </a: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。</a:t>
            </a:r>
            <a:endParaRPr kumimoji="0" lang="en-US" altLang="zh-CN" sz="1600" b="1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0743" y="1070879"/>
            <a:ext cx="357051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</a:t>
            </a:r>
            <a:endParaRPr lang="zh-CN" altLang="en-US" sz="287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7923" y="3002178"/>
            <a:ext cx="3196155" cy="645160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规则链条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29768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一般意义下的两种规则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4017645" y="1309370"/>
            <a:ext cx="7072630" cy="18180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在复杂性中，我们得出了思考事物规律的两种规则，是否复杂是依赖我们对这两种规则理解难易和记忆好坏的感受，理解事物本身的规律依然包含这三种因素，</a:t>
            </a: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也就是这三种因素适用于普遍情况</a:t>
            </a: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。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同样的，我们理解事物的方式同时也是事物的发展方式，这三种因素中只有记忆是我们自己带来的，事物发展本身不具有记忆复杂性，也就是说事物发展遵从基础规则和上层规则。</a:t>
            </a:r>
            <a:endParaRPr kumimoji="0" lang="zh-CN" altLang="en-US" sz="1600" b="1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4017645" y="3286125"/>
            <a:ext cx="7072630" cy="14744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容易看出，两种规则地位不是必然的，依赖事物所在域，比如：还是对加法器来说，在加法器的域内，逻辑运算的组合方式是上层规则，而对于加法器的调用方来说，组合方式又为基础规则。也许你看出来了，这里的域就像一层高楼一样，从下到上，上层规则不断向基础规则转化，就像一个链条，一环一环不断转动着。</a:t>
            </a:r>
            <a:endParaRPr kumimoji="0" lang="en-US" altLang="zh-CN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17645" y="4919345"/>
            <a:ext cx="707263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基于上述模型，随之而来产生了几个问题。</a:t>
            </a:r>
            <a:endParaRPr kumimoji="0" lang="zh-CN" sz="1600" b="1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843915" y="1143635"/>
            <a:ext cx="2720975" cy="5191760"/>
          </a:xfrm>
          <a:prstGeom prst="roundRect">
            <a:avLst>
              <a:gd name="adj" fmla="val 1368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15798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产生的问题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24674" y="1720457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7" name="直接连接符 6"/>
          <p:cNvCxnSpPr>
            <a:stCxn id="6" idx="6"/>
          </p:cNvCxnSpPr>
          <p:nvPr/>
        </p:nvCxnSpPr>
        <p:spPr>
          <a:xfrm>
            <a:off x="1829892" y="2123066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8" name="椭圆 7"/>
          <p:cNvSpPr/>
          <p:nvPr/>
        </p:nvSpPr>
        <p:spPr>
          <a:xfrm>
            <a:off x="1024674" y="3040231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8" idx="6"/>
          </p:cNvCxnSpPr>
          <p:nvPr/>
        </p:nvCxnSpPr>
        <p:spPr>
          <a:xfrm>
            <a:off x="1829892" y="3442840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1024674" y="4504737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>
            <a:stCxn id="10" idx="6"/>
          </p:cNvCxnSpPr>
          <p:nvPr/>
        </p:nvCxnSpPr>
        <p:spPr>
          <a:xfrm>
            <a:off x="1829892" y="4907346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2" name="椭圆 11"/>
          <p:cNvSpPr/>
          <p:nvPr/>
        </p:nvSpPr>
        <p:spPr>
          <a:xfrm>
            <a:off x="6344515" y="1720457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04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stCxn id="12" idx="6"/>
          </p:cNvCxnSpPr>
          <p:nvPr/>
        </p:nvCxnSpPr>
        <p:spPr>
          <a:xfrm>
            <a:off x="7149733" y="2123066"/>
            <a:ext cx="468781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2459990" y="1969770"/>
            <a:ext cx="3552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这个链条转动的动力是什么？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51445" y="1969770"/>
            <a:ext cx="3552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链条会断么？断了会怎样？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97675" y="3162199"/>
            <a:ext cx="355195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这个链条只是单向的么，会不会出现反方向的情况？或者这个链条是直线的么？会不会是一个环？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97675" y="4548332"/>
            <a:ext cx="355195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基础规则和上层规则一定是不一样的么？或者可不可能是交替出现的？或者两种规则自始至终都一样？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0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36172" y="483287"/>
            <a:ext cx="46532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一种基础规则和上层规则相似的模型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060" y="1325245"/>
            <a:ext cx="2849880" cy="26543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38900" y="1224915"/>
            <a:ext cx="175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细胞自动机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36415" y="1797685"/>
            <a:ext cx="6668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细胞自动机，又称元胞自动机，是一种离散模型，由无限个有规律、坚硬的方格组成，每格均处于一种有限状态。整个格网可以是任何有限维的。同时也是离散的。每格于t时的态由t-1时的一集有限格的态决定。每一格的“邻居”都是已被固定的，每次演进时，每格均遵从同一规矩一齐演进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例如：设定规则为：只有当格子右边的格子是白色时，右边格子变为黑色，自己本身变为白色，否则不做任何改变，初始时只有一个格子为黑色。在这个规则下，将看到的是一个黑色格子持续地每一次向右移动一格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11345" y="4276090"/>
            <a:ext cx="6668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细胞自动机初始规则为设定的规则，上层规则也为开始的规则。但是它能够产生很多初期看起来混乱后期有规律的图形。因为其巨大的复杂度和不可判定性，目前对其研究并不深入，目前研究范围包括可计算性理论、数学及理论生物学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36172" y="483287"/>
            <a:ext cx="21386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几种细胞自动机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2415" y="3602990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生命游戏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1214120"/>
            <a:ext cx="3252470" cy="2099945"/>
          </a:xfrm>
          <a:prstGeom prst="rect">
            <a:avLst/>
          </a:prstGeom>
        </p:spPr>
      </p:pic>
      <p:pic>
        <p:nvPicPr>
          <p:cNvPr id="12" name="图片 1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50" y="913130"/>
            <a:ext cx="4079875" cy="24009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7045" y="3909695"/>
            <a:ext cx="38658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每个细胞有两种状态 - 存活或死亡，每个细胞与以自身为中心的周围八格细胞产生互动（如图，黑色为存活，白色为死亡）</a:t>
            </a:r>
            <a:endParaRPr lang="zh-CN" altLang="en-US" sz="1200"/>
          </a:p>
          <a:p>
            <a:r>
              <a:rPr lang="zh-CN" altLang="en-US" sz="1200"/>
              <a:t>当前细胞为存活状态时，当周围的存活细胞低于2个时（不包含2个），该细胞变成死亡状态。（模拟生命数量稀少）</a:t>
            </a:r>
            <a:endParaRPr lang="zh-CN" altLang="en-US" sz="1200"/>
          </a:p>
          <a:p>
            <a:r>
              <a:rPr lang="zh-CN" altLang="en-US" sz="1200"/>
              <a:t>当前细胞为存活状态时，当周围有2个或3个存活细胞时，该细胞保持原样。</a:t>
            </a:r>
            <a:endParaRPr lang="zh-CN" altLang="en-US" sz="1200"/>
          </a:p>
          <a:p>
            <a:r>
              <a:rPr lang="zh-CN" altLang="en-US" sz="1200"/>
              <a:t>当前细胞为存活状态时，当周围有超过3个存活细胞时，该细胞变成死亡状态。（模拟生命数量过多）</a:t>
            </a:r>
            <a:endParaRPr lang="zh-CN" altLang="en-US" sz="1200"/>
          </a:p>
          <a:p>
            <a:r>
              <a:rPr lang="zh-CN" altLang="en-US" sz="1200"/>
              <a:t>当前细胞为死亡状态时，当周围有3个存活细胞时，该细胞变成存活状态。（模拟繁殖）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7800975" y="3602990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资料视频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pic>
        <p:nvPicPr>
          <p:cNvPr id="19" name="图片 18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1214120"/>
            <a:ext cx="3252470" cy="20999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0743" y="1070879"/>
            <a:ext cx="357051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</a:t>
            </a:r>
            <a:endParaRPr lang="zh-CN" altLang="en-US" sz="287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7705" y="3002280"/>
            <a:ext cx="3446145" cy="645160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一些问题和总结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3032136" y="1380615"/>
            <a:ext cx="6127728" cy="1569660"/>
            <a:chOff x="1459139" y="2477587"/>
            <a:chExt cx="6127728" cy="1569660"/>
          </a:xfrm>
        </p:grpSpPr>
        <p:sp>
          <p:nvSpPr>
            <p:cNvPr id="40" name="文本框 13"/>
            <p:cNvSpPr txBox="1">
              <a:spLocks noChangeArrowheads="1"/>
            </p:cNvSpPr>
            <p:nvPr/>
          </p:nvSpPr>
          <p:spPr bwMode="auto">
            <a:xfrm>
              <a:off x="1533671" y="2477587"/>
              <a:ext cx="60531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 sz="700"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96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sz="9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9139" y="3262417"/>
              <a:ext cx="550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2000" spc="5000" dirty="0">
                  <a:solidFill>
                    <a:prstClr val="white">
                      <a:lumMod val="7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b="1" kern="2000" spc="5000" dirty="0">
                <a:solidFill>
                  <a:prstClr val="white">
                    <a:lumMod val="7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07469" y="3735105"/>
            <a:ext cx="2892585" cy="1084885"/>
            <a:chOff x="394769" y="4253131"/>
            <a:chExt cx="2892585" cy="1084885"/>
          </a:xfrm>
        </p:grpSpPr>
        <p:sp>
          <p:nvSpPr>
            <p:cNvPr id="45" name="矩形: 圆角 31"/>
            <p:cNvSpPr/>
            <p:nvPr/>
          </p:nvSpPr>
          <p:spPr>
            <a:xfrm>
              <a:off x="1194684" y="427315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94769" y="4253131"/>
              <a:ext cx="2892585" cy="1084885"/>
              <a:chOff x="658850" y="4386410"/>
              <a:chExt cx="2892585" cy="1084885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892610" y="5210945"/>
                <a:ext cx="2425065" cy="260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 Light" panose="020B0502040204020203" charset="-122"/>
                    <a:cs typeface="Arial" panose="020B0604020202020204" pitchFamily="34" charset="0"/>
                    <a:sym typeface="+mn-lt"/>
                  </a:rPr>
                  <a:t>INTRODUCTION OF COMPLEXITY</a:t>
                </a:r>
                <a:endPara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18" name="TextBox 76"/>
              <p:cNvSpPr txBox="1"/>
              <p:nvPr/>
            </p:nvSpPr>
            <p:spPr>
              <a:xfrm>
                <a:off x="658850" y="4761380"/>
                <a:ext cx="28925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 panose="02010600040101010101" charset="-122"/>
                    <a:ea typeface="微软雅黑 Light" panose="020B0502040204020203" charset="-122"/>
                    <a:cs typeface="+mn-ea"/>
                    <a:sym typeface="+mn-lt"/>
                  </a:rPr>
                  <a:t>复杂性介绍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charset="-122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A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3233573" y="3735105"/>
            <a:ext cx="2892585" cy="1084885"/>
            <a:chOff x="3212504" y="4255861"/>
            <a:chExt cx="2892585" cy="1084885"/>
          </a:xfrm>
        </p:grpSpPr>
        <p:sp>
          <p:nvSpPr>
            <p:cNvPr id="120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3212504" y="4255861"/>
              <a:ext cx="2892585" cy="1084885"/>
              <a:chOff x="658850" y="4386410"/>
              <a:chExt cx="2892585" cy="1084885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431090" y="5210945"/>
                <a:ext cx="1348105" cy="260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 Light" panose="020B0502040204020203" charset="-122"/>
                    <a:cs typeface="Arial" panose="020B0604020202020204" pitchFamily="34" charset="0"/>
                    <a:sym typeface="+mn-lt"/>
                  </a:rPr>
                  <a:t>SPECIFIC SCENE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23" name="TextBox 76"/>
              <p:cNvSpPr txBox="1"/>
              <p:nvPr/>
            </p:nvSpPr>
            <p:spPr>
              <a:xfrm>
                <a:off x="658850" y="4761380"/>
                <a:ext cx="28925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 panose="02010600040101010101" charset="-122"/>
                    <a:ea typeface="微软雅黑 Light" panose="020B0502040204020203" charset="-122"/>
                    <a:cs typeface="+mn-ea"/>
                    <a:sym typeface="+mn-lt"/>
                  </a:rPr>
                  <a:t>具体场景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charset="-122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B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3029132" y="3746354"/>
            <a:ext cx="624482" cy="1232924"/>
            <a:chOff x="3016432" y="4273159"/>
            <a:chExt cx="624482" cy="1232924"/>
          </a:xfrm>
        </p:grpSpPr>
        <p:cxnSp>
          <p:nvCxnSpPr>
            <p:cNvPr id="102" name="直接连接符 101"/>
            <p:cNvCxnSpPr/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835282" y="3746354"/>
            <a:ext cx="624482" cy="1232924"/>
            <a:chOff x="3016432" y="4273159"/>
            <a:chExt cx="624482" cy="1232924"/>
          </a:xfrm>
        </p:grpSpPr>
        <p:cxnSp>
          <p:nvCxnSpPr>
            <p:cNvPr id="140" name="直接连接符 139"/>
            <p:cNvCxnSpPr/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组合 140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8613381" y="3746354"/>
            <a:ext cx="624482" cy="1232924"/>
            <a:chOff x="3016432" y="4273159"/>
            <a:chExt cx="624482" cy="1232924"/>
          </a:xfrm>
        </p:grpSpPr>
        <p:cxnSp>
          <p:nvCxnSpPr>
            <p:cNvPr id="150" name="直接连接符 149"/>
            <p:cNvCxnSpPr/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组合 150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6059677" y="3735105"/>
            <a:ext cx="2892585" cy="1084885"/>
            <a:chOff x="3212504" y="4255861"/>
            <a:chExt cx="2892585" cy="1084885"/>
          </a:xfrm>
        </p:grpSpPr>
        <p:sp>
          <p:nvSpPr>
            <p:cNvPr id="160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3212504" y="4255861"/>
              <a:ext cx="2892585" cy="1084885"/>
              <a:chOff x="658850" y="4386410"/>
              <a:chExt cx="2892585" cy="108488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419978" y="5210945"/>
                <a:ext cx="1370330" cy="260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kumimoji="1"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THE CHAIN OF RULE</a:t>
                </a:r>
                <a:endPara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63" name="TextBox 76"/>
              <p:cNvSpPr txBox="1"/>
              <p:nvPr/>
            </p:nvSpPr>
            <p:spPr>
              <a:xfrm>
                <a:off x="658850" y="4761380"/>
                <a:ext cx="28925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 panose="02010600040101010101" charset="-122"/>
                    <a:ea typeface="微软雅黑 Light" panose="020B0502040204020203" charset="-122"/>
                    <a:cs typeface="+mn-ea"/>
                    <a:sym typeface="+mn-lt"/>
                  </a:rPr>
                  <a:t>规则链条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charset="-122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C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8885782" y="3735105"/>
            <a:ext cx="2892585" cy="1084885"/>
            <a:chOff x="3212504" y="4255861"/>
            <a:chExt cx="2892585" cy="1084885"/>
          </a:xfrm>
        </p:grpSpPr>
        <p:sp>
          <p:nvSpPr>
            <p:cNvPr id="166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3212504" y="4255861"/>
              <a:ext cx="2892585" cy="1084885"/>
              <a:chOff x="658850" y="4386410"/>
              <a:chExt cx="2892585" cy="1084885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1648895" y="5210945"/>
                <a:ext cx="912495" cy="260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 Light" panose="020B0502040204020203" charset="-122"/>
                    <a:cs typeface="Arial" panose="020B0604020202020204" pitchFamily="34" charset="0"/>
                    <a:sym typeface="+mn-lt"/>
                  </a:rPr>
                  <a:t>QUESTION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69" name="TextBox 76"/>
              <p:cNvSpPr txBox="1"/>
              <p:nvPr/>
            </p:nvSpPr>
            <p:spPr>
              <a:xfrm>
                <a:off x="658850" y="4761380"/>
                <a:ext cx="28925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 panose="02010600040101010101" charset="-122"/>
                    <a:ea typeface="微软雅黑 Light" panose="020B0502040204020203" charset="-122"/>
                    <a:cs typeface="+mn-ea"/>
                    <a:sym typeface="+mn-lt"/>
                  </a:rPr>
                  <a:t>一些问题和总结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charset="-122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D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21386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一些问题和总结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24674" y="1720457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7" name="直接连接符 6"/>
          <p:cNvCxnSpPr>
            <a:stCxn id="6" idx="6"/>
          </p:cNvCxnSpPr>
          <p:nvPr/>
        </p:nvCxnSpPr>
        <p:spPr>
          <a:xfrm>
            <a:off x="1829892" y="2123066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8" name="椭圆 7"/>
          <p:cNvSpPr/>
          <p:nvPr/>
        </p:nvSpPr>
        <p:spPr>
          <a:xfrm>
            <a:off x="1024674" y="3040231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8" idx="6"/>
          </p:cNvCxnSpPr>
          <p:nvPr/>
        </p:nvCxnSpPr>
        <p:spPr>
          <a:xfrm>
            <a:off x="1829892" y="3442840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1024674" y="4504737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>
            <a:stCxn id="10" idx="6"/>
          </p:cNvCxnSpPr>
          <p:nvPr/>
        </p:nvCxnSpPr>
        <p:spPr>
          <a:xfrm>
            <a:off x="1829892" y="4907346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2459990" y="1969770"/>
            <a:ext cx="3552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宇宙运行是否真的只依靠某一个或某些元基础规则？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59905" y="3275229"/>
            <a:ext cx="35519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人是实体么？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59905" y="4753437"/>
            <a:ext cx="35519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存在严格意义上的第四人称么？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06395" y="2964815"/>
            <a:ext cx="8565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THANK YOU FOR WACHTING!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0743" y="1070879"/>
            <a:ext cx="357051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A</a:t>
            </a:r>
            <a:endParaRPr lang="zh-CN" altLang="en-US" sz="287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7923" y="3002178"/>
            <a:ext cx="3196155" cy="645160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复杂性介绍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/>
          <p:nvPr/>
        </p:nvSpPr>
        <p:spPr>
          <a:xfrm>
            <a:off x="3931920" y="1249045"/>
            <a:ext cx="7503795" cy="313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48474A"/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4119245" y="1652270"/>
            <a:ext cx="69405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事物的种类、头绪等多而杂;具有各种不同的,而且常是数量众多的部分、因素、概念、方面或影响的相互联系的,而这种相互联系又是难于分析、解答或理解。</a:t>
            </a:r>
            <a:endParaRPr lang="zh-CN" altLang="en-US" sz="2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9615" y="1249045"/>
            <a:ext cx="3029585" cy="31349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735537" y="473127"/>
            <a:ext cx="18592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复杂性的表现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3"/>
          <p:cNvSpPr txBox="1"/>
          <p:nvPr/>
        </p:nvSpPr>
        <p:spPr>
          <a:xfrm>
            <a:off x="2317750" y="1221740"/>
            <a:ext cx="5461000" cy="78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人们之所以觉得某个事物或者问题具有复杂性，是因为一般会具有下面两种思维条件：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736172" y="483287"/>
            <a:ext cx="18592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复杂性的产生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80170" y="3685536"/>
            <a:ext cx="720000" cy="720000"/>
            <a:chOff x="4030" y="4930"/>
            <a:chExt cx="840" cy="843"/>
          </a:xfrm>
          <a:solidFill>
            <a:srgbClr val="1B4367"/>
          </a:solidFill>
        </p:grpSpPr>
        <p:sp>
          <p:nvSpPr>
            <p:cNvPr id="15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6" name="TextBox 1210"/>
          <p:cNvSpPr/>
          <p:nvPr/>
        </p:nvSpPr>
        <p:spPr>
          <a:xfrm>
            <a:off x="4716145" y="2604770"/>
            <a:ext cx="174879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p>
            <a:pPr algn="r" defTabSz="685800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尝试理解事物的规律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2" name="TextBox 1210"/>
          <p:cNvSpPr/>
          <p:nvPr/>
        </p:nvSpPr>
        <p:spPr>
          <a:xfrm>
            <a:off x="4716145" y="3931285"/>
            <a:ext cx="282321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p>
            <a:pPr defTabSz="685800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大脑不足以短时间容纳所接触信息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794125" y="2417445"/>
            <a:ext cx="652780" cy="613410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49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1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7416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例子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1390650"/>
            <a:ext cx="3162300" cy="407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80" y="1390650"/>
            <a:ext cx="5756910" cy="40773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36172" y="483287"/>
            <a:ext cx="46532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意识到复杂性过程中我们做了什么？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61060" y="1102360"/>
            <a:ext cx="8484235" cy="541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上面描述了复杂性产生原因，那么在我们代入这两个原因时，我们具体经过了什么思考呢？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861060" y="1737995"/>
            <a:ext cx="8294370" cy="10331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defTabSz="683260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对于原因二大脑无法短时间容纳接触信息，我们感受到的是预期自己不能记住信息，或者在推论中不能使用前几步的结果，这个很大部分是对于纯记忆的，我们能做的只有理清思维，加强记忆。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861060" y="2903220"/>
            <a:ext cx="8294370" cy="2656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defTabSz="683260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对于原因一，当我们尝试理解事物规律时，其实我们要理解的是这个事物产生的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基础规则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上层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规则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ctr" defTabSz="683260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基础规则：即事物所在域的基本规则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ctr" defTabSz="683260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          上层规则：即理解事物时，运用基础规则的规则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基础规则指的是当前事物所在域，所遵守的基本规则，而上层规则为理解当前事物的必要条件，需要运用另外的规则来使用基础规则，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另外的规则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即为上层规则。比如：在欧几里得空间求四边形的内角和，方法之一是运用三角形内角和为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180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度求得，这里的三角形内角和为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180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度即为在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欧式空间中，按这种方法求解问题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域中的基础规则，四边形可以按对角分为两个三角形即为上层规则。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defTabSz="683260">
              <a:spcBef>
                <a:spcPct val="20000"/>
              </a:spcBef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148378" y="1442085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9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12975" y="3262630"/>
            <a:ext cx="1176655" cy="1202690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32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3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4" name="TextBox 13"/>
          <p:cNvSpPr txBox="1"/>
          <p:nvPr/>
        </p:nvSpPr>
        <p:spPr>
          <a:xfrm>
            <a:off x="3475355" y="1525905"/>
            <a:ext cx="6217285" cy="7385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>
                <a:sym typeface="+mn-ea"/>
              </a:rPr>
              <a:t>理解嵌套克莱因瓶时，对瓶子形状的记忆是复杂性来源之一；对四周和底部有屏障的容器才能装水的理解是三维空间基础规则；克莱因瓶无内外部是上层规则。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3475355" y="3378835"/>
            <a:ext cx="6719570" cy="8845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东京的地铁图中，对地铁路线的记忆为原因二；地铁线是地铁运动路线是基础规则、潜意识里的自己如果要乘坐会经过多次换乘和准备以及确定路线、路线复杂导致的地铁调度难度增加等为上层规则。</a:t>
            </a:r>
            <a:endParaRPr kumimoji="0"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736172" y="483287"/>
            <a:ext cx="4094480" cy="42989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基础规则、上层规则、记忆例子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 panose="02010600040101010101" charset="-122"/>
              <a:ea typeface="微软雅黑 Light" panose="020B0502040204020203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10615" y="5085715"/>
            <a:ext cx="945959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/>
          <p:cNvSpPr txBox="1"/>
          <p:nvPr/>
        </p:nvSpPr>
        <p:spPr>
          <a:xfrm>
            <a:off x="1110615" y="5349875"/>
            <a:ext cx="9309735" cy="589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defTabSz="683260">
              <a:spcBef>
                <a:spcPct val="20000"/>
              </a:spcBef>
            </a:pPr>
            <a:r>
              <a:rPr kumimoji="0" lang="zh-CN" altLang="en-US" sz="1600" b="1">
                <a:solidFill>
                  <a:schemeClr val="tx1"/>
                </a:solidFill>
                <a:latin typeface="+mn-lt"/>
                <a:ea typeface="+mn-ea"/>
                <a:sym typeface="+mn-lt"/>
              </a:rPr>
              <a:t>在三个因素上，任意一个都会导致复杂性的产生，而记忆因为其特殊性不讨论。下面主要从前两种因素讨论。</a:t>
            </a:r>
            <a:endParaRPr kumimoji="0" lang="zh-CN" altLang="en-US" sz="1600" b="1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0743" y="1070879"/>
            <a:ext cx="357051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B</a:t>
            </a:r>
            <a:endParaRPr lang="zh-CN" altLang="en-US" sz="287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7923" y="3002178"/>
            <a:ext cx="3196155" cy="645160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具体场景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3032</Words>
  <Application>WPS 演示</Application>
  <PresentationFormat>宽屏</PresentationFormat>
  <Paragraphs>188</Paragraphs>
  <Slides>21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思源黑体 CN Light</vt:lpstr>
      <vt:lpstr>黑体</vt:lpstr>
      <vt:lpstr>Helvetica</vt:lpstr>
      <vt:lpstr>思源黑体 CN Normal</vt:lpstr>
      <vt:lpstr>Arial</vt:lpstr>
      <vt:lpstr>微软雅黑</vt:lpstr>
      <vt:lpstr>微软雅黑 Light</vt:lpstr>
      <vt:lpstr>华文细黑</vt:lpstr>
      <vt:lpstr>思源黑体 CN Heavy</vt:lpstr>
      <vt:lpstr>思源黑体 CN Bold</vt:lpstr>
      <vt:lpstr>Calibri</vt:lpstr>
      <vt:lpstr>Arial Unicode MS</vt:lpstr>
      <vt:lpstr>Calibri Light</vt:lpstr>
      <vt:lpstr>等线</vt:lpstr>
      <vt:lpstr>Office 主题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fenwe</cp:lastModifiedBy>
  <cp:revision>113</cp:revision>
  <dcterms:created xsi:type="dcterms:W3CDTF">2018-09-11T09:25:00Z</dcterms:created>
  <dcterms:modified xsi:type="dcterms:W3CDTF">2019-09-22T14:01:54Z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