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98" r:id="rId3"/>
    <p:sldId id="264" r:id="rId4"/>
    <p:sldId id="299" r:id="rId5"/>
    <p:sldId id="265" r:id="rId6"/>
    <p:sldId id="301" r:id="rId7"/>
    <p:sldId id="302" r:id="rId8"/>
    <p:sldId id="308" r:id="rId9"/>
    <p:sldId id="305" r:id="rId10"/>
    <p:sldId id="306" r:id="rId11"/>
    <p:sldId id="30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juTJ8FEVG8XwDbQ3IDsq/UYhA8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2B20D6-6951-4AB5-B820-BF29D9E49B71}">
  <a:tblStyle styleId="{AD2B20D6-6951-4AB5-B820-BF29D9E49B7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2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93ba7dfd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093ba7df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93ba7dfd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093ba7df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33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94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4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56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63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52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093ba7dfd_1_5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0093ba7dfd_1_5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0093ba7dfd_1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093ba7dfd_1_8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0093ba7dfd_1_8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0093ba7dfd_1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093ba7dfd_1_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093ba7dfd_1_5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0093ba7dfd_1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093ba7dfd_1_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0093ba7dfd_1_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0093ba7dfd_1_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093ba7dfd_1_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093ba7dfd_1_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0093ba7dfd_1_6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0093ba7dfd_1_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093ba7dfd_1_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0093ba7dfd_1_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093ba7dfd_1_7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0093ba7dfd_1_7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0093ba7dfd_1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093ba7dfd_1_7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0093ba7dfd_1_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093ba7dfd_1_7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093ba7dfd_1_7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0093ba7dfd_1_7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0093ba7dfd_1_7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0093ba7dfd_1_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093ba7dfd_1_8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0093ba7dfd_1_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093ba7dfd_1_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0093ba7dfd_1_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0093ba7dfd_1_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ctrTitle"/>
          </p:nvPr>
        </p:nvSpPr>
        <p:spPr>
          <a:xfrm>
            <a:off x="787400" y="731591"/>
            <a:ext cx="10350600" cy="4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ru-RU" sz="7300" dirty="0">
                <a:solidFill>
                  <a:schemeClr val="lt1"/>
                </a:solidFill>
              </a:rPr>
              <a:t>Команда </a:t>
            </a:r>
            <a:r>
              <a:rPr lang="en-US" sz="7300" dirty="0" err="1">
                <a:solidFill>
                  <a:srgbClr val="FF0000"/>
                </a:solidFill>
              </a:rPr>
              <a:t>D</a:t>
            </a:r>
            <a:r>
              <a:rPr lang="en-US" sz="7300" dirty="0" err="1">
                <a:solidFill>
                  <a:schemeClr val="lt1"/>
                </a:solidFill>
              </a:rPr>
              <a:t>urka</a:t>
            </a:r>
            <a:r>
              <a:rPr lang="en-US" sz="7300" dirty="0">
                <a:solidFill>
                  <a:schemeClr val="lt1"/>
                </a:solidFill>
              </a:rPr>
              <a:t> </a:t>
            </a:r>
            <a:r>
              <a:rPr lang="en-US" sz="7300" dirty="0">
                <a:solidFill>
                  <a:srgbClr val="FF0000"/>
                </a:solidFill>
              </a:rPr>
              <a:t>S</a:t>
            </a:r>
            <a:r>
              <a:rPr lang="en-US" sz="7300" dirty="0">
                <a:solidFill>
                  <a:schemeClr val="lt1"/>
                </a:solidFill>
              </a:rPr>
              <a:t>cience</a:t>
            </a:r>
            <a:br>
              <a:rPr lang="ru-RU" sz="4400" dirty="0">
                <a:solidFill>
                  <a:schemeClr val="lt1"/>
                </a:solidFill>
              </a:rPr>
            </a:br>
            <a:br>
              <a:rPr lang="ru-RU" sz="3600" dirty="0">
                <a:solidFill>
                  <a:schemeClr val="lt1"/>
                </a:solidFill>
              </a:rPr>
            </a:br>
            <a:r>
              <a:rPr lang="ru-RU" sz="2800" dirty="0">
                <a:solidFill>
                  <a:schemeClr val="lt1"/>
                </a:solidFill>
              </a:rPr>
              <a:t>Задача №1 «Поисковые подсказки»</a:t>
            </a:r>
            <a:br>
              <a:rPr lang="ru-RU" sz="2800" dirty="0">
                <a:solidFill>
                  <a:schemeClr val="lt1"/>
                </a:solidFill>
              </a:rPr>
            </a:br>
            <a:br>
              <a:rPr lang="ru-RU" sz="2800" dirty="0">
                <a:solidFill>
                  <a:schemeClr val="lt1"/>
                </a:solidFill>
              </a:rPr>
            </a:br>
            <a:br>
              <a:rPr lang="ru-RU" sz="4400" dirty="0">
                <a:solidFill>
                  <a:schemeClr val="lt1"/>
                </a:solidFill>
              </a:rPr>
            </a:br>
            <a:r>
              <a:rPr lang="ru-RU" sz="4400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69190" y="440887"/>
            <a:ext cx="10621472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Изменение сбора данных</a:t>
            </a:r>
            <a:endParaRPr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749089" y="1354399"/>
            <a:ext cx="9788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Для более качественной обработки временного ряда запросов, можно отслеживать сессии работы клиента (20-30 минут).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Учитывать в анализе фильтры, которые использует пользователь. Они присутствуют в запросах.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Отслеживать куда переходит клиент, после того как совершил поиск. Такой способ поможет правильнее ранжировать рекомендации, а также выставлять товары на странице результата запроса.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2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69190" y="440887"/>
            <a:ext cx="10621472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Перспективы развития проекта</a:t>
            </a:r>
            <a:endParaRPr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749089" y="1354399"/>
            <a:ext cx="9788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Добавление возможности исправления ввода на другой раскладке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Перенос генерации текста с модели </a:t>
            </a:r>
            <a:r>
              <a:rPr lang="en-US" sz="2400" dirty="0">
                <a:solidFill>
                  <a:schemeClr val="bg1"/>
                </a:solidFill>
              </a:rPr>
              <a:t>LSTM </a:t>
            </a:r>
            <a:r>
              <a:rPr lang="ru-RU" sz="2400" dirty="0">
                <a:solidFill>
                  <a:schemeClr val="bg1"/>
                </a:solidFill>
              </a:rPr>
              <a:t>на более быстрые и точные трансформеры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Добавление рекомендаций, основанных на пользовательском опыте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</a:rPr>
              <a:t>Параллелизация</a:t>
            </a:r>
            <a:r>
              <a:rPr lang="ru-RU" sz="2400" dirty="0">
                <a:solidFill>
                  <a:schemeClr val="bg1"/>
                </a:solidFill>
              </a:rPr>
              <a:t> и ускорение работы моделей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Дополнительная обработка слов, отсутствующих в словаре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C9F9-C742-490F-AE32-4486F9CC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75520"/>
            <a:ext cx="11360700" cy="976231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Наша команда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3270D5-D337-42E5-A4B5-A185F5E88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5AFC3-7DA7-41E1-8531-9256D0E0B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8598" r="33406" b="25891"/>
          <a:stretch/>
        </p:blipFill>
        <p:spPr bwMode="auto">
          <a:xfrm>
            <a:off x="3414175" y="1894788"/>
            <a:ext cx="2202745" cy="33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3CDC26-241D-4E82-80F4-0527EB64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56" y="1894788"/>
            <a:ext cx="2202745" cy="33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A11F72-E2AD-4E8B-AC14-797B428B0976}"/>
              </a:ext>
            </a:extLst>
          </p:cNvPr>
          <p:cNvSpPr txBox="1"/>
          <p:nvPr/>
        </p:nvSpPr>
        <p:spPr>
          <a:xfrm>
            <a:off x="3414175" y="5327927"/>
            <a:ext cx="220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Котов Феодосий Игоревич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CDDCA-30DB-4DB9-8F6A-E831941C0047}"/>
              </a:ext>
            </a:extLst>
          </p:cNvPr>
          <p:cNvSpPr txBox="1"/>
          <p:nvPr/>
        </p:nvSpPr>
        <p:spPr>
          <a:xfrm>
            <a:off x="6335156" y="5327927"/>
            <a:ext cx="220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Якубов Вячеслав </a:t>
            </a:r>
            <a:r>
              <a:rPr lang="ru-RU" dirty="0" err="1">
                <a:solidFill>
                  <a:schemeClr val="bg1"/>
                </a:solidFill>
              </a:rPr>
              <a:t>Юсупович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93ba7dfd_1_100"/>
          <p:cNvSpPr txBox="1">
            <a:spLocks noGrp="1"/>
          </p:cNvSpPr>
          <p:nvPr>
            <p:ph type="ctrTitle"/>
          </p:nvPr>
        </p:nvSpPr>
        <p:spPr>
          <a:xfrm>
            <a:off x="768579" y="684590"/>
            <a:ext cx="8703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Метод решения задачи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32C47-3BC0-4485-871F-1BAFE9EFC897}"/>
              </a:ext>
            </a:extLst>
          </p:cNvPr>
          <p:cNvSpPr txBox="1"/>
          <p:nvPr/>
        </p:nvSpPr>
        <p:spPr>
          <a:xfrm>
            <a:off x="887767" y="1464816"/>
            <a:ext cx="84337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Генерация текста до полного слова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словосочетания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Проверка сгенерированного текста на опечатки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Генерация рекомендаций для поиска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Отбор неповторяющихся рекомендаций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При пустом запросе рекомендация выборки из самых популярных запросов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93ba7dfd_1_100"/>
          <p:cNvSpPr txBox="1">
            <a:spLocks noGrp="1"/>
          </p:cNvSpPr>
          <p:nvPr>
            <p:ph type="ctrTitle"/>
          </p:nvPr>
        </p:nvSpPr>
        <p:spPr>
          <a:xfrm>
            <a:off x="768579" y="684590"/>
            <a:ext cx="8703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текста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32C47-3BC0-4485-871F-1BAFE9EFC897}"/>
              </a:ext>
            </a:extLst>
          </p:cNvPr>
          <p:cNvSpPr txBox="1"/>
          <p:nvPr/>
        </p:nvSpPr>
        <p:spPr>
          <a:xfrm>
            <a:off x="768579" y="1464816"/>
            <a:ext cx="98542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800" dirty="0">
                <a:solidFill>
                  <a:schemeClr val="bg1"/>
                </a:solidFill>
              </a:rPr>
              <a:t>Первым этапом происходит генерация остатка слова. Если генерируется пробел, то генерация прекращается.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Данный алгоритм реализован с помощью </a:t>
            </a:r>
            <a:r>
              <a:rPr lang="en-US" sz="2400" dirty="0">
                <a:solidFill>
                  <a:schemeClr val="bg1"/>
                </a:solidFill>
              </a:rPr>
              <a:t>LSTM. </a:t>
            </a:r>
            <a:r>
              <a:rPr lang="ru-RU" sz="2400" dirty="0">
                <a:solidFill>
                  <a:schemeClr val="bg1"/>
                </a:solidFill>
              </a:rPr>
              <a:t>Ввод идет побуквенный.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4BAF06-433A-4373-84A5-183D4319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34" y="3586135"/>
            <a:ext cx="6298046" cy="29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F8A51D-4630-420F-A227-AA311B6BED06}"/>
              </a:ext>
            </a:extLst>
          </p:cNvPr>
          <p:cNvSpPr txBox="1"/>
          <p:nvPr/>
        </p:nvSpPr>
        <p:spPr>
          <a:xfrm>
            <a:off x="1189608" y="622457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41659-FB8F-4604-846C-D831D706BA97}"/>
              </a:ext>
            </a:extLst>
          </p:cNvPr>
          <p:cNvSpPr txBox="1"/>
          <p:nvPr/>
        </p:nvSpPr>
        <p:spPr>
          <a:xfrm>
            <a:off x="2531616" y="622457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E3844-06CD-4F70-B5C0-C98CFA6024CD}"/>
              </a:ext>
            </a:extLst>
          </p:cNvPr>
          <p:cNvSpPr txBox="1"/>
          <p:nvPr/>
        </p:nvSpPr>
        <p:spPr>
          <a:xfrm>
            <a:off x="3864747" y="622457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A6B8E-682A-4E3B-B201-3977FD666551}"/>
              </a:ext>
            </a:extLst>
          </p:cNvPr>
          <p:cNvSpPr txBox="1"/>
          <p:nvPr/>
        </p:nvSpPr>
        <p:spPr>
          <a:xfrm>
            <a:off x="5197878" y="622457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2A22D-9E18-426B-B33B-6B032815A078}"/>
              </a:ext>
            </a:extLst>
          </p:cNvPr>
          <p:cNvSpPr txBox="1"/>
          <p:nvPr/>
        </p:nvSpPr>
        <p:spPr>
          <a:xfrm>
            <a:off x="6567995" y="622457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A63EA-94CF-4216-980E-9801F42AA07C}"/>
              </a:ext>
            </a:extLst>
          </p:cNvPr>
          <p:cNvSpPr txBox="1"/>
          <p:nvPr/>
        </p:nvSpPr>
        <p:spPr>
          <a:xfrm>
            <a:off x="1189607" y="3447202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F48BF-8C6B-42FE-9476-74654784D786}"/>
              </a:ext>
            </a:extLst>
          </p:cNvPr>
          <p:cNvSpPr txBox="1"/>
          <p:nvPr/>
        </p:nvSpPr>
        <p:spPr>
          <a:xfrm>
            <a:off x="2522739" y="3447202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B3038-11C8-43BB-A1A4-3BA916C07092}"/>
              </a:ext>
            </a:extLst>
          </p:cNvPr>
          <p:cNvSpPr txBox="1"/>
          <p:nvPr/>
        </p:nvSpPr>
        <p:spPr>
          <a:xfrm>
            <a:off x="3864747" y="3464521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CDA40-6CDD-4DED-A895-36816BE5B961}"/>
              </a:ext>
            </a:extLst>
          </p:cNvPr>
          <p:cNvSpPr txBox="1"/>
          <p:nvPr/>
        </p:nvSpPr>
        <p:spPr>
          <a:xfrm>
            <a:off x="5234047" y="3447202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6C2EE-D156-49F3-8C0C-9BE1174BA195}"/>
              </a:ext>
            </a:extLst>
          </p:cNvPr>
          <p:cNvSpPr txBox="1"/>
          <p:nvPr/>
        </p:nvSpPr>
        <p:spPr>
          <a:xfrm>
            <a:off x="6345235" y="3464521"/>
            <a:ext cx="8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&lt;</a:t>
            </a:r>
            <a:r>
              <a:rPr lang="en-US" sz="1800" dirty="0" err="1">
                <a:solidFill>
                  <a:schemeClr val="bg1"/>
                </a:solidFill>
              </a:rPr>
              <a:t>eos</a:t>
            </a:r>
            <a:r>
              <a:rPr lang="en-US" sz="1800" dirty="0">
                <a:solidFill>
                  <a:schemeClr val="bg1"/>
                </a:solidFill>
              </a:rPr>
              <a:t>&gt;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766688" y="488272"/>
            <a:ext cx="10621472" cy="135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Проверка ввода для исправления опечаток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921500" y="1840213"/>
            <a:ext cx="43691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768578" y="1840213"/>
            <a:ext cx="6537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Проверка ввода – поиск ближайшего слова с помощью расстояния Левенштейна. У данного подхода следующие плюсы: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Быстрая работа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Возможность распараллелить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Интерпретируемый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DBE07E-ABC6-48DC-BB75-BDB5B099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93" y="1840213"/>
            <a:ext cx="3762900" cy="2734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69190" y="455219"/>
            <a:ext cx="10621472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Генерация рекомендаций для поиска</a:t>
            </a:r>
            <a:endParaRPr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921500" y="1840212"/>
            <a:ext cx="43691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749089" y="1354399"/>
            <a:ext cx="3876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Для рекомендаций запросов использовался </a:t>
            </a:r>
            <a:r>
              <a:rPr lang="en-US" sz="2400" dirty="0">
                <a:solidFill>
                  <a:schemeClr val="bg1"/>
                </a:solidFill>
              </a:rPr>
              <a:t>word2vec </a:t>
            </a:r>
            <a:r>
              <a:rPr lang="ru-RU" sz="2400" dirty="0">
                <a:solidFill>
                  <a:schemeClr val="bg1"/>
                </a:solidFill>
              </a:rPr>
              <a:t>необычным способом.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Так как мы точно не знаем соответствия разных запросов друг другу, использовался анализ временных рядов запросов пользователей.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BB3DC31-1CEB-4FE2-92CC-51502E88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6" y="1551448"/>
            <a:ext cx="3286123" cy="24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52655-30CC-4173-B5D5-A58E758F0C72}"/>
              </a:ext>
            </a:extLst>
          </p:cNvPr>
          <p:cNvSpPr txBox="1"/>
          <p:nvPr/>
        </p:nvSpPr>
        <p:spPr>
          <a:xfrm>
            <a:off x="6312023" y="1840213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CC3157-F84A-4413-826B-75D6337675CC}"/>
              </a:ext>
            </a:extLst>
          </p:cNvPr>
          <p:cNvSpPr/>
          <p:nvPr/>
        </p:nvSpPr>
        <p:spPr>
          <a:xfrm>
            <a:off x="6223246" y="1869610"/>
            <a:ext cx="949911" cy="19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Айфон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45676D-5F0A-4495-8F19-E0BFC7C56639}"/>
              </a:ext>
            </a:extLst>
          </p:cNvPr>
          <p:cNvSpPr/>
          <p:nvPr/>
        </p:nvSpPr>
        <p:spPr>
          <a:xfrm>
            <a:off x="5177593" y="2455765"/>
            <a:ext cx="9499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Ксяоми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E8FDC1-0489-4666-8E54-5556E19927AC}"/>
              </a:ext>
            </a:extLst>
          </p:cNvPr>
          <p:cNvSpPr/>
          <p:nvPr/>
        </p:nvSpPr>
        <p:spPr>
          <a:xfrm>
            <a:off x="5837067" y="3559152"/>
            <a:ext cx="1084433" cy="217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Мужской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0F89C02-781C-4B15-8D22-7A38AE8CE4A8}"/>
              </a:ext>
            </a:extLst>
          </p:cNvPr>
          <p:cNvSpPr/>
          <p:nvPr/>
        </p:nvSpPr>
        <p:spPr>
          <a:xfrm>
            <a:off x="7108053" y="2789945"/>
            <a:ext cx="846339" cy="306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Носки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AF591A2C-4FBA-4CE8-B437-06DD91E5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64" y="1551447"/>
            <a:ext cx="3286123" cy="24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A61F1B-6ECB-4F27-A79B-5E6DBF69B966}"/>
              </a:ext>
            </a:extLst>
          </p:cNvPr>
          <p:cNvSpPr txBox="1"/>
          <p:nvPr/>
        </p:nvSpPr>
        <p:spPr>
          <a:xfrm>
            <a:off x="9991571" y="1840212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8130C48-A026-4FA1-8B13-4BB77B0A14B0}"/>
              </a:ext>
            </a:extLst>
          </p:cNvPr>
          <p:cNvSpPr/>
          <p:nvPr/>
        </p:nvSpPr>
        <p:spPr>
          <a:xfrm>
            <a:off x="9991571" y="1840211"/>
            <a:ext cx="949911" cy="223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Айфон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4556F7-3B78-4747-8724-9C73066106E6}"/>
              </a:ext>
            </a:extLst>
          </p:cNvPr>
          <p:cNvSpPr/>
          <p:nvPr/>
        </p:nvSpPr>
        <p:spPr>
          <a:xfrm>
            <a:off x="8917447" y="2396003"/>
            <a:ext cx="9499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Телефон </a:t>
            </a:r>
            <a:r>
              <a:rPr lang="ru-RU" dirty="0" err="1">
                <a:solidFill>
                  <a:schemeClr val="tx1"/>
                </a:solidFill>
              </a:rPr>
              <a:t>Ксяоми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C917C89-7E72-4B6F-80B8-DEB5763BA7EB}"/>
              </a:ext>
            </a:extLst>
          </p:cNvPr>
          <p:cNvSpPr/>
          <p:nvPr/>
        </p:nvSpPr>
        <p:spPr>
          <a:xfrm>
            <a:off x="8980331" y="3533764"/>
            <a:ext cx="1961151" cy="163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Подарок мужчине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D2C0D58-255B-42A7-AACB-C8B2798E5467}"/>
              </a:ext>
            </a:extLst>
          </p:cNvPr>
          <p:cNvSpPr/>
          <p:nvPr/>
        </p:nvSpPr>
        <p:spPr>
          <a:xfrm>
            <a:off x="10539026" y="2749210"/>
            <a:ext cx="1080886" cy="41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Чехол на телефон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C78A2-2ED2-4B32-B5D4-8738BF1D22D1}"/>
              </a:ext>
            </a:extLst>
          </p:cNvPr>
          <p:cNvSpPr txBox="1"/>
          <p:nvPr/>
        </p:nvSpPr>
        <p:spPr>
          <a:xfrm>
            <a:off x="5504155" y="4101483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использование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37314-6963-4210-BA61-57D3E8FCF0CC}"/>
              </a:ext>
            </a:extLst>
          </p:cNvPr>
          <p:cNvSpPr txBox="1"/>
          <p:nvPr/>
        </p:nvSpPr>
        <p:spPr>
          <a:xfrm>
            <a:off x="9106081" y="4101482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 мы использовали</a:t>
            </a:r>
          </a:p>
        </p:txBody>
      </p:sp>
    </p:spTree>
    <p:extLst>
      <p:ext uri="{BB962C8B-B14F-4D97-AF65-F5344CB8AC3E}">
        <p14:creationId xmlns:p14="http://schemas.microsoft.com/office/powerpoint/2010/main" val="179934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69190" y="455219"/>
            <a:ext cx="10621472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Отбор неповторяющихся рекомендаций</a:t>
            </a:r>
            <a:endParaRPr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5108024" y="1536174"/>
            <a:ext cx="63708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Алгоритм: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1. Смотрим выданные w2v запросы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2.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dirty="0" err="1">
                <a:solidFill>
                  <a:schemeClr val="bg1"/>
                </a:solidFill>
              </a:rPr>
              <a:t>мотрим</a:t>
            </a:r>
            <a:r>
              <a:rPr lang="ru-RU" sz="2400" dirty="0">
                <a:solidFill>
                  <a:schemeClr val="bg1"/>
                </a:solidFill>
              </a:rPr>
              <a:t> на пересечение по словам, если какой-то запрос содержит в себе другой, то оставляем больший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3. Далее сравниваем по w2v попарно запросы, беря в каждом непересекающиеся слова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4. Отсекаем наиболее похожие запросы</a:t>
            </a:r>
          </a:p>
          <a:p>
            <a:pPr>
              <a:buClr>
                <a:schemeClr val="bg1"/>
              </a:buClr>
            </a:pPr>
            <a:r>
              <a:rPr lang="ru-RU" sz="2400" dirty="0">
                <a:solidFill>
                  <a:schemeClr val="bg1"/>
                </a:solidFill>
              </a:rPr>
              <a:t>5. Выдаем 10 наиболее частых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E9CA-AB3D-49B1-AEA1-68E9CFD3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57" y="1640721"/>
            <a:ext cx="3351802" cy="17882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9D21B2-C100-47DD-ACF2-0C4F8E97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57" y="3830731"/>
            <a:ext cx="3362794" cy="2200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2FA4E-C5DB-4ACF-9E99-F28D70F78249}"/>
              </a:ext>
            </a:extLst>
          </p:cNvPr>
          <p:cNvSpPr txBox="1"/>
          <p:nvPr/>
        </p:nvSpPr>
        <p:spPr>
          <a:xfrm>
            <a:off x="1979720" y="3429000"/>
            <a:ext cx="200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Запрос с опечаткой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221DA-80C8-4D48-A326-6FACB3B6791D}"/>
              </a:ext>
            </a:extLst>
          </p:cNvPr>
          <p:cNvSpPr txBox="1"/>
          <p:nvPr/>
        </p:nvSpPr>
        <p:spPr>
          <a:xfrm>
            <a:off x="1979720" y="6056685"/>
            <a:ext cx="200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Неполный запрос</a:t>
            </a:r>
          </a:p>
        </p:txBody>
      </p:sp>
    </p:spTree>
    <p:extLst>
      <p:ext uri="{BB962C8B-B14F-4D97-AF65-F5344CB8AC3E}">
        <p14:creationId xmlns:p14="http://schemas.microsoft.com/office/powerpoint/2010/main" val="37656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768578" y="436099"/>
            <a:ext cx="10621472" cy="7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Итоговая модель</a:t>
            </a:r>
            <a:endParaRPr lang="ru-RU"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921500" y="1840213"/>
            <a:ext cx="43691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63958-BDD1-4D06-9FE4-A166DCF06AAC}"/>
              </a:ext>
            </a:extLst>
          </p:cNvPr>
          <p:cNvSpPr txBox="1"/>
          <p:nvPr/>
        </p:nvSpPr>
        <p:spPr>
          <a:xfrm>
            <a:off x="887767" y="1464816"/>
            <a:ext cx="84337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Время работы </a:t>
            </a:r>
            <a:r>
              <a:rPr lang="en-US" sz="2800" dirty="0">
                <a:solidFill>
                  <a:schemeClr val="bg1"/>
                </a:solidFill>
              </a:rPr>
              <a:t>~</a:t>
            </a:r>
            <a:r>
              <a:rPr lang="ru-RU" sz="2800" dirty="0">
                <a:solidFill>
                  <a:schemeClr val="bg1"/>
                </a:solidFill>
              </a:rPr>
              <a:t>400</a:t>
            </a:r>
            <a:r>
              <a:rPr lang="en-US" sz="2800" dirty="0" err="1">
                <a:solidFill>
                  <a:schemeClr val="bg1"/>
                </a:solidFill>
              </a:rPr>
              <a:t>ms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При пустом запросе генерирует случайную выборку из самых популярных запросов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7C1675-EF2D-49DC-97E4-11FA217C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96" y="4785093"/>
            <a:ext cx="8094085" cy="1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4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69190" y="440887"/>
            <a:ext cx="10621472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ru-RU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0BF0-3FA2-40B7-9550-F481964FB65A}"/>
              </a:ext>
            </a:extLst>
          </p:cNvPr>
          <p:cNvSpPr txBox="1"/>
          <p:nvPr/>
        </p:nvSpPr>
        <p:spPr>
          <a:xfrm>
            <a:off x="749089" y="1354399"/>
            <a:ext cx="9788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Данные пришлось очищать от запросов ботов, так как они ухудшали работу модели рекомендаций: на 1% пользователей пришлось 30% запросов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Для модели дополнения слова брались только самые частые запросы для избегания попадания слов с опечатками и не использовались запросы со слишком маленькой и слишком большой длиной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Использовался анализ временных рядов действий пользователя для обучения модели </a:t>
            </a:r>
            <a:r>
              <a:rPr lang="en-US" sz="2400" dirty="0" err="1">
                <a:solidFill>
                  <a:schemeClr val="bg1"/>
                </a:solidFill>
              </a:rPr>
              <a:t>Word2Vec</a:t>
            </a: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35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420</Words>
  <Application>Microsoft Office PowerPoint</Application>
  <PresentationFormat>Широкоэкранный</PresentationFormat>
  <Paragraphs>73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Roboto</vt:lpstr>
      <vt:lpstr>Arial</vt:lpstr>
      <vt:lpstr>Century Gothic</vt:lpstr>
      <vt:lpstr>Open Sans</vt:lpstr>
      <vt:lpstr>Calibri</vt:lpstr>
      <vt:lpstr>Simple Light</vt:lpstr>
      <vt:lpstr>Команда Durka Science  Задача №1 «Поисковые подсказки»    </vt:lpstr>
      <vt:lpstr>Наша команда</vt:lpstr>
      <vt:lpstr>Метод решения задачи</vt:lpstr>
      <vt:lpstr>Генерация текста</vt:lpstr>
      <vt:lpstr>Проверка ввода для исправления опечаток</vt:lpstr>
      <vt:lpstr>Генерация рекомендаций для поиска</vt:lpstr>
      <vt:lpstr>Отбор неповторяющихся рекомендаций</vt:lpstr>
      <vt:lpstr>Итоговая модель</vt:lpstr>
      <vt:lpstr>Работа с данными</vt:lpstr>
      <vt:lpstr>Изменение сбора данных</vt:lpstr>
      <vt:lpstr>Перспективы развития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Вебинар Wildhack Какие задачи предстоит решать на хакатоне?  Даты хакатона: 12—15 ноября 2021  Регистрация на сайте: https://hack.wildberries.ru/   </dc:title>
  <dc:creator>МедиаНация</dc:creator>
  <cp:lastModifiedBy>Феодосий Котов</cp:lastModifiedBy>
  <cp:revision>47</cp:revision>
  <dcterms:created xsi:type="dcterms:W3CDTF">2021-04-22T12:27:46Z</dcterms:created>
  <dcterms:modified xsi:type="dcterms:W3CDTF">2021-11-14T11:24:09Z</dcterms:modified>
</cp:coreProperties>
</file>