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jpg" ContentType="image/jpg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68283" y="246888"/>
            <a:ext cx="85344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58267" y="1136345"/>
            <a:ext cx="4034790" cy="4313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85858"/>
                </a:solidFill>
                <a:latin typeface="TeXGyrePagella"/>
                <a:cs typeface="TeXGyrePagell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36946" y="1506448"/>
            <a:ext cx="3140075" cy="429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585858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68283" y="246888"/>
            <a:ext cx="85344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368283" y="246888"/>
            <a:ext cx="85344" cy="853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4479" y="545084"/>
            <a:ext cx="603504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E5796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5205" y="1622425"/>
            <a:ext cx="8362315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
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/Relationships>
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3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9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6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4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5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6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3" Type="http://schemas.openxmlformats.org/officeDocument/2006/relationships/image" Target="../media/image59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9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7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png"/><Relationship Id="rId3" Type="http://schemas.openxmlformats.org/officeDocument/2006/relationships/image" Target="../media/image72.jp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2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3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4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5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6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7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8.jp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89.jp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jpg"/><Relationship Id="rId3" Type="http://schemas.openxmlformats.org/officeDocument/2006/relationships/image" Target="../media/image91.png"/><Relationship Id="rId4" Type="http://schemas.openxmlformats.org/officeDocument/2006/relationships/image" Target="../media/image92.jpg"/><Relationship Id="rId5" Type="http://schemas.openxmlformats.org/officeDocument/2006/relationships/image" Target="../media/image93.jp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94.png"/><Relationship Id="rId4" Type="http://schemas.openxmlformats.org/officeDocument/2006/relationships/image" Target="../media/image9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94.png"/><Relationship Id="rId4" Type="http://schemas.openxmlformats.org/officeDocument/2006/relationships/image" Target="../media/image96.jp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94.png"/><Relationship Id="rId4" Type="http://schemas.openxmlformats.org/officeDocument/2006/relationships/image" Target="../media/image97.jp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jpg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jpg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4.jpg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5.jpg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7.jpg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8.jpg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9.jpg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10.jpg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11.jpg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jpg"/><Relationship Id="rId4" Type="http://schemas.openxmlformats.org/officeDocument/2006/relationships/image" Target="../media/image114.jpg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jpg"/></Relationships>
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8.jpg"/></Relationships>
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20.jpg"/></Relationships>
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21.jpg"/></Relationships>
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22.jpg"/></Relationships>
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4.jpg"/></Relationships>
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5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jpg"/></Relationships>
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3" Type="http://schemas.openxmlformats.org/officeDocument/2006/relationships/image" Target="../media/image128.jpg"/></Relationships>
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/Relationships>
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
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/Relationships>
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0.png"/></Relationships>
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0398" y="1181144"/>
            <a:ext cx="7780322" cy="48873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68283" y="246888"/>
            <a:ext cx="85344" cy="85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55" y="0"/>
            <a:ext cx="3073400" cy="1397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12688" y="179871"/>
            <a:ext cx="1772887" cy="7908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1200911" y="1748027"/>
            <a:ext cx="6868795" cy="1762125"/>
            <a:chOff x="1200911" y="1748027"/>
            <a:chExt cx="6868795" cy="1762125"/>
          </a:xfrm>
        </p:grpSpPr>
        <p:sp>
          <p:nvSpPr>
            <p:cNvPr id="7" name="object 7"/>
            <p:cNvSpPr/>
            <p:nvPr/>
          </p:nvSpPr>
          <p:spPr>
            <a:xfrm>
              <a:off x="1200911" y="1748027"/>
              <a:ext cx="6868668" cy="11521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82595" y="2357627"/>
              <a:ext cx="4177283" cy="11521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535683" y="1873453"/>
            <a:ext cx="6076315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94130" marR="5080" indent="-1282065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1. </a:t>
            </a:r>
            <a:r>
              <a:rPr dirty="0" sz="4000" spc="185"/>
              <a:t>Metodologías </a:t>
            </a:r>
            <a:r>
              <a:rPr dirty="0" sz="4000" spc="145"/>
              <a:t>Ligeras</a:t>
            </a:r>
            <a:r>
              <a:rPr dirty="0" sz="4000" spc="-254"/>
              <a:t> </a:t>
            </a:r>
            <a:r>
              <a:rPr dirty="0" sz="4000" spc="290"/>
              <a:t>de  </a:t>
            </a:r>
            <a:r>
              <a:rPr dirty="0" sz="4000" spc="165"/>
              <a:t>Desarrollo</a:t>
            </a:r>
            <a:r>
              <a:rPr dirty="0" sz="4000" spc="-15"/>
              <a:t> </a:t>
            </a:r>
            <a:r>
              <a:rPr dirty="0" sz="4000" spc="95"/>
              <a:t>Web</a:t>
            </a:r>
            <a:endParaRPr sz="4000"/>
          </a:p>
        </p:txBody>
      </p:sp>
      <p:grpSp>
        <p:nvGrpSpPr>
          <p:cNvPr id="10" name="object 10"/>
          <p:cNvGrpSpPr/>
          <p:nvPr/>
        </p:nvGrpSpPr>
        <p:grpSpPr>
          <a:xfrm>
            <a:off x="161544" y="2967227"/>
            <a:ext cx="8819515" cy="1762125"/>
            <a:chOff x="161544" y="2967227"/>
            <a:chExt cx="8819515" cy="1762125"/>
          </a:xfrm>
        </p:grpSpPr>
        <p:sp>
          <p:nvSpPr>
            <p:cNvPr id="11" name="object 11"/>
            <p:cNvSpPr/>
            <p:nvPr/>
          </p:nvSpPr>
          <p:spPr>
            <a:xfrm>
              <a:off x="2479548" y="2967227"/>
              <a:ext cx="1583436" cy="11521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368039" y="2967227"/>
              <a:ext cx="3296412" cy="11521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61544" y="3576827"/>
              <a:ext cx="8819388" cy="11521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6011" y="3092907"/>
            <a:ext cx="815276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lvl="1" marL="3219450" indent="-88900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220085" algn="l"/>
              </a:tabLst>
            </a:pPr>
            <a:r>
              <a:rPr dirty="0" sz="4000" spc="140">
                <a:solidFill>
                  <a:srgbClr val="2E5796"/>
                </a:solidFill>
                <a:latin typeface="Times New Roman"/>
                <a:cs typeface="Times New Roman"/>
              </a:rPr>
              <a:t>Refactoring</a:t>
            </a:r>
            <a:endParaRPr sz="4000">
              <a:latin typeface="Times New Roman"/>
              <a:cs typeface="Times New Roman"/>
            </a:endParaRPr>
          </a:p>
          <a:p>
            <a:pPr lvl="1" marL="901700" indent="-889635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902335" algn="l"/>
              </a:tabLst>
            </a:pPr>
            <a:r>
              <a:rPr dirty="0" sz="4000" spc="165">
                <a:solidFill>
                  <a:srgbClr val="2E5796"/>
                </a:solidFill>
                <a:latin typeface="Times New Roman"/>
                <a:cs typeface="Times New Roman"/>
              </a:rPr>
              <a:t>Desarrollo </a:t>
            </a:r>
            <a:r>
              <a:rPr dirty="0" sz="4000" spc="180">
                <a:solidFill>
                  <a:srgbClr val="2E5796"/>
                </a:solidFill>
                <a:latin typeface="Times New Roman"/>
                <a:cs typeface="Times New Roman"/>
              </a:rPr>
              <a:t>Dirigido </a:t>
            </a:r>
            <a:r>
              <a:rPr dirty="0" sz="4000" spc="270">
                <a:solidFill>
                  <a:srgbClr val="2E5796"/>
                </a:solidFill>
                <a:latin typeface="Times New Roman"/>
                <a:cs typeface="Times New Roman"/>
              </a:rPr>
              <a:t>por</a:t>
            </a:r>
            <a:r>
              <a:rPr dirty="0" sz="4000" spc="-405">
                <a:solidFill>
                  <a:srgbClr val="2E5796"/>
                </a:solidFill>
                <a:latin typeface="Times New Roman"/>
                <a:cs typeface="Times New Roman"/>
              </a:rPr>
              <a:t> </a:t>
            </a:r>
            <a:r>
              <a:rPr dirty="0" sz="4000" spc="220">
                <a:solidFill>
                  <a:srgbClr val="2E5796"/>
                </a:solidFill>
                <a:latin typeface="Times New Roman"/>
                <a:cs typeface="Times New Roman"/>
              </a:rPr>
              <a:t>Pruebas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753" y="6499961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585858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585858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585858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585858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6148" y="458723"/>
            <a:ext cx="526084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1225" y="545084"/>
            <a:ext cx="4791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</a:t>
            </a:r>
            <a:r>
              <a:rPr dirty="0" spc="-1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68" y="1062801"/>
            <a:ext cx="8426450" cy="16332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Catalog (by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areas)</a:t>
            </a:r>
            <a:r>
              <a:rPr dirty="0" sz="2400" i="1">
                <a:solidFill>
                  <a:srgbClr val="585858"/>
                </a:solidFill>
                <a:latin typeface="TeXGyrePagella"/>
                <a:cs typeface="TeXGyrePagella"/>
              </a:rPr>
              <a:t>:</a:t>
            </a:r>
            <a:endParaRPr sz="2400">
              <a:latin typeface="TeXGyrePagella"/>
              <a:cs typeface="TeXGyrePagella"/>
            </a:endParaRPr>
          </a:p>
          <a:p>
            <a:pPr algn="ctr" marL="601980" marR="5080" indent="2540">
              <a:lnSpc>
                <a:spcPct val="100000"/>
              </a:lnSpc>
              <a:spcBef>
                <a:spcPts val="565"/>
              </a:spcBef>
            </a:pPr>
            <a:r>
              <a:rPr dirty="0" sz="2400" spc="-50" i="1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65" i="1">
                <a:solidFill>
                  <a:srgbClr val="585858"/>
                </a:solidFill>
                <a:latin typeface="Georgia"/>
                <a:cs typeface="Georgia"/>
              </a:rPr>
              <a:t>don’t </a:t>
            </a:r>
            <a:r>
              <a:rPr dirty="0" sz="2400" spc="-204" i="1">
                <a:solidFill>
                  <a:srgbClr val="585858"/>
                </a:solidFill>
                <a:latin typeface="Georgia"/>
                <a:cs typeface="Georgia"/>
              </a:rPr>
              <a:t>become </a:t>
            </a:r>
            <a:r>
              <a:rPr dirty="0" sz="2400" spc="-310" i="1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80" i="1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2400" spc="-170" i="1">
                <a:solidFill>
                  <a:srgbClr val="585858"/>
                </a:solidFill>
                <a:latin typeface="Georgia"/>
                <a:cs typeface="Georgia"/>
              </a:rPr>
              <a:t>craftsman </a:t>
            </a:r>
            <a:r>
              <a:rPr dirty="0" sz="2400" spc="-185" i="1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5" i="1">
                <a:solidFill>
                  <a:srgbClr val="585858"/>
                </a:solidFill>
                <a:latin typeface="TeXGyrePagella"/>
                <a:cs typeface="TeXGyrePagella"/>
              </a:rPr>
              <a:t>learning a list of  </a:t>
            </a:r>
            <a:r>
              <a:rPr dirty="0" sz="2400" spc="-5" i="1">
                <a:solidFill>
                  <a:srgbClr val="585858"/>
                </a:solidFill>
                <a:latin typeface="TeXGyrePagella"/>
                <a:cs typeface="TeXGyrePagella"/>
              </a:rPr>
              <a:t>heuristics. </a:t>
            </a:r>
            <a:r>
              <a:rPr dirty="0" sz="2400" i="1">
                <a:solidFill>
                  <a:srgbClr val="585858"/>
                </a:solidFill>
                <a:latin typeface="TeXGyrePagella"/>
                <a:cs typeface="TeXGyrePagella"/>
              </a:rPr>
              <a:t>Professionalism and </a:t>
            </a:r>
            <a:r>
              <a:rPr dirty="0" sz="2400" spc="-5" i="1">
                <a:solidFill>
                  <a:srgbClr val="585858"/>
                </a:solidFill>
                <a:latin typeface="TeXGyrePagella"/>
                <a:cs typeface="TeXGyrePagella"/>
              </a:rPr>
              <a:t>craftsmanship come from</a:t>
            </a:r>
            <a:r>
              <a:rPr dirty="0" sz="2400" spc="-9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i="1">
                <a:solidFill>
                  <a:srgbClr val="585858"/>
                </a:solidFill>
                <a:latin typeface="TeXGyrePagella"/>
                <a:cs typeface="TeXGyrePagella"/>
              </a:rPr>
              <a:t>values  </a:t>
            </a:r>
            <a:r>
              <a:rPr dirty="0" sz="2400" spc="-5" i="1">
                <a:solidFill>
                  <a:srgbClr val="585858"/>
                </a:solidFill>
                <a:latin typeface="TeXGyrePagella"/>
                <a:cs typeface="TeXGyrePagella"/>
              </a:rPr>
              <a:t>that </a:t>
            </a:r>
            <a:r>
              <a:rPr dirty="0" sz="2400" i="1">
                <a:solidFill>
                  <a:srgbClr val="585858"/>
                </a:solidFill>
                <a:latin typeface="TeXGyrePagella"/>
                <a:cs typeface="TeXGyrePagella"/>
              </a:rPr>
              <a:t>drive</a:t>
            </a:r>
            <a:r>
              <a:rPr dirty="0" sz="2400" spc="-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i="1">
                <a:solidFill>
                  <a:srgbClr val="585858"/>
                </a:solidFill>
                <a:latin typeface="TeXGyrePagella"/>
                <a:cs typeface="TeXGyrePagella"/>
              </a:rPr>
              <a:t>disciplines.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059228"/>
            <a:ext cx="3394075" cy="48628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Smell.</a:t>
            </a:r>
            <a:r>
              <a:rPr dirty="0" sz="2400" spc="-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Duplicate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Comments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Long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List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Long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Large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Primitive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Obsession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Data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Clumps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Lazy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Speculative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Generality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Feature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Envy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Inappropriate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Intimacy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Temporary</a:t>
            </a:r>
            <a:r>
              <a:rPr dirty="0" spc="-5"/>
              <a:t> Fields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20"/>
              <a:t>Divergent</a:t>
            </a:r>
            <a:r>
              <a:rPr dirty="0" spc="-10"/>
              <a:t> </a:t>
            </a:r>
            <a:r>
              <a:rPr dirty="0" spc="25"/>
              <a:t>Changes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5"/>
              <a:t>Shotgun</a:t>
            </a:r>
            <a:r>
              <a:rPr dirty="0" spc="-25"/>
              <a:t> </a:t>
            </a:r>
            <a:r>
              <a:rPr dirty="0" spc="20"/>
              <a:t>Surgery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Message</a:t>
            </a:r>
            <a:r>
              <a:rPr dirty="0" spc="-10"/>
              <a:t> </a:t>
            </a:r>
            <a:r>
              <a:rPr dirty="0" spc="10"/>
              <a:t>Chains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30"/>
              <a:t>Middle</a:t>
            </a:r>
            <a:r>
              <a:rPr dirty="0" spc="5"/>
              <a:t> Man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20"/>
              <a:t>Alternative </a:t>
            </a:r>
            <a:r>
              <a:rPr dirty="0" spc="10"/>
              <a:t>Classes</a:t>
            </a:r>
            <a:r>
              <a:rPr dirty="0" spc="-55"/>
              <a:t> </a:t>
            </a:r>
            <a:r>
              <a:rPr dirty="0" spc="35"/>
              <a:t>with</a:t>
            </a:r>
          </a:p>
          <a:p>
            <a:pPr marL="299085">
              <a:lnSpc>
                <a:spcPct val="100000"/>
              </a:lnSpc>
            </a:pPr>
            <a:r>
              <a:rPr dirty="0" spc="-5"/>
              <a:t>Different</a:t>
            </a:r>
            <a:r>
              <a:rPr dirty="0" spc="-15"/>
              <a:t> </a:t>
            </a:r>
            <a:r>
              <a:rPr dirty="0" spc="-25"/>
              <a:t>Interfaces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5"/>
              <a:t>Refused</a:t>
            </a:r>
            <a:r>
              <a:rPr dirty="0"/>
              <a:t> </a:t>
            </a:r>
            <a:r>
              <a:rPr dirty="0" spc="-15"/>
              <a:t>Bequest</a:t>
            </a:r>
          </a:p>
          <a:p>
            <a:pPr marL="299085" marR="64389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-5"/>
              <a:t>Parallel</a:t>
            </a:r>
            <a:r>
              <a:rPr dirty="0" spc="-55"/>
              <a:t> </a:t>
            </a:r>
            <a:r>
              <a:rPr dirty="0" spc="-25"/>
              <a:t>Inheritance  </a:t>
            </a:r>
            <a:r>
              <a:rPr dirty="0" spc="-10"/>
              <a:t>Hierarchies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Switch</a:t>
            </a:r>
            <a:r>
              <a:rPr dirty="0" spc="-5"/>
              <a:t> </a:t>
            </a:r>
            <a:r>
              <a:rPr dirty="0" spc="-25"/>
              <a:t>Statements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-15"/>
              <a:t>Incomplete </a:t>
            </a:r>
            <a:r>
              <a:rPr dirty="0" spc="5"/>
              <a:t>Library</a:t>
            </a:r>
            <a:r>
              <a:rPr dirty="0" spc="10"/>
              <a:t> </a:t>
            </a:r>
            <a:r>
              <a:rPr dirty="0" spc="20"/>
              <a:t>Class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578850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Duplicate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Code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60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structure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place, 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sure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your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program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better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you 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way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unify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them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846577"/>
          <a:ext cx="8781415" cy="3579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expression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sibling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subclases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Pull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9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Form 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9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algorithm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Substitute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18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duplicated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unrelated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3060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360409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Comments</a:t>
            </a:r>
            <a:endParaRPr sz="2400">
              <a:latin typeface="TeXGyrePagella"/>
              <a:cs typeface="TeXGyrePagella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 </a:t>
            </a:r>
            <a:r>
              <a:rPr dirty="0" sz="2400" spc="-55">
                <a:solidFill>
                  <a:srgbClr val="585858"/>
                </a:solidFill>
                <a:latin typeface="Georgia"/>
                <a:cs typeface="Georgia"/>
              </a:rPr>
              <a:t>It's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surprising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look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at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thickly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commented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and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notice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comments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there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because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bad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846577"/>
          <a:ext cx="8781415" cy="2669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comment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explain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extracted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still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comment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explain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 spc="-2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Rename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similar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92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Form 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rules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system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</a:t>
                      </a:r>
                      <a:r>
                        <a:rPr dirty="0" sz="18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Assertion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519160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Long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List</a:t>
            </a:r>
            <a:endParaRPr sz="2400">
              <a:latin typeface="TeXGyrePagella"/>
              <a:cs typeface="TeXGyrePagella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long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lists are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hard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understand, because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they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become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inconsistent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difficult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use,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because 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you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forever changing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more</a:t>
            </a:r>
            <a:r>
              <a:rPr dirty="0" sz="2400" spc="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846577"/>
          <a:ext cx="8781415" cy="2573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047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get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making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an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already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know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about.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might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might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parameter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46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1048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take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bunch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gleaned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replace 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it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dirty="0" sz="1800" spc="-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itself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Preserve Whole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several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items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397240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Long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Since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early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days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programming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people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realized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longer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procedure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is,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difficult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understand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2918586"/>
          <a:ext cx="8781415" cy="229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eliminate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temps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Temp</a:t>
                      </a:r>
                      <a:r>
                        <a:rPr dirty="0" sz="18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Query </a:t>
                      </a:r>
                      <a:r>
                        <a:rPr dirty="0" sz="1800" spc="54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Temp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still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temps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parameters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829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Method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modification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Separate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Query</a:t>
                      </a:r>
                      <a:r>
                        <a:rPr dirty="0" sz="18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from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Modifier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322309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Large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is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trying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too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much,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shows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up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too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instance</a:t>
            </a:r>
            <a:r>
              <a:rPr dirty="0" sz="2400" spc="1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variables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467" y="5185664"/>
            <a:ext cx="814578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A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useful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trick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is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determine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how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clients use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class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and 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use Extract 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Interface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for each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 these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uses.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That may give you ideas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on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how you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can</a:t>
            </a:r>
            <a:r>
              <a:rPr dirty="0" sz="2000" spc="-18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further  break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up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the</a:t>
            </a:r>
            <a:r>
              <a:rPr dirty="0" sz="2000" spc="-5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000">
              <a:latin typeface="TeXGyrePagella"/>
              <a:cs typeface="TeXGyrePagell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0926" y="2486532"/>
          <a:ext cx="8781415" cy="249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has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too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variables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component</a:t>
                      </a:r>
                      <a:r>
                        <a:rPr dirty="0" sz="18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makes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sense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subclass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Subclass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3911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variables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time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54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 Subclass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GUI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Duplicate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Observed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Data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206105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Primitive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Obsession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People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usually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reluctant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small 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small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tasks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(telephone,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ZIP,</a:t>
            </a:r>
            <a:r>
              <a:rPr dirty="0" sz="2400" spc="2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5">
                <a:solidFill>
                  <a:srgbClr val="585858"/>
                </a:solidFill>
                <a:latin typeface="Georgia"/>
                <a:cs typeface="Georgia"/>
              </a:rPr>
              <a:t>…)</a:t>
            </a:r>
            <a:r>
              <a:rPr dirty="0" sz="2200" spc="10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2486532"/>
          <a:ext cx="8781415" cy="4128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cave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centrally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heated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world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9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 spc="-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conditionals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depend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Subclasses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|Replace 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State/Strategy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92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primitives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lists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find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yourself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picking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apart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array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90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Array</a:t>
                      </a:r>
                      <a:r>
                        <a:rPr dirty="0" sz="1800" spc="-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7863840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Data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These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fields, getting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setting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fields,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nothing</a:t>
            </a:r>
            <a:r>
              <a:rPr dirty="0" sz="2400" spc="1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else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2486532"/>
          <a:ext cx="8781415" cy="3508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early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stages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5">
                          <a:latin typeface="Times New Roman"/>
                          <a:cs typeface="Times New Roman"/>
                        </a:rPr>
                        <a:t>Encapsulate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fields,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 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properly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encapsulated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5">
                          <a:latin typeface="Times New Roman"/>
                          <a:cs typeface="Times New Roman"/>
                        </a:rPr>
                        <a:t>Encapsulate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Collection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changed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Remove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Setting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Look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getting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setting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clases,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behavior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can't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getters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-2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setters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Hide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604250" cy="20021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Data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Clumps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Bunches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hang around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together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really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ought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be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made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their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own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good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test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consider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deleting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values: if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did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this, 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would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any</a:t>
            </a:r>
            <a:r>
              <a:rPr dirty="0" sz="2400" spc="10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sense?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3206623"/>
          <a:ext cx="8781415" cy="1760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look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clumps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appear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turn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attention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signatures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73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|Preserve</a:t>
                      </a:r>
                      <a:r>
                        <a:rPr dirty="0" sz="18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Whole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440420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Lazy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Class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isn't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doing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enough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pay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itself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should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eliminated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2558542"/>
          <a:ext cx="8781415" cy="121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Nearly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useless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components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subclases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aren't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enough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Collapse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Hierarchy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6148" y="458723"/>
            <a:ext cx="5260975" cy="814069"/>
            <a:chOff x="1946148" y="458723"/>
            <a:chExt cx="5260975" cy="814069"/>
          </a:xfrm>
        </p:grpSpPr>
        <p:sp>
          <p:nvSpPr>
            <p:cNvPr id="3" name="object 3"/>
            <p:cNvSpPr/>
            <p:nvPr/>
          </p:nvSpPr>
          <p:spPr>
            <a:xfrm>
              <a:off x="1946148" y="458723"/>
              <a:ext cx="84886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2301240" y="458723"/>
              <a:ext cx="490575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81225" y="545084"/>
            <a:ext cx="4791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</a:t>
            </a:r>
            <a:r>
              <a:rPr dirty="0" spc="-175"/>
              <a:t> </a:t>
            </a:r>
            <a:r>
              <a:rPr dirty="0" spc="95"/>
              <a:t>Refactorización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1083309"/>
            <a:ext cx="8935720" cy="5712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100" spc="-5" b="1">
                <a:solidFill>
                  <a:srgbClr val="585858"/>
                </a:solidFill>
                <a:latin typeface="TeXGyrePagella"/>
                <a:cs typeface="TeXGyrePagella"/>
              </a:rPr>
              <a:t>Refactoring for </a:t>
            </a:r>
            <a:r>
              <a:rPr dirty="0" sz="2100" b="1">
                <a:solidFill>
                  <a:srgbClr val="585858"/>
                </a:solidFill>
                <a:latin typeface="TeXGyrePagella"/>
                <a:cs typeface="TeXGyrePagella"/>
              </a:rPr>
              <a:t>extracting a</a:t>
            </a:r>
            <a:r>
              <a:rPr dirty="0" sz="2100" spc="-4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1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1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Decide 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split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responsibilities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express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split-off</a:t>
            </a:r>
            <a:r>
              <a:rPr dirty="0" sz="2000" spc="7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responsibilities.</a:t>
            </a:r>
            <a:endParaRPr sz="2000">
              <a:latin typeface="Georgia"/>
              <a:cs typeface="Georgia"/>
            </a:endParaRPr>
          </a:p>
          <a:p>
            <a:pPr lvl="1" marL="1155700" marR="741680" indent="-228600">
              <a:lnSpc>
                <a:spcPct val="8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0">
                <a:solidFill>
                  <a:srgbClr val="585858"/>
                </a:solidFill>
                <a:latin typeface="Georgia"/>
                <a:cs typeface="Georgia"/>
              </a:rPr>
              <a:t>?rarr;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If the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responsibilities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 the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old class no longer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match its name, 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rename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old</a:t>
            </a:r>
            <a:r>
              <a:rPr dirty="0" sz="2000" spc="-5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class.</a:t>
            </a:r>
            <a:endParaRPr sz="20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link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old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new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000">
              <a:latin typeface="Georgia"/>
              <a:cs typeface="Georgia"/>
            </a:endParaRPr>
          </a:p>
          <a:p>
            <a:pPr lvl="1" marL="1155700" marR="5080" indent="-228600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0">
                <a:solidFill>
                  <a:srgbClr val="585858"/>
                </a:solidFill>
                <a:latin typeface="Georgia"/>
                <a:cs typeface="Georgia"/>
              </a:rPr>
              <a:t>?rarr;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You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may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need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a two-way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link. But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don't make the back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link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until you 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find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you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need</a:t>
            </a:r>
            <a:r>
              <a:rPr dirty="0" sz="2000" spc="-3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it.</a:t>
            </a:r>
            <a:endParaRPr sz="20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each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000" spc="6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wish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2000" spc="-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move.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 b="1">
                <a:solidFill>
                  <a:srgbClr val="585858"/>
                </a:solidFill>
                <a:latin typeface="TeXGyrePagella"/>
                <a:cs typeface="TeXGyrePagella"/>
              </a:rPr>
              <a:t>Compile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and test after each</a:t>
            </a:r>
            <a:r>
              <a:rPr dirty="0" sz="2000" spc="-1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10" b="1">
                <a:solidFill>
                  <a:srgbClr val="585858"/>
                </a:solidFill>
                <a:latin typeface="TeXGyrePagella"/>
                <a:cs typeface="TeXGyrePagella"/>
              </a:rPr>
              <a:t>move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756285" marR="185420" indent="-287020">
              <a:lnSpc>
                <a:spcPct val="8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over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old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new. 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Start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lower-level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(called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rather than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calling)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build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the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higher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level.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 b="1">
                <a:solidFill>
                  <a:srgbClr val="585858"/>
                </a:solidFill>
                <a:latin typeface="TeXGyrePagella"/>
                <a:cs typeface="TeXGyrePagella"/>
              </a:rPr>
              <a:t>Compile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and test after each</a:t>
            </a:r>
            <a:r>
              <a:rPr dirty="0" sz="2000" spc="-1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10" b="1">
                <a:solidFill>
                  <a:srgbClr val="585858"/>
                </a:solidFill>
                <a:latin typeface="TeXGyrePagella"/>
                <a:cs typeface="TeXGyrePagella"/>
              </a:rPr>
              <a:t>move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Review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reduce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interfaces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each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class.</a:t>
            </a:r>
            <a:endParaRPr sz="2000">
              <a:latin typeface="Georgia"/>
              <a:cs typeface="Georgia"/>
            </a:endParaRPr>
          </a:p>
          <a:p>
            <a:pPr lvl="1" marL="1155700" marR="12065" indent="-228600">
              <a:lnSpc>
                <a:spcPct val="8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50">
                <a:solidFill>
                  <a:srgbClr val="585858"/>
                </a:solidFill>
                <a:latin typeface="Georgia"/>
                <a:cs typeface="Georgia"/>
              </a:rPr>
              <a:t>?rarr;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If you did have a two-way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link,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examine 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see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whether it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can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be</a:t>
            </a:r>
            <a:r>
              <a:rPr dirty="0" sz="2000" spc="-14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made 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one</a:t>
            </a:r>
            <a:r>
              <a:rPr dirty="0" sz="2000" spc="-1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way.</a:t>
            </a:r>
            <a:endParaRPr sz="2000">
              <a:latin typeface="TeXGyrePagella"/>
              <a:cs typeface="TeXGyrePagella"/>
            </a:endParaRPr>
          </a:p>
          <a:p>
            <a:pPr marL="756285" marR="556895" indent="-287020">
              <a:lnSpc>
                <a:spcPct val="80100"/>
              </a:lnSpc>
              <a:spcBef>
                <a:spcPts val="475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Decide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whether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expose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class. 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000" spc="6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expose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class, 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decide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whether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expose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reference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as an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immutable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298180" cy="23679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Speculative Generality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get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people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say,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"Oh, </a:t>
            </a:r>
            <a:r>
              <a:rPr dirty="0" sz="2400" spc="-13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think 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we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ability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kind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thing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someday" and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thus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sorts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hooks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special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cases to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handle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things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aren't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required.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result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harder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understand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maintain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164" y="3566667"/>
          <a:ext cx="8781415" cy="222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aren't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doing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much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Collapse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Hierarchy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5">
                          <a:latin typeface="Times New Roman"/>
                          <a:cs typeface="Times New Roman"/>
                        </a:rPr>
                        <a:t>Unnecessary delegation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800" spc="-25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removed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dirty="0" sz="1800" spc="135">
                          <a:latin typeface="Times New Roman"/>
                          <a:cs typeface="Times New Roman"/>
                        </a:rPr>
                        <a:t>unused</a:t>
                      </a:r>
                      <a:r>
                        <a:rPr dirty="0" sz="1800" spc="-20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parameters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5">
                          <a:latin typeface="Times New Roman"/>
                          <a:cs typeface="Times New Roman"/>
                        </a:rPr>
                        <a:t>named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60">
                          <a:latin typeface="Times New Roman"/>
                          <a:cs typeface="Times New Roman"/>
                        </a:rPr>
                        <a:t>odd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abstract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names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should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be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broughtdown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earth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Rename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493760" cy="23679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Feature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Envy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seems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interested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 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actually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in.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most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common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focus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envy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data.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We've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lost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count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times 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we've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seen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invokes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half-a-dozen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getting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calculate some</a:t>
            </a:r>
            <a:r>
              <a:rPr dirty="0" sz="2400" spc="2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079" y="5441696"/>
            <a:ext cx="8212455" cy="124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Often a method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uses features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several classes, so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which one should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it live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with? 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heuristic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use is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determine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which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class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has most of the data and put</a:t>
            </a:r>
            <a:r>
              <a:rPr dirty="0" sz="2000" spc="-15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the  method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with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that data. This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step is often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made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easier if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Extract Method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is used 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break the method into pieces that go into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different</a:t>
            </a:r>
            <a:r>
              <a:rPr dirty="0" sz="2000" spc="-254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places</a:t>
            </a:r>
            <a:endParaRPr sz="2000">
              <a:latin typeface="TeXGyrePagella"/>
              <a:cs typeface="TeXGyrePagell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5928" y="3566667"/>
          <a:ext cx="8781415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clearly</a:t>
                      </a:r>
                      <a:r>
                        <a:rPr dirty="0" sz="1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wants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elsewhere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Sometimes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part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suffers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envy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496300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Inappropriate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Intimacy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Sometimes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become far too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intimate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spend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too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much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time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delving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each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others'private</a:t>
            </a:r>
            <a:r>
              <a:rPr dirty="0" sz="2400" spc="1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parts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558542"/>
          <a:ext cx="8781415" cy="339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Overintimate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sz="1800" spc="-3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broken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533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 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Change 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Bidirectional 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Association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 Unidirectional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interests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105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Hide 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Delegate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9144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Inheritance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overintimacy.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Subclasses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always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going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know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about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would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know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Delegation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Inheritance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617585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Temporary</a:t>
            </a:r>
            <a:r>
              <a:rPr dirty="0" sz="2400" spc="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Sometimes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instance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set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certain</a:t>
            </a:r>
            <a:r>
              <a:rPr dirty="0" sz="2400" spc="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circumstances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558542"/>
          <a:ext cx="8781415" cy="2212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1463040">
                <a:tc>
                  <a:txBody>
                    <a:bodyPr/>
                    <a:lstStyle/>
                    <a:p>
                      <a:pPr marL="91440" marR="2343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complicated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several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variables.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Because 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implementer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didn't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want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pass </a:t>
                      </a:r>
                      <a:r>
                        <a:rPr dirty="0" sz="1800" spc="135">
                          <a:latin typeface="Times New Roman"/>
                          <a:cs typeface="Times New Roman"/>
                        </a:rPr>
                        <a:t>around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huge 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(who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does?),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he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put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fields.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 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fields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valid only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during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algorithm; in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other 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contexts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they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just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plain</a:t>
                      </a:r>
                      <a:r>
                        <a:rPr dirty="0" sz="1800" spc="-3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confusing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26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with Method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eliminate conditional</a:t>
                      </a:r>
                      <a:r>
                        <a:rPr dirty="0" sz="1800" spc="-1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dirty="0" sz="18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029575" cy="127063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Divergent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Change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Divergent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occurs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is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commonly  changed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different 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ways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reasons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2558542"/>
          <a:ext cx="8781415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187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clean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8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everything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particular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cause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494395" cy="20021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Shotgun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Surgery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when every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time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kind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change,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lot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little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lot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r>
              <a:rPr dirty="0" sz="2400" spc="3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classes.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Shotgun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surgery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similar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divergent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400" spc="2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opposite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3206623"/>
          <a:ext cx="8781415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place,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5">
                          <a:latin typeface="Times New Roman"/>
                          <a:cs typeface="Times New Roman"/>
                        </a:rPr>
                        <a:t>hard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find,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it's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easy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miss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important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change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Move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bring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bunch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behavior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together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399780" cy="20021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Message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Chains</a:t>
            </a:r>
            <a:endParaRPr sz="2400">
              <a:latin typeface="TeXGyrePagella"/>
              <a:cs typeface="TeXGyrePagella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message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chains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asks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asks for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yet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asks for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yet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another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3206623"/>
          <a:ext cx="8781415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line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getThis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methods,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sequence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temps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Hide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Delegate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727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Often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alternative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see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resulting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 is</a:t>
                      </a:r>
                      <a:r>
                        <a:rPr dirty="0" sz="18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used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6934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 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108950" cy="20021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Middle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Man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One 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prime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encapsulation—  hiding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internal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details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rest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3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world.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Encapsulation often comes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delegation.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However,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go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too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far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928" y="3206623"/>
          <a:ext cx="8781415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look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class's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find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half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delegating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Hide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Delegate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few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aren't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much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there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dirty="0" sz="1800" spc="-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behavior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Delegation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Inheritance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136345"/>
            <a:ext cx="7972425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Alternative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Classes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-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Different</a:t>
            </a:r>
            <a:endParaRPr sz="24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Interfaces</a:t>
            </a:r>
            <a:endParaRPr sz="2400">
              <a:latin typeface="TeXGyrePagella"/>
              <a:cs typeface="TeXGyrePagell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0926" y="2054479"/>
          <a:ext cx="8781415" cy="212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805" marR="1873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do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thing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different 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signatures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what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dirty="0" sz="1800" spc="-2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0">
                          <a:latin typeface="Times New Roman"/>
                          <a:cs typeface="Times New Roman"/>
                        </a:rPr>
                        <a:t>do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Rename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805" marR="2940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dirty="0" sz="18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aren't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yet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doing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enough.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2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behavior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until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protocols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same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redundantly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move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accomplish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this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Superclass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9808"/>
            <a:ext cx="8509635" cy="150177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just" marL="355600" indent="-342900">
              <a:lnSpc>
                <a:spcPct val="100000"/>
              </a:lnSpc>
              <a:spcBef>
                <a:spcPts val="63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Refused </a:t>
            </a:r>
            <a:r>
              <a:rPr dirty="0" sz="2200" b="1">
                <a:solidFill>
                  <a:srgbClr val="585858"/>
                </a:solidFill>
                <a:latin typeface="TeXGyrePagella"/>
                <a:cs typeface="TeXGyrePagella"/>
              </a:rPr>
              <a:t>Bequest</a:t>
            </a:r>
            <a:endParaRPr sz="2200">
              <a:latin typeface="TeXGyrePagella"/>
              <a:cs typeface="TeXGyrePagella"/>
            </a:endParaRPr>
          </a:p>
          <a:p>
            <a:pPr algn="just" marL="756285" marR="5080" indent="-28702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get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inherit 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their parents. 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what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they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don't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what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they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given?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They 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given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these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great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gifts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pick 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just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few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play</a:t>
            </a:r>
            <a:r>
              <a:rPr dirty="0" sz="2200" spc="2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467" y="4624578"/>
            <a:ext cx="8070850" cy="2037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Often you'll hear </a:t>
            </a:r>
            <a:r>
              <a:rPr dirty="0" sz="2200" i="1">
                <a:solidFill>
                  <a:srgbClr val="585858"/>
                </a:solidFill>
                <a:latin typeface="TeXGyrePagella"/>
                <a:cs typeface="TeXGyrePagella"/>
              </a:rPr>
              <a:t>advice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that all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superclasses should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be abstract. You'll 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guess from our snide use of traditional that we aren't going to advise  this, at least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not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all the time. We </a:t>
            </a:r>
            <a:r>
              <a:rPr dirty="0" sz="2200" i="1">
                <a:solidFill>
                  <a:srgbClr val="585858"/>
                </a:solidFill>
                <a:latin typeface="TeXGyrePagella"/>
                <a:cs typeface="TeXGyrePagella"/>
              </a:rPr>
              <a:t>do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subclassing to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reuse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a bit of  behavior all the time, and we find it a perfectly good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way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of doing  business. There is a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smell,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we can't deny it, but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usually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it isn't a strong 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smell.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Nine times out of ten this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smell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is too faint to be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worth</a:t>
            </a:r>
            <a:r>
              <a:rPr dirty="0" sz="2200" spc="19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cleaning.</a:t>
            </a:r>
            <a:endParaRPr sz="2200">
              <a:latin typeface="TeXGyrePagella"/>
              <a:cs typeface="TeXGyrePagell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5928" y="2702560"/>
          <a:ext cx="8781415" cy="165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hierarchy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wrong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Push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Down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-2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Push </a:t>
                      </a:r>
                      <a:r>
                        <a:rPr dirty="0" sz="1800" spc="130">
                          <a:latin typeface="Times New Roman"/>
                          <a:cs typeface="Times New Roman"/>
                        </a:rPr>
                        <a:t>Down</a:t>
                      </a:r>
                      <a:r>
                        <a:rPr dirty="0" sz="18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Field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12877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subclass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reusing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behavior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but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does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not 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superclass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619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</a:t>
                      </a:r>
                      <a:r>
                        <a:rPr dirty="0" sz="18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Inheritance 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Delegation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140" y="458723"/>
            <a:ext cx="7673340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91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90"/>
              <a:t> </a:t>
            </a:r>
            <a:r>
              <a:rPr dirty="0" spc="120"/>
              <a:t>Condicionales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134821"/>
            <a:ext cx="2764790" cy="5661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2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 Nested  Conditional</a:t>
            </a:r>
            <a:r>
              <a:rPr dirty="0" sz="2400" spc="-7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 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Guard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Clauses</a:t>
            </a:r>
            <a:endParaRPr sz="2400">
              <a:latin typeface="TeXGyrePagella"/>
              <a:cs typeface="TeXGyrePagella"/>
            </a:endParaRPr>
          </a:p>
          <a:p>
            <a:pPr marL="355600" marR="66675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has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does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clear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normal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path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execution</a:t>
            </a:r>
            <a:endParaRPr sz="2400">
              <a:latin typeface="Georgia"/>
              <a:cs typeface="Georgia"/>
            </a:endParaRPr>
          </a:p>
          <a:p>
            <a:pPr marL="355600" marR="83820" indent="-342900">
              <a:lnSpc>
                <a:spcPct val="100299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Use 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guard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clauses</a:t>
            </a:r>
            <a:r>
              <a:rPr dirty="0" sz="2400" spc="-7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special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cases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48583" y="1053083"/>
            <a:ext cx="5839968" cy="44637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378825" cy="236791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Parallel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Inheritance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Hierarchies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8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case,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every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time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class, 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also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another.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recognize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because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prefixes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names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hierarchy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prefixes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 another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hierarchy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1234" y="3494659"/>
          <a:ext cx="8781415" cy="1018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065"/>
                <a:gridCol w="2654300"/>
              </a:tblGrid>
              <a:tr h="3657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3746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eliminating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duplication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make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sure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 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one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hierarchy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refer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instances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other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540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800" spc="-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Move 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Field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Inline</a:t>
                      </a:r>
                      <a:r>
                        <a:rPr dirty="0" sz="18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Class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531860" cy="200215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Switch</a:t>
            </a:r>
            <a:r>
              <a:rPr dirty="0" sz="2400" spc="-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Statements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Often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find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switch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statement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scattered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about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program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places. </a:t>
            </a:r>
            <a:r>
              <a:rPr dirty="0" sz="2400" spc="-60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clause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switch,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find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these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switch,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statements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change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3619" y="3206623"/>
          <a:ext cx="8781415" cy="33959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0405"/>
                <a:gridCol w="298196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914399">
                <a:tc>
                  <a:txBody>
                    <a:bodyPr/>
                    <a:lstStyle/>
                    <a:p>
                      <a:pPr marL="91440" marR="243204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>
                          <a:latin typeface="Times New Roman"/>
                          <a:cs typeface="Times New Roman"/>
                        </a:rPr>
                        <a:t>Often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switch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statement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switches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type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code. 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0">
                          <a:latin typeface="Times New Roman"/>
                          <a:cs typeface="Times New Roman"/>
                        </a:rPr>
                        <a:t>want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hosts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code  value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7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Type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Subclasses </a:t>
                      </a:r>
                      <a:r>
                        <a:rPr dirty="0" sz="1800" spc="535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dirty="0" sz="1800" spc="-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Type 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Code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8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State/Strategy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75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inheritance</a:t>
                      </a:r>
                      <a:r>
                        <a:rPr dirty="0" sz="1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structure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Conditional</a:t>
                      </a:r>
                      <a:r>
                        <a:rPr dirty="0" sz="18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Polymorphism.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 marR="210185" indent="5588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Extract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dirty="0" sz="18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&amp;Move 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2736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sz="1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few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cases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affect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single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method, 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don't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expect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change,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then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polymorphism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overkill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7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60">
                          <a:latin typeface="Times New Roman"/>
                          <a:cs typeface="Times New Roman"/>
                        </a:rPr>
                        <a:t>Replace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Parameter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with  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Explicit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Methods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Null 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Object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7900034" cy="163639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Incomplete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Library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Class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trouble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it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bad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form,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usually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impossible,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modify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library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something 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you'd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like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do</a:t>
            </a:r>
            <a:endParaRPr sz="2400">
              <a:latin typeface="Georgia"/>
              <a:cs typeface="Georgi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164" y="2918586"/>
          <a:ext cx="8781415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0405"/>
                <a:gridCol w="2981960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Condition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4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0">
                          <a:latin typeface="Times New Roman"/>
                          <a:cs typeface="Times New Roman"/>
                        </a:rPr>
                        <a:t>just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couple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4">
                          <a:latin typeface="Times New Roman"/>
                          <a:cs typeface="Times New Roman"/>
                        </a:rPr>
                        <a:t>methods</a:t>
                      </a:r>
                      <a:r>
                        <a:rPr dirty="0" sz="1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wish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 spc="80">
                          <a:latin typeface="Times New Roman"/>
                          <a:cs typeface="Times New Roman"/>
                        </a:rPr>
                        <a:t>library 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had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Foreign</a:t>
                      </a:r>
                      <a:r>
                        <a:rPr dirty="0" sz="18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Method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46786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load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extra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behavior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spc="95">
                          <a:latin typeface="Times New Roman"/>
                          <a:cs typeface="Times New Roman"/>
                        </a:rPr>
                        <a:t>Introduce 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dirty="0" sz="18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Extension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1059228"/>
            <a:ext cx="3394075" cy="48628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Smell.</a:t>
            </a:r>
            <a:r>
              <a:rPr dirty="0" sz="2400" spc="-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Duplicate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Comments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Long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List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Long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Large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Primitive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Obsession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Data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Clumps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Lazy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Speculative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Generality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Feature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Envy</a:t>
            </a:r>
            <a:endParaRPr sz="20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Inappropriate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Intimacy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Temporary</a:t>
            </a:r>
            <a:r>
              <a:rPr dirty="0" spc="-5"/>
              <a:t> Fields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20"/>
              <a:t>Divergent</a:t>
            </a:r>
            <a:r>
              <a:rPr dirty="0" spc="-10"/>
              <a:t> </a:t>
            </a:r>
            <a:r>
              <a:rPr dirty="0" spc="25"/>
              <a:t>Changes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5"/>
              <a:t>Shotgun</a:t>
            </a:r>
            <a:r>
              <a:rPr dirty="0" spc="-25"/>
              <a:t> </a:t>
            </a:r>
            <a:r>
              <a:rPr dirty="0" spc="20"/>
              <a:t>Surgery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Message</a:t>
            </a:r>
            <a:r>
              <a:rPr dirty="0" spc="-10"/>
              <a:t> </a:t>
            </a:r>
            <a:r>
              <a:rPr dirty="0" spc="10"/>
              <a:t>Chains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30"/>
              <a:t>Middle</a:t>
            </a:r>
            <a:r>
              <a:rPr dirty="0" spc="5"/>
              <a:t> Man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20"/>
              <a:t>Alternative </a:t>
            </a:r>
            <a:r>
              <a:rPr dirty="0" spc="10"/>
              <a:t>Classes</a:t>
            </a:r>
            <a:r>
              <a:rPr dirty="0" spc="-55"/>
              <a:t> </a:t>
            </a:r>
            <a:r>
              <a:rPr dirty="0" spc="35"/>
              <a:t>with</a:t>
            </a:r>
          </a:p>
          <a:p>
            <a:pPr marL="299085">
              <a:lnSpc>
                <a:spcPct val="100000"/>
              </a:lnSpc>
            </a:pPr>
            <a:r>
              <a:rPr dirty="0" spc="-5"/>
              <a:t>Different</a:t>
            </a:r>
            <a:r>
              <a:rPr dirty="0" spc="-15"/>
              <a:t> </a:t>
            </a:r>
            <a:r>
              <a:rPr dirty="0" spc="-25"/>
              <a:t>Interfaces</a:t>
            </a: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5"/>
              <a:t>Refused</a:t>
            </a:r>
            <a:r>
              <a:rPr dirty="0"/>
              <a:t> </a:t>
            </a:r>
            <a:r>
              <a:rPr dirty="0" spc="-15"/>
              <a:t>Bequest</a:t>
            </a:r>
          </a:p>
          <a:p>
            <a:pPr marL="299085" marR="64389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-5"/>
              <a:t>Parallel</a:t>
            </a:r>
            <a:r>
              <a:rPr dirty="0" spc="-55"/>
              <a:t> </a:t>
            </a:r>
            <a:r>
              <a:rPr dirty="0" spc="-25"/>
              <a:t>Inheritance  </a:t>
            </a:r>
            <a:r>
              <a:rPr dirty="0" spc="-10"/>
              <a:t>Hierarchies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10"/>
              <a:t>Switch</a:t>
            </a:r>
            <a:r>
              <a:rPr dirty="0" spc="-5"/>
              <a:t> </a:t>
            </a:r>
            <a:r>
              <a:rPr dirty="0" spc="-25"/>
              <a:t>Statements</a:t>
            </a: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/>
              <a:t>▫	</a:t>
            </a:r>
            <a:r>
              <a:rPr dirty="0" spc="-15"/>
              <a:t>Incomplete </a:t>
            </a:r>
            <a:r>
              <a:rPr dirty="0" spc="5"/>
              <a:t>Library</a:t>
            </a:r>
            <a:r>
              <a:rPr dirty="0" spc="10"/>
              <a:t> </a:t>
            </a:r>
            <a:r>
              <a:rPr dirty="0" spc="20"/>
              <a:t>Class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458723"/>
            <a:ext cx="69997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021" y="545084"/>
            <a:ext cx="652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</a:t>
            </a:r>
            <a:r>
              <a:rPr dirty="0" spc="110"/>
              <a:t>Desarrollo </a:t>
            </a:r>
            <a:r>
              <a:rPr dirty="0" spc="125"/>
              <a:t>Dirigido </a:t>
            </a:r>
            <a:r>
              <a:rPr dirty="0" spc="185"/>
              <a:t>por </a:t>
            </a:r>
            <a:r>
              <a:rPr dirty="0" spc="155"/>
              <a:t>Pruebas</a:t>
            </a:r>
            <a:r>
              <a:rPr dirty="0" spc="-495"/>
              <a:t> </a:t>
            </a:r>
            <a:r>
              <a:rPr dirty="0" spc="55"/>
              <a:t>(TDD)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59228"/>
            <a:ext cx="8546465" cy="42532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Visión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general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[Beck]</a:t>
            </a:r>
            <a:r>
              <a:rPr dirty="0" sz="2400" spc="-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(I):</a:t>
            </a:r>
            <a:endParaRPr sz="2400">
              <a:latin typeface="TeXGyrePagella"/>
              <a:cs typeface="TeXGyrePagella"/>
            </a:endParaRPr>
          </a:p>
          <a:p>
            <a:pPr marL="756285" marR="323215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Cogeremos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primer caso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prueba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Diremos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“si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todo lo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teníamos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hacer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era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implementar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este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caso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prueba,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entonces  necesitaremos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solamente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con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</a:t>
            </a:r>
            <a:r>
              <a:rPr dirty="0" sz="20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métodos”.</a:t>
            </a:r>
            <a:endParaRPr sz="20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Implementaremos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con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los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método. </a:t>
            </a:r>
            <a:r>
              <a:rPr dirty="0" sz="2000" spc="105">
                <a:solidFill>
                  <a:srgbClr val="585858"/>
                </a:solidFill>
                <a:latin typeface="Georgia"/>
                <a:cs typeface="Georgia"/>
              </a:rPr>
              <a:t>Y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lo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haremos.</a:t>
            </a:r>
            <a:endParaRPr sz="2000">
              <a:latin typeface="Georgia"/>
              <a:cs typeface="Georgia"/>
            </a:endParaRPr>
          </a:p>
          <a:p>
            <a:pPr marL="756285">
              <a:lnSpc>
                <a:spcPct val="100000"/>
              </a:lnSpc>
            </a:pP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Nuestro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diseño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global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es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objeto.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Durante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cerca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un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minuto.</a:t>
            </a:r>
            <a:endParaRPr sz="20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Entonces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cogeremos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siguiente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caso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prueba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Bien,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podríamos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tan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solo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detenernos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una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solución,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podríamos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reestructurar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existente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objetos.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Entonces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la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implementación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caso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prueba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implicaría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reemplazar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uno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los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objetos.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Así,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primero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reestructuramos,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ejecutamos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primer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caso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prueba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para  asegurarnos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funciona,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continuación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implementaremos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siguiente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caso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prueba.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2311" y="458723"/>
            <a:ext cx="720699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7414" y="545084"/>
            <a:ext cx="67360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</a:t>
            </a:r>
            <a:r>
              <a:rPr dirty="0" spc="110"/>
              <a:t>Desarrollo </a:t>
            </a:r>
            <a:r>
              <a:rPr dirty="0" spc="125"/>
              <a:t>Dirigido </a:t>
            </a:r>
            <a:r>
              <a:rPr dirty="0" spc="185"/>
              <a:t>por</a:t>
            </a:r>
            <a:r>
              <a:rPr dirty="0" spc="-475"/>
              <a:t> </a:t>
            </a:r>
            <a:r>
              <a:rPr dirty="0" spc="155"/>
              <a:t>Pruebas </a:t>
            </a:r>
            <a:r>
              <a:rPr dirty="0" spc="85"/>
              <a:t>(TDD)n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59228"/>
            <a:ext cx="8533765" cy="48628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Visión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general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[Beck]</a:t>
            </a:r>
            <a:r>
              <a:rPr dirty="0" sz="2400" spc="-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(II):</a:t>
            </a:r>
            <a:endParaRPr sz="2400">
              <a:latin typeface="TeXGyrePagella"/>
              <a:cs typeface="TeXGyrePagella"/>
            </a:endParaRPr>
          </a:p>
          <a:p>
            <a:pPr marL="756285" marR="100330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Después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uno o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días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hacer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esto,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sistema es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bastante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más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grande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lo que podíamos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imaginar </a:t>
            </a:r>
            <a:r>
              <a:rPr dirty="0" u="heavy" sz="20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dos </a:t>
            </a:r>
            <a:r>
              <a:rPr dirty="0" u="heavy" sz="20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parejas trabajando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ello,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sin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preocuparnos una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la </a:t>
            </a:r>
            <a:r>
              <a:rPr dirty="0" u="heavy" sz="20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otra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cómo </a:t>
            </a:r>
            <a:r>
              <a:rPr dirty="0" u="heavy" sz="20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trabajamos </a:t>
            </a:r>
            <a:r>
              <a:rPr dirty="0" u="heavy" sz="20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todo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el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tiempo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De 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esta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manera,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conseguimos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ser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parejas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implementando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casos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prueba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al mismo tiempo </a:t>
            </a:r>
            <a:r>
              <a:rPr dirty="0" sz="2000" spc="130">
                <a:solidFill>
                  <a:srgbClr val="585858"/>
                </a:solidFill>
                <a:latin typeface="Georgia"/>
                <a:cs typeface="Georgia"/>
              </a:rPr>
              <a:t>y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periódicamente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(unas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pocas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horas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cada 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vez)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integramos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sus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cambios.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Después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uno o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dos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días, el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sistema 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puede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soportar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todo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equipo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desarrolle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con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este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estilo.</a:t>
            </a:r>
            <a:endParaRPr sz="20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80">
                <a:solidFill>
                  <a:srgbClr val="585858"/>
                </a:solidFill>
                <a:latin typeface="Georgia"/>
                <a:cs typeface="Georgia"/>
              </a:rPr>
              <a:t>vez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cuando,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equipo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tendrá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la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sensación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algo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desagrable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ha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estado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arrastrando hacia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arriba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por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detrás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ellos. 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Quizá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puede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noten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nudo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sus estómagos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porque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sepan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tienen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cambiar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ciertas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partes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del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sistema. </a:t>
            </a:r>
            <a:r>
              <a:rPr dirty="0" sz="2000" spc="-50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cualquier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caso,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alguien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pide</a:t>
            </a:r>
            <a:r>
              <a:rPr dirty="0" u="heavy" sz="20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“Tiempo </a:t>
            </a:r>
            <a:r>
              <a:rPr dirty="0" u="heavy" sz="20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Muerto”. </a:t>
            </a:r>
            <a:r>
              <a:rPr dirty="0" u="heavy" sz="2000" spc="-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El </a:t>
            </a:r>
            <a:r>
              <a:rPr dirty="0" u="heavy" sz="20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equipo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se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reúne </a:t>
            </a:r>
            <a:r>
              <a:rPr dirty="0" u="heavy" sz="20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por </a:t>
            </a:r>
            <a:r>
              <a:rPr dirty="0" u="heavy" sz="20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un día </a:t>
            </a:r>
            <a:r>
              <a:rPr dirty="0" u="heavy" sz="2000" spc="1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y </a:t>
            </a:r>
            <a:r>
              <a:rPr dirty="0" sz="2000" spc="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reestructura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el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sistema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como </a:t>
            </a:r>
            <a:r>
              <a:rPr dirty="0" u="heavy" sz="20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un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todo, </a:t>
            </a:r>
            <a:r>
              <a:rPr dirty="0" u="heavy" sz="20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utilizando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una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combinación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esquemas </a:t>
            </a:r>
            <a:r>
              <a:rPr dirty="0" u="heavy" sz="2000" spc="1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y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recodificación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458723"/>
            <a:ext cx="69997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021" y="545084"/>
            <a:ext cx="652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</a:t>
            </a:r>
            <a:r>
              <a:rPr dirty="0" spc="110"/>
              <a:t>Desarrollo </a:t>
            </a:r>
            <a:r>
              <a:rPr dirty="0" spc="125"/>
              <a:t>Dirigido </a:t>
            </a:r>
            <a:r>
              <a:rPr dirty="0" spc="185"/>
              <a:t>por </a:t>
            </a:r>
            <a:r>
              <a:rPr dirty="0" spc="155"/>
              <a:t>Pruebas</a:t>
            </a:r>
            <a:r>
              <a:rPr dirty="0" spc="-495"/>
              <a:t> </a:t>
            </a:r>
            <a:r>
              <a:rPr dirty="0" spc="55"/>
              <a:t>(TDD)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59228"/>
            <a:ext cx="8563610" cy="42532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Visión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general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[Beck]</a:t>
            </a:r>
            <a:r>
              <a:rPr dirty="0" sz="2400" spc="-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(III):</a:t>
            </a:r>
            <a:endParaRPr sz="2400">
              <a:latin typeface="TeXGyrePagella"/>
              <a:cs typeface="TeXGyrePagella"/>
            </a:endParaRPr>
          </a:p>
          <a:p>
            <a:pPr marL="756285" marR="213360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000" spc="7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No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todas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las recodificaciones </a:t>
            </a:r>
            <a:r>
              <a:rPr dirty="0" u="heavy" sz="20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pueden </a:t>
            </a:r>
            <a:r>
              <a:rPr dirty="0" u="heavy" sz="20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llevarse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cabo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pocos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minutos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Si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descubres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has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construido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una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gran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jerarquía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herencia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enredada,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podría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llevarte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mes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esfuerzo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considerable 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desenredarla.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Pero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no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puedes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dedicar una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mes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esfuerzo.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Tienes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entregar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historias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para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esta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iteración.</a:t>
            </a:r>
            <a:endParaRPr sz="20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000" spc="4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Cuando </a:t>
            </a:r>
            <a:r>
              <a:rPr dirty="0" u="heavy" sz="20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te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enfrentas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una </a:t>
            </a:r>
            <a:r>
              <a:rPr dirty="0" u="heavy" sz="20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gran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recodificación, </a:t>
            </a:r>
            <a:r>
              <a:rPr dirty="0" u="heavy" sz="20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tienes </a:t>
            </a:r>
            <a:r>
              <a:rPr dirty="0" u="heavy" sz="20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que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hacerla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pequeños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pasos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(de </a:t>
            </a:r>
            <a:r>
              <a:rPr dirty="0" u="heavy" sz="20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nuevo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el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cambio </a:t>
            </a:r>
            <a:r>
              <a:rPr dirty="0" u="heavy" sz="20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incremental)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Estarás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mitad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caso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prueba, </a:t>
            </a:r>
            <a:r>
              <a:rPr dirty="0" sz="2000" spc="130">
                <a:solidFill>
                  <a:srgbClr val="585858"/>
                </a:solidFill>
                <a:latin typeface="Georgia"/>
                <a:cs typeface="Georgia"/>
              </a:rPr>
              <a:t>y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verás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la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posibilidad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dar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paso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más hacia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el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gran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objetivo.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Da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ese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paso.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Cambia un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método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aquí,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una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allí. 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Finalmente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todo lo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que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quedará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después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de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la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gran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recodificación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es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un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pequeño 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trabajo.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Entonces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puedes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acabarlo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en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unos pocos 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minutos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458723"/>
            <a:ext cx="69997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021" y="545084"/>
            <a:ext cx="652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</a:t>
            </a:r>
            <a:r>
              <a:rPr dirty="0" spc="110"/>
              <a:t>Desarrollo </a:t>
            </a:r>
            <a:r>
              <a:rPr dirty="0" spc="125"/>
              <a:t>Dirigido </a:t>
            </a:r>
            <a:r>
              <a:rPr dirty="0" spc="185"/>
              <a:t>por </a:t>
            </a:r>
            <a:r>
              <a:rPr dirty="0" spc="155"/>
              <a:t>Pruebas</a:t>
            </a:r>
            <a:r>
              <a:rPr dirty="0" spc="-495"/>
              <a:t> </a:t>
            </a:r>
            <a:r>
              <a:rPr dirty="0" spc="55"/>
              <a:t>(TDD)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136345"/>
            <a:ext cx="8613140" cy="487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Two hats: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add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function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refactoring. 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</a:t>
            </a:r>
            <a:r>
              <a:rPr dirty="0" sz="2400" spc="-1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develop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software,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probably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find yourself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swapping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hats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frequently: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You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start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by trying to add a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new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function, and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you realize this</a:t>
            </a:r>
            <a:r>
              <a:rPr dirty="0" u="heavy" sz="2200" spc="16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would</a:t>
            </a:r>
            <a:endParaRPr sz="2200">
              <a:latin typeface="TeXGyrePagella"/>
              <a:cs typeface="TeXGyrePagella"/>
            </a:endParaRPr>
          </a:p>
          <a:p>
            <a:pPr marL="756285">
              <a:lnSpc>
                <a:spcPct val="100000"/>
              </a:lnSpc>
            </a:pP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be much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easier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if </a:t>
            </a:r>
            <a:r>
              <a:rPr dirty="0" u="heavy" sz="220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the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code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were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structured</a:t>
            </a:r>
            <a:r>
              <a:rPr dirty="0" u="heavy" sz="2200" spc="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differently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.</a:t>
            </a:r>
            <a:endParaRPr sz="22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So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60">
                <a:solidFill>
                  <a:srgbClr val="585858"/>
                </a:solidFill>
                <a:latin typeface="Georgia"/>
                <a:cs typeface="Georgia"/>
              </a:rPr>
              <a:t>swap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hats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refactor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while.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Once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better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structured,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60">
                <a:solidFill>
                  <a:srgbClr val="585858"/>
                </a:solidFill>
                <a:latin typeface="Georgia"/>
                <a:cs typeface="Georgia"/>
              </a:rPr>
              <a:t>swap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hats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add</a:t>
            </a:r>
            <a:r>
              <a:rPr dirty="0" sz="2200" spc="15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the</a:t>
            </a:r>
            <a:endParaRPr sz="2200">
              <a:latin typeface="TeXGyrePagella"/>
              <a:cs typeface="TeXGyrePagella"/>
            </a:endParaRPr>
          </a:p>
          <a:p>
            <a:pPr marL="756285">
              <a:lnSpc>
                <a:spcPct val="100000"/>
              </a:lnSpc>
            </a:pP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new</a:t>
            </a:r>
            <a:r>
              <a:rPr dirty="0" sz="22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function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756285" marR="104139" indent="-287020">
              <a:lnSpc>
                <a:spcPct val="100000"/>
              </a:lnSpc>
              <a:spcBef>
                <a:spcPts val="51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Once you get the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new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function working,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you realize you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coded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it in a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way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that's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awkward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to</a:t>
            </a:r>
            <a:r>
              <a:rPr dirty="0" u="heavy" sz="2200" spc="3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understand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,</a:t>
            </a:r>
            <a:endParaRPr sz="22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so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60">
                <a:solidFill>
                  <a:srgbClr val="585858"/>
                </a:solidFill>
                <a:latin typeface="Georgia"/>
                <a:cs typeface="Georgia"/>
              </a:rPr>
              <a:t>swap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hats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again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refactor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756285" marR="32384" indent="-287020">
              <a:lnSpc>
                <a:spcPct val="100000"/>
              </a:lnSpc>
              <a:spcBef>
                <a:spcPts val="52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All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this might take only ten minutes, but during this time you should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always be aware of which hat you're</a:t>
            </a:r>
            <a:r>
              <a:rPr dirty="0" u="heavy" sz="2200" spc="1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wearing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.</a:t>
            </a:r>
            <a:endParaRPr sz="2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5944" y="458723"/>
            <a:ext cx="69997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021" y="545084"/>
            <a:ext cx="65297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4. </a:t>
            </a:r>
            <a:r>
              <a:rPr dirty="0" spc="110"/>
              <a:t>Desarrollo </a:t>
            </a:r>
            <a:r>
              <a:rPr dirty="0" spc="125"/>
              <a:t>Dirigido </a:t>
            </a:r>
            <a:r>
              <a:rPr dirty="0" spc="185"/>
              <a:t>por </a:t>
            </a:r>
            <a:r>
              <a:rPr dirty="0" spc="155"/>
              <a:t>Pruebas</a:t>
            </a:r>
            <a:r>
              <a:rPr dirty="0" spc="-495"/>
              <a:t> </a:t>
            </a:r>
            <a:r>
              <a:rPr dirty="0" spc="55"/>
              <a:t>(TDD)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136345"/>
            <a:ext cx="172402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Two</a:t>
            </a:r>
            <a:r>
              <a:rPr dirty="0" sz="2400" spc="-7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hats:</a:t>
            </a:r>
            <a:endParaRPr sz="2400">
              <a:latin typeface="TeXGyrePagella"/>
              <a:cs typeface="TeXGyrePagell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05205" y="1622425"/>
          <a:ext cx="8362315" cy="285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1315"/>
                <a:gridCol w="4171315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dirty="0" sz="1800" spc="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1800" spc="-16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7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800" spc="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When </a:t>
                      </a:r>
                      <a:r>
                        <a:rPr dirty="0" sz="1800" spc="9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7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refactor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F76B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should </a:t>
                      </a:r>
                      <a:r>
                        <a:rPr dirty="0" u="heavy" sz="1800" spc="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not </a:t>
                      </a:r>
                      <a:r>
                        <a:rPr dirty="0" u="heavy" sz="1800" spc="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dirty="0" u="heavy" sz="1800" spc="9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changing</a:t>
                      </a:r>
                      <a:r>
                        <a:rPr dirty="0" u="heavy" sz="1800" spc="-29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6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existing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u="heavy" sz="1800" spc="8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sz="1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dirty="0" u="heavy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4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u="heavy" sz="1800" spc="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adding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function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dirty="0" u="heavy" sz="1800" spc="6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just </a:t>
                      </a:r>
                      <a:r>
                        <a:rPr dirty="0" u="heavy" sz="1800" spc="1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adding </a:t>
                      </a:r>
                      <a:r>
                        <a:rPr dirty="0" u="heavy" sz="1800" spc="13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u="heavy" sz="1800" spc="-30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6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capabilities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u="heavy" sz="1800" spc="8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only </a:t>
                      </a:r>
                      <a:r>
                        <a:rPr dirty="0" u="heavy" sz="1800" spc="9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restructure </a:t>
                      </a:r>
                      <a:r>
                        <a:rPr dirty="0" u="heavy" sz="1800" spc="9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u="heavy" sz="1800" spc="-17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code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BF1"/>
                    </a:solidFill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91440" marR="1466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getting </a:t>
                      </a:r>
                      <a:r>
                        <a:rPr dirty="0" u="heavy" sz="1800" spc="9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dirty="0" u="heavy" sz="1800" spc="7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dirty="0" u="heavy" sz="1800" spc="1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work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measure</a:t>
                      </a:r>
                      <a:r>
                        <a:rPr dirty="0" u="heavy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dirty="0" u="heavy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9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progress</a:t>
                      </a:r>
                      <a:r>
                        <a:rPr dirty="0" u="heavy" sz="1800" spc="2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95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125">
                          <a:latin typeface="Times New Roman"/>
                          <a:cs typeface="Times New Roman"/>
                        </a:rPr>
                        <a:t>adding</a:t>
                      </a:r>
                      <a:r>
                        <a:rPr dirty="0" sz="1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65">
                          <a:latin typeface="Times New Roman"/>
                          <a:cs typeface="Times New Roman"/>
                        </a:rPr>
                        <a:t>tests  </a:t>
                      </a:r>
                      <a:r>
                        <a:rPr dirty="0" sz="1800" spc="145">
                          <a:latin typeface="Times New Roman"/>
                          <a:cs typeface="Times New Roman"/>
                        </a:rPr>
                        <a:t>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383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don't </a:t>
                      </a:r>
                      <a:r>
                        <a:rPr dirty="0" sz="1800" spc="165">
                          <a:latin typeface="Times New Roman"/>
                          <a:cs typeface="Times New Roman"/>
                        </a:rPr>
                        <a:t>add </a:t>
                      </a:r>
                      <a:r>
                        <a:rPr dirty="0" sz="1800" spc="110">
                          <a:latin typeface="Times New Roman"/>
                          <a:cs typeface="Times New Roman"/>
                        </a:rPr>
                        <a:t>any </a:t>
                      </a:r>
                      <a:r>
                        <a:rPr dirty="0" sz="1800" spc="70">
                          <a:latin typeface="Times New Roman"/>
                          <a:cs typeface="Times New Roman"/>
                        </a:rPr>
                        <a:t>tests </a:t>
                      </a:r>
                      <a:r>
                        <a:rPr dirty="0" sz="1800" spc="75">
                          <a:latin typeface="Times New Roman"/>
                          <a:cs typeface="Times New Roman"/>
                        </a:rPr>
                        <a:t>(unless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  </a:t>
                      </a:r>
                      <a:r>
                        <a:rPr dirty="0" sz="1800" spc="90">
                          <a:latin typeface="Times New Roman"/>
                          <a:cs typeface="Times New Roman"/>
                        </a:rPr>
                        <a:t>find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case </a:t>
                      </a:r>
                      <a:r>
                        <a:rPr dirty="0" sz="1800" spc="105">
                          <a:latin typeface="Times New Roman"/>
                          <a:cs typeface="Times New Roman"/>
                        </a:rPr>
                        <a:t>you </a:t>
                      </a:r>
                      <a:r>
                        <a:rPr dirty="0" sz="1800" spc="100">
                          <a:latin typeface="Times New Roman"/>
                          <a:cs typeface="Times New Roman"/>
                        </a:rPr>
                        <a:t>missed </a:t>
                      </a:r>
                      <a:r>
                        <a:rPr dirty="0" sz="1800" spc="55">
                          <a:latin typeface="Times New Roman"/>
                          <a:cs typeface="Times New Roman"/>
                        </a:rPr>
                        <a:t>earlier). 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You  </a:t>
                      </a:r>
                      <a:r>
                        <a:rPr dirty="0" u="heavy" sz="1800" spc="8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only</a:t>
                      </a:r>
                      <a:r>
                        <a:rPr dirty="0" u="heavy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9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dirty="0" u="heavy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7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dirty="0" u="heavy" sz="1800" spc="-3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4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dirty="0" u="heavy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you</a:t>
                      </a:r>
                      <a:r>
                        <a:rPr dirty="0" u="heavy" sz="1800" spc="-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absolutely </a:t>
                      </a:r>
                      <a:r>
                        <a:rPr dirty="0" sz="18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1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dirty="0" u="heavy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order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u="heavy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cope</a:t>
                      </a:r>
                      <a:r>
                        <a:rPr dirty="0" u="heavy" sz="1800" spc="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14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u="heavy" sz="1800" spc="-1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1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u="heavy" sz="180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change </a:t>
                      </a:r>
                      <a:r>
                        <a:rPr dirty="0" sz="18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dirty="0" u="heavy" sz="1800" spc="12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u="heavy" sz="1800" spc="-8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heavy" sz="1800" spc="6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interface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5E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" y="458723"/>
            <a:ext cx="7673340" cy="814069"/>
            <a:chOff x="739140" y="458723"/>
            <a:chExt cx="7673340" cy="814069"/>
          </a:xfrm>
        </p:grpSpPr>
        <p:sp>
          <p:nvSpPr>
            <p:cNvPr id="3" name="object 3"/>
            <p:cNvSpPr/>
            <p:nvPr/>
          </p:nvSpPr>
          <p:spPr>
            <a:xfrm>
              <a:off x="73914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81472" y="458723"/>
              <a:ext cx="273100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5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0"/>
              <a:t>Condicionales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4773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Consolidate Conditional</a:t>
            </a:r>
            <a:r>
              <a:rPr dirty="0" sz="2400" spc="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Expression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sequence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tests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result.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Combine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 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single</a:t>
            </a:r>
            <a:r>
              <a:rPr dirty="0" sz="2400" spc="1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extract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212592"/>
            <a:ext cx="7731252" cy="3456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" y="458723"/>
            <a:ext cx="7673340" cy="814069"/>
            <a:chOff x="739140" y="458723"/>
            <a:chExt cx="7673340" cy="814069"/>
          </a:xfrm>
        </p:grpSpPr>
        <p:sp>
          <p:nvSpPr>
            <p:cNvPr id="3" name="object 3"/>
            <p:cNvSpPr/>
            <p:nvPr/>
          </p:nvSpPr>
          <p:spPr>
            <a:xfrm>
              <a:off x="73914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81472" y="458723"/>
              <a:ext cx="273100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5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0"/>
              <a:t>Condicionales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3297"/>
            <a:ext cx="2483485" cy="5663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43230" indent="-342900">
              <a:lnSpc>
                <a:spcPct val="100200"/>
              </a:lnSpc>
              <a:spcBef>
                <a:spcPts val="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nsol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date 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Duplicate 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ndit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onal 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Fragments</a:t>
            </a:r>
            <a:endParaRPr sz="2400">
              <a:latin typeface="TeXGyrePagella"/>
              <a:cs typeface="TeXGyrePagella"/>
            </a:endParaRPr>
          </a:p>
          <a:p>
            <a:pPr marL="355600" marR="70485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</a:t>
            </a:r>
            <a:r>
              <a:rPr dirty="0" sz="2400" spc="-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 same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fragment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code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all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branches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expression.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299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</a:t>
            </a:r>
            <a:r>
              <a:rPr dirty="0" sz="24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outside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5411" y="1171955"/>
            <a:ext cx="6039612" cy="53690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" y="458723"/>
            <a:ext cx="7673340" cy="814069"/>
            <a:chOff x="739140" y="458723"/>
            <a:chExt cx="7673340" cy="814069"/>
          </a:xfrm>
        </p:grpSpPr>
        <p:sp>
          <p:nvSpPr>
            <p:cNvPr id="3" name="object 3"/>
            <p:cNvSpPr/>
            <p:nvPr/>
          </p:nvSpPr>
          <p:spPr>
            <a:xfrm>
              <a:off x="73914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81472" y="458723"/>
              <a:ext cx="273100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5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0"/>
              <a:t>Condicionales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8393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Remove Control</a:t>
            </a:r>
            <a:r>
              <a:rPr dirty="0" sz="2400" spc="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Flag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acting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control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flag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series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boolean</a:t>
            </a:r>
            <a:r>
              <a:rPr dirty="0" sz="2400" spc="1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break or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</a:t>
            </a:r>
            <a:r>
              <a:rPr dirty="0" sz="24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instead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2924555"/>
            <a:ext cx="5373624" cy="2808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" y="458723"/>
            <a:ext cx="7673340" cy="814069"/>
            <a:chOff x="739140" y="458723"/>
            <a:chExt cx="7673340" cy="814069"/>
          </a:xfrm>
        </p:grpSpPr>
        <p:sp>
          <p:nvSpPr>
            <p:cNvPr id="3" name="object 3"/>
            <p:cNvSpPr/>
            <p:nvPr/>
          </p:nvSpPr>
          <p:spPr>
            <a:xfrm>
              <a:off x="73914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81472" y="458723"/>
              <a:ext cx="273100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5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0"/>
              <a:t>Condicionales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538084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Null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Object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repeated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checks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null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400" spc="1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2564890"/>
            <a:ext cx="5318759" cy="42031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" y="458723"/>
            <a:ext cx="7673340" cy="814069"/>
            <a:chOff x="739140" y="458723"/>
            <a:chExt cx="7673340" cy="814069"/>
          </a:xfrm>
        </p:grpSpPr>
        <p:sp>
          <p:nvSpPr>
            <p:cNvPr id="3" name="object 3"/>
            <p:cNvSpPr/>
            <p:nvPr/>
          </p:nvSpPr>
          <p:spPr>
            <a:xfrm>
              <a:off x="73914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81472" y="458723"/>
              <a:ext cx="273100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3937" y="545084"/>
            <a:ext cx="7205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0"/>
              <a:t>Condicionales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2995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Decompose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Conditional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complicated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(if-then-else)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statement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from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condition,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then</a:t>
            </a:r>
            <a:r>
              <a:rPr dirty="0" sz="2400" spc="2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part,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else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parts.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48055" y="3212592"/>
            <a:ext cx="8476488" cy="2663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" y="458723"/>
            <a:ext cx="8801100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0057" y="545084"/>
            <a:ext cx="8329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70"/>
              <a:t>Variables</a:t>
            </a:r>
            <a:r>
              <a:rPr dirty="0" spc="-385"/>
              <a:t> </a:t>
            </a:r>
            <a:r>
              <a:rPr dirty="0" spc="114"/>
              <a:t>Temporales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457565" cy="24409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Split Temporary</a:t>
            </a:r>
            <a:r>
              <a:rPr dirty="0" sz="2400" spc="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4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assigned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once,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loop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nor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collecting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endParaRPr sz="2400">
              <a:latin typeface="Georgia"/>
              <a:cs typeface="Georgia"/>
            </a:endParaRPr>
          </a:p>
          <a:p>
            <a:pPr marL="355600" marR="614045" indent="-342900">
              <a:lnSpc>
                <a:spcPct val="1008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separate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each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assignment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3572254"/>
            <a:ext cx="6096000" cy="3168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458723"/>
            <a:ext cx="8801100" cy="814069"/>
            <a:chOff x="175260" y="458723"/>
            <a:chExt cx="8801100" cy="814069"/>
          </a:xfrm>
        </p:grpSpPr>
        <p:sp>
          <p:nvSpPr>
            <p:cNvPr id="3" name="object 3"/>
            <p:cNvSpPr/>
            <p:nvPr/>
          </p:nvSpPr>
          <p:spPr>
            <a:xfrm>
              <a:off x="17526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458723"/>
              <a:ext cx="385876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0057" y="545084"/>
            <a:ext cx="8331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70"/>
              <a:t>Variables</a:t>
            </a:r>
            <a:r>
              <a:rPr dirty="0" spc="-375"/>
              <a:t> </a:t>
            </a:r>
            <a:r>
              <a:rPr dirty="0" spc="114"/>
              <a:t>Temporales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05434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Explaining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complicated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499"/>
              </a:lnSpc>
              <a:spcBef>
                <a:spcPts val="56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Put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result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or parts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expression,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explains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purpose.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3212592"/>
            <a:ext cx="7226808" cy="3499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9251" y="458723"/>
            <a:ext cx="596493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075" y="545084"/>
            <a:ext cx="5497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0"/>
              <a:t>RESULTADOS </a:t>
            </a:r>
            <a:r>
              <a:rPr dirty="0" spc="65"/>
              <a:t>DE</a:t>
            </a:r>
            <a:r>
              <a:rPr dirty="0" spc="-155"/>
              <a:t> </a:t>
            </a:r>
            <a:r>
              <a:rPr dirty="0" spc="80"/>
              <a:t>APRENDIZAJE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0104" y="1062836"/>
            <a:ext cx="7275195" cy="485584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728470" indent="-34353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1728470" algn="l"/>
                <a:tab pos="1729105" algn="l"/>
              </a:tabLst>
            </a:pPr>
            <a:r>
              <a:rPr dirty="0" sz="2400" i="1">
                <a:latin typeface="TeXGyrePagella"/>
                <a:cs typeface="TeXGyrePagella"/>
              </a:rPr>
              <a:t>Presentar la </a:t>
            </a:r>
            <a:r>
              <a:rPr dirty="0" sz="2400" spc="-5" i="1">
                <a:latin typeface="TeXGyrePagella"/>
                <a:cs typeface="TeXGyrePagella"/>
              </a:rPr>
              <a:t>refactorización</a:t>
            </a:r>
            <a:r>
              <a:rPr dirty="0" sz="2400" spc="-65" i="1">
                <a:latin typeface="TeXGyrePagella"/>
                <a:cs typeface="TeXGyrePagella"/>
              </a:rPr>
              <a:t> </a:t>
            </a:r>
            <a:r>
              <a:rPr dirty="0" sz="2400" spc="-5" i="1">
                <a:latin typeface="TeXGyrePagella"/>
                <a:cs typeface="TeXGyrePagella"/>
              </a:rPr>
              <a:t>(qué),</a:t>
            </a:r>
            <a:endParaRPr sz="2400">
              <a:latin typeface="TeXGyrePagella"/>
              <a:cs typeface="TeXGyrePagella"/>
            </a:endParaRPr>
          </a:p>
          <a:p>
            <a:pPr marL="2103755" marR="2103120" indent="170815">
              <a:lnSpc>
                <a:spcPct val="110000"/>
              </a:lnSpc>
              <a:spcBef>
                <a:spcPts val="5"/>
              </a:spcBef>
            </a:pPr>
            <a:r>
              <a:rPr dirty="0" sz="2400" spc="-5" i="1">
                <a:latin typeface="TeXGyrePagella"/>
                <a:cs typeface="TeXGyrePagella"/>
              </a:rPr>
              <a:t>sus </a:t>
            </a:r>
            <a:r>
              <a:rPr dirty="0" sz="2400" i="1">
                <a:latin typeface="TeXGyrePagella"/>
                <a:cs typeface="TeXGyrePagella"/>
              </a:rPr>
              <a:t>motivos (por qué),  </a:t>
            </a:r>
            <a:r>
              <a:rPr dirty="0" sz="2400" i="1">
                <a:latin typeface="TeXGyrePagella"/>
                <a:cs typeface="TeXGyrePagella"/>
              </a:rPr>
              <a:t>y sus ventajas (para</a:t>
            </a:r>
            <a:r>
              <a:rPr dirty="0" sz="2400" spc="-75" i="1">
                <a:latin typeface="TeXGyrePagella"/>
                <a:cs typeface="TeXGyrePagella"/>
              </a:rPr>
              <a:t> </a:t>
            </a:r>
            <a:r>
              <a:rPr dirty="0" sz="2400" i="1">
                <a:latin typeface="TeXGyrePagella"/>
                <a:cs typeface="TeXGyrePagella"/>
              </a:rPr>
              <a:t>qué)</a:t>
            </a:r>
            <a:endParaRPr sz="2400">
              <a:latin typeface="TeXGyrePagella"/>
              <a:cs typeface="TeXGyrePagella"/>
            </a:endParaRPr>
          </a:p>
          <a:p>
            <a:pPr marL="960755" indent="-343535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960755" algn="l"/>
                <a:tab pos="961390" algn="l"/>
              </a:tabLst>
            </a:pPr>
            <a:r>
              <a:rPr dirty="0" sz="2400" i="1">
                <a:latin typeface="TeXGyrePagella"/>
                <a:cs typeface="TeXGyrePagella"/>
              </a:rPr>
              <a:t>Presentar </a:t>
            </a:r>
            <a:r>
              <a:rPr dirty="0" sz="2400" spc="-5" i="1">
                <a:latin typeface="TeXGyrePagella"/>
                <a:cs typeface="TeXGyrePagella"/>
              </a:rPr>
              <a:t>el catálogo </a:t>
            </a:r>
            <a:r>
              <a:rPr dirty="0" sz="2400" i="1">
                <a:latin typeface="TeXGyrePagella"/>
                <a:cs typeface="TeXGyrePagella"/>
              </a:rPr>
              <a:t>de refactorización</a:t>
            </a:r>
            <a:r>
              <a:rPr dirty="0" sz="2400" spc="-65" i="1">
                <a:latin typeface="TeXGyrePagella"/>
                <a:cs typeface="TeXGyrePagella"/>
              </a:rPr>
              <a:t> </a:t>
            </a:r>
            <a:r>
              <a:rPr dirty="0" sz="2400" spc="-5" i="1">
                <a:latin typeface="TeXGyrePagella"/>
                <a:cs typeface="TeXGyrePagella"/>
              </a:rPr>
              <a:t>(cómo)</a:t>
            </a:r>
            <a:endParaRPr sz="2400">
              <a:latin typeface="TeXGyrePagella"/>
              <a:cs typeface="TeXGyrePagella"/>
            </a:endParaRPr>
          </a:p>
          <a:p>
            <a:pPr marL="354965" indent="-3429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i="1">
                <a:latin typeface="TeXGyrePagella"/>
                <a:cs typeface="TeXGyrePagella"/>
              </a:rPr>
              <a:t>Presentar las condiciones </a:t>
            </a:r>
            <a:r>
              <a:rPr dirty="0" sz="2400" spc="-5" i="1">
                <a:latin typeface="TeXGyrePagella"/>
                <a:cs typeface="TeXGyrePagella"/>
              </a:rPr>
              <a:t>para la refactorización</a:t>
            </a:r>
            <a:r>
              <a:rPr dirty="0" sz="2400" spc="-15" i="1">
                <a:latin typeface="TeXGyrePagella"/>
                <a:cs typeface="TeXGyrePagella"/>
              </a:rPr>
              <a:t> </a:t>
            </a:r>
            <a:r>
              <a:rPr dirty="0" sz="2400" i="1">
                <a:latin typeface="TeXGyrePagella"/>
                <a:cs typeface="TeXGyrePagella"/>
              </a:rPr>
              <a:t>(dónde)</a:t>
            </a:r>
            <a:endParaRPr sz="24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2300">
              <a:latin typeface="TeXGyrePagella"/>
              <a:cs typeface="TeXGyrePagella"/>
            </a:endParaRPr>
          </a:p>
          <a:p>
            <a:pPr lvl="1" marL="945515" marR="950594" indent="185420">
              <a:lnSpc>
                <a:spcPct val="110100"/>
              </a:lnSpc>
              <a:buFont typeface="Wingdings"/>
              <a:buChar char=""/>
              <a:tabLst>
                <a:tab pos="1474470" algn="l"/>
                <a:tab pos="1475105" algn="l"/>
              </a:tabLst>
            </a:pPr>
            <a:r>
              <a:rPr dirty="0" sz="2400" spc="-5" i="1">
                <a:latin typeface="TeXGyrePagella"/>
                <a:cs typeface="TeXGyrePagella"/>
              </a:rPr>
              <a:t>Habilitar la </a:t>
            </a:r>
            <a:r>
              <a:rPr dirty="0" sz="2400" i="1">
                <a:latin typeface="TeXGyrePagella"/>
                <a:cs typeface="TeXGyrePagella"/>
              </a:rPr>
              <a:t>aplicación del </a:t>
            </a:r>
            <a:r>
              <a:rPr dirty="0" sz="2400" spc="-5" i="1">
                <a:latin typeface="TeXGyrePagella"/>
                <a:cs typeface="TeXGyrePagella"/>
              </a:rPr>
              <a:t>Refactoring  </a:t>
            </a:r>
            <a:r>
              <a:rPr dirty="0" sz="2400" i="1">
                <a:latin typeface="TeXGyrePagella"/>
                <a:cs typeface="TeXGyrePagella"/>
              </a:rPr>
              <a:t>para </a:t>
            </a:r>
            <a:r>
              <a:rPr dirty="0" sz="2400" spc="-5" i="1">
                <a:latin typeface="TeXGyrePagella"/>
                <a:cs typeface="TeXGyrePagella"/>
              </a:rPr>
              <a:t>el </a:t>
            </a:r>
            <a:r>
              <a:rPr dirty="0" sz="2400" i="1">
                <a:latin typeface="TeXGyrePagella"/>
                <a:cs typeface="TeXGyrePagella"/>
              </a:rPr>
              <a:t>Diseño </a:t>
            </a:r>
            <a:r>
              <a:rPr dirty="0" sz="2400" spc="-5" i="1">
                <a:latin typeface="TeXGyrePagella"/>
                <a:cs typeface="TeXGyrePagella"/>
              </a:rPr>
              <a:t>Dirigido </a:t>
            </a:r>
            <a:r>
              <a:rPr dirty="0" sz="2400" i="1">
                <a:latin typeface="TeXGyrePagella"/>
                <a:cs typeface="TeXGyrePagella"/>
              </a:rPr>
              <a:t>por Pruebas</a:t>
            </a:r>
            <a:r>
              <a:rPr dirty="0" sz="2400" spc="-120" i="1">
                <a:latin typeface="TeXGyrePagella"/>
                <a:cs typeface="TeXGyrePagella"/>
              </a:rPr>
              <a:t> </a:t>
            </a:r>
            <a:r>
              <a:rPr dirty="0" sz="2400" i="1">
                <a:latin typeface="TeXGyrePagella"/>
                <a:cs typeface="TeXGyrePagella"/>
              </a:rPr>
              <a:t>(TDD)</a:t>
            </a:r>
            <a:endParaRPr sz="2400">
              <a:latin typeface="TeXGyrePagella"/>
              <a:cs typeface="TeXGyrePagella"/>
            </a:endParaRPr>
          </a:p>
          <a:p>
            <a:pPr algn="ctr" marL="1304925" marR="1311275">
              <a:lnSpc>
                <a:spcPct val="110000"/>
              </a:lnSpc>
            </a:pPr>
            <a:r>
              <a:rPr dirty="0" sz="2400" i="1">
                <a:latin typeface="TeXGyrePagella"/>
                <a:cs typeface="TeXGyrePagella"/>
              </a:rPr>
              <a:t>que determinará </a:t>
            </a:r>
            <a:r>
              <a:rPr dirty="0" sz="2400" spc="-5" i="1">
                <a:latin typeface="TeXGyrePagella"/>
                <a:cs typeface="TeXGyrePagella"/>
              </a:rPr>
              <a:t>el </a:t>
            </a:r>
            <a:r>
              <a:rPr dirty="0" sz="2400" i="1">
                <a:latin typeface="TeXGyrePagella"/>
                <a:cs typeface="TeXGyrePagella"/>
              </a:rPr>
              <a:t>momento</a:t>
            </a:r>
            <a:r>
              <a:rPr dirty="0" sz="2400" spc="-130" i="1">
                <a:latin typeface="TeXGyrePagella"/>
                <a:cs typeface="TeXGyrePagella"/>
              </a:rPr>
              <a:t> </a:t>
            </a:r>
            <a:r>
              <a:rPr dirty="0" sz="2400" i="1">
                <a:latin typeface="TeXGyrePagella"/>
                <a:cs typeface="TeXGyrePagella"/>
              </a:rPr>
              <a:t>(cuándo)  </a:t>
            </a:r>
            <a:r>
              <a:rPr dirty="0" sz="2400" i="1">
                <a:latin typeface="TeXGyrePagella"/>
                <a:cs typeface="TeXGyrePagella"/>
              </a:rPr>
              <a:t>y </a:t>
            </a:r>
            <a:r>
              <a:rPr dirty="0" sz="2400" spc="-5" i="1">
                <a:latin typeface="TeXGyrePagella"/>
                <a:cs typeface="TeXGyrePagella"/>
              </a:rPr>
              <a:t>el </a:t>
            </a:r>
            <a:r>
              <a:rPr dirty="0" sz="2400" i="1">
                <a:latin typeface="TeXGyrePagella"/>
                <a:cs typeface="TeXGyrePagella"/>
              </a:rPr>
              <a:t>grado de </a:t>
            </a:r>
            <a:r>
              <a:rPr dirty="0" sz="2400" spc="-5" i="1">
                <a:latin typeface="TeXGyrePagella"/>
                <a:cs typeface="TeXGyrePagella"/>
              </a:rPr>
              <a:t>su </a:t>
            </a:r>
            <a:r>
              <a:rPr dirty="0" sz="2400" i="1">
                <a:latin typeface="TeXGyrePagella"/>
                <a:cs typeface="TeXGyrePagella"/>
              </a:rPr>
              <a:t>aplicación (cuánto)  </a:t>
            </a:r>
            <a:r>
              <a:rPr dirty="0" sz="2400" spc="-5" i="1">
                <a:latin typeface="TeXGyrePagella"/>
                <a:cs typeface="TeXGyrePagella"/>
              </a:rPr>
              <a:t>cada </a:t>
            </a:r>
            <a:r>
              <a:rPr dirty="0" sz="2400" i="1">
                <a:latin typeface="TeXGyrePagella"/>
                <a:cs typeface="TeXGyrePagella"/>
              </a:rPr>
              <a:t>vez que </a:t>
            </a:r>
            <a:r>
              <a:rPr dirty="0" sz="2400" spc="-5" i="1">
                <a:latin typeface="TeXGyrePagella"/>
                <a:cs typeface="TeXGyrePagella"/>
              </a:rPr>
              <a:t>se </a:t>
            </a:r>
            <a:r>
              <a:rPr dirty="0" sz="2400" i="1">
                <a:latin typeface="TeXGyrePagella"/>
                <a:cs typeface="TeXGyrePagella"/>
              </a:rPr>
              <a:t>añade</a:t>
            </a:r>
            <a:r>
              <a:rPr dirty="0" sz="2400" spc="-75" i="1">
                <a:latin typeface="TeXGyrePagella"/>
                <a:cs typeface="TeXGyrePagella"/>
              </a:rPr>
              <a:t> </a:t>
            </a:r>
            <a:r>
              <a:rPr dirty="0" sz="2400" i="1">
                <a:latin typeface="TeXGyrePagella"/>
                <a:cs typeface="TeXGyrePagella"/>
              </a:rPr>
              <a:t>funcionalidad</a:t>
            </a:r>
            <a:endParaRPr sz="2400">
              <a:latin typeface="TeXGyrePagella"/>
              <a:cs typeface="TeXGyrePagella"/>
            </a:endParaRPr>
          </a:p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dirty="0" sz="2400" i="1">
                <a:latin typeface="TeXGyrePagella"/>
                <a:cs typeface="TeXGyrePagella"/>
              </a:rPr>
              <a:t>para </a:t>
            </a:r>
            <a:r>
              <a:rPr dirty="0" sz="2400" spc="-5" i="1">
                <a:latin typeface="TeXGyrePagella"/>
                <a:cs typeface="TeXGyrePagella"/>
              </a:rPr>
              <a:t>superar un nuevo </a:t>
            </a:r>
            <a:r>
              <a:rPr dirty="0" sz="2400" i="1">
                <a:latin typeface="TeXGyrePagella"/>
                <a:cs typeface="TeXGyrePagella"/>
              </a:rPr>
              <a:t>test de las historias de</a:t>
            </a:r>
            <a:r>
              <a:rPr dirty="0" sz="2400" spc="20" i="1">
                <a:latin typeface="TeXGyrePagella"/>
                <a:cs typeface="TeXGyrePagella"/>
              </a:rPr>
              <a:t> </a:t>
            </a:r>
            <a:r>
              <a:rPr dirty="0" sz="2400" spc="-5" i="1">
                <a:latin typeface="TeXGyrePagella"/>
                <a:cs typeface="TeXGyrePagella"/>
              </a:rPr>
              <a:t>usuario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458723"/>
            <a:ext cx="8801100" cy="814069"/>
            <a:chOff x="175260" y="458723"/>
            <a:chExt cx="8801100" cy="814069"/>
          </a:xfrm>
        </p:grpSpPr>
        <p:sp>
          <p:nvSpPr>
            <p:cNvPr id="3" name="object 3"/>
            <p:cNvSpPr/>
            <p:nvPr/>
          </p:nvSpPr>
          <p:spPr>
            <a:xfrm>
              <a:off x="17526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458723"/>
              <a:ext cx="385876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0057" y="545084"/>
            <a:ext cx="8331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70"/>
              <a:t>Variables</a:t>
            </a:r>
            <a:r>
              <a:rPr dirty="0" spc="-375"/>
              <a:t> </a:t>
            </a:r>
            <a:r>
              <a:rPr dirty="0" spc="114"/>
              <a:t>Temporales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11515" cy="24409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Inline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4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assigned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once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simple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expression,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getting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way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refactorings</a:t>
            </a:r>
            <a:endParaRPr sz="2400">
              <a:latin typeface="Georgia"/>
              <a:cs typeface="Georgia"/>
            </a:endParaRPr>
          </a:p>
          <a:p>
            <a:pPr marL="355600" marR="659765" indent="-342900">
              <a:lnSpc>
                <a:spcPct val="1008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references to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645408"/>
            <a:ext cx="6633972" cy="30236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260" y="458723"/>
            <a:ext cx="8801100" cy="814069"/>
            <a:chOff x="175260" y="458723"/>
            <a:chExt cx="8801100" cy="814069"/>
          </a:xfrm>
        </p:grpSpPr>
        <p:sp>
          <p:nvSpPr>
            <p:cNvPr id="3" name="object 3"/>
            <p:cNvSpPr/>
            <p:nvPr/>
          </p:nvSpPr>
          <p:spPr>
            <a:xfrm>
              <a:off x="175260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17592" y="458723"/>
              <a:ext cx="3858767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0057" y="545084"/>
            <a:ext cx="83312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70"/>
              <a:t>Variables</a:t>
            </a:r>
            <a:r>
              <a:rPr dirty="0" spc="-375"/>
              <a:t> </a:t>
            </a:r>
            <a:r>
              <a:rPr dirty="0" spc="114"/>
              <a:t>Temporales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4821"/>
            <a:ext cx="3352800" cy="566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Temp</a:t>
            </a:r>
            <a:endParaRPr sz="24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-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Query</a:t>
            </a:r>
            <a:endParaRPr sz="2400">
              <a:latin typeface="TeXGyrePagella"/>
              <a:cs typeface="TeXGyrePagella"/>
            </a:endParaRPr>
          </a:p>
          <a:p>
            <a:pPr marL="355600" marR="364490" indent="-342900">
              <a:lnSpc>
                <a:spcPct val="1002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hold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result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references 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temp 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expression.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1691" y="1171955"/>
            <a:ext cx="5323332" cy="37490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4691" y="458723"/>
            <a:ext cx="72222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794" y="545084"/>
            <a:ext cx="6751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285"/>
              <a:t> </a:t>
            </a:r>
            <a:r>
              <a:rPr dirty="0" spc="140"/>
              <a:t>Parámetros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6376035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Remove Assignments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to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Parameters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assigns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temporary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instead.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7868" y="2545079"/>
            <a:ext cx="8487156" cy="2991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691" y="458723"/>
            <a:ext cx="7222490" cy="814069"/>
            <a:chOff x="964691" y="458723"/>
            <a:chExt cx="7222490" cy="814069"/>
          </a:xfrm>
        </p:grpSpPr>
        <p:sp>
          <p:nvSpPr>
            <p:cNvPr id="3" name="object 3"/>
            <p:cNvSpPr/>
            <p:nvPr/>
          </p:nvSpPr>
          <p:spPr>
            <a:xfrm>
              <a:off x="96469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07024" y="458723"/>
              <a:ext cx="22799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9794" y="545084"/>
            <a:ext cx="67538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275"/>
              <a:t> </a:t>
            </a:r>
            <a:r>
              <a:rPr dirty="0" spc="140"/>
              <a:t>Parámetros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54085" cy="24409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 with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85470" indent="-342900">
              <a:lnSpc>
                <a:spcPct val="1004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invokes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passes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result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receiver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also 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invoke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800"/>
              </a:lnSpc>
              <a:spcBef>
                <a:spcPts val="53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let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receiver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invoke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108" y="3572255"/>
            <a:ext cx="8497824" cy="281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691" y="458723"/>
            <a:ext cx="7222490" cy="814069"/>
            <a:chOff x="964691" y="458723"/>
            <a:chExt cx="7222490" cy="814069"/>
          </a:xfrm>
        </p:grpSpPr>
        <p:sp>
          <p:nvSpPr>
            <p:cNvPr id="3" name="object 3"/>
            <p:cNvSpPr/>
            <p:nvPr/>
          </p:nvSpPr>
          <p:spPr>
            <a:xfrm>
              <a:off x="96469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07024" y="458723"/>
              <a:ext cx="22799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9794" y="545084"/>
            <a:ext cx="67538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275"/>
              <a:t> </a:t>
            </a:r>
            <a:r>
              <a:rPr dirty="0" spc="140"/>
              <a:t>Parámetros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4821"/>
            <a:ext cx="2847340" cy="5295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5600" marR="106680" indent="-342900">
              <a:lnSpc>
                <a:spcPct val="100299"/>
              </a:lnSpc>
              <a:spcBef>
                <a:spcPts val="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 with  Explicit</a:t>
            </a:r>
            <a:r>
              <a:rPr dirty="0" sz="2400" spc="-9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Methods</a:t>
            </a:r>
            <a:endParaRPr sz="2400">
              <a:latin typeface="TeXGyrePagella"/>
              <a:cs typeface="TeXGyrePagella"/>
            </a:endParaRPr>
          </a:p>
          <a:p>
            <a:pPr marL="355600" marR="22225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runs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depending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values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enumerated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parameter.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299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separate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each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6495" y="1124711"/>
            <a:ext cx="5748528" cy="4104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1" y="458723"/>
            <a:ext cx="841095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129" y="545084"/>
            <a:ext cx="79432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80"/>
              <a:t>Refactorización:</a:t>
            </a:r>
            <a:r>
              <a:rPr dirty="0" spc="-10"/>
              <a:t> </a:t>
            </a:r>
            <a:r>
              <a:rPr dirty="0" spc="175"/>
              <a:t>Cuerpo</a:t>
            </a:r>
            <a:r>
              <a:rPr dirty="0" spc="5"/>
              <a:t> </a:t>
            </a:r>
            <a:r>
              <a:rPr dirty="0" spc="200"/>
              <a:t>de</a:t>
            </a:r>
            <a:r>
              <a:rPr dirty="0" spc="10"/>
              <a:t> </a:t>
            </a:r>
            <a:r>
              <a:rPr dirty="0" spc="155"/>
              <a:t>Método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133297"/>
            <a:ext cx="2399665" cy="56635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5600" marR="577850" indent="-342900">
              <a:lnSpc>
                <a:spcPct val="100499"/>
              </a:lnSpc>
              <a:spcBef>
                <a:spcPts val="8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Substitute 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A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l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gori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hm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algorithm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is  clearer</a:t>
            </a:r>
            <a:endParaRPr sz="2400">
              <a:latin typeface="Georgia"/>
              <a:cs typeface="Georgia"/>
            </a:endParaRPr>
          </a:p>
          <a:p>
            <a:pPr marL="355600" marR="294640" indent="-342900">
              <a:lnSpc>
                <a:spcPct val="1002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body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r>
              <a:rPr dirty="0" sz="2400" spc="-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new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algorithm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20923" y="1171955"/>
            <a:ext cx="6161532" cy="4704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331" y="458723"/>
            <a:ext cx="8411210" cy="814069"/>
            <a:chOff x="370331" y="458723"/>
            <a:chExt cx="8411210" cy="814069"/>
          </a:xfrm>
        </p:grpSpPr>
        <p:sp>
          <p:nvSpPr>
            <p:cNvPr id="3" name="object 3"/>
            <p:cNvSpPr/>
            <p:nvPr/>
          </p:nvSpPr>
          <p:spPr>
            <a:xfrm>
              <a:off x="37033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12664" y="458723"/>
              <a:ext cx="346862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129" y="545084"/>
            <a:ext cx="794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75"/>
              <a:t>Cuerpo</a:t>
            </a:r>
            <a:r>
              <a:rPr dirty="0" spc="5"/>
              <a:t> </a:t>
            </a:r>
            <a:r>
              <a:rPr dirty="0" spc="200"/>
              <a:t>de</a:t>
            </a:r>
            <a:r>
              <a:rPr dirty="0" spc="1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34705" cy="17094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Inline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method's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body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just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clear as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-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8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Put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method's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body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body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callers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remove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852926"/>
            <a:ext cx="6652259" cy="38877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331" y="458723"/>
            <a:ext cx="8411210" cy="814069"/>
            <a:chOff x="370331" y="458723"/>
            <a:chExt cx="8411210" cy="814069"/>
          </a:xfrm>
        </p:grpSpPr>
        <p:sp>
          <p:nvSpPr>
            <p:cNvPr id="3" name="object 3"/>
            <p:cNvSpPr/>
            <p:nvPr/>
          </p:nvSpPr>
          <p:spPr>
            <a:xfrm>
              <a:off x="37033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12664" y="458723"/>
              <a:ext cx="346862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129" y="545084"/>
            <a:ext cx="794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75"/>
              <a:t>Cuerpo</a:t>
            </a:r>
            <a:r>
              <a:rPr dirty="0" spc="5"/>
              <a:t> </a:t>
            </a:r>
            <a:r>
              <a:rPr dirty="0" spc="200"/>
              <a:t>de</a:t>
            </a:r>
            <a:r>
              <a:rPr dirty="0" spc="1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4821"/>
            <a:ext cx="2504440" cy="529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Extract</a:t>
            </a:r>
            <a:endParaRPr sz="24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165" indent="-342900">
              <a:lnSpc>
                <a:spcPct val="1002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</a:t>
            </a:r>
            <a:r>
              <a:rPr dirty="0" sz="24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fragment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grouped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together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</a:t>
            </a:r>
            <a:r>
              <a:rPr dirty="0" sz="24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Turn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fragment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whose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explains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purpose 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51404" y="1053083"/>
            <a:ext cx="6103620" cy="4608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331" y="458723"/>
            <a:ext cx="8411210" cy="814069"/>
            <a:chOff x="370331" y="458723"/>
            <a:chExt cx="8411210" cy="814069"/>
          </a:xfrm>
        </p:grpSpPr>
        <p:sp>
          <p:nvSpPr>
            <p:cNvPr id="3" name="object 3"/>
            <p:cNvSpPr/>
            <p:nvPr/>
          </p:nvSpPr>
          <p:spPr>
            <a:xfrm>
              <a:off x="37033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12664" y="458723"/>
              <a:ext cx="346862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129" y="545084"/>
            <a:ext cx="794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75"/>
              <a:t>Cuerpo</a:t>
            </a:r>
            <a:r>
              <a:rPr dirty="0" spc="5"/>
              <a:t> </a:t>
            </a:r>
            <a:r>
              <a:rPr dirty="0" spc="200"/>
              <a:t>de</a:t>
            </a:r>
            <a:r>
              <a:rPr dirty="0" spc="1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4821"/>
            <a:ext cx="3985895" cy="566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marR="452120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422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Method</a:t>
            </a:r>
            <a:endParaRPr sz="2400">
              <a:latin typeface="TeXGyrePagella"/>
              <a:cs typeface="TeXGyrePagella"/>
            </a:endParaRPr>
          </a:p>
          <a:p>
            <a:pPr algn="ctr" marR="439420">
              <a:lnSpc>
                <a:spcPct val="100000"/>
              </a:lnSpc>
              <a:spcBef>
                <a:spcPts val="15"/>
              </a:spcBef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 Method</a:t>
            </a:r>
            <a:r>
              <a:rPr dirty="0" sz="2400" spc="-4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Object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2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long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uses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local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variables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such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way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cannot</a:t>
            </a:r>
            <a:r>
              <a:rPr dirty="0" sz="2400" spc="-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apply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Extract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Method.</a:t>
            </a:r>
            <a:endParaRPr sz="2400">
              <a:latin typeface="Georgia"/>
              <a:cs typeface="Georgia"/>
            </a:endParaRPr>
          </a:p>
          <a:p>
            <a:pPr marL="355600" marR="34290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Turn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own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local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variables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become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fields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then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decompose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other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5591" y="1171955"/>
            <a:ext cx="4572000" cy="4087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0331" y="458723"/>
            <a:ext cx="8411210" cy="814069"/>
            <a:chOff x="370331" y="458723"/>
            <a:chExt cx="8411210" cy="814069"/>
          </a:xfrm>
        </p:grpSpPr>
        <p:sp>
          <p:nvSpPr>
            <p:cNvPr id="3" name="object 3"/>
            <p:cNvSpPr/>
            <p:nvPr/>
          </p:nvSpPr>
          <p:spPr>
            <a:xfrm>
              <a:off x="370331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12664" y="458723"/>
              <a:ext cx="346862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5129" y="545084"/>
            <a:ext cx="7945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75"/>
              <a:t>Cuerpo</a:t>
            </a:r>
            <a:r>
              <a:rPr dirty="0" spc="5"/>
              <a:t> </a:t>
            </a:r>
            <a:r>
              <a:rPr dirty="0" spc="200"/>
              <a:t>de</a:t>
            </a:r>
            <a:r>
              <a:rPr dirty="0" spc="1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134821"/>
            <a:ext cx="3514090" cy="566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Form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Template</a:t>
            </a:r>
            <a:endParaRPr sz="24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224790" indent="-342900">
              <a:lnSpc>
                <a:spcPct val="100200"/>
              </a:lnSpc>
              <a:spcBef>
                <a:spcPts val="5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perform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similar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steps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order,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yet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steps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2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Get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steps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signature, so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original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become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same. Then 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up.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95928" y="1171954"/>
            <a:ext cx="5038344" cy="56220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55" y="458723"/>
            <a:ext cx="177241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3143" y="545084"/>
            <a:ext cx="13049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95"/>
              <a:t>I</a:t>
            </a:r>
            <a:r>
              <a:rPr dirty="0" spc="215"/>
              <a:t>N</a:t>
            </a:r>
            <a:r>
              <a:rPr dirty="0" spc="65"/>
              <a:t>DICE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1068" y="1048473"/>
            <a:ext cx="8144509" cy="207518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Definición y Justificación de la</a:t>
            </a:r>
            <a:r>
              <a:rPr dirty="0" sz="2800" spc="1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Refactorización</a:t>
            </a:r>
            <a:endParaRPr sz="2800">
              <a:latin typeface="TeXGyrePagella"/>
              <a:cs typeface="TeXGyrePagella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Catálogo de</a:t>
            </a:r>
            <a:r>
              <a:rPr dirty="0" sz="28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Refactorización</a:t>
            </a:r>
            <a:endParaRPr sz="2800">
              <a:latin typeface="TeXGyrePagella"/>
              <a:cs typeface="TeXGyrePagella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10" b="1">
                <a:solidFill>
                  <a:srgbClr val="585858"/>
                </a:solidFill>
                <a:latin typeface="TeXGyrePagella"/>
                <a:cs typeface="TeXGyrePagella"/>
              </a:rPr>
              <a:t>Condiciones </a:t>
            </a: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para</a:t>
            </a:r>
            <a:r>
              <a:rPr dirty="0" sz="2800" spc="7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Refactorización</a:t>
            </a:r>
            <a:endParaRPr sz="2800">
              <a:latin typeface="TeXGyrePagella"/>
              <a:cs typeface="TeXGyrePagella"/>
            </a:endParaRPr>
          </a:p>
          <a:p>
            <a:pPr marL="469900" indent="-4572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Desarrollo Dirigido por Pruebas</a:t>
            </a:r>
            <a:r>
              <a:rPr dirty="0" sz="2800" spc="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800" spc="-5" b="1">
                <a:solidFill>
                  <a:srgbClr val="585858"/>
                </a:solidFill>
                <a:latin typeface="TeXGyrePagella"/>
                <a:cs typeface="TeXGyrePagella"/>
              </a:rPr>
              <a:t>(TDD)</a:t>
            </a:r>
            <a:endParaRPr sz="2800">
              <a:latin typeface="TeXGyrePagella"/>
              <a:cs typeface="TeXGyrePagell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6839" y="4637756"/>
            <a:ext cx="7004684" cy="156146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r" marL="12700" marR="5080" indent="877569">
              <a:lnSpc>
                <a:spcPct val="121500"/>
              </a:lnSpc>
              <a:spcBef>
                <a:spcPts val="60"/>
              </a:spcBef>
            </a:pP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El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contenido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de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este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tema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está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basado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directamente</a:t>
            </a:r>
            <a:r>
              <a:rPr dirty="0" sz="2000" spc="-114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del</a:t>
            </a:r>
            <a:r>
              <a:rPr dirty="0" sz="2000" spc="-2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libro: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5" b="1" i="1">
                <a:solidFill>
                  <a:srgbClr val="585858"/>
                </a:solidFill>
                <a:latin typeface="TeXGyrePagella"/>
                <a:cs typeface="TeXGyrePagella"/>
              </a:rPr>
              <a:t>Fowler,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M.; Beck, </a:t>
            </a:r>
            <a:r>
              <a:rPr dirty="0" sz="2000" spc="-5" b="1" i="1">
                <a:solidFill>
                  <a:srgbClr val="585858"/>
                </a:solidFill>
                <a:latin typeface="TeXGyrePagella"/>
                <a:cs typeface="TeXGyrePagella"/>
              </a:rPr>
              <a:t>K.; Brant, J.;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Opdyke, W.;</a:t>
            </a:r>
            <a:r>
              <a:rPr dirty="0" sz="2000" spc="-75" b="1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Roberts,</a:t>
            </a:r>
            <a:r>
              <a:rPr dirty="0" sz="2000" spc="-30" b="1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D.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 i="1">
                <a:solidFill>
                  <a:srgbClr val="585858"/>
                </a:solidFill>
                <a:latin typeface="TeXGyrePagella"/>
                <a:cs typeface="TeXGyrePagella"/>
              </a:rPr>
              <a:t>Refactoring. Improving the </a:t>
            </a:r>
            <a:r>
              <a:rPr dirty="0" sz="2400" b="1" i="1">
                <a:solidFill>
                  <a:srgbClr val="585858"/>
                </a:solidFill>
                <a:latin typeface="TeXGyrePagella"/>
                <a:cs typeface="TeXGyrePagella"/>
              </a:rPr>
              <a:t>Design </a:t>
            </a:r>
            <a:r>
              <a:rPr dirty="0" sz="2400" spc="-5" b="1" i="1">
                <a:solidFill>
                  <a:srgbClr val="585858"/>
                </a:solidFill>
                <a:latin typeface="TeXGyrePagella"/>
                <a:cs typeface="TeXGyrePagella"/>
              </a:rPr>
              <a:t>of Existing</a:t>
            </a:r>
            <a:r>
              <a:rPr dirty="0" sz="2400" spc="-25" b="1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 i="1">
                <a:solidFill>
                  <a:srgbClr val="585858"/>
                </a:solidFill>
                <a:latin typeface="TeXGyrePagella"/>
                <a:cs typeface="TeXGyrePagella"/>
              </a:rPr>
              <a:t>Code</a:t>
            </a:r>
            <a:endParaRPr sz="2400">
              <a:latin typeface="TeXGyrePagella"/>
              <a:cs typeface="TeXGyrePagella"/>
            </a:endParaRPr>
          </a:p>
          <a:p>
            <a:pPr algn="r" marR="6350">
              <a:lnSpc>
                <a:spcPct val="100000"/>
              </a:lnSpc>
              <a:spcBef>
                <a:spcPts val="505"/>
              </a:spcBef>
            </a:pP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Addison-Wesley Professional,</a:t>
            </a:r>
            <a:r>
              <a:rPr dirty="0" sz="2000" spc="-135" b="1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b="1" i="1">
                <a:solidFill>
                  <a:srgbClr val="585858"/>
                </a:solidFill>
                <a:latin typeface="TeXGyrePagella"/>
                <a:cs typeface="TeXGyrePagella"/>
              </a:rPr>
              <a:t>1999</a:t>
            </a:r>
            <a:endParaRPr sz="2000">
              <a:latin typeface="TeXGyrePagella"/>
              <a:cs typeface="TeXGyrePagell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03" y="458723"/>
            <a:ext cx="71079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427" y="545084"/>
            <a:ext cx="6647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</a:t>
            </a:r>
            <a:r>
              <a:rPr dirty="0" spc="-465"/>
              <a:t> </a:t>
            </a:r>
            <a:r>
              <a:rPr dirty="0" spc="85"/>
              <a:t>Refactorización: </a:t>
            </a:r>
            <a:r>
              <a:rPr dirty="0" spc="160"/>
              <a:t>Resumen </a:t>
            </a:r>
            <a:r>
              <a:rPr dirty="0" spc="5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46456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Nested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Guard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Clauses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000">
              <a:latin typeface="Georgia"/>
              <a:cs typeface="Georgia"/>
            </a:endParaRPr>
          </a:p>
          <a:p>
            <a:pPr marL="299085" marR="55816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 Duplicate  Conditional</a:t>
            </a: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Fragments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Control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Flag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Decompose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685538"/>
            <a:ext cx="342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Variables</a:t>
            </a:r>
            <a:r>
              <a:rPr dirty="0" sz="2400" spc="-7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Temporales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5054385"/>
            <a:ext cx="3272154" cy="1428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Split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Temporary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endParaRPr sz="2000">
              <a:latin typeface="Georgia"/>
              <a:cs typeface="Georgia"/>
            </a:endParaRPr>
          </a:p>
          <a:p>
            <a:pPr marL="299085" marR="26098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Explaining  Variable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63265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d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ic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ales: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Parámetros: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66799"/>
            <a:ext cx="364236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0579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Assignments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Parameters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5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Explicit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222116"/>
            <a:ext cx="311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Cuerpo de</a:t>
            </a:r>
            <a:r>
              <a:rPr dirty="0" sz="24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Métodos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3591153"/>
            <a:ext cx="3673475" cy="2099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Substitute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Algorithm</a:t>
            </a:r>
            <a:endParaRPr sz="2000">
              <a:latin typeface="Georgia"/>
              <a:cs typeface="Georgia"/>
            </a:endParaRPr>
          </a:p>
          <a:p>
            <a:pPr marL="299085" marR="58991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Form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Template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7804" y="458723"/>
            <a:ext cx="77175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542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15"/>
              <a:t> </a:t>
            </a:r>
            <a:r>
              <a:rPr dirty="0" spc="125"/>
              <a:t>Encapsulación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6948170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Encapsulate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Field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There 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public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field.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private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provide</a:t>
            </a:r>
            <a:r>
              <a:rPr dirty="0" sz="2400" spc="1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accessors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8055" y="2564892"/>
            <a:ext cx="8543544" cy="27355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458723"/>
            <a:ext cx="7717790" cy="814069"/>
            <a:chOff x="717804" y="458723"/>
            <a:chExt cx="7717790" cy="814069"/>
          </a:xfrm>
        </p:grpSpPr>
        <p:sp>
          <p:nvSpPr>
            <p:cNvPr id="3" name="object 3"/>
            <p:cNvSpPr/>
            <p:nvPr/>
          </p:nvSpPr>
          <p:spPr>
            <a:xfrm>
              <a:off x="717804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0136" y="458723"/>
              <a:ext cx="27752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491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120"/>
              <a:t>Encapsulación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2769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Self Encapsulate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</a:t>
            </a:r>
            <a:endParaRPr sz="2400">
              <a:latin typeface="TeXGyrePagella"/>
              <a:cs typeface="TeXGyrePagella"/>
            </a:endParaRPr>
          </a:p>
          <a:p>
            <a:pPr marL="355600" marR="80835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accessing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directly,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coupling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becoming</a:t>
            </a:r>
            <a:r>
              <a:rPr dirty="0" sz="24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awkward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getting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setting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0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those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access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field.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3285742"/>
            <a:ext cx="6483096" cy="34549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458723"/>
            <a:ext cx="7717790" cy="814069"/>
            <a:chOff x="717804" y="458723"/>
            <a:chExt cx="7717790" cy="814069"/>
          </a:xfrm>
        </p:grpSpPr>
        <p:sp>
          <p:nvSpPr>
            <p:cNvPr id="3" name="object 3"/>
            <p:cNvSpPr/>
            <p:nvPr/>
          </p:nvSpPr>
          <p:spPr>
            <a:xfrm>
              <a:off x="717804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0136" y="458723"/>
              <a:ext cx="27752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491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120"/>
              <a:t>Encapsulación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364730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Hide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any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</a:t>
            </a:r>
            <a:r>
              <a:rPr dirty="0" sz="2400" spc="-1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private.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107" y="2564872"/>
            <a:ext cx="8338054" cy="13213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458723"/>
            <a:ext cx="7717790" cy="814069"/>
            <a:chOff x="717804" y="458723"/>
            <a:chExt cx="7717790" cy="814069"/>
          </a:xfrm>
        </p:grpSpPr>
        <p:sp>
          <p:nvSpPr>
            <p:cNvPr id="3" name="object 3"/>
            <p:cNvSpPr/>
            <p:nvPr/>
          </p:nvSpPr>
          <p:spPr>
            <a:xfrm>
              <a:off x="717804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0136" y="458723"/>
              <a:ext cx="27752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491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120"/>
              <a:t>Encapsulación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8294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Remove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Setting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should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set 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creation time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never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altered.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any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setting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3107" y="2924567"/>
            <a:ext cx="8264899" cy="1310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458723"/>
            <a:ext cx="7717790" cy="814069"/>
            <a:chOff x="717804" y="458723"/>
            <a:chExt cx="7717790" cy="814069"/>
          </a:xfrm>
        </p:grpSpPr>
        <p:sp>
          <p:nvSpPr>
            <p:cNvPr id="3" name="object 3"/>
            <p:cNvSpPr/>
            <p:nvPr/>
          </p:nvSpPr>
          <p:spPr>
            <a:xfrm>
              <a:off x="717804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0136" y="458723"/>
              <a:ext cx="27752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491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120"/>
              <a:t>Encapsulación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865745" cy="17094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Encapsulate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Collection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-1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collection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8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read-only </a:t>
            </a:r>
            <a:r>
              <a:rPr dirty="0" sz="2400" spc="95">
                <a:solidFill>
                  <a:srgbClr val="585858"/>
                </a:solidFill>
                <a:latin typeface="Georgia"/>
                <a:cs typeface="Georgia"/>
              </a:rPr>
              <a:t>view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provide 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add/remove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 methods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7595" y="2852942"/>
            <a:ext cx="8446322" cy="20160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7804" y="458723"/>
            <a:ext cx="7717790" cy="814069"/>
            <a:chOff x="717804" y="458723"/>
            <a:chExt cx="7717790" cy="814069"/>
          </a:xfrm>
        </p:grpSpPr>
        <p:sp>
          <p:nvSpPr>
            <p:cNvPr id="3" name="object 3"/>
            <p:cNvSpPr/>
            <p:nvPr/>
          </p:nvSpPr>
          <p:spPr>
            <a:xfrm>
              <a:off x="717804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660136" y="458723"/>
              <a:ext cx="2775204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2601" y="545084"/>
            <a:ext cx="724915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120"/>
              <a:t>Encapsulación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788909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Encapsulate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Downcast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returns 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be 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downcasted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callers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downcast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within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0540" y="2924555"/>
            <a:ext cx="8311895" cy="3384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2315" y="458723"/>
            <a:ext cx="86669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7113" y="545084"/>
            <a:ext cx="8199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 spc="-10"/>
              <a:t> </a:t>
            </a:r>
            <a:r>
              <a:rPr dirty="0" spc="114"/>
              <a:t>Cabecera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155"/>
              <a:t>Método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025765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Remove</a:t>
            </a:r>
            <a:r>
              <a:rPr dirty="0" sz="2400" spc="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 is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no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longer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body.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Remove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2924555"/>
            <a:ext cx="8308848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458723"/>
            <a:ext cx="8667115" cy="814069"/>
            <a:chOff x="242315" y="458723"/>
            <a:chExt cx="8667115" cy="814069"/>
          </a:xfrm>
        </p:grpSpPr>
        <p:sp>
          <p:nvSpPr>
            <p:cNvPr id="3" name="object 3"/>
            <p:cNvSpPr/>
            <p:nvPr/>
          </p:nvSpPr>
          <p:spPr>
            <a:xfrm>
              <a:off x="24231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84648" y="458723"/>
              <a:ext cx="3724655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113" y="545084"/>
            <a:ext cx="8201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14"/>
              <a:t>Cabecera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29320" cy="17094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Add Parameter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information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-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caller</a:t>
            </a:r>
            <a:endParaRPr sz="2400">
              <a:latin typeface="Georgia"/>
              <a:cs typeface="Georgia"/>
            </a:endParaRPr>
          </a:p>
          <a:p>
            <a:pPr marL="355600" marR="424815" indent="-342900">
              <a:lnSpc>
                <a:spcPct val="1008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40">
                <a:solidFill>
                  <a:srgbClr val="585858"/>
                </a:solidFill>
                <a:latin typeface="Georgia"/>
                <a:cs typeface="Georgia"/>
              </a:rPr>
              <a:t>Add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pass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information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0247" y="2924564"/>
            <a:ext cx="8287760" cy="15133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2315" y="458723"/>
            <a:ext cx="8667115" cy="814069"/>
            <a:chOff x="242315" y="458723"/>
            <a:chExt cx="8667115" cy="814069"/>
          </a:xfrm>
        </p:grpSpPr>
        <p:sp>
          <p:nvSpPr>
            <p:cNvPr id="3" name="object 3"/>
            <p:cNvSpPr/>
            <p:nvPr/>
          </p:nvSpPr>
          <p:spPr>
            <a:xfrm>
              <a:off x="24231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84648" y="458723"/>
              <a:ext cx="3724655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113" y="545084"/>
            <a:ext cx="8201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14"/>
              <a:t>Cabecera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155"/>
              <a:t>Método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3310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Parameterize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60769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Several methods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similar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things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values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contained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r>
              <a:rPr dirty="0" sz="2400" spc="1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body.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parameter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</a:t>
            </a:r>
            <a:r>
              <a:rPr dirty="0" sz="2400" spc="2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values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39" y="3212622"/>
            <a:ext cx="8641371" cy="1872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458723"/>
            <a:ext cx="815187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9" y="545084"/>
            <a:ext cx="7682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</a:t>
            </a:r>
            <a:r>
              <a:rPr dirty="0" spc="90"/>
              <a:t>Definición </a:t>
            </a:r>
            <a:r>
              <a:rPr dirty="0" spc="155"/>
              <a:t>y </a:t>
            </a:r>
            <a:r>
              <a:rPr dirty="0" spc="70"/>
              <a:t>Justificación </a:t>
            </a:r>
            <a:r>
              <a:rPr dirty="0" spc="200"/>
              <a:t>de</a:t>
            </a:r>
            <a:r>
              <a:rPr dirty="0" spc="-484"/>
              <a:t> </a:t>
            </a:r>
            <a:r>
              <a:rPr dirty="0" spc="90"/>
              <a:t>la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82"/>
            <a:ext cx="8575675" cy="53467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Definición:</a:t>
            </a:r>
            <a:endParaRPr sz="2400">
              <a:latin typeface="TeXGyrePagella"/>
              <a:cs typeface="TeXGyrePagella"/>
            </a:endParaRPr>
          </a:p>
          <a:p>
            <a:pPr marL="756285" marR="15240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 b="1" i="1">
                <a:solidFill>
                  <a:srgbClr val="585858"/>
                </a:solidFill>
                <a:latin typeface="TeXGyrePagella"/>
                <a:cs typeface="TeXGyrePagella"/>
              </a:rPr>
              <a:t>Refactoring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(noun): a change made to the internal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structure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software</a:t>
            </a:r>
            <a:r>
              <a:rPr dirty="0" sz="2000" spc="-18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make it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easier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understand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and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cheaper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to modify without changing its  observable</a:t>
            </a:r>
            <a:r>
              <a:rPr dirty="0" sz="2000" spc="-4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behavior.</a:t>
            </a:r>
            <a:endParaRPr sz="20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 b="1" i="1">
                <a:solidFill>
                  <a:srgbClr val="585858"/>
                </a:solidFill>
                <a:latin typeface="TeXGyrePagella"/>
                <a:cs typeface="TeXGyrePagella"/>
              </a:rPr>
              <a:t>Refactor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(verb): to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restructure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software by applying a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series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of</a:t>
            </a:r>
            <a:r>
              <a:rPr dirty="0" sz="2000" spc="-19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5" i="1">
                <a:solidFill>
                  <a:srgbClr val="585858"/>
                </a:solidFill>
                <a:latin typeface="TeXGyrePagella"/>
                <a:cs typeface="TeXGyrePagella"/>
              </a:rPr>
              <a:t>refactorings</a:t>
            </a:r>
            <a:endParaRPr sz="2000">
              <a:latin typeface="TeXGyrePagella"/>
              <a:cs typeface="TeXGyrePagell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without changing its observable</a:t>
            </a:r>
            <a:r>
              <a:rPr dirty="0" sz="2000" spc="-1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i="1">
                <a:solidFill>
                  <a:srgbClr val="585858"/>
                </a:solidFill>
                <a:latin typeface="TeXGyrePagella"/>
                <a:cs typeface="TeXGyrePagella"/>
              </a:rPr>
              <a:t>behavior.</a:t>
            </a:r>
            <a:endParaRPr sz="2000">
              <a:latin typeface="TeXGyrePagella"/>
              <a:cs typeface="TeXGyrePagell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50">
              <a:latin typeface="TeXGyrePagella"/>
              <a:cs typeface="TeXGyrePagella"/>
            </a:endParaRPr>
          </a:p>
          <a:p>
            <a:pPr marL="756285" marR="75565" indent="-287020">
              <a:lnSpc>
                <a:spcPct val="100000"/>
              </a:lnSpc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70">
                <a:solidFill>
                  <a:srgbClr val="585858"/>
                </a:solidFill>
                <a:latin typeface="Georgia"/>
                <a:cs typeface="Georgia"/>
              </a:rPr>
              <a:t>"Is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u="heavy" sz="2000" spc="-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just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cleaning </a:t>
            </a:r>
            <a:r>
              <a:rPr dirty="0" u="heavy" sz="2000" spc="5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up </a:t>
            </a:r>
            <a:r>
              <a:rPr dirty="0" u="heavy" sz="20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?" </a:t>
            </a: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100">
                <a:solidFill>
                  <a:srgbClr val="585858"/>
                </a:solidFill>
                <a:latin typeface="Georgia"/>
                <a:cs typeface="Georgia"/>
              </a:rPr>
              <a:t>way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answer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yes,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but  </a:t>
            </a:r>
            <a:r>
              <a:rPr dirty="0" sz="2000" spc="-105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think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goes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further because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provides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technique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for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cleaning </a:t>
            </a:r>
            <a:r>
              <a:rPr dirty="0" u="heavy" sz="2000" spc="5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up </a:t>
            </a:r>
            <a:r>
              <a:rPr dirty="0" u="heavy" sz="20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more efficient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controlled</a:t>
            </a:r>
            <a:r>
              <a:rPr dirty="0" sz="2000" spc="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manner</a:t>
            </a:r>
            <a:endParaRPr sz="20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484"/>
              </a:spcBef>
              <a:tabLst>
                <a:tab pos="7562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05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should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amplify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couple of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points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my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definitions. 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First,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purpose of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easier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understand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modify.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little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no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observable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behavior. </a:t>
            </a:r>
            <a:r>
              <a:rPr dirty="0" u="heavy" sz="2000" spc="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Only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changes </a:t>
            </a:r>
            <a:r>
              <a:rPr dirty="0" u="heavy" sz="20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made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 </a:t>
            </a:r>
            <a:r>
              <a:rPr dirty="0" u="heavy" sz="20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make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0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0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software </a:t>
            </a:r>
            <a:r>
              <a:rPr dirty="0" u="heavy" sz="20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easier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 </a:t>
            </a:r>
            <a:r>
              <a:rPr dirty="0" u="heavy" sz="20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understand </a:t>
            </a:r>
            <a:r>
              <a:rPr dirty="0" u="heavy" sz="20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are </a:t>
            </a:r>
            <a:r>
              <a:rPr dirty="0" u="heavy" sz="20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refactorings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000" spc="2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good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contrast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is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performance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optimization.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715" y="458723"/>
            <a:ext cx="8363711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9513" y="545084"/>
            <a:ext cx="7893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 spc="-10"/>
              <a:t> </a:t>
            </a:r>
            <a:r>
              <a:rPr dirty="0" spc="114"/>
              <a:t>Gestión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110"/>
              <a:t>Errores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277859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Assertion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section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code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assumes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something about</a:t>
            </a:r>
            <a:r>
              <a:rPr dirty="0" sz="2400" spc="-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state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program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assumption explicit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assertion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963" y="2852926"/>
            <a:ext cx="8349996" cy="3887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" y="458723"/>
            <a:ext cx="8364220" cy="814069"/>
            <a:chOff x="394715" y="458723"/>
            <a:chExt cx="8364220" cy="814069"/>
          </a:xfrm>
        </p:grpSpPr>
        <p:sp>
          <p:nvSpPr>
            <p:cNvPr id="3" name="object 3"/>
            <p:cNvSpPr/>
            <p:nvPr/>
          </p:nvSpPr>
          <p:spPr>
            <a:xfrm>
              <a:off x="39471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7048" y="458723"/>
              <a:ext cx="3421379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513" y="545084"/>
            <a:ext cx="7894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14"/>
              <a:t>Gestión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110"/>
              <a:t>Errores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156575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Error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Exception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special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indicate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error.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Throw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exception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instead.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2924554"/>
            <a:ext cx="7290816" cy="3816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" y="458723"/>
            <a:ext cx="8364220" cy="814069"/>
            <a:chOff x="394715" y="458723"/>
            <a:chExt cx="8364220" cy="814069"/>
          </a:xfrm>
        </p:grpSpPr>
        <p:sp>
          <p:nvSpPr>
            <p:cNvPr id="3" name="object 3"/>
            <p:cNvSpPr/>
            <p:nvPr/>
          </p:nvSpPr>
          <p:spPr>
            <a:xfrm>
              <a:off x="39471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7048" y="458723"/>
              <a:ext cx="3421379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513" y="545084"/>
            <a:ext cx="7894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14"/>
              <a:t>Gestión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110"/>
              <a:t>Errores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8454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Separate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Query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from</a:t>
            </a:r>
            <a:r>
              <a:rPr dirty="0" sz="24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Modifier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also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state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1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methods,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query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400" spc="1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modification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272041"/>
            <a:ext cx="8545356" cy="15254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4715" y="458723"/>
            <a:ext cx="8364220" cy="814069"/>
            <a:chOff x="394715" y="458723"/>
            <a:chExt cx="8364220" cy="814069"/>
          </a:xfrm>
        </p:grpSpPr>
        <p:sp>
          <p:nvSpPr>
            <p:cNvPr id="3" name="object 3"/>
            <p:cNvSpPr/>
            <p:nvPr/>
          </p:nvSpPr>
          <p:spPr>
            <a:xfrm>
              <a:off x="39471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37048" y="458723"/>
              <a:ext cx="3421379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9513" y="545084"/>
            <a:ext cx="7894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</a:t>
            </a:r>
            <a:r>
              <a:rPr dirty="0"/>
              <a:t> </a:t>
            </a:r>
            <a:r>
              <a:rPr dirty="0" spc="120"/>
              <a:t>Catálogo</a:t>
            </a:r>
            <a:r>
              <a:rPr dirty="0" spc="15"/>
              <a:t> </a:t>
            </a:r>
            <a:r>
              <a:rPr dirty="0" spc="200"/>
              <a:t>de</a:t>
            </a:r>
            <a:r>
              <a:rPr dirty="0"/>
              <a:t> </a:t>
            </a:r>
            <a:r>
              <a:rPr dirty="0" spc="80"/>
              <a:t>Refactorización:</a:t>
            </a:r>
            <a:r>
              <a:rPr dirty="0"/>
              <a:t> </a:t>
            </a:r>
            <a:r>
              <a:rPr dirty="0" spc="114"/>
              <a:t>Gestión</a:t>
            </a:r>
            <a:r>
              <a:rPr dirty="0" spc="-10"/>
              <a:t> </a:t>
            </a:r>
            <a:r>
              <a:rPr dirty="0" spc="200"/>
              <a:t>de</a:t>
            </a:r>
            <a:r>
              <a:rPr dirty="0" spc="5"/>
              <a:t> </a:t>
            </a:r>
            <a:r>
              <a:rPr dirty="0" spc="110"/>
              <a:t>Errores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71398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Exception with</a:t>
            </a:r>
            <a:r>
              <a:rPr dirty="0" sz="2400" spc="-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Test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throwing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checked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exception on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caller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could have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checked</a:t>
            </a:r>
            <a:r>
              <a:rPr dirty="0" sz="2400" spc="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first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caller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test</a:t>
            </a:r>
            <a:r>
              <a:rPr dirty="0" sz="2400" spc="2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first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924554"/>
            <a:ext cx="7171944" cy="3816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647" y="458723"/>
            <a:ext cx="7164324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8445" y="545084"/>
            <a:ext cx="67043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385"/>
              <a:t> </a:t>
            </a:r>
            <a:r>
              <a:rPr dirty="0" spc="200"/>
              <a:t>Nombrado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745490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Rename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does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reveal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purpose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0915" y="2997716"/>
            <a:ext cx="8421907" cy="1536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3647" y="458723"/>
            <a:ext cx="7164705" cy="814069"/>
            <a:chOff x="993647" y="458723"/>
            <a:chExt cx="7164705" cy="814069"/>
          </a:xfrm>
        </p:grpSpPr>
        <p:sp>
          <p:nvSpPr>
            <p:cNvPr id="3" name="object 3"/>
            <p:cNvSpPr/>
            <p:nvPr/>
          </p:nvSpPr>
          <p:spPr>
            <a:xfrm>
              <a:off x="993647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935980" y="458723"/>
              <a:ext cx="2221992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8445" y="545084"/>
            <a:ext cx="6697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45"/>
              <a:t> </a:t>
            </a:r>
            <a:r>
              <a:rPr dirty="0" spc="200"/>
              <a:t>Nombrado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4740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Magic Number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Symbolic</a:t>
            </a:r>
            <a:r>
              <a:rPr dirty="0" sz="24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Constant</a:t>
            </a:r>
            <a:endParaRPr sz="2400">
              <a:latin typeface="TeXGyrePagella"/>
              <a:cs typeface="TeXGyrePagella"/>
            </a:endParaRPr>
          </a:p>
          <a:p>
            <a:pPr marL="355600" marR="70993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literal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number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particular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meaning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constant,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name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after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meaning,</a:t>
            </a:r>
            <a:r>
              <a:rPr dirty="0" sz="2400" spc="4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number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400" spc="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3285744"/>
            <a:ext cx="8378952" cy="3240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644" y="458723"/>
            <a:ext cx="72283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545084"/>
            <a:ext cx="6756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155"/>
              <a:t>Resumen</a:t>
            </a:r>
            <a:r>
              <a:rPr dirty="0" spc="-405"/>
              <a:t> </a:t>
            </a:r>
            <a:r>
              <a:rPr dirty="0" spc="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08483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9845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 Field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5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Self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Setting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20637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Collection  Variables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Temporales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Downcast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954017"/>
            <a:ext cx="3423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Cabecera de</a:t>
            </a:r>
            <a:r>
              <a:rPr dirty="0" sz="2400" spc="-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Métodos: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4383785"/>
            <a:ext cx="334391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6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Georgia"/>
                <a:cs typeface="Georgia"/>
              </a:rPr>
              <a:t>Add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Parameterize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7280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Encapsulación: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Gestión de</a:t>
            </a:r>
            <a:r>
              <a:rPr dirty="0" sz="2400" spc="-1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Errores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06448"/>
            <a:ext cx="3486785" cy="20986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Assertion</a:t>
            </a:r>
            <a:endParaRPr sz="2000">
              <a:latin typeface="Georgia"/>
              <a:cs typeface="Georgia"/>
            </a:endParaRPr>
          </a:p>
          <a:p>
            <a:pPr marL="299085" marR="40132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Error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Exception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Separate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from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Modifier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Exception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Test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648532"/>
            <a:ext cx="19532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Nombrado: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4018635"/>
            <a:ext cx="3546475" cy="1061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Rename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Magic Number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Symbolic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Constant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03" y="458723"/>
            <a:ext cx="71079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427" y="545084"/>
            <a:ext cx="6647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</a:t>
            </a:r>
            <a:r>
              <a:rPr dirty="0" spc="-465"/>
              <a:t> </a:t>
            </a:r>
            <a:r>
              <a:rPr dirty="0" spc="85"/>
              <a:t>Refactorización: </a:t>
            </a:r>
            <a:r>
              <a:rPr dirty="0" spc="160"/>
              <a:t>Resumen </a:t>
            </a:r>
            <a:r>
              <a:rPr dirty="0" spc="5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46456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Nested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Guard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Clauses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000">
              <a:latin typeface="Georgia"/>
              <a:cs typeface="Georgia"/>
            </a:endParaRPr>
          </a:p>
          <a:p>
            <a:pPr marL="299085" marR="55816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 Duplicate  Conditional</a:t>
            </a: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Fragments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Control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Flag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Decompose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685538"/>
            <a:ext cx="342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Variables</a:t>
            </a:r>
            <a:r>
              <a:rPr dirty="0" sz="2400" spc="-7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Temporales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5054385"/>
            <a:ext cx="3272154" cy="1428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Split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Temporary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endParaRPr sz="2000">
              <a:latin typeface="Georgia"/>
              <a:cs typeface="Georgia"/>
            </a:endParaRPr>
          </a:p>
          <a:p>
            <a:pPr marL="299085" marR="26098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Explaining  Variable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63265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d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ic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ales: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Parámetros: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66799"/>
            <a:ext cx="364236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0579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Assignments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Parameters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5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Explicit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222116"/>
            <a:ext cx="311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Cuerpo de</a:t>
            </a:r>
            <a:r>
              <a:rPr dirty="0" sz="24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Métodos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3591153"/>
            <a:ext cx="3673475" cy="2099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Substitute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Algorithm</a:t>
            </a:r>
            <a:endParaRPr sz="2000">
              <a:latin typeface="Georgia"/>
              <a:cs typeface="Georgia"/>
            </a:endParaRPr>
          </a:p>
          <a:p>
            <a:pPr marL="299085" marR="58991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Form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Template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051165" cy="20720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Extract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Interface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4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Several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 subset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class's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interface,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part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their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interfaces in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common.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subset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an</a:t>
            </a:r>
            <a:r>
              <a:rPr dirty="0" sz="2400" spc="2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interface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212590"/>
            <a:ext cx="5465064" cy="352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976" y="458723"/>
            <a:ext cx="877366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2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80"/>
              <a:t> </a:t>
            </a:r>
            <a:r>
              <a:rPr dirty="0" spc="130"/>
              <a:t>Herencia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7632065" cy="17094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Extract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Superclass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similar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features</a:t>
            </a:r>
            <a:endParaRPr sz="2400">
              <a:latin typeface="Georgia"/>
              <a:cs typeface="Georgia"/>
            </a:endParaRPr>
          </a:p>
          <a:p>
            <a:pPr marL="355600" marR="37465" indent="-342900">
              <a:lnSpc>
                <a:spcPct val="1008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common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superclass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2852927"/>
            <a:ext cx="8295132" cy="38160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458723"/>
            <a:ext cx="815187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9" y="545084"/>
            <a:ext cx="7682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</a:t>
            </a:r>
            <a:r>
              <a:rPr dirty="0" spc="90"/>
              <a:t>Definición </a:t>
            </a:r>
            <a:r>
              <a:rPr dirty="0" spc="155"/>
              <a:t>y </a:t>
            </a:r>
            <a:r>
              <a:rPr dirty="0" spc="70"/>
              <a:t>Justificación </a:t>
            </a:r>
            <a:r>
              <a:rPr dirty="0" spc="200"/>
              <a:t>de</a:t>
            </a:r>
            <a:r>
              <a:rPr dirty="0" spc="-484"/>
              <a:t> </a:t>
            </a:r>
            <a:r>
              <a:rPr dirty="0" spc="90"/>
              <a:t>la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0969"/>
            <a:ext cx="8594725" cy="355346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Justificación: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strongly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believe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u="heavy" sz="2200" spc="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good </a:t>
            </a:r>
            <a:r>
              <a:rPr dirty="0" u="heavy" sz="22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design 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is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essential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for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rapid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software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development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Without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good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design,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can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progress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quickly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while,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but soon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poor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starts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200" spc="50">
                <a:solidFill>
                  <a:srgbClr val="585858"/>
                </a:solidFill>
                <a:latin typeface="Georgia"/>
                <a:cs typeface="Georgia"/>
              </a:rPr>
              <a:t>slow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down. </a:t>
            </a:r>
            <a:r>
              <a:rPr dirty="0" sz="2200" spc="6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spend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time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finding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fixing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bugs 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instead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adding </a:t>
            </a:r>
            <a:r>
              <a:rPr dirty="0" sz="2200" spc="60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function.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take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longer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try 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understand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system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find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duplicate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code. </a:t>
            </a:r>
            <a:r>
              <a:rPr dirty="0" sz="2200" spc="105">
                <a:solidFill>
                  <a:srgbClr val="585858"/>
                </a:solidFill>
                <a:latin typeface="Georgia"/>
                <a:cs typeface="Georgia"/>
              </a:rPr>
              <a:t>New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coding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patch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over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patch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patches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patch on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original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base.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[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Fundamentos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de  Diseño de</a:t>
            </a:r>
            <a:r>
              <a:rPr dirty="0" sz="2200" spc="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5" b="1">
                <a:solidFill>
                  <a:srgbClr val="585858"/>
                </a:solidFill>
                <a:latin typeface="TeXGyrePagella"/>
                <a:cs typeface="TeXGyrePagella"/>
              </a:rPr>
              <a:t>Software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]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17372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Extract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Subclass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has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some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instances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subset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dirty="0" sz="2400" spc="1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features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852946"/>
            <a:ext cx="7752818" cy="38876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41359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Collapse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Hierarchy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very</a:t>
            </a:r>
            <a:r>
              <a:rPr dirty="0" sz="24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Merge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together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493264"/>
            <a:ext cx="7484364" cy="41041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1817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Subclass with</a:t>
            </a:r>
            <a:r>
              <a:rPr dirty="0" sz="2400" spc="-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Fields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vary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return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constant</a:t>
            </a:r>
            <a:r>
              <a:rPr dirty="0" sz="2400" spc="1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data.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fields</a:t>
            </a:r>
            <a:r>
              <a:rPr dirty="0" sz="2400" spc="1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eliminate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3212590"/>
            <a:ext cx="5390388" cy="35280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6739255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Pull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Up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same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field.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4340" y="2564892"/>
            <a:ext cx="8540496" cy="26639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194550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Push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Down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some</a:t>
            </a:r>
            <a:r>
              <a:rPr dirty="0" sz="2400" spc="-2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8619" y="2587774"/>
            <a:ext cx="8536211" cy="28071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764145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Pull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Up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identical results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 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963" y="2924602"/>
            <a:ext cx="8495062" cy="2880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853045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Push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Down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Behavior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relevant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some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those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7012" y="2852980"/>
            <a:ext cx="8484363" cy="28084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8976" y="458723"/>
            <a:ext cx="8773795" cy="814069"/>
            <a:chOff x="188976" y="458723"/>
            <a:chExt cx="8773795" cy="814069"/>
          </a:xfrm>
        </p:grpSpPr>
        <p:sp>
          <p:nvSpPr>
            <p:cNvPr id="3" name="object 3"/>
            <p:cNvSpPr/>
            <p:nvPr/>
          </p:nvSpPr>
          <p:spPr>
            <a:xfrm>
              <a:off x="188976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131308" y="458723"/>
              <a:ext cx="3831336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773" y="545084"/>
            <a:ext cx="83045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Relación </a:t>
            </a:r>
            <a:r>
              <a:rPr dirty="0" spc="200"/>
              <a:t>de</a:t>
            </a:r>
            <a:r>
              <a:rPr dirty="0" spc="-470"/>
              <a:t> </a:t>
            </a:r>
            <a:r>
              <a:rPr dirty="0" spc="130"/>
              <a:t>Herencia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0392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Pull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Up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Constructor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 Body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constructors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mostly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identical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bodies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superclass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constructor;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call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from</a:t>
            </a:r>
            <a:r>
              <a:rPr dirty="0" sz="2400" spc="2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212592"/>
            <a:ext cx="6897624" cy="3582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2983" y="4436365"/>
            <a:ext cx="4924210" cy="2302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90955" y="458723"/>
            <a:ext cx="7569708" cy="813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5753" y="545084"/>
            <a:ext cx="71056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09"/>
              <a:t> </a:t>
            </a:r>
            <a:r>
              <a:rPr dirty="0" spc="114"/>
              <a:t>Polimorfismo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8267" y="1062801"/>
            <a:ext cx="848550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Conditional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Polymorphism</a:t>
            </a:r>
            <a:endParaRPr sz="2400">
              <a:latin typeface="TeXGyrePagella"/>
              <a:cs typeface="TeXGyrePagella"/>
            </a:endParaRPr>
          </a:p>
          <a:p>
            <a:pPr marL="355600" marR="49530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chooses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different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depending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each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leg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1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overriding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subclass.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original method</a:t>
            </a:r>
            <a:r>
              <a:rPr dirty="0" sz="2400" spc="2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abstract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0124" y="3212592"/>
            <a:ext cx="5264150" cy="2390140"/>
            <a:chOff x="230124" y="3212592"/>
            <a:chExt cx="5264150" cy="2390140"/>
          </a:xfrm>
        </p:grpSpPr>
        <p:sp>
          <p:nvSpPr>
            <p:cNvPr id="8" name="object 8"/>
            <p:cNvSpPr/>
            <p:nvPr/>
          </p:nvSpPr>
          <p:spPr>
            <a:xfrm>
              <a:off x="230124" y="3212592"/>
              <a:ext cx="5263896" cy="19446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60035" y="5125212"/>
              <a:ext cx="437388" cy="4770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458723"/>
            <a:ext cx="7569834" cy="814069"/>
            <a:chOff x="790955" y="458723"/>
            <a:chExt cx="7569834" cy="814069"/>
          </a:xfrm>
        </p:grpSpPr>
        <p:sp>
          <p:nvSpPr>
            <p:cNvPr id="3" name="object 3"/>
            <p:cNvSpPr/>
            <p:nvPr/>
          </p:nvSpPr>
          <p:spPr>
            <a:xfrm>
              <a:off x="79095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33288" y="458723"/>
              <a:ext cx="2627375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753" y="545084"/>
            <a:ext cx="7101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40"/>
              <a:t> </a:t>
            </a:r>
            <a:r>
              <a:rPr dirty="0" spc="114"/>
              <a:t>Polimorfismo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6361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Type 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Subclasses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immutable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affects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400" spc="10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subclasses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1875" y="2924680"/>
            <a:ext cx="8423462" cy="30250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458723"/>
            <a:ext cx="815187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9" y="545084"/>
            <a:ext cx="7682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</a:t>
            </a:r>
            <a:r>
              <a:rPr dirty="0" spc="90"/>
              <a:t>Definición </a:t>
            </a:r>
            <a:r>
              <a:rPr dirty="0" spc="155"/>
              <a:t>y </a:t>
            </a:r>
            <a:r>
              <a:rPr dirty="0" spc="70"/>
              <a:t>Justificación </a:t>
            </a:r>
            <a:r>
              <a:rPr dirty="0" spc="200"/>
              <a:t>de</a:t>
            </a:r>
            <a:r>
              <a:rPr dirty="0" spc="-484"/>
              <a:t> </a:t>
            </a:r>
            <a:r>
              <a:rPr dirty="0" spc="90"/>
              <a:t>la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0969"/>
            <a:ext cx="8496300" cy="50292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Justificación: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10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As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people </a:t>
            </a:r>
            <a:r>
              <a:rPr dirty="0" u="heavy" sz="22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change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95">
                <a:solidFill>
                  <a:srgbClr val="585858"/>
                </a:solidFill>
                <a:latin typeface="Georgia"/>
                <a:cs typeface="Georgia"/>
              </a:rPr>
              <a:t>-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realize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short-term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goals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or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changes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made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without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full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comprehension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95">
                <a:solidFill>
                  <a:srgbClr val="585858"/>
                </a:solidFill>
                <a:latin typeface="Georgia"/>
                <a:cs typeface="Georgia"/>
              </a:rPr>
              <a:t>- 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 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loses </a:t>
            </a:r>
            <a:r>
              <a:rPr dirty="0" u="heavy" sz="2200" spc="-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its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structure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 spc="-85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becomes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harder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see 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reading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code.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Loss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structure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of code 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has a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cumulative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effect. The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harder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to see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code,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harder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preserve 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it,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rapidly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 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decays.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[</a:t>
            </a:r>
            <a:r>
              <a:rPr dirty="0" sz="2200" spc="-25" b="1">
                <a:solidFill>
                  <a:srgbClr val="585858"/>
                </a:solidFill>
                <a:latin typeface="TeXGyrePagella"/>
                <a:cs typeface="TeXGyrePagella"/>
              </a:rPr>
              <a:t>Ley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de Complejidad 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Creciente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- Lemman y</a:t>
            </a:r>
            <a:r>
              <a:rPr dirty="0" sz="2200" spc="1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5" b="1">
                <a:solidFill>
                  <a:srgbClr val="585858"/>
                </a:solidFill>
                <a:latin typeface="TeXGyrePagella"/>
                <a:cs typeface="TeXGyrePagella"/>
              </a:rPr>
              <a:t>Belady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]</a:t>
            </a:r>
            <a:endParaRPr sz="2200">
              <a:latin typeface="Georgia"/>
              <a:cs typeface="Georgia"/>
            </a:endParaRPr>
          </a:p>
          <a:p>
            <a:pPr algn="just" marL="756285" marR="215900" indent="-287020">
              <a:lnSpc>
                <a:spcPct val="100000"/>
              </a:lnSpc>
              <a:spcBef>
                <a:spcPts val="530"/>
              </a:spcBef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The trouble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trying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get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program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work, </a:t>
            </a:r>
            <a:r>
              <a:rPr dirty="0" u="heavy" sz="22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you 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are not </a:t>
            </a:r>
            <a:r>
              <a:rPr dirty="0" u="heavy" sz="22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thinking about </a:t>
            </a:r>
            <a:r>
              <a:rPr dirty="0" u="heavy" sz="2200" spc="-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that </a:t>
            </a:r>
            <a:r>
              <a:rPr dirty="0" u="heavy" sz="22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future </a:t>
            </a:r>
            <a:r>
              <a:rPr dirty="0" u="heavy" sz="22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developer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[</a:t>
            </a:r>
            <a:r>
              <a:rPr dirty="0" sz="2200" spc="-25" b="1">
                <a:solidFill>
                  <a:srgbClr val="585858"/>
                </a:solidFill>
                <a:latin typeface="TeXGyrePagella"/>
                <a:cs typeface="TeXGyrePagella"/>
              </a:rPr>
              <a:t>Ley 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de Evolución </a:t>
            </a:r>
            <a:r>
              <a:rPr dirty="0" sz="2200" spc="-10" b="1">
                <a:solidFill>
                  <a:srgbClr val="585858"/>
                </a:solidFill>
                <a:latin typeface="TeXGyrePagella"/>
                <a:cs typeface="TeXGyrePagella"/>
              </a:rPr>
              <a:t>Continua </a:t>
            </a:r>
            <a:r>
              <a:rPr dirty="0" sz="2200" spc="-450" b="1">
                <a:solidFill>
                  <a:srgbClr val="585858"/>
                </a:solidFill>
                <a:latin typeface="Georgia"/>
                <a:cs typeface="Georgia"/>
              </a:rPr>
              <a:t>–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Leman y</a:t>
            </a:r>
            <a:r>
              <a:rPr dirty="0" sz="2200" spc="1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5" b="1">
                <a:solidFill>
                  <a:srgbClr val="585858"/>
                </a:solidFill>
                <a:latin typeface="TeXGyrePagella"/>
                <a:cs typeface="TeXGyrePagella"/>
              </a:rPr>
              <a:t>Belady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]</a:t>
            </a:r>
            <a:endParaRPr sz="2200">
              <a:latin typeface="Georgia"/>
              <a:cs typeface="Georgia"/>
            </a:endParaRPr>
          </a:p>
          <a:p>
            <a:pPr marL="756285" marR="243204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Some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people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read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lump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of code and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see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bugs, </a:t>
            </a:r>
            <a:r>
              <a:rPr dirty="0" u="heavy" sz="2200" spc="-1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 </a:t>
            </a:r>
            <a:r>
              <a:rPr dirty="0" u="heavy" sz="22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cannot.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[</a:t>
            </a:r>
            <a:r>
              <a:rPr dirty="0" sz="2200" spc="-15" b="1">
                <a:solidFill>
                  <a:srgbClr val="585858"/>
                </a:solidFill>
                <a:latin typeface="TeXGyrePagella"/>
                <a:cs typeface="TeXGyrePagella"/>
              </a:rPr>
              <a:t>Análisis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económico de las </a:t>
            </a:r>
            <a:r>
              <a:rPr dirty="0" sz="2200" b="1">
                <a:solidFill>
                  <a:srgbClr val="585858"/>
                </a:solidFill>
                <a:latin typeface="TeXGyrePagella"/>
                <a:cs typeface="TeXGyrePagella"/>
              </a:rPr>
              <a:t>pruebas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estáticas </a:t>
            </a:r>
            <a:r>
              <a:rPr dirty="0" sz="2200" spc="-450" b="1">
                <a:solidFill>
                  <a:srgbClr val="585858"/>
                </a:solidFill>
                <a:latin typeface="Georgia"/>
                <a:cs typeface="Georgia"/>
              </a:rPr>
              <a:t>–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revision de  </a:t>
            </a:r>
            <a:r>
              <a:rPr dirty="0" sz="2200" spc="-15" b="1">
                <a:solidFill>
                  <a:srgbClr val="585858"/>
                </a:solidFill>
                <a:latin typeface="TeXGyrePagella"/>
                <a:cs typeface="TeXGyrePagella"/>
              </a:rPr>
              <a:t>código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]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458723"/>
            <a:ext cx="7569834" cy="814069"/>
            <a:chOff x="790955" y="458723"/>
            <a:chExt cx="7569834" cy="814069"/>
          </a:xfrm>
        </p:grpSpPr>
        <p:sp>
          <p:nvSpPr>
            <p:cNvPr id="3" name="object 3"/>
            <p:cNvSpPr/>
            <p:nvPr/>
          </p:nvSpPr>
          <p:spPr>
            <a:xfrm>
              <a:off x="79095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33288" y="458723"/>
              <a:ext cx="2627375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753" y="545084"/>
            <a:ext cx="7101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40"/>
              <a:t> </a:t>
            </a:r>
            <a:r>
              <a:rPr dirty="0" spc="114"/>
              <a:t>Polimorfismo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56295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Type 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State/Strategy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affects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cannot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subclassing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state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351" y="2997837"/>
            <a:ext cx="8424925" cy="23818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0955" y="458723"/>
            <a:ext cx="7569834" cy="814069"/>
            <a:chOff x="790955" y="458723"/>
            <a:chExt cx="7569834" cy="814069"/>
          </a:xfrm>
        </p:grpSpPr>
        <p:sp>
          <p:nvSpPr>
            <p:cNvPr id="3" name="object 3"/>
            <p:cNvSpPr/>
            <p:nvPr/>
          </p:nvSpPr>
          <p:spPr>
            <a:xfrm>
              <a:off x="79095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733288" y="458723"/>
              <a:ext cx="2627375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5753" y="545084"/>
            <a:ext cx="71018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</a:t>
            </a:r>
            <a:r>
              <a:rPr dirty="0" spc="-440"/>
              <a:t> </a:t>
            </a:r>
            <a:r>
              <a:rPr dirty="0" spc="114"/>
              <a:t>Polimorfismo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19277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Constructor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Factory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simple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construction 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constructor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factory</a:t>
            </a:r>
            <a:r>
              <a:rPr dirty="0" sz="2400" spc="1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924555"/>
            <a:ext cx="8010144" cy="3744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208" y="458723"/>
            <a:ext cx="734872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005" y="545084"/>
            <a:ext cx="68840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 </a:t>
            </a:r>
            <a:r>
              <a:rPr dirty="0" spc="155"/>
              <a:t>Resumen</a:t>
            </a:r>
            <a:r>
              <a:rPr dirty="0" spc="-500"/>
              <a:t> </a:t>
            </a:r>
            <a:r>
              <a:rPr dirty="0" spc="10"/>
              <a:t>III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533140" cy="3318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5400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Interface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Superclass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Collapse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Hierarchy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Fields</a:t>
            </a:r>
            <a:endParaRPr sz="2000">
              <a:latin typeface="Georgia"/>
              <a:cs typeface="Georgia"/>
            </a:endParaRPr>
          </a:p>
          <a:p>
            <a:pPr marL="299085" marR="23495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Push</a:t>
            </a:r>
            <a:r>
              <a:rPr dirty="0" sz="2000" spc="-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Down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299085" marR="3733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Push 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Down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</a:t>
            </a:r>
            <a:r>
              <a:rPr dirty="0" sz="20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Constructor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Body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136345"/>
            <a:ext cx="66814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Relación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Herencia: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Polimorfismo: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946" y="1566799"/>
            <a:ext cx="3397250" cy="2282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2352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Polymorphism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Type 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State/Strategy</a:t>
            </a:r>
            <a:endParaRPr sz="2000">
              <a:latin typeface="Georgia"/>
              <a:cs typeface="Georgia"/>
            </a:endParaRPr>
          </a:p>
          <a:p>
            <a:pPr marL="299085" marR="222250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Constructor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Factory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644" y="458723"/>
            <a:ext cx="72283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545084"/>
            <a:ext cx="6756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155"/>
              <a:t>Resumen</a:t>
            </a:r>
            <a:r>
              <a:rPr dirty="0" spc="-405"/>
              <a:t> </a:t>
            </a:r>
            <a:r>
              <a:rPr dirty="0" spc="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08483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9845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 Field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5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Self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Setting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20637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Collection  Variables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Temporales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Downcast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954017"/>
            <a:ext cx="3423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Cabecera de</a:t>
            </a:r>
            <a:r>
              <a:rPr dirty="0" sz="2400" spc="-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Métodos: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4383785"/>
            <a:ext cx="334391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6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Georgia"/>
                <a:cs typeface="Georgia"/>
              </a:rPr>
              <a:t>Add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Parameterize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7280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Encapsulación: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Gestión de</a:t>
            </a:r>
            <a:r>
              <a:rPr dirty="0" sz="2400" spc="-1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Errores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06448"/>
            <a:ext cx="3486785" cy="20986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Assertion</a:t>
            </a:r>
            <a:endParaRPr sz="2000">
              <a:latin typeface="Georgia"/>
              <a:cs typeface="Georgia"/>
            </a:endParaRPr>
          </a:p>
          <a:p>
            <a:pPr marL="299085" marR="40132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Error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Exception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Separate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from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Modifier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Exception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Test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648532"/>
            <a:ext cx="19532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Nombrado: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4018635"/>
            <a:ext cx="3546475" cy="1061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Rename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Magic Number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Symbolic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Constant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03" y="458723"/>
            <a:ext cx="71079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427" y="545084"/>
            <a:ext cx="6647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</a:t>
            </a:r>
            <a:r>
              <a:rPr dirty="0" spc="-465"/>
              <a:t> </a:t>
            </a:r>
            <a:r>
              <a:rPr dirty="0" spc="85"/>
              <a:t>Refactorización: </a:t>
            </a:r>
            <a:r>
              <a:rPr dirty="0" spc="160"/>
              <a:t>Resumen </a:t>
            </a:r>
            <a:r>
              <a:rPr dirty="0" spc="5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46456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Nested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Guard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Clauses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000">
              <a:latin typeface="Georgia"/>
              <a:cs typeface="Georgia"/>
            </a:endParaRPr>
          </a:p>
          <a:p>
            <a:pPr marL="299085" marR="55816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 Duplicate  Conditional</a:t>
            </a: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Fragments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Control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Flag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Decompose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685538"/>
            <a:ext cx="342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Variables</a:t>
            </a:r>
            <a:r>
              <a:rPr dirty="0" sz="2400" spc="-7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Temporales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5054385"/>
            <a:ext cx="3272154" cy="1428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Split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Temporary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endParaRPr sz="2000">
              <a:latin typeface="Georgia"/>
              <a:cs typeface="Georgia"/>
            </a:endParaRPr>
          </a:p>
          <a:p>
            <a:pPr marL="299085" marR="26098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Explaining  Variable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63265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d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ic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ales: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Parámetros: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66799"/>
            <a:ext cx="364236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0579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Assignments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Parameters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5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Explicit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222116"/>
            <a:ext cx="311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Cuerpo de</a:t>
            </a:r>
            <a:r>
              <a:rPr dirty="0" sz="24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Métodos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3591153"/>
            <a:ext cx="3673475" cy="2099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Substitute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Algorithm</a:t>
            </a:r>
            <a:endParaRPr sz="2000">
              <a:latin typeface="Georgia"/>
              <a:cs typeface="Georgia"/>
            </a:endParaRPr>
          </a:p>
          <a:p>
            <a:pPr marL="299085" marR="58991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Form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Template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" y="458723"/>
            <a:ext cx="837895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08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3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586470" cy="24409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Move</a:t>
            </a:r>
            <a:r>
              <a:rPr dirty="0" sz="2400" spc="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algn="just"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is,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be,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 features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400" spc="3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defined.</a:t>
            </a:r>
            <a:endParaRPr sz="2400">
              <a:latin typeface="Georgia"/>
              <a:cs typeface="Georgia"/>
            </a:endParaRPr>
          </a:p>
          <a:p>
            <a:pPr algn="just" marL="355600" marR="321945" indent="-342900">
              <a:lnSpc>
                <a:spcPct val="100499"/>
              </a:lnSpc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similar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body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most.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Either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turn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old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simple  delegation,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</a:t>
            </a:r>
            <a:r>
              <a:rPr dirty="0" sz="2400" spc="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altogether.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123" y="3572254"/>
            <a:ext cx="6621780" cy="3168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0613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Move</a:t>
            </a:r>
            <a:r>
              <a:rPr dirty="0" sz="2400" spc="2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Field</a:t>
            </a:r>
            <a:endParaRPr sz="2400">
              <a:latin typeface="TeXGyrePagella"/>
              <a:cs typeface="TeXGyrePagella"/>
            </a:endParaRPr>
          </a:p>
          <a:p>
            <a:pPr marL="355600" marR="4254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is,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be,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another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r>
              <a:rPr dirty="0" sz="2400" spc="-1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more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than the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400" spc="1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defined.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target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400" spc="2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change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users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2731" y="3212592"/>
            <a:ext cx="8404860" cy="3313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7095" y="458723"/>
            <a:ext cx="837895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0829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3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481060" cy="170942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Inline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isn't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doing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very</a:t>
            </a:r>
            <a:r>
              <a:rPr dirty="0" sz="2400" spc="-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much.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8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all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another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delete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it.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7" y="2924599"/>
            <a:ext cx="8466074" cy="179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2769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Extract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355600" marR="113664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doing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work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should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be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done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two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relevant</a:t>
            </a:r>
            <a:r>
              <a:rPr dirty="0" sz="24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fields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from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old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new</a:t>
            </a:r>
            <a:r>
              <a:rPr dirty="0" sz="2400" spc="2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7868" y="3285744"/>
            <a:ext cx="8357616" cy="19430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02640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Type 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has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numeric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does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affect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number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</a:t>
            </a:r>
            <a:r>
              <a:rPr dirty="0" sz="24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924555"/>
            <a:ext cx="6784848" cy="3755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458723"/>
            <a:ext cx="815187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9" y="545084"/>
            <a:ext cx="7682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</a:t>
            </a:r>
            <a:r>
              <a:rPr dirty="0" spc="90"/>
              <a:t>Definición </a:t>
            </a:r>
            <a:r>
              <a:rPr dirty="0" spc="155"/>
              <a:t>y </a:t>
            </a:r>
            <a:r>
              <a:rPr dirty="0" spc="70"/>
              <a:t>Justificación </a:t>
            </a:r>
            <a:r>
              <a:rPr dirty="0" spc="200"/>
              <a:t>de</a:t>
            </a:r>
            <a:r>
              <a:rPr dirty="0" spc="-484"/>
              <a:t> </a:t>
            </a:r>
            <a:r>
              <a:rPr dirty="0" spc="90"/>
              <a:t>la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0969"/>
            <a:ext cx="8565515" cy="42913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Ventajas: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Refactoring Makes </a:t>
            </a:r>
            <a:r>
              <a:rPr dirty="0" u="heavy" sz="2200" spc="-1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Software 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Easier to</a:t>
            </a:r>
            <a:r>
              <a:rPr dirty="0" u="heavy" sz="2200" spc="6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Understand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 marL="756285" marR="5080">
              <a:lnSpc>
                <a:spcPct val="100000"/>
              </a:lnSpc>
            </a:pP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your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more readable.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When 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works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not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ideally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structured. </a:t>
            </a:r>
            <a:r>
              <a:rPr dirty="0" sz="2200" spc="229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little time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spent refactoring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code 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better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communicate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purpose. </a:t>
            </a:r>
            <a:r>
              <a:rPr dirty="0" sz="2200" spc="-45">
                <a:solidFill>
                  <a:srgbClr val="585858"/>
                </a:solidFill>
                <a:latin typeface="Georgia"/>
                <a:cs typeface="Georgia"/>
              </a:rPr>
              <a:t>I'm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necessarily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being 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altruistic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about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this.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future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developer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me. </a:t>
            </a:r>
            <a:r>
              <a:rPr dirty="0" sz="2200" spc="105">
                <a:solidFill>
                  <a:srgbClr val="585858"/>
                </a:solidFill>
                <a:latin typeface="Georgia"/>
                <a:cs typeface="Georgia"/>
              </a:rPr>
              <a:t>As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gets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clearer,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find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see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things about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could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see</a:t>
            </a:r>
            <a:r>
              <a:rPr dirty="0" sz="22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before.</a:t>
            </a:r>
            <a:endParaRPr sz="2200">
              <a:latin typeface="Georgia"/>
              <a:cs typeface="Georgia"/>
            </a:endParaRPr>
          </a:p>
          <a:p>
            <a:pPr marL="756285" marR="648970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Refactoring Improves the Design of </a:t>
            </a:r>
            <a:r>
              <a:rPr dirty="0" u="heavy" sz="2200" spc="-1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Software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Without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refactoring,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program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decay.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Regular 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retain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its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shape.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0674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Array with Object</a:t>
            </a:r>
            <a:endParaRPr sz="2400">
              <a:latin typeface="TeXGyrePagella"/>
              <a:cs typeface="TeXGyrePagella"/>
            </a:endParaRPr>
          </a:p>
          <a:p>
            <a:pPr marL="355600" marR="30162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array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certain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elements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mean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different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things.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array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has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400" spc="2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each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element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3212592"/>
            <a:ext cx="6941820" cy="3456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2170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Record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 Data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Class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interface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record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structure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traditional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programming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environment.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dumb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record.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8139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Parameter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Object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group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parameters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naturally </a:t>
            </a:r>
            <a:r>
              <a:rPr dirty="0" sz="2400" spc="55">
                <a:solidFill>
                  <a:srgbClr val="585858"/>
                </a:solidFill>
                <a:latin typeface="Georgia"/>
                <a:cs typeface="Georgia"/>
              </a:rPr>
              <a:t>go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together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them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6072" y="2924555"/>
            <a:ext cx="8374380" cy="1872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57234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Data Value with</a:t>
            </a:r>
            <a:r>
              <a:rPr dirty="0" sz="2400" spc="-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Object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item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additional data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behavior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Turn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item into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2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924554"/>
            <a:ext cx="6201156" cy="38206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0105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Change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Value to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Reference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equal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instances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single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Turn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reference</a:t>
            </a:r>
            <a:r>
              <a:rPr dirty="0" sz="2400" spc="2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924554"/>
            <a:ext cx="6938772" cy="39334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7095" y="458723"/>
            <a:ext cx="8379459" cy="814069"/>
            <a:chOff x="387095" y="458723"/>
            <a:chExt cx="8379459" cy="814069"/>
          </a:xfrm>
        </p:grpSpPr>
        <p:sp>
          <p:nvSpPr>
            <p:cNvPr id="3" name="object 3"/>
            <p:cNvSpPr/>
            <p:nvPr/>
          </p:nvSpPr>
          <p:spPr>
            <a:xfrm>
              <a:off x="387095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29428" y="458723"/>
              <a:ext cx="3436620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1893" y="545084"/>
            <a:ext cx="79101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0"/>
              <a:t> </a:t>
            </a:r>
            <a:r>
              <a:rPr dirty="0" spc="135"/>
              <a:t>Responsabilidades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37362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Change Reference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to</a:t>
            </a:r>
            <a:r>
              <a:rPr dirty="0" sz="2400" spc="3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Value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reference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small,  immutable,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awkward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manage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Turn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r>
              <a:rPr dirty="0" sz="2400" spc="1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852927"/>
            <a:ext cx="8203692" cy="38587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9223" y="458723"/>
            <a:ext cx="785469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50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25"/>
              <a:t> </a:t>
            </a:r>
            <a:r>
              <a:rPr dirty="0" spc="114"/>
              <a:t>Colaboraciones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55853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Preserve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Whole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Object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getting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several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values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passing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these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values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 parameters 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r>
              <a:rPr dirty="0" sz="2400" spc="1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call.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Send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whole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r>
              <a:rPr dirty="0" sz="2400" spc="1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instead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2731" y="2924555"/>
            <a:ext cx="8432800" cy="2952115"/>
            <a:chOff x="522731" y="2924555"/>
            <a:chExt cx="8432800" cy="2952115"/>
          </a:xfrm>
        </p:grpSpPr>
        <p:sp>
          <p:nvSpPr>
            <p:cNvPr id="7" name="object 7"/>
            <p:cNvSpPr/>
            <p:nvPr/>
          </p:nvSpPr>
          <p:spPr>
            <a:xfrm>
              <a:off x="531875" y="3244595"/>
              <a:ext cx="8423148" cy="26319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22731" y="2924555"/>
              <a:ext cx="8423148" cy="640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04354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Delegation with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Inheritance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You're using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delegation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writing  many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simple delegations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entire</a:t>
            </a:r>
            <a:r>
              <a:rPr dirty="0" sz="2400" spc="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interface.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delegating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dirty="0" sz="2400" spc="1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delegate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89787" y="3212574"/>
            <a:ext cx="8365487" cy="29870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29500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Replace Inheritance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with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Delegation</a:t>
            </a:r>
            <a:endParaRPr sz="2400">
              <a:latin typeface="TeXGyrePagella"/>
              <a:cs typeface="TeXGyrePagella"/>
            </a:endParaRPr>
          </a:p>
          <a:p>
            <a:pPr marL="355600" marR="66294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part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superclasses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interface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does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want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inherit</a:t>
            </a:r>
            <a:r>
              <a:rPr dirty="0" sz="2400" spc="20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superclass,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adjust</a:t>
            </a:r>
            <a:r>
              <a:rPr dirty="0" sz="2400" spc="1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delegate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superclass,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subclassing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2731" y="3212594"/>
            <a:ext cx="8441751" cy="34213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524240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Hide</a:t>
            </a:r>
            <a:r>
              <a:rPr dirty="0" sz="2400" spc="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Delegate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calling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delegate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server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delegate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493341"/>
            <a:ext cx="7856515" cy="4254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9872" y="458723"/>
            <a:ext cx="8151876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4669" y="545084"/>
            <a:ext cx="76822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1. </a:t>
            </a:r>
            <a:r>
              <a:rPr dirty="0" spc="90"/>
              <a:t>Definición </a:t>
            </a:r>
            <a:r>
              <a:rPr dirty="0" spc="155"/>
              <a:t>y </a:t>
            </a:r>
            <a:r>
              <a:rPr dirty="0" spc="70"/>
              <a:t>Justificación </a:t>
            </a:r>
            <a:r>
              <a:rPr dirty="0" spc="200"/>
              <a:t>de</a:t>
            </a:r>
            <a:r>
              <a:rPr dirty="0" spc="-484"/>
              <a:t> </a:t>
            </a:r>
            <a:r>
              <a:rPr dirty="0" spc="90"/>
              <a:t>la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0969"/>
            <a:ext cx="8325484" cy="429133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Ventajas:</a:t>
            </a:r>
            <a:endParaRPr sz="2400">
              <a:latin typeface="TeXGyrePagella"/>
              <a:cs typeface="TeXGyrePagella"/>
            </a:endParaRPr>
          </a:p>
          <a:p>
            <a:pPr marL="756285" marR="167640" indent="-28702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Refactoring Helps You Program </a:t>
            </a:r>
            <a:r>
              <a:rPr dirty="0" u="heavy" sz="2200" spc="-1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Faster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 spc="-8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takes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rhythm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make changes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easier to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understand.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helps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develop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more 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rapidly,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because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stops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design 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system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from 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decaying</a:t>
            </a:r>
            <a:endParaRPr sz="22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Refactoring Helps You Find </a:t>
            </a:r>
            <a:r>
              <a:rPr dirty="0" u="heavy" sz="2200" spc="-1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Bugs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However,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find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if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refactor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code,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work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deeply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on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understanding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what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code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does,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put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understanding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right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back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into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code.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clarifying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structure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program,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clarify 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certain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assumptions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I've made,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point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at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which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even </a:t>
            </a:r>
            <a:r>
              <a:rPr dirty="0" sz="2200" spc="-120">
                <a:solidFill>
                  <a:srgbClr val="585858"/>
                </a:solidFill>
                <a:latin typeface="Georgia"/>
                <a:cs typeface="Georgia"/>
              </a:rPr>
              <a:t>I 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can't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avoid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spotting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bugs.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7842250" cy="134048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Remove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Middle</a:t>
            </a:r>
            <a:r>
              <a:rPr dirty="0" sz="24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Man</a:t>
            </a:r>
            <a:endParaRPr sz="2400">
              <a:latin typeface="TeXGyrePagella"/>
              <a:cs typeface="TeXGyrePagell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is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doing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too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much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simple</a:t>
            </a:r>
            <a:r>
              <a:rPr dirty="0" sz="2400" spc="-1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delegation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20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Get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call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delegate</a:t>
            </a:r>
            <a:r>
              <a:rPr dirty="0" sz="2400" spc="2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directly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2493341"/>
            <a:ext cx="7856515" cy="42549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35914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Change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Unidirectional Association to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Bidirectional</a:t>
            </a:r>
            <a:endParaRPr sz="2400">
              <a:latin typeface="TeXGyrePagella"/>
              <a:cs typeface="TeXGyrePagella"/>
            </a:endParaRPr>
          </a:p>
          <a:p>
            <a:pPr marL="355600" marR="69659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need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use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each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other's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features,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there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one-way</a:t>
            </a:r>
            <a:r>
              <a:rPr dirty="0" sz="2400" spc="2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link.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45">
                <a:solidFill>
                  <a:srgbClr val="585858"/>
                </a:solidFill>
                <a:latin typeface="Georgia"/>
                <a:cs typeface="Georgia"/>
              </a:rPr>
              <a:t>Add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back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pointers,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change modifiers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update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both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sets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9495" y="3212678"/>
            <a:ext cx="6169390" cy="363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9223" y="458723"/>
            <a:ext cx="7854950" cy="814069"/>
            <a:chOff x="649223" y="458723"/>
            <a:chExt cx="7854950" cy="814069"/>
          </a:xfrm>
        </p:grpSpPr>
        <p:sp>
          <p:nvSpPr>
            <p:cNvPr id="3" name="object 3"/>
            <p:cNvSpPr/>
            <p:nvPr/>
          </p:nvSpPr>
          <p:spPr>
            <a:xfrm>
              <a:off x="649223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91556" y="458723"/>
              <a:ext cx="2912363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021" y="545084"/>
            <a:ext cx="73869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</a:t>
            </a:r>
            <a:r>
              <a:rPr dirty="0" spc="-315"/>
              <a:t> </a:t>
            </a:r>
            <a:r>
              <a:rPr dirty="0" spc="114"/>
              <a:t>Colaboraciones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8267" y="1062801"/>
            <a:ext cx="8477250" cy="170624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Change Bidirectional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Association to Unidirectional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two-way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association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no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longer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features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Drop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unneeded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end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association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1123" y="2924599"/>
            <a:ext cx="6347704" cy="37307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458723"/>
            <a:ext cx="8246364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25" y="545084"/>
            <a:ext cx="77762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60"/>
              <a:t>Bibliotecas </a:t>
            </a:r>
            <a:r>
              <a:rPr dirty="0" spc="-5"/>
              <a:t>&amp;</a:t>
            </a:r>
            <a:r>
              <a:rPr dirty="0" spc="-440"/>
              <a:t> </a:t>
            </a:r>
            <a:r>
              <a:rPr dirty="0" spc="85"/>
              <a:t>GUI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406765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 Foreign</a:t>
            </a:r>
            <a:r>
              <a:rPr dirty="0" sz="24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Method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server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r>
              <a:rPr dirty="0" sz="2400" spc="-1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additional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can't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modify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client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400" spc="2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instance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server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as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first</a:t>
            </a:r>
            <a:r>
              <a:rPr dirty="0" sz="2400" spc="2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argument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3285744"/>
            <a:ext cx="8321040" cy="2447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627" y="458723"/>
            <a:ext cx="8246745" cy="814069"/>
            <a:chOff x="452627" y="458723"/>
            <a:chExt cx="8246745" cy="814069"/>
          </a:xfrm>
        </p:grpSpPr>
        <p:sp>
          <p:nvSpPr>
            <p:cNvPr id="3" name="object 3"/>
            <p:cNvSpPr/>
            <p:nvPr/>
          </p:nvSpPr>
          <p:spPr>
            <a:xfrm>
              <a:off x="452627" y="458723"/>
              <a:ext cx="5436108" cy="813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394960" y="458723"/>
              <a:ext cx="2636519" cy="8138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537704" y="458723"/>
              <a:ext cx="1161288" cy="8138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7425" y="545084"/>
            <a:ext cx="77787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60"/>
              <a:t>Bibliotecas </a:t>
            </a:r>
            <a:r>
              <a:rPr dirty="0" spc="-5"/>
              <a:t>&amp;</a:t>
            </a:r>
            <a:r>
              <a:rPr dirty="0" spc="-430"/>
              <a:t> </a:t>
            </a:r>
            <a:r>
              <a:rPr dirty="0" spc="85"/>
              <a:t>GUI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8267" y="1062801"/>
            <a:ext cx="8345170" cy="24409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Introduce Local</a:t>
            </a:r>
            <a:r>
              <a:rPr dirty="0" sz="2400" spc="1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Extension</a:t>
            </a:r>
            <a:endParaRPr sz="2400">
              <a:latin typeface="TeXGyrePagella"/>
              <a:cs typeface="TeXGyrePagella"/>
            </a:endParaRPr>
          </a:p>
          <a:p>
            <a:pPr marL="355600" marR="777875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server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using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needs</a:t>
            </a:r>
            <a:r>
              <a:rPr dirty="0" sz="2400" spc="-229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several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additional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methods,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but 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can't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modify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7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class.</a:t>
            </a:r>
            <a:endParaRPr sz="2400">
              <a:latin typeface="Georgia"/>
              <a:cs typeface="Georgia"/>
            </a:endParaRPr>
          </a:p>
          <a:p>
            <a:pPr marL="355600" marR="5080" indent="-342900">
              <a:lnSpc>
                <a:spcPct val="100499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Create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new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contains these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extra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methods.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Make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extension class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subclass or a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wrapper 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original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1123" y="3572214"/>
            <a:ext cx="7742211" cy="3168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627" y="458723"/>
            <a:ext cx="8246364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425" y="545084"/>
            <a:ext cx="77762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60"/>
              <a:t>Bibliotecas </a:t>
            </a:r>
            <a:r>
              <a:rPr dirty="0" spc="-5"/>
              <a:t>&amp;</a:t>
            </a:r>
            <a:r>
              <a:rPr dirty="0" spc="-440"/>
              <a:t> </a:t>
            </a:r>
            <a:r>
              <a:rPr dirty="0" spc="85"/>
              <a:t>GUI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1062801"/>
            <a:ext cx="8154670" cy="20751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30" i="1">
                <a:solidFill>
                  <a:srgbClr val="585858"/>
                </a:solidFill>
                <a:latin typeface="TeXGyrePagella"/>
                <a:cs typeface="TeXGyrePagella"/>
              </a:rPr>
              <a:t>Name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Duplicate Observed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Data</a:t>
            </a:r>
            <a:endParaRPr sz="2400">
              <a:latin typeface="TeXGyrePagella"/>
              <a:cs typeface="TeXGyrePagella"/>
            </a:endParaRPr>
          </a:p>
          <a:p>
            <a:pPr marL="355600" marR="5080" indent="-342900">
              <a:lnSpc>
                <a:spcPct val="100800"/>
              </a:lnSpc>
              <a:spcBef>
                <a:spcPts val="54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Motivation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domain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available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only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GUI 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control,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domain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methods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need</a:t>
            </a:r>
            <a:r>
              <a:rPr dirty="0" sz="2400" spc="1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access.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15" i="1">
                <a:solidFill>
                  <a:srgbClr val="585858"/>
                </a:solidFill>
                <a:latin typeface="TeXGyrePagella"/>
                <a:cs typeface="TeXGyrePagella"/>
              </a:rPr>
              <a:t>Mechanics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400" spc="100">
                <a:solidFill>
                  <a:srgbClr val="585858"/>
                </a:solidFill>
                <a:latin typeface="Georgia"/>
                <a:cs typeface="Georgia"/>
              </a:rPr>
              <a:t>Copy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domain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object. </a:t>
            </a:r>
            <a:r>
              <a:rPr dirty="0" sz="2400" spc="-50">
                <a:solidFill>
                  <a:srgbClr val="585858"/>
                </a:solidFill>
                <a:latin typeface="Georgia"/>
                <a:cs typeface="Georgia"/>
              </a:rPr>
              <a:t>Set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up</a:t>
            </a:r>
            <a:r>
              <a:rPr dirty="0" sz="2400" spc="2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an</a:t>
            </a:r>
            <a:endParaRPr sz="2400">
              <a:latin typeface="Georgia"/>
              <a:cs typeface="Georgia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observer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synchronize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two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pieces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dirty="0" sz="24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495" y="3212592"/>
            <a:ext cx="6062472" cy="35112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4588" y="458723"/>
            <a:ext cx="7363967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29385" y="545084"/>
            <a:ext cx="689990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 </a:t>
            </a:r>
            <a:r>
              <a:rPr dirty="0" spc="155"/>
              <a:t>Resumen</a:t>
            </a:r>
            <a:r>
              <a:rPr dirty="0" spc="-495"/>
              <a:t> </a:t>
            </a:r>
            <a:r>
              <a:rPr dirty="0"/>
              <a:t>IV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06448"/>
            <a:ext cx="3670300" cy="41719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Move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Array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299085" marR="441959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Record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Data 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Class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Parameter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299085" marR="581025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Data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r>
              <a:rPr dirty="0" sz="2000" spc="-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Value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Reference</a:t>
            </a:r>
            <a:r>
              <a:rPr dirty="0" sz="20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endParaRPr sz="2000">
              <a:latin typeface="TeXGyrePagella"/>
              <a:cs typeface="TeXGyrePagella"/>
            </a:endParaRPr>
          </a:p>
          <a:p>
            <a:pPr marL="299085">
              <a:lnSpc>
                <a:spcPct val="100000"/>
              </a:lnSpc>
            </a:pP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Reference to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Value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136345"/>
            <a:ext cx="69170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Responsabilidades: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Colaboraciones: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946" y="1506448"/>
            <a:ext cx="3598545" cy="33178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Preserve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Whole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299085" marR="14986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Delegation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Inheritance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Inheritance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Delegation</a:t>
            </a:r>
            <a:endParaRPr sz="2000">
              <a:latin typeface="Georgia"/>
              <a:cs typeface="Georgia"/>
            </a:endParaRPr>
          </a:p>
          <a:p>
            <a:pPr marL="299085" marR="374015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Delegate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7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Middle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 Man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Unidirectional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Association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Bidirectional 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Change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Bidirectional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Association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Unidirectional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9365" y="4868113"/>
            <a:ext cx="30016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Bibliotecas &amp;</a:t>
            </a:r>
            <a:r>
              <a:rPr dirty="0" sz="2400" spc="-1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GUI: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5238089"/>
            <a:ext cx="3289300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Foreign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Local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Extension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Duplicate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Observed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Data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2208" y="458723"/>
            <a:ext cx="734872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005" y="545084"/>
            <a:ext cx="688403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 </a:t>
            </a:r>
            <a:r>
              <a:rPr dirty="0" spc="85"/>
              <a:t>Refactorización: </a:t>
            </a:r>
            <a:r>
              <a:rPr dirty="0" spc="155"/>
              <a:t>Resumen</a:t>
            </a:r>
            <a:r>
              <a:rPr dirty="0" spc="-500"/>
              <a:t> </a:t>
            </a:r>
            <a:r>
              <a:rPr dirty="0" spc="10"/>
              <a:t>III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533140" cy="3318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5400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Interface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Superclass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Collapse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Hierarchy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Fields</a:t>
            </a:r>
            <a:endParaRPr sz="2000">
              <a:latin typeface="Georgia"/>
              <a:cs typeface="Georgia"/>
            </a:endParaRPr>
          </a:p>
          <a:p>
            <a:pPr marL="299085" marR="23495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Push</a:t>
            </a:r>
            <a:r>
              <a:rPr dirty="0" sz="2000" spc="-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Down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299085" marR="3733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Push  </a:t>
            </a: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Down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Pull</a:t>
            </a:r>
            <a:r>
              <a:rPr dirty="0" sz="2000" spc="-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Up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Constructor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Body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1136345"/>
            <a:ext cx="668147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Relación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Herencia: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Polimorfismo: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946" y="1566799"/>
            <a:ext cx="3397250" cy="2282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2352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Polymorphism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Type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Subclasses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5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Type 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State/Strategy</a:t>
            </a:r>
            <a:endParaRPr sz="2000">
              <a:latin typeface="Georgia"/>
              <a:cs typeface="Georgia"/>
            </a:endParaRPr>
          </a:p>
          <a:p>
            <a:pPr marL="299085" marR="222250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Constructor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Factory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1644" y="458723"/>
            <a:ext cx="7228332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6746" y="545084"/>
            <a:ext cx="67564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 </a:t>
            </a:r>
            <a:r>
              <a:rPr dirty="0" spc="80"/>
              <a:t>Refactorización: </a:t>
            </a:r>
            <a:r>
              <a:rPr dirty="0" spc="155"/>
              <a:t>Resumen</a:t>
            </a:r>
            <a:r>
              <a:rPr dirty="0" spc="-405"/>
              <a:t> </a:t>
            </a:r>
            <a:r>
              <a:rPr dirty="0" spc="5"/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084830" cy="2343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29845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 Field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5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Self 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Field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&amp;</a:t>
            </a:r>
            <a:r>
              <a:rPr dirty="0" sz="20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Setting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20637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Collection  Variables</a:t>
            </a:r>
            <a:r>
              <a:rPr dirty="0" sz="2000" spc="-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Temporales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Encapsulate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Downcast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3954017"/>
            <a:ext cx="34239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Cabecera de</a:t>
            </a:r>
            <a:r>
              <a:rPr dirty="0" sz="2400" spc="-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Métodos: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4383785"/>
            <a:ext cx="3343910" cy="1002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</a:t>
            </a:r>
            <a:r>
              <a:rPr dirty="0" sz="2000" spc="-6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000" spc="120">
                <a:solidFill>
                  <a:srgbClr val="585858"/>
                </a:solidFill>
                <a:latin typeface="Georgia"/>
                <a:cs typeface="Georgia"/>
              </a:rPr>
              <a:t>Add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Parameterize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72802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Encapsulación: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Gestión de</a:t>
            </a:r>
            <a:r>
              <a:rPr dirty="0" sz="2400" spc="-10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Errores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06448"/>
            <a:ext cx="3486785" cy="209867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Assertion</a:t>
            </a:r>
            <a:endParaRPr sz="2000">
              <a:latin typeface="Georgia"/>
              <a:cs typeface="Georgia"/>
            </a:endParaRPr>
          </a:p>
          <a:p>
            <a:pPr marL="299085" marR="40132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Error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Code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Exception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Separate </a:t>
            </a:r>
            <a:r>
              <a:rPr dirty="0" sz="2000" spc="45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from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Modifier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Exception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Test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648532"/>
            <a:ext cx="19532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Nombrado: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4018635"/>
            <a:ext cx="3546475" cy="1061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Rename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Magic Number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Symbolic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Constant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2603" y="458723"/>
            <a:ext cx="7107935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7427" y="545084"/>
            <a:ext cx="66471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2. </a:t>
            </a:r>
            <a:r>
              <a:rPr dirty="0" spc="125"/>
              <a:t>Catálogo </a:t>
            </a:r>
            <a:r>
              <a:rPr dirty="0" spc="200"/>
              <a:t>de</a:t>
            </a:r>
            <a:r>
              <a:rPr dirty="0" spc="-465"/>
              <a:t> </a:t>
            </a:r>
            <a:r>
              <a:rPr dirty="0" spc="85"/>
              <a:t>Refactorización: </a:t>
            </a:r>
            <a:r>
              <a:rPr dirty="0" spc="160"/>
              <a:t>Resumen </a:t>
            </a:r>
            <a:r>
              <a:rPr dirty="0" spc="5"/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467" y="1566799"/>
            <a:ext cx="3464560" cy="3074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Nested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Guard</a:t>
            </a:r>
            <a:r>
              <a:rPr dirty="0" sz="2000" spc="-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Clauses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Expression</a:t>
            </a:r>
            <a:endParaRPr sz="2000">
              <a:latin typeface="Georgia"/>
              <a:cs typeface="Georgia"/>
            </a:endParaRPr>
          </a:p>
          <a:p>
            <a:pPr marL="299085" marR="55816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Consolidate Duplicate  Conditional</a:t>
            </a: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Fragments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Control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Flag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0">
                <a:solidFill>
                  <a:srgbClr val="585858"/>
                </a:solidFill>
                <a:latin typeface="Georgia"/>
                <a:cs typeface="Georgia"/>
              </a:rPr>
              <a:t>Null</a:t>
            </a:r>
            <a:r>
              <a:rPr dirty="0" sz="2000" spc="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Decompose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Conditional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267" y="4685538"/>
            <a:ext cx="342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Variables</a:t>
            </a:r>
            <a:r>
              <a:rPr dirty="0" sz="2400" spc="-7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Temporales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467" y="5054385"/>
            <a:ext cx="3272154" cy="14287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Split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Temporary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</a:t>
            </a:r>
            <a:endParaRPr sz="2000">
              <a:latin typeface="Georgia"/>
              <a:cs typeface="Georgia"/>
            </a:endParaRPr>
          </a:p>
          <a:p>
            <a:pPr marL="299085" marR="26098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Introduce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Explaining  Variable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Query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267" y="1136345"/>
            <a:ext cx="632650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  <a:tab pos="4333240" algn="l"/>
                <a:tab pos="467677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d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ic</a:t>
            </a:r>
            <a:r>
              <a:rPr dirty="0" sz="2400" spc="5" b="1">
                <a:solidFill>
                  <a:srgbClr val="585858"/>
                </a:solidFill>
                <a:latin typeface="TeXGyrePagella"/>
                <a:cs typeface="TeXGyrePagella"/>
              </a:rPr>
              <a:t>i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o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n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ales: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	</a:t>
            </a: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</a:t>
            </a:r>
            <a:r>
              <a:rPr dirty="0" sz="2400">
                <a:solidFill>
                  <a:srgbClr val="585858"/>
                </a:solidFill>
                <a:latin typeface="Times New Roman"/>
                <a:cs typeface="Times New Roman"/>
              </a:rPr>
              <a:t>	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Parámetros: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36946" y="1566799"/>
            <a:ext cx="3642360" cy="1611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9085" marR="605790" indent="-28702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Assignments</a:t>
            </a:r>
            <a:r>
              <a:rPr dirty="0" sz="2000" spc="-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Parameters</a:t>
            </a:r>
            <a:endParaRPr sz="2000">
              <a:latin typeface="Georgia"/>
              <a:cs typeface="Georgia"/>
            </a:endParaRPr>
          </a:p>
          <a:p>
            <a:pPr marL="299085" marR="5080" indent="-287020">
              <a:lnSpc>
                <a:spcPct val="100000"/>
              </a:lnSpc>
              <a:spcBef>
                <a:spcPts val="475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5" b="1">
                <a:solidFill>
                  <a:srgbClr val="585858"/>
                </a:solidFill>
                <a:latin typeface="TeXGyrePagella"/>
                <a:cs typeface="TeXGyrePagella"/>
              </a:rPr>
              <a:t>&amp;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</a:t>
            </a:r>
            <a:r>
              <a:rPr dirty="0" sz="2000" spc="-8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Parameter 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Explicit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Methods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365" y="3222116"/>
            <a:ext cx="3112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  <a:tab pos="356235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Cuerpo de</a:t>
            </a:r>
            <a:r>
              <a:rPr dirty="0" sz="2400" spc="-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Métodos</a:t>
            </a:r>
            <a:endParaRPr sz="2400">
              <a:latin typeface="TeXGyrePagella"/>
              <a:cs typeface="TeXGyrePagell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6946" y="3591153"/>
            <a:ext cx="3673475" cy="209931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Substitute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30">
                <a:solidFill>
                  <a:srgbClr val="585858"/>
                </a:solidFill>
                <a:latin typeface="Georgia"/>
                <a:cs typeface="Georgia"/>
              </a:rPr>
              <a:t>Algorithm</a:t>
            </a:r>
            <a:endParaRPr sz="2000">
              <a:latin typeface="Georgia"/>
              <a:cs typeface="Georgia"/>
            </a:endParaRPr>
          </a:p>
          <a:p>
            <a:pPr marL="299085" marR="589915" indent="-287020">
              <a:lnSpc>
                <a:spcPct val="100000"/>
              </a:lnSpc>
              <a:spcBef>
                <a:spcPts val="484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25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b="1">
                <a:solidFill>
                  <a:srgbClr val="585858"/>
                </a:solidFill>
                <a:latin typeface="TeXGyrePagella"/>
                <a:cs typeface="TeXGyrePagella"/>
              </a:rPr>
              <a:t>vs 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Extract 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with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  <a:p>
            <a:pPr marL="299085">
              <a:lnSpc>
                <a:spcPct val="100000"/>
              </a:lnSpc>
            </a:pP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Object</a:t>
            </a: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  <a:tabLst>
                <a:tab pos="299085" algn="l"/>
              </a:tabLst>
            </a:pP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000" spc="-30">
                <a:solidFill>
                  <a:srgbClr val="585858"/>
                </a:solidFill>
                <a:latin typeface="Georgia"/>
                <a:cs typeface="Georgia"/>
              </a:rPr>
              <a:t>Form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Template</a:t>
            </a:r>
            <a:r>
              <a:rPr dirty="0" sz="20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10">
                <a:solidFill>
                  <a:srgbClr val="585858"/>
                </a:solidFill>
                <a:latin typeface="Georgia"/>
                <a:cs typeface="Georgia"/>
              </a:rPr>
              <a:t>Method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6148" y="458723"/>
            <a:ext cx="526084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81225" y="545084"/>
            <a:ext cx="47917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2. </a:t>
            </a:r>
            <a:r>
              <a:rPr dirty="0" spc="120"/>
              <a:t>Catálogo </a:t>
            </a:r>
            <a:r>
              <a:rPr dirty="0" spc="200"/>
              <a:t>de</a:t>
            </a:r>
            <a:r>
              <a:rPr dirty="0" spc="-1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34" y="1066759"/>
            <a:ext cx="8830310" cy="5663565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Catalog (by</a:t>
            </a:r>
            <a:r>
              <a:rPr dirty="0" sz="2200" spc="2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b="1">
                <a:solidFill>
                  <a:srgbClr val="585858"/>
                </a:solidFill>
                <a:latin typeface="TeXGyrePagella"/>
                <a:cs typeface="TeXGyrePagella"/>
              </a:rPr>
              <a:t>areas)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:</a:t>
            </a:r>
            <a:endParaRPr sz="2200">
              <a:latin typeface="TeXGyrePagella"/>
              <a:cs typeface="TeXGyrePagella"/>
            </a:endParaRPr>
          </a:p>
          <a:p>
            <a:pPr marL="413384">
              <a:lnSpc>
                <a:spcPct val="100000"/>
              </a:lnSpc>
              <a:spcBef>
                <a:spcPts val="545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Condicionales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Remove Control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Flag, Introduce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Null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Object,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Variables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Temporales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Temp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Query,</a:t>
            </a:r>
            <a:r>
              <a:rPr dirty="0" sz="2200" spc="114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Parámetros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Parameter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Explicit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Methods,</a:t>
            </a:r>
            <a:r>
              <a:rPr dirty="0" sz="22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Cuerpo </a:t>
            </a:r>
            <a:r>
              <a:rPr dirty="0" u="heavy" sz="22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Métodos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Inline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 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</a:t>
            </a:r>
            <a:r>
              <a:rPr dirty="0" sz="2200" spc="1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Encapsulación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Hide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Encapsulate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Downcast,</a:t>
            </a:r>
            <a:r>
              <a:rPr dirty="0" sz="2200" spc="8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Cabeceras </a:t>
            </a:r>
            <a:r>
              <a:rPr dirty="0" u="heavy" sz="22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Métodos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Parameterize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Gestión </a:t>
            </a:r>
            <a:r>
              <a:rPr dirty="0" u="heavy" sz="22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200" spc="-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Errores</a:t>
            </a:r>
            <a:r>
              <a:rPr dirty="0" sz="2200" spc="-4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Separate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Query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from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Modifier,</a:t>
            </a:r>
            <a:r>
              <a:rPr dirty="0" sz="2200" spc="1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Nombrado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Magic Number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Symbolic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Constant,</a:t>
            </a:r>
            <a:r>
              <a:rPr dirty="0" sz="2200" spc="5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Relación </a:t>
            </a:r>
            <a:r>
              <a:rPr dirty="0" u="heavy" sz="22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 </a:t>
            </a:r>
            <a:r>
              <a:rPr dirty="0" u="heavy" sz="2200" spc="-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Herencia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Superclass,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Pull </a:t>
            </a:r>
            <a:r>
              <a:rPr dirty="0" sz="2200" spc="50">
                <a:solidFill>
                  <a:srgbClr val="585858"/>
                </a:solidFill>
                <a:latin typeface="Georgia"/>
                <a:cs typeface="Georgia"/>
              </a:rPr>
              <a:t>Up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</a:t>
            </a:r>
            <a:r>
              <a:rPr dirty="0" sz="2200" spc="1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Polimorfismo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Replace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Conditional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Polymorphism,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Responsabilidades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Move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 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Extract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Class,</a:t>
            </a:r>
            <a:r>
              <a:rPr dirty="0" sz="2200" spc="9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Colaboraciones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Preserve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Whole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Object,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Remove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Middle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Man,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45">
                <a:solidFill>
                  <a:srgbClr val="585858"/>
                </a:solidFill>
                <a:latin typeface="Georgia"/>
                <a:cs typeface="Georgia"/>
              </a:rPr>
              <a:t>...</a:t>
            </a:r>
            <a:endParaRPr sz="2200">
              <a:latin typeface="Georgia"/>
              <a:cs typeface="Georgia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  <a:tabLst>
                <a:tab pos="8705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Bibliotecas </a:t>
            </a:r>
            <a:r>
              <a:rPr dirty="0" u="heavy" sz="2200" spc="1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&amp; </a:t>
            </a:r>
            <a:r>
              <a:rPr dirty="0" u="heavy" sz="2200" spc="-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GUI</a:t>
            </a:r>
            <a:r>
              <a:rPr dirty="0" sz="2200" spc="-35">
                <a:solidFill>
                  <a:srgbClr val="585858"/>
                </a:solidFill>
                <a:latin typeface="Georgia"/>
                <a:cs typeface="Georgia"/>
              </a:rPr>
              <a:t>: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Introduce Foreign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Method,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420">
                <a:solidFill>
                  <a:srgbClr val="585858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50435"/>
            <a:ext cx="8553450" cy="439801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600" b="1">
                <a:solidFill>
                  <a:srgbClr val="585858"/>
                </a:solidFill>
                <a:latin typeface="TeXGyrePagella"/>
                <a:cs typeface="TeXGyrePagella"/>
              </a:rPr>
              <a:t>Antipatterns.</a:t>
            </a:r>
            <a:r>
              <a:rPr dirty="0" sz="2600" spc="-5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600" spc="-20">
                <a:solidFill>
                  <a:srgbClr val="585858"/>
                </a:solidFill>
                <a:latin typeface="Georgia"/>
                <a:cs typeface="Georgia"/>
              </a:rPr>
              <a:t>Definitions:</a:t>
            </a:r>
            <a:endParaRPr sz="2600">
              <a:latin typeface="Georgia"/>
              <a:cs typeface="Georgia"/>
            </a:endParaRPr>
          </a:p>
          <a:p>
            <a:pPr marL="756285" marR="10795" indent="-287020">
              <a:lnSpc>
                <a:spcPct val="100000"/>
              </a:lnSpc>
              <a:spcBef>
                <a:spcPts val="55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provide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stress release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in the form of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shared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misery for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the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most common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pitfalls in </a:t>
            </a:r>
            <a:r>
              <a:rPr dirty="0" u="heavy" sz="220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the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software </a:t>
            </a:r>
            <a:r>
              <a:rPr dirty="0" u="heavy" sz="220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industry</a:t>
            </a:r>
            <a:r>
              <a:rPr dirty="0" sz="2200" i="1">
                <a:solidFill>
                  <a:srgbClr val="585858"/>
                </a:solidFill>
                <a:latin typeface="TeXGyrePagella"/>
                <a:cs typeface="TeXGyrePagella"/>
              </a:rPr>
              <a:t>.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Often, in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software 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development, it is much easier to recognize a defective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situation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than  to implement a</a:t>
            </a:r>
            <a:r>
              <a:rPr dirty="0" sz="2200" spc="1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solution</a:t>
            </a:r>
            <a:endParaRPr sz="22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150" i="1">
                <a:solidFill>
                  <a:srgbClr val="585858"/>
                </a:solidFill>
                <a:latin typeface="Georgia"/>
                <a:cs typeface="Georgia"/>
              </a:rPr>
              <a:t>provide </a:t>
            </a:r>
            <a:r>
              <a:rPr dirty="0" sz="2200" spc="-155" i="1">
                <a:solidFill>
                  <a:srgbClr val="585858"/>
                </a:solidFill>
                <a:latin typeface="Georgia"/>
                <a:cs typeface="Georgia"/>
              </a:rPr>
              <a:t>real−world </a:t>
            </a:r>
            <a:r>
              <a:rPr dirty="0" sz="2200" spc="-130" i="1">
                <a:solidFill>
                  <a:srgbClr val="585858"/>
                </a:solidFill>
                <a:latin typeface="Georgia"/>
                <a:cs typeface="Georgia"/>
              </a:rPr>
              <a:t>experience </a:t>
            </a:r>
            <a:r>
              <a:rPr dirty="0" sz="2200" spc="-65" i="1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recognizing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recurring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problems in the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software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industry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and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provide a detailed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remedy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for  the most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common</a:t>
            </a:r>
            <a:r>
              <a:rPr dirty="0" sz="2200" spc="3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predicaments</a:t>
            </a:r>
            <a:endParaRPr sz="2200">
              <a:latin typeface="TeXGyrePagella"/>
              <a:cs typeface="TeXGyrePagella"/>
            </a:endParaRPr>
          </a:p>
          <a:p>
            <a:pPr marL="756285" marR="21590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are a method for efficiently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mapping a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general situation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to a specific class of solutions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. The general form of the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 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provides an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easily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identifiable template for the class of problems  addressed by the</a:t>
            </a:r>
            <a:r>
              <a:rPr dirty="0" sz="2200" spc="-2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</a:t>
            </a:r>
            <a:endParaRPr sz="2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3088" y="1269491"/>
            <a:ext cx="8424672" cy="5183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636"/>
            <a:ext cx="8557895" cy="448945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Antipatterns.</a:t>
            </a:r>
            <a:r>
              <a:rPr dirty="0" sz="2400" spc="-4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Definitions:</a:t>
            </a:r>
            <a:endParaRPr sz="24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provide a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common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vocabulary for identifying problems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and discussing solutions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.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AntiPatterns,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like their design pattern  counterparts, define an industry vocabulary for the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common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defective  processes and implementations within</a:t>
            </a:r>
            <a:r>
              <a:rPr dirty="0" sz="2200" spc="2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organizations</a:t>
            </a:r>
            <a:endParaRPr sz="2200">
              <a:latin typeface="TeXGyrePagella"/>
              <a:cs typeface="TeXGyrePagella"/>
            </a:endParaRPr>
          </a:p>
          <a:p>
            <a:pPr marL="756285" marR="467359" indent="-28702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support </a:t>
            </a:r>
            <a:r>
              <a:rPr dirty="0" sz="2200" i="1">
                <a:solidFill>
                  <a:srgbClr val="585858"/>
                </a:solidFill>
                <a:latin typeface="TeXGyrePagella"/>
                <a:cs typeface="TeXGyrePagella"/>
              </a:rPr>
              <a:t>the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holistic resolution of conflicts, utilizing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organizational resources at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several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levels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, where</a:t>
            </a:r>
            <a:r>
              <a:rPr dirty="0" sz="2200" spc="2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possible.</a:t>
            </a:r>
            <a:endParaRPr sz="2200">
              <a:latin typeface="TeXGyrePagella"/>
              <a:cs typeface="TeXGyrePagella"/>
            </a:endParaRPr>
          </a:p>
          <a:p>
            <a:pPr marL="756285">
              <a:lnSpc>
                <a:spcPct val="100000"/>
              </a:lnSpc>
            </a:pP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clearly articulate the collaboration between forces</a:t>
            </a:r>
            <a:r>
              <a:rPr dirty="0" sz="2200" spc="6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at</a:t>
            </a:r>
            <a:endParaRPr sz="2200">
              <a:latin typeface="TeXGyrePagella"/>
              <a:cs typeface="TeXGyrePagella"/>
            </a:endParaRPr>
          </a:p>
          <a:p>
            <a:pPr marL="756285">
              <a:lnSpc>
                <a:spcPct val="100000"/>
              </a:lnSpc>
            </a:pP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several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levels of management and</a:t>
            </a:r>
            <a:r>
              <a:rPr dirty="0" sz="2200" spc="25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development:</a:t>
            </a:r>
            <a:endParaRPr sz="2200">
              <a:latin typeface="TeXGyrePagella"/>
              <a:cs typeface="TeXGyrePagella"/>
            </a:endParaRPr>
          </a:p>
          <a:p>
            <a:pPr lvl="1" marL="1155700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Software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Project Management</a:t>
            </a:r>
            <a:r>
              <a:rPr dirty="0" sz="2200" spc="5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</a:t>
            </a:r>
            <a:endParaRPr sz="2200">
              <a:latin typeface="TeXGyrePagella"/>
              <a:cs typeface="TeXGyrePagella"/>
            </a:endParaRPr>
          </a:p>
          <a:p>
            <a:pPr lvl="1" marL="1155700" indent="-229235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Software </a:t>
            </a:r>
            <a:r>
              <a:rPr dirty="0" sz="2200" spc="-5" i="1">
                <a:solidFill>
                  <a:srgbClr val="585858"/>
                </a:solidFill>
                <a:latin typeface="TeXGyrePagella"/>
                <a:cs typeface="TeXGyrePagella"/>
              </a:rPr>
              <a:t>Architecture</a:t>
            </a:r>
            <a:r>
              <a:rPr dirty="0" sz="2200" spc="10" i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200" spc="-10" i="1">
                <a:solidFill>
                  <a:srgbClr val="585858"/>
                </a:solidFill>
                <a:latin typeface="TeXGyrePagella"/>
                <a:cs typeface="TeXGyrePagella"/>
              </a:rPr>
              <a:t>AntiPatterns</a:t>
            </a:r>
            <a:endParaRPr sz="2200">
              <a:latin typeface="TeXGyrePagella"/>
              <a:cs typeface="TeXGyrePagella"/>
            </a:endParaRPr>
          </a:p>
          <a:p>
            <a:pPr lvl="1" marL="1155700" indent="-22923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Software </a:t>
            </a:r>
            <a:r>
              <a:rPr dirty="0" u="heavy" sz="2200" spc="-5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Development</a:t>
            </a:r>
            <a:r>
              <a:rPr dirty="0" u="heavy" sz="2200" spc="3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 </a:t>
            </a:r>
            <a:r>
              <a:rPr dirty="0" u="heavy" sz="2200" spc="-10" i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eXGyrePagella"/>
                <a:cs typeface="TeXGyrePagella"/>
              </a:rPr>
              <a:t>AntiPatterns</a:t>
            </a:r>
            <a:endParaRPr sz="2200">
              <a:latin typeface="TeXGyrePagella"/>
              <a:cs typeface="TeXGyrePagell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pc="-5"/>
              <a:t>Software</a:t>
            </a:r>
            <a:r>
              <a:rPr dirty="0" spc="-10"/>
              <a:t> </a:t>
            </a:r>
            <a:r>
              <a:rPr dirty="0"/>
              <a:t>Development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/>
              <a:t>Antipatterns.</a:t>
            </a:r>
            <a:r>
              <a:rPr dirty="0" spc="-50"/>
              <a:t> </a:t>
            </a:r>
            <a:r>
              <a:rPr dirty="0" spc="5" b="0">
                <a:latin typeface="Georgia"/>
                <a:cs typeface="Georgia"/>
              </a:rPr>
              <a:t>Catalog:</a:t>
            </a:r>
          </a:p>
          <a:p>
            <a:pPr marL="756285" marR="1348740" indent="-287020">
              <a:lnSpc>
                <a:spcPct val="100000"/>
              </a:lnSpc>
              <a:spcBef>
                <a:spcPts val="535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</a:t>
            </a:r>
            <a:r>
              <a:rPr dirty="0" sz="2200" spc="-5" b="0">
                <a:latin typeface="Georgia"/>
                <a:cs typeface="Georgia"/>
              </a:rPr>
              <a:t>	</a:t>
            </a:r>
            <a:r>
              <a:rPr dirty="0" sz="2200" spc="50" b="0">
                <a:latin typeface="Georgia"/>
                <a:cs typeface="Georgia"/>
              </a:rPr>
              <a:t>Cut</a:t>
            </a:r>
            <a:r>
              <a:rPr dirty="0" sz="2200" spc="-50" b="0">
                <a:latin typeface="Georgia"/>
                <a:cs typeface="Georgia"/>
              </a:rPr>
              <a:t>−a</a:t>
            </a:r>
            <a:r>
              <a:rPr dirty="0" sz="2200" spc="20" b="0">
                <a:latin typeface="Georgia"/>
                <a:cs typeface="Georgia"/>
              </a:rPr>
              <a:t>n</a:t>
            </a:r>
            <a:r>
              <a:rPr dirty="0" sz="2200" spc="30" b="0">
                <a:latin typeface="Georgia"/>
                <a:cs typeface="Georgia"/>
              </a:rPr>
              <a:t>d</a:t>
            </a:r>
            <a:r>
              <a:rPr dirty="0" sz="2200" spc="-50" b="0">
                <a:latin typeface="Georgia"/>
                <a:cs typeface="Georgia"/>
              </a:rPr>
              <a:t>−P</a:t>
            </a:r>
            <a:r>
              <a:rPr dirty="0" sz="2200" spc="-20" b="0">
                <a:latin typeface="Georgia"/>
                <a:cs typeface="Georgia"/>
              </a:rPr>
              <a:t>a</a:t>
            </a:r>
            <a:r>
              <a:rPr dirty="0" sz="2200" spc="-10" b="0">
                <a:latin typeface="Georgia"/>
                <a:cs typeface="Georgia"/>
              </a:rPr>
              <a:t>s</a:t>
            </a:r>
            <a:r>
              <a:rPr dirty="0" sz="2200" spc="-30" b="0">
                <a:latin typeface="Georgia"/>
                <a:cs typeface="Georgia"/>
              </a:rPr>
              <a:t>te  </a:t>
            </a:r>
            <a:r>
              <a:rPr dirty="0" sz="2200" spc="5" b="0">
                <a:latin typeface="Georgia"/>
                <a:cs typeface="Georgia"/>
              </a:rPr>
              <a:t>Programming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Spaghetti</a:t>
            </a:r>
            <a:r>
              <a:rPr dirty="0" sz="2200" spc="-20" b="0">
                <a:latin typeface="Georgia"/>
                <a:cs typeface="Georgia"/>
              </a:rPr>
              <a:t> </a:t>
            </a:r>
            <a:r>
              <a:rPr dirty="0" sz="2200" spc="55" b="0">
                <a:latin typeface="Georgia"/>
                <a:cs typeface="Georgia"/>
              </a:rPr>
              <a:t>Code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-10" b="0">
                <a:latin typeface="Georgia"/>
                <a:cs typeface="Georgia"/>
              </a:rPr>
              <a:t>The</a:t>
            </a:r>
            <a:r>
              <a:rPr dirty="0" sz="2200" spc="10" b="0">
                <a:latin typeface="Georgia"/>
                <a:cs typeface="Georgia"/>
              </a:rPr>
              <a:t> </a:t>
            </a:r>
            <a:r>
              <a:rPr dirty="0" sz="2200" spc="-25" b="0">
                <a:latin typeface="Georgia"/>
                <a:cs typeface="Georgia"/>
              </a:rPr>
              <a:t>Blob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35" b="0">
                <a:latin typeface="Georgia"/>
                <a:cs typeface="Georgia"/>
              </a:rPr>
              <a:t>Lava</a:t>
            </a:r>
            <a:r>
              <a:rPr dirty="0" sz="2200" spc="15" b="0">
                <a:latin typeface="Georgia"/>
                <a:cs typeface="Georgia"/>
              </a:rPr>
              <a:t> </a:t>
            </a:r>
            <a:r>
              <a:rPr dirty="0" sz="2200" spc="25" b="0">
                <a:latin typeface="Georgia"/>
                <a:cs typeface="Georgia"/>
              </a:rPr>
              <a:t>Flow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-20" b="0">
                <a:latin typeface="Georgia"/>
                <a:cs typeface="Georgia"/>
              </a:rPr>
              <a:t>Functional</a:t>
            </a:r>
            <a:r>
              <a:rPr dirty="0" sz="2200" spc="-30" b="0">
                <a:latin typeface="Georgia"/>
                <a:cs typeface="Georgia"/>
              </a:rPr>
              <a:t> </a:t>
            </a:r>
            <a:r>
              <a:rPr dirty="0" sz="2200" b="0">
                <a:latin typeface="Georgia"/>
                <a:cs typeface="Georgia"/>
              </a:rPr>
              <a:t>Decomposition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-10" b="0">
                <a:latin typeface="Georgia"/>
                <a:cs typeface="Georgia"/>
              </a:rPr>
              <a:t>Poltergeists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15" b="0">
                <a:latin typeface="Georgia"/>
                <a:cs typeface="Georgia"/>
              </a:rPr>
              <a:t>Swiss </a:t>
            </a:r>
            <a:r>
              <a:rPr dirty="0" sz="2200" spc="80" b="0">
                <a:latin typeface="Georgia"/>
                <a:cs typeface="Georgia"/>
              </a:rPr>
              <a:t>Army</a:t>
            </a:r>
            <a:r>
              <a:rPr dirty="0" sz="2200" spc="45" b="0">
                <a:latin typeface="Georgia"/>
                <a:cs typeface="Georgia"/>
              </a:rPr>
              <a:t> </a:t>
            </a:r>
            <a:r>
              <a:rPr dirty="0" sz="2200" spc="5" b="0">
                <a:latin typeface="Georgia"/>
                <a:cs typeface="Georgia"/>
              </a:rPr>
              <a:t>Knife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dirty="0" sz="2200" spc="-5" b="0">
                <a:latin typeface="Georgia"/>
                <a:cs typeface="Georgia"/>
              </a:rPr>
              <a:t>▫	</a:t>
            </a:r>
            <a:r>
              <a:rPr dirty="0" sz="2200" spc="25" b="0">
                <a:latin typeface="Georgia"/>
                <a:cs typeface="Georgia"/>
              </a:rPr>
              <a:t>Dead</a:t>
            </a:r>
            <a:r>
              <a:rPr dirty="0" sz="2200" spc="5" b="0">
                <a:latin typeface="Georgia"/>
                <a:cs typeface="Georgia"/>
              </a:rPr>
              <a:t> </a:t>
            </a:r>
            <a:r>
              <a:rPr dirty="0" sz="2200" spc="-15" b="0">
                <a:latin typeface="Georgia"/>
                <a:cs typeface="Georgia"/>
              </a:rPr>
              <a:t>End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9178" y="1136345"/>
            <a:ext cx="3760470" cy="4380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A6A6A6"/>
                </a:solidFill>
                <a:latin typeface="TeXGyrePagella"/>
                <a:cs typeface="TeXGyrePagella"/>
              </a:rPr>
              <a:t>Others</a:t>
            </a:r>
            <a:r>
              <a:rPr dirty="0" sz="2400" spc="-25" b="1">
                <a:solidFill>
                  <a:srgbClr val="A6A6A6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A6A6A6"/>
                </a:solidFill>
                <a:latin typeface="TeXGyrePagella"/>
                <a:cs typeface="TeXGyrePagella"/>
              </a:rPr>
              <a:t>Antipatterns.</a:t>
            </a:r>
            <a:endParaRPr sz="2400">
              <a:latin typeface="TeXGyrePagella"/>
              <a:cs typeface="TeXGyrePagell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2400" spc="10">
                <a:solidFill>
                  <a:srgbClr val="A6A6A6"/>
                </a:solidFill>
                <a:latin typeface="Georgia"/>
                <a:cs typeface="Georgia"/>
              </a:rPr>
              <a:t>Catalog:</a:t>
            </a:r>
            <a:endParaRPr sz="24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-35">
                <a:solidFill>
                  <a:srgbClr val="A6A6A6"/>
                </a:solidFill>
                <a:latin typeface="Georgia"/>
                <a:cs typeface="Georgia"/>
              </a:rPr>
              <a:t>Project</a:t>
            </a:r>
            <a:r>
              <a:rPr dirty="0" sz="2200" spc="-30">
                <a:solidFill>
                  <a:srgbClr val="A6A6A6"/>
                </a:solidFill>
                <a:latin typeface="Georgia"/>
                <a:cs typeface="Georgia"/>
              </a:rPr>
              <a:t> </a:t>
            </a: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Mismanagement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Death </a:t>
            </a:r>
            <a:r>
              <a:rPr dirty="0" sz="2200" spc="55">
                <a:solidFill>
                  <a:srgbClr val="A6A6A6"/>
                </a:solidFill>
                <a:latin typeface="Georgia"/>
                <a:cs typeface="Georgia"/>
              </a:rPr>
              <a:t>by</a:t>
            </a:r>
            <a:r>
              <a:rPr dirty="0" sz="2200">
                <a:solidFill>
                  <a:srgbClr val="A6A6A6"/>
                </a:solidFill>
                <a:latin typeface="Georgia"/>
                <a:cs typeface="Georgia"/>
              </a:rPr>
              <a:t> Planning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35">
                <a:solidFill>
                  <a:srgbClr val="A6A6A6"/>
                </a:solidFill>
                <a:latin typeface="Georgia"/>
                <a:cs typeface="Georgia"/>
              </a:rPr>
              <a:t>Analysis</a:t>
            </a:r>
            <a:r>
              <a:rPr dirty="0" sz="2200" spc="25">
                <a:solidFill>
                  <a:srgbClr val="A6A6A6"/>
                </a:solidFill>
                <a:latin typeface="Georgia"/>
                <a:cs typeface="Georgia"/>
              </a:rPr>
              <a:t> </a:t>
            </a:r>
            <a:r>
              <a:rPr dirty="0" sz="2200">
                <a:solidFill>
                  <a:srgbClr val="A6A6A6"/>
                </a:solidFill>
                <a:latin typeface="Georgia"/>
                <a:cs typeface="Georgia"/>
              </a:rPr>
              <a:t>Paralysis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>
                <a:solidFill>
                  <a:srgbClr val="A6A6A6"/>
                </a:solidFill>
                <a:latin typeface="Georgia"/>
                <a:cs typeface="Georgia"/>
              </a:rPr>
              <a:t>Warm</a:t>
            </a:r>
            <a:r>
              <a:rPr dirty="0" sz="2200" spc="20">
                <a:solidFill>
                  <a:srgbClr val="A6A6A6"/>
                </a:solidFill>
                <a:latin typeface="Georgia"/>
                <a:cs typeface="Georgia"/>
              </a:rPr>
              <a:t> </a:t>
            </a:r>
            <a:r>
              <a:rPr dirty="0" sz="2200" spc="-10">
                <a:solidFill>
                  <a:srgbClr val="A6A6A6"/>
                </a:solidFill>
                <a:latin typeface="Georgia"/>
                <a:cs typeface="Georgia"/>
              </a:rPr>
              <a:t>Bodies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-35">
                <a:solidFill>
                  <a:srgbClr val="A6A6A6"/>
                </a:solidFill>
                <a:latin typeface="Georgia"/>
                <a:cs typeface="Georgia"/>
              </a:rPr>
              <a:t>E−mail </a:t>
            </a:r>
            <a:r>
              <a:rPr dirty="0" sz="2200" spc="-70">
                <a:solidFill>
                  <a:srgbClr val="A6A6A6"/>
                </a:solidFill>
                <a:latin typeface="Georgia"/>
                <a:cs typeface="Georgia"/>
              </a:rPr>
              <a:t>Is</a:t>
            </a:r>
            <a:r>
              <a:rPr dirty="0" sz="2200" spc="70">
                <a:solidFill>
                  <a:srgbClr val="A6A6A6"/>
                </a:solidFill>
                <a:latin typeface="Georgia"/>
                <a:cs typeface="Georgia"/>
              </a:rPr>
              <a:t> </a:t>
            </a:r>
            <a:r>
              <a:rPr dirty="0" sz="2200" spc="10">
                <a:solidFill>
                  <a:srgbClr val="A6A6A6"/>
                </a:solidFill>
                <a:latin typeface="Georgia"/>
                <a:cs typeface="Georgia"/>
              </a:rPr>
              <a:t>Dangerous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10">
                <a:solidFill>
                  <a:srgbClr val="A6A6A6"/>
                </a:solidFill>
                <a:latin typeface="Georgia"/>
                <a:cs typeface="Georgia"/>
              </a:rPr>
              <a:t>Corncob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-20">
                <a:solidFill>
                  <a:srgbClr val="A6A6A6"/>
                </a:solidFill>
                <a:latin typeface="Georgia"/>
                <a:cs typeface="Georgia"/>
              </a:rPr>
              <a:t>Intellectual </a:t>
            </a:r>
            <a:r>
              <a:rPr dirty="0" sz="2200" spc="5">
                <a:solidFill>
                  <a:srgbClr val="A6A6A6"/>
                </a:solidFill>
                <a:latin typeface="Georgia"/>
                <a:cs typeface="Georgia"/>
              </a:rPr>
              <a:t>Violence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Reinvent </a:t>
            </a:r>
            <a:r>
              <a:rPr dirty="0" sz="2200" spc="-20">
                <a:solidFill>
                  <a:srgbClr val="A6A6A6"/>
                </a:solidFill>
                <a:latin typeface="Georgia"/>
                <a:cs typeface="Georgia"/>
              </a:rPr>
              <a:t>the</a:t>
            </a:r>
            <a:r>
              <a:rPr dirty="0" sz="2200" spc="-10">
                <a:solidFill>
                  <a:srgbClr val="A6A6A6"/>
                </a:solidFill>
                <a:latin typeface="Georgia"/>
                <a:cs typeface="Georgia"/>
              </a:rPr>
              <a:t> </a:t>
            </a:r>
            <a:r>
              <a:rPr dirty="0" sz="2200" spc="5">
                <a:solidFill>
                  <a:srgbClr val="A6A6A6"/>
                </a:solidFill>
                <a:latin typeface="Georgia"/>
                <a:cs typeface="Georgia"/>
              </a:rPr>
              <a:t>Wheel</a:t>
            </a:r>
            <a:endParaRPr sz="2200"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A6A6A6"/>
                </a:solidFill>
                <a:latin typeface="Georgia"/>
                <a:cs typeface="Georgia"/>
              </a:rPr>
              <a:t>▫	</a:t>
            </a:r>
            <a:r>
              <a:rPr dirty="0" sz="2200" spc="420">
                <a:solidFill>
                  <a:srgbClr val="A6A6A6"/>
                </a:solidFill>
                <a:latin typeface="Georgia"/>
                <a:cs typeface="Georgia"/>
              </a:rPr>
              <a:t>…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4666" y="3395471"/>
            <a:ext cx="2047239" cy="18415"/>
          </a:xfrm>
          <a:custGeom>
            <a:avLst/>
            <a:gdLst/>
            <a:ahLst/>
            <a:cxnLst/>
            <a:rect l="l" t="t" r="r" b="b"/>
            <a:pathLst>
              <a:path w="2047239" h="18414">
                <a:moveTo>
                  <a:pt x="2046732" y="0"/>
                </a:moveTo>
                <a:lnTo>
                  <a:pt x="0" y="0"/>
                </a:lnTo>
                <a:lnTo>
                  <a:pt x="0" y="18287"/>
                </a:lnTo>
                <a:lnTo>
                  <a:pt x="2046732" y="18287"/>
                </a:lnTo>
                <a:lnTo>
                  <a:pt x="204673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2002" y="4639055"/>
            <a:ext cx="5245735" cy="18415"/>
          </a:xfrm>
          <a:custGeom>
            <a:avLst/>
            <a:gdLst/>
            <a:ahLst/>
            <a:cxnLst/>
            <a:rect l="l" t="t" r="r" b="b"/>
            <a:pathLst>
              <a:path w="5245734" h="18414">
                <a:moveTo>
                  <a:pt x="5245608" y="0"/>
                </a:moveTo>
                <a:lnTo>
                  <a:pt x="0" y="0"/>
                </a:lnTo>
                <a:lnTo>
                  <a:pt x="0" y="18288"/>
                </a:lnTo>
                <a:lnTo>
                  <a:pt x="5245608" y="18288"/>
                </a:lnTo>
                <a:lnTo>
                  <a:pt x="524560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8267" y="1062799"/>
            <a:ext cx="8569960" cy="43434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spc="-155" b="1">
                <a:solidFill>
                  <a:srgbClr val="585858"/>
                </a:solidFill>
                <a:latin typeface="TeXGyrePagella"/>
                <a:cs typeface="TeXGyrePagella"/>
              </a:rPr>
              <a:t>Cut</a:t>
            </a:r>
            <a:r>
              <a:rPr dirty="0" sz="2400" spc="-155" b="1">
                <a:solidFill>
                  <a:srgbClr val="585858"/>
                </a:solidFill>
                <a:latin typeface="Georgia"/>
                <a:cs typeface="Georgia"/>
              </a:rPr>
              <a:t>−and−Paste</a:t>
            </a:r>
            <a:r>
              <a:rPr dirty="0" sz="2400" spc="40" b="1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Programming</a:t>
            </a:r>
            <a:endParaRPr sz="2400">
              <a:latin typeface="TeXGyrePagella"/>
              <a:cs typeface="TeXGyrePagella"/>
            </a:endParaRPr>
          </a:p>
          <a:p>
            <a:pPr marL="756285" marR="35941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60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reused </a:t>
            </a:r>
            <a:r>
              <a:rPr dirty="0" sz="2400" spc="6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copying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source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statements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leads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significant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maintenance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problems.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Alternative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forms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reuse,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including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black−box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reuse,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reduce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maintenance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issues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by </a:t>
            </a:r>
            <a:r>
              <a:rPr dirty="0" u="heavy" sz="2400" spc="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having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common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source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code,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testing,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documentation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Spaghetti</a:t>
            </a:r>
            <a:r>
              <a:rPr dirty="0" sz="2400" spc="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170">
                <a:solidFill>
                  <a:srgbClr val="585858"/>
                </a:solidFill>
                <a:latin typeface="Georgia"/>
                <a:cs typeface="Georgia"/>
              </a:rPr>
              <a:t>Ad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hoc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software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structure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makes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it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difficult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extend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 optimize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code.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Frequent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improve 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software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structure,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support software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maintenance,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enable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iterative</a:t>
            </a:r>
            <a:r>
              <a:rPr dirty="0" u="heavy" sz="2400" spc="5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development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799"/>
            <a:ext cx="8601710" cy="544068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The</a:t>
            </a:r>
            <a:r>
              <a:rPr dirty="0" sz="2400" spc="5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Blob</a:t>
            </a:r>
            <a:endParaRPr sz="2400">
              <a:latin typeface="TeXGyrePagella"/>
              <a:cs typeface="TeXGyrePagella"/>
            </a:endParaRPr>
          </a:p>
          <a:p>
            <a:pPr marL="756285" marR="45720" indent="-28702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Procedural−style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leads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one </a:t>
            </a:r>
            <a:r>
              <a:rPr dirty="0" u="heavy" sz="2400" spc="-4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object </a:t>
            </a:r>
            <a:r>
              <a:rPr dirty="0" u="heavy" sz="2400" spc="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with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lion’s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share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of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responsibilities, </a:t>
            </a:r>
            <a:r>
              <a:rPr dirty="0" u="heavy" sz="2400" spc="4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while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most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other </a:t>
            </a:r>
            <a:r>
              <a:rPr dirty="0" u="heavy" sz="2400" spc="-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objects </a:t>
            </a:r>
            <a:r>
              <a:rPr dirty="0" u="heavy" sz="2400" spc="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only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hold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data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or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execute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simple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processes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solution 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includes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distribute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responsibilities more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uniformly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isolating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effect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changes.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Lava</a:t>
            </a:r>
            <a:r>
              <a:rPr dirty="0" sz="2400" spc="55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Flow</a:t>
            </a:r>
            <a:endParaRPr sz="2400">
              <a:latin typeface="TeXGyrePagella"/>
              <a:cs typeface="TeXGyrePagella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4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Dead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code and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forgotten </a:t>
            </a:r>
            <a:r>
              <a:rPr dirty="0" u="heavy" sz="24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design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information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is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frozen</a:t>
            </a:r>
            <a:r>
              <a:rPr dirty="0" u="heavy" sz="2400" spc="1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</a:t>
            </a:r>
            <a:endParaRPr sz="2400">
              <a:latin typeface="Georgia"/>
              <a:cs typeface="Georgia"/>
            </a:endParaRPr>
          </a:p>
          <a:p>
            <a:pPr marL="756285" marR="5080" indent="-635">
              <a:lnSpc>
                <a:spcPct val="100000"/>
              </a:lnSpc>
            </a:pPr>
            <a:r>
              <a:rPr dirty="0" u="heavy" sz="2400" spc="-6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ever−changing design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analogous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40">
                <a:solidFill>
                  <a:srgbClr val="585858"/>
                </a:solidFill>
                <a:latin typeface="Georgia"/>
                <a:cs typeface="Georgia"/>
              </a:rPr>
              <a:t>Lava 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Flow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with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hardening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globules of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rocky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material.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refactored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solution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includes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configuration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management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process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eliminates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dead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and </a:t>
            </a:r>
            <a:r>
              <a:rPr dirty="0" sz="2400" spc="45">
                <a:solidFill>
                  <a:srgbClr val="585858"/>
                </a:solidFill>
                <a:latin typeface="Georgia"/>
                <a:cs typeface="Georgia"/>
              </a:rPr>
              <a:t>evolves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refactors 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toward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increasing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quality.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836"/>
            <a:ext cx="8556625" cy="52578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Functional</a:t>
            </a:r>
            <a:r>
              <a:rPr dirty="0" sz="2400" spc="5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Decomposition</a:t>
            </a:r>
            <a:endParaRPr sz="2400">
              <a:latin typeface="TeXGyrePagella"/>
              <a:cs typeface="TeXGyrePagella"/>
            </a:endParaRPr>
          </a:p>
          <a:p>
            <a:pPr marL="756285" marR="1367155" indent="-287020">
              <a:lnSpc>
                <a:spcPts val="2590"/>
              </a:lnSpc>
              <a:spcBef>
                <a:spcPts val="62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This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AntiPattern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output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experienced,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nonobject−oriented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dirty="0" sz="2400" spc="80">
                <a:solidFill>
                  <a:srgbClr val="585858"/>
                </a:solidFill>
                <a:latin typeface="Georgia"/>
                <a:cs typeface="Georgia"/>
              </a:rPr>
              <a:t>who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design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756285" marR="5080">
              <a:lnSpc>
                <a:spcPts val="2590"/>
              </a:lnSpc>
              <a:spcBef>
                <a:spcPts val="5"/>
              </a:spcBef>
            </a:pP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implement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object−oriented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language.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resulting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resembles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structural</a:t>
            </a:r>
            <a:r>
              <a:rPr dirty="0" sz="2400" spc="14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language</a:t>
            </a:r>
            <a:endParaRPr sz="2400">
              <a:latin typeface="Georgia"/>
              <a:cs typeface="Georgia"/>
            </a:endParaRPr>
          </a:p>
          <a:p>
            <a:pPr marL="756285" marR="15240">
              <a:lnSpc>
                <a:spcPts val="2590"/>
              </a:lnSpc>
              <a:spcBef>
                <a:spcPts val="5"/>
              </a:spcBef>
            </a:pP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(Pascal,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FORTRAN)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class structure. </a:t>
            </a:r>
            <a:r>
              <a:rPr dirty="0" u="heavy" sz="2400" spc="-9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It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can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be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incredibly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complex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as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smart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procedural </a:t>
            </a:r>
            <a:r>
              <a:rPr dirty="0" u="heavy" sz="24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developers </a:t>
            </a:r>
            <a:r>
              <a:rPr dirty="0" u="heavy" sz="24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devise</a:t>
            </a:r>
            <a:r>
              <a:rPr dirty="0" u="heavy" sz="2400" spc="10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very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ts val="2410"/>
              </a:lnSpc>
            </a:pPr>
            <a:r>
              <a:rPr dirty="0" u="heavy" sz="2400" spc="-6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“clever” </a:t>
            </a:r>
            <a:r>
              <a:rPr dirty="0" u="heavy" sz="2400" spc="8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ways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replicate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their time−tested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methods</a:t>
            </a:r>
            <a:r>
              <a:rPr dirty="0" u="heavy" sz="2400" spc="1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</a:t>
            </a:r>
            <a:endParaRPr sz="2400">
              <a:latin typeface="Georgia"/>
              <a:cs typeface="Georgia"/>
            </a:endParaRPr>
          </a:p>
          <a:p>
            <a:pPr marL="756285">
              <a:lnSpc>
                <a:spcPts val="2735"/>
              </a:lnSpc>
            </a:pPr>
            <a:r>
              <a:rPr dirty="0" u="heavy" sz="2400" spc="-6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object−oriented</a:t>
            </a:r>
            <a:r>
              <a:rPr dirty="0" u="heavy" sz="2400" spc="5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architecture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</a:t>
            </a:r>
            <a:r>
              <a:rPr dirty="0" sz="24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Poltergeists</a:t>
            </a:r>
            <a:endParaRPr sz="2400">
              <a:latin typeface="TeXGyrePagella"/>
              <a:cs typeface="TeXGyrePagella"/>
            </a:endParaRPr>
          </a:p>
          <a:p>
            <a:pPr marL="756285" marR="138430" indent="-287020">
              <a:lnSpc>
                <a:spcPct val="90000"/>
              </a:lnSpc>
              <a:spcBef>
                <a:spcPts val="580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Poltergeists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are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classes </a:t>
            </a:r>
            <a:r>
              <a:rPr dirty="0" u="heavy" sz="2400" spc="4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with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very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limited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roles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and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effective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life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cycles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They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often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start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processes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other  </a:t>
            </a:r>
            <a:r>
              <a:rPr dirty="0" sz="2400" spc="-40">
                <a:solidFill>
                  <a:srgbClr val="585858"/>
                </a:solidFill>
                <a:latin typeface="Georgia"/>
                <a:cs typeface="Georgia"/>
              </a:rPr>
              <a:t>objects.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refactored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solution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includes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a reallocation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responsibilities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longer−lived </a:t>
            </a:r>
            <a:r>
              <a:rPr dirty="0" sz="2400" spc="-35">
                <a:solidFill>
                  <a:srgbClr val="585858"/>
                </a:solidFill>
                <a:latin typeface="Georgia"/>
                <a:cs typeface="Georgia"/>
              </a:rPr>
              <a:t>objects </a:t>
            </a:r>
            <a:r>
              <a:rPr dirty="0" sz="2400" spc="-30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eliminate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Poltergeists.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2836"/>
            <a:ext cx="8477250" cy="525780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Swiss Army</a:t>
            </a:r>
            <a:r>
              <a:rPr dirty="0" sz="2400" spc="3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Knife</a:t>
            </a:r>
            <a:endParaRPr sz="2400">
              <a:latin typeface="TeXGyrePagella"/>
              <a:cs typeface="TeXGyrePagella"/>
            </a:endParaRPr>
          </a:p>
          <a:p>
            <a:pPr marL="756285" marR="5080" indent="-287020">
              <a:lnSpc>
                <a:spcPct val="90000"/>
              </a:lnSpc>
              <a:spcBef>
                <a:spcPts val="580"/>
              </a:spcBef>
              <a:tabLst>
                <a:tab pos="8324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	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Swiss </a:t>
            </a:r>
            <a:r>
              <a:rPr dirty="0" sz="2400" spc="95">
                <a:solidFill>
                  <a:srgbClr val="585858"/>
                </a:solidFill>
                <a:latin typeface="Georgia"/>
                <a:cs typeface="Georgia"/>
              </a:rPr>
              <a:t>Army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Knife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an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excessively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complex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class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interface.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designer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attempts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400" spc="35">
                <a:solidFill>
                  <a:srgbClr val="585858"/>
                </a:solidFill>
                <a:latin typeface="Georgia"/>
                <a:cs typeface="Georgia"/>
              </a:rPr>
              <a:t>provide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for all 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possible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uses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class. </a:t>
            </a:r>
            <a:r>
              <a:rPr dirty="0" sz="2400" spc="-7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attempt,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he or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she </a:t>
            </a:r>
            <a:r>
              <a:rPr dirty="0" u="heavy" sz="2400" spc="3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adds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large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number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of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interface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signatures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futile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attempt </a:t>
            </a:r>
            <a:r>
              <a:rPr dirty="0" u="heavy" sz="24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to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meet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all possible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needs</a:t>
            </a:r>
            <a:endParaRPr sz="2400">
              <a:latin typeface="Georgia"/>
              <a:cs typeface="Georgia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Antipattern Catalog: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Dead</a:t>
            </a:r>
            <a:r>
              <a:rPr dirty="0" sz="2400" spc="6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End</a:t>
            </a:r>
            <a:endParaRPr sz="2400">
              <a:latin typeface="TeXGyrePagella"/>
              <a:cs typeface="TeXGyrePagella"/>
            </a:endParaRPr>
          </a:p>
          <a:p>
            <a:pPr marL="756285" marR="167640" indent="-287020">
              <a:lnSpc>
                <a:spcPct val="9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400" spc="254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400" spc="30">
                <a:solidFill>
                  <a:srgbClr val="585858"/>
                </a:solidFill>
                <a:latin typeface="Georgia"/>
                <a:cs typeface="Georgia"/>
              </a:rPr>
              <a:t>Dead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End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reached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by </a:t>
            </a:r>
            <a:r>
              <a:rPr dirty="0" u="heavy" sz="2400" spc="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modifying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 reusable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component </a:t>
            </a:r>
            <a:r>
              <a:rPr dirty="0" u="heavy" sz="24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if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4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modified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component </a:t>
            </a:r>
            <a:r>
              <a:rPr dirty="0" u="heavy" sz="24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is </a:t>
            </a:r>
            <a:r>
              <a:rPr dirty="0" u="heavy" sz="24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no </a:t>
            </a:r>
            <a:r>
              <a:rPr dirty="0" u="heavy" sz="24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longer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4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maintained </a:t>
            </a:r>
            <a:r>
              <a:rPr dirty="0" u="heavy" sz="24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and supported </a:t>
            </a:r>
            <a:r>
              <a:rPr dirty="0" u="heavy" sz="2400" spc="6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by </a:t>
            </a:r>
            <a:r>
              <a:rPr dirty="0" u="heavy" sz="24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4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supplier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.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these 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modifications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made,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support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burden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transfers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to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>
                <a:solidFill>
                  <a:srgbClr val="585858"/>
                </a:solidFill>
                <a:latin typeface="Georgia"/>
                <a:cs typeface="Georgia"/>
              </a:rPr>
              <a:t>application </a:t>
            </a:r>
            <a:r>
              <a:rPr dirty="0" sz="2400" spc="10">
                <a:solidFill>
                  <a:srgbClr val="585858"/>
                </a:solidFill>
                <a:latin typeface="Georgia"/>
                <a:cs typeface="Georgia"/>
              </a:rPr>
              <a:t>system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developers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dirty="0" sz="2400" spc="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maintainers.</a:t>
            </a:r>
            <a:endParaRPr sz="2400">
              <a:latin typeface="Georgia"/>
              <a:cs typeface="Georgia"/>
            </a:endParaRPr>
          </a:p>
          <a:p>
            <a:pPr marL="756285" marR="210820">
              <a:lnSpc>
                <a:spcPts val="2590"/>
              </a:lnSpc>
              <a:spcBef>
                <a:spcPts val="40"/>
              </a:spcBef>
            </a:pP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Improvements </a:t>
            </a:r>
            <a:r>
              <a:rPr dirty="0" sz="24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reusable component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400" spc="20">
                <a:solidFill>
                  <a:srgbClr val="585858"/>
                </a:solidFill>
                <a:latin typeface="Georgia"/>
                <a:cs typeface="Georgia"/>
              </a:rPr>
              <a:t>easily  </a:t>
            </a:r>
            <a:r>
              <a:rPr dirty="0" sz="2400" spc="-10">
                <a:solidFill>
                  <a:srgbClr val="585858"/>
                </a:solidFill>
                <a:latin typeface="Georgia"/>
                <a:cs typeface="Georgia"/>
              </a:rPr>
              <a:t>integrated, </a:t>
            </a:r>
            <a:r>
              <a:rPr dirty="0" sz="2400" spc="15">
                <a:solidFill>
                  <a:srgbClr val="585858"/>
                </a:solidFill>
                <a:latin typeface="Georgia"/>
                <a:cs typeface="Georgia"/>
              </a:rPr>
              <a:t>and support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problems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blamed 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upon  </a:t>
            </a:r>
            <a:r>
              <a:rPr dirty="0" sz="2400" spc="-25">
                <a:solidFill>
                  <a:srgbClr val="585858"/>
                </a:solidFill>
                <a:latin typeface="Georgia"/>
                <a:cs typeface="Georgia"/>
              </a:rPr>
              <a:t>the</a:t>
            </a:r>
            <a:r>
              <a:rPr dirty="0" sz="24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400" spc="-5">
                <a:solidFill>
                  <a:srgbClr val="585858"/>
                </a:solidFill>
                <a:latin typeface="Georgia"/>
                <a:cs typeface="Georgia"/>
              </a:rPr>
              <a:t>modification.</a:t>
            </a:r>
            <a:endParaRPr sz="2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0969"/>
            <a:ext cx="8585835" cy="402145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Smell.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-20">
                <a:solidFill>
                  <a:srgbClr val="585858"/>
                </a:solidFill>
                <a:latin typeface="Georgia"/>
                <a:cs typeface="Georgia"/>
              </a:rPr>
              <a:t>Definitions:</a:t>
            </a:r>
            <a:endParaRPr sz="2400">
              <a:latin typeface="Georgia"/>
              <a:cs typeface="Georgia"/>
            </a:endParaRPr>
          </a:p>
          <a:p>
            <a:pPr marL="756285" marR="5080" indent="-28702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Smell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surface indication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usually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corresponds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deeper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problem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in the</a:t>
            </a:r>
            <a:r>
              <a:rPr dirty="0" sz="2200" spc="7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5">
                <a:solidFill>
                  <a:srgbClr val="585858"/>
                </a:solidFill>
                <a:latin typeface="Georgia"/>
                <a:cs typeface="Georgia"/>
              </a:rPr>
              <a:t>system</a:t>
            </a:r>
            <a:endParaRPr sz="2200">
              <a:latin typeface="Georgia"/>
              <a:cs typeface="Georgia"/>
            </a:endParaRPr>
          </a:p>
          <a:p>
            <a:pPr marL="756285" marR="351790" indent="-287020">
              <a:lnSpc>
                <a:spcPct val="100000"/>
              </a:lnSpc>
              <a:spcBef>
                <a:spcPts val="52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Smells are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certain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structures in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indicate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200" spc="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violation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of </a:t>
            </a:r>
            <a:r>
              <a:rPr dirty="0" u="heavy" sz="22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fundamental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design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principles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and </a:t>
            </a:r>
            <a:r>
              <a:rPr dirty="0" u="heavy" sz="22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negatively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impact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design</a:t>
            </a:r>
            <a:r>
              <a:rPr dirty="0" u="heavy" sz="2200" spc="4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200" spc="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quality</a:t>
            </a:r>
            <a:endParaRPr sz="2200">
              <a:latin typeface="Georgia"/>
              <a:cs typeface="Georgia"/>
            </a:endParaRPr>
          </a:p>
          <a:p>
            <a:pPr marL="756285" marR="333375" indent="-287020">
              <a:lnSpc>
                <a:spcPct val="99900"/>
              </a:lnSpc>
              <a:spcBef>
                <a:spcPts val="535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Code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Smells are </a:t>
            </a:r>
            <a:r>
              <a:rPr dirty="0" sz="2200" spc="30">
                <a:solidFill>
                  <a:srgbClr val="585858"/>
                </a:solidFill>
                <a:latin typeface="Georgia"/>
                <a:cs typeface="Georgia"/>
              </a:rPr>
              <a:t>usually 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not </a:t>
            </a:r>
            <a:r>
              <a:rPr dirty="0" u="heavy" sz="2200" spc="5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bugs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—they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are not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technically 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incorrect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not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currently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prevent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program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from  functioning.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Instead,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they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indicate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weaknesses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design </a:t>
            </a:r>
            <a:r>
              <a:rPr dirty="0" sz="2200" spc="-30">
                <a:solidFill>
                  <a:srgbClr val="585858"/>
                </a:solidFill>
                <a:latin typeface="Georgia"/>
                <a:cs typeface="Georgia"/>
              </a:rPr>
              <a:t>that 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may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be </a:t>
            </a:r>
            <a:r>
              <a:rPr dirty="0" u="heavy" sz="2200" spc="3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slowing </a:t>
            </a:r>
            <a:r>
              <a:rPr dirty="0" u="heavy" sz="2200" spc="7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down </a:t>
            </a:r>
            <a:r>
              <a:rPr dirty="0" u="heavy" sz="2200" spc="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development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or 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increasing </a:t>
            </a:r>
            <a:r>
              <a:rPr dirty="0" u="heavy" sz="2200" spc="-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the </a:t>
            </a:r>
            <a:r>
              <a:rPr dirty="0" u="heavy" sz="2200" spc="-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risk </a:t>
            </a:r>
            <a:r>
              <a:rPr dirty="0" u="heavy" sz="2200" spc="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of </a:t>
            </a:r>
            <a:r>
              <a:rPr dirty="0" sz="2200" spc="1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u="heavy" sz="2200" spc="2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bugs </a:t>
            </a:r>
            <a:r>
              <a:rPr dirty="0" u="heavy" sz="2200" spc="-1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or </a:t>
            </a:r>
            <a:r>
              <a:rPr dirty="0" u="heavy" sz="2200" spc="-5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failures </a:t>
            </a:r>
            <a:r>
              <a:rPr dirty="0" u="heavy" sz="2200" spc="-2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in the</a:t>
            </a:r>
            <a:r>
              <a:rPr dirty="0" u="heavy" sz="2200" spc="11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 </a:t>
            </a:r>
            <a:r>
              <a:rPr dirty="0" u="heavy" sz="220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Georgia"/>
                <a:cs typeface="Georgia"/>
              </a:rPr>
              <a:t>future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8927" y="458723"/>
            <a:ext cx="6495288" cy="813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pc="-5"/>
              <a:t>3. </a:t>
            </a:r>
            <a:r>
              <a:rPr dirty="0" spc="125"/>
              <a:t>Condiciones </a:t>
            </a:r>
            <a:r>
              <a:rPr dirty="0" spc="185"/>
              <a:t>para </a:t>
            </a:r>
            <a:r>
              <a:rPr dirty="0" spc="90"/>
              <a:t>la</a:t>
            </a:r>
            <a:r>
              <a:rPr dirty="0" spc="-375"/>
              <a:t> </a:t>
            </a:r>
            <a:r>
              <a:rPr dirty="0" spc="95"/>
              <a:t>Refactorización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5348" y="135763"/>
            <a:ext cx="68814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1.Metodologías Ligeras de Desarrollo Web &gt; 1.3.Refactoring y </a:t>
            </a:r>
            <a:r>
              <a:rPr dirty="0" sz="1600" spc="-10" b="1">
                <a:solidFill>
                  <a:srgbClr val="7E7E7E"/>
                </a:solidFill>
                <a:latin typeface="TeXGyreAdventor"/>
                <a:cs typeface="TeXGyreAdventor"/>
              </a:rPr>
              <a:t>1.4.</a:t>
            </a:r>
            <a:r>
              <a:rPr dirty="0" sz="1600" spc="245" b="1">
                <a:solidFill>
                  <a:srgbClr val="7E7E7E"/>
                </a:solidFill>
                <a:latin typeface="TeXGyreAdventor"/>
                <a:cs typeface="TeXGyreAdventor"/>
              </a:rPr>
              <a:t> </a:t>
            </a:r>
            <a:r>
              <a:rPr dirty="0" sz="1600" spc="-5" b="1">
                <a:solidFill>
                  <a:srgbClr val="7E7E7E"/>
                </a:solidFill>
                <a:latin typeface="TeXGyreAdventor"/>
                <a:cs typeface="TeXGyreAdventor"/>
              </a:rPr>
              <a:t>TDD</a:t>
            </a:r>
            <a:endParaRPr sz="1600">
              <a:latin typeface="TeXGyreAdventor"/>
              <a:cs typeface="TeXGyreAdvento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267" y="1060969"/>
            <a:ext cx="8425815" cy="3592829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585858"/>
                </a:solidFill>
                <a:latin typeface="TeXGyrePagella"/>
                <a:cs typeface="TeXGyrePagella"/>
              </a:rPr>
              <a:t>Code </a:t>
            </a:r>
            <a:r>
              <a:rPr dirty="0" sz="2400" b="1">
                <a:solidFill>
                  <a:srgbClr val="585858"/>
                </a:solidFill>
                <a:latin typeface="TeXGyrePagella"/>
                <a:cs typeface="TeXGyrePagella"/>
              </a:rPr>
              <a:t>Smell.</a:t>
            </a:r>
            <a:r>
              <a:rPr dirty="0" sz="2400" spc="-10" b="1">
                <a:solidFill>
                  <a:srgbClr val="585858"/>
                </a:solidFill>
                <a:latin typeface="TeXGyrePagella"/>
                <a:cs typeface="TeXGyrePagella"/>
              </a:rPr>
              <a:t> </a:t>
            </a:r>
            <a:r>
              <a:rPr dirty="0" sz="2400" spc="5">
                <a:solidFill>
                  <a:srgbClr val="585858"/>
                </a:solidFill>
                <a:latin typeface="Georgia"/>
                <a:cs typeface="Georgia"/>
              </a:rPr>
              <a:t>Catalog:</a:t>
            </a:r>
            <a:endParaRPr sz="2400">
              <a:latin typeface="Georgia"/>
              <a:cs typeface="Georgia"/>
            </a:endParaRPr>
          </a:p>
          <a:p>
            <a:pPr marL="756285" marR="190500" indent="-287020">
              <a:lnSpc>
                <a:spcPct val="100000"/>
              </a:lnSpc>
              <a:spcBef>
                <a:spcPts val="540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One </a:t>
            </a:r>
            <a:r>
              <a:rPr dirty="0" sz="2200">
                <a:solidFill>
                  <a:srgbClr val="585858"/>
                </a:solidFill>
                <a:latin typeface="Georgia"/>
                <a:cs typeface="Georgia"/>
              </a:rPr>
              <a:t>thing </a:t>
            </a:r>
            <a:r>
              <a:rPr dirty="0" sz="2200" spc="95">
                <a:solidFill>
                  <a:srgbClr val="585858"/>
                </a:solidFill>
                <a:latin typeface="Georgia"/>
                <a:cs typeface="Georgia"/>
              </a:rPr>
              <a:t>we </a:t>
            </a:r>
            <a:r>
              <a:rPr dirty="0" sz="2200" spc="25">
                <a:solidFill>
                  <a:srgbClr val="585858"/>
                </a:solidFill>
                <a:latin typeface="Georgia"/>
                <a:cs typeface="Georgia"/>
              </a:rPr>
              <a:t>won't </a:t>
            </a:r>
            <a:r>
              <a:rPr dirty="0" sz="2200" spc="15">
                <a:solidFill>
                  <a:srgbClr val="585858"/>
                </a:solidFill>
                <a:latin typeface="Georgia"/>
                <a:cs typeface="Georgia"/>
              </a:rPr>
              <a:t>try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here is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give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precise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criteria 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for 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when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refactoring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20">
                <a:solidFill>
                  <a:srgbClr val="585858"/>
                </a:solidFill>
                <a:latin typeface="Georgia"/>
                <a:cs typeface="Georgia"/>
              </a:rPr>
              <a:t>overdue.</a:t>
            </a:r>
            <a:endParaRPr sz="2200">
              <a:latin typeface="Georgia"/>
              <a:cs typeface="Georgia"/>
            </a:endParaRPr>
          </a:p>
          <a:p>
            <a:pPr lvl="1" marL="1155700" indent="-22923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dirty="0" sz="2000" spc="-60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our </a:t>
            </a:r>
            <a:r>
              <a:rPr dirty="0" sz="2000" spc="-5">
                <a:solidFill>
                  <a:srgbClr val="585858"/>
                </a:solidFill>
                <a:latin typeface="Georgia"/>
                <a:cs typeface="Georgia"/>
              </a:rPr>
              <a:t>experience no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set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metrics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rivals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informed</a:t>
            </a:r>
            <a:r>
              <a:rPr dirty="0" sz="2000" spc="135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>
                <a:solidFill>
                  <a:srgbClr val="585858"/>
                </a:solidFill>
                <a:latin typeface="Georgia"/>
                <a:cs typeface="Georgia"/>
              </a:rPr>
              <a:t>human</a:t>
            </a:r>
            <a:endParaRPr sz="2000">
              <a:latin typeface="Georgia"/>
              <a:cs typeface="Georgia"/>
            </a:endParaRPr>
          </a:p>
          <a:p>
            <a:pPr marL="1155700">
              <a:lnSpc>
                <a:spcPct val="100000"/>
              </a:lnSpc>
            </a:pP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intuition.</a:t>
            </a:r>
            <a:endParaRPr sz="2000">
              <a:latin typeface="Georgia"/>
              <a:cs typeface="Georgia"/>
            </a:endParaRPr>
          </a:p>
          <a:p>
            <a:pPr marL="756285" marR="288925" indent="-287020">
              <a:lnSpc>
                <a:spcPct val="100000"/>
              </a:lnSpc>
              <a:spcBef>
                <a:spcPts val="509"/>
              </a:spcBef>
              <a:tabLst>
                <a:tab pos="756285" algn="l"/>
              </a:tabLst>
            </a:pPr>
            <a:r>
              <a:rPr dirty="0" sz="2200" spc="-5">
                <a:solidFill>
                  <a:srgbClr val="585858"/>
                </a:solidFill>
                <a:latin typeface="Georgia"/>
                <a:cs typeface="Georgia"/>
              </a:rPr>
              <a:t>▫	What </a:t>
            </a:r>
            <a:r>
              <a:rPr dirty="0" sz="2200" spc="95">
                <a:solidFill>
                  <a:srgbClr val="585858"/>
                </a:solidFill>
                <a:latin typeface="Georgia"/>
                <a:cs typeface="Georgia"/>
              </a:rPr>
              <a:t>we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will </a:t>
            </a:r>
            <a:r>
              <a:rPr dirty="0" sz="2200" spc="45">
                <a:solidFill>
                  <a:srgbClr val="585858"/>
                </a:solidFill>
                <a:latin typeface="Georgia"/>
                <a:cs typeface="Georgia"/>
              </a:rPr>
              <a:t>do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give </a:t>
            </a:r>
            <a:r>
              <a:rPr dirty="0" sz="2200" spc="65">
                <a:solidFill>
                  <a:srgbClr val="585858"/>
                </a:solidFill>
                <a:latin typeface="Georgia"/>
                <a:cs typeface="Georgia"/>
              </a:rPr>
              <a:t>you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indications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there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is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trouble  </a:t>
            </a:r>
            <a:r>
              <a:rPr dirty="0" sz="2200" spc="-25">
                <a:solidFill>
                  <a:srgbClr val="585858"/>
                </a:solidFill>
                <a:latin typeface="Georgia"/>
                <a:cs typeface="Georgia"/>
              </a:rPr>
              <a:t>that </a:t>
            </a:r>
            <a:r>
              <a:rPr dirty="0" sz="2200" spc="-20">
                <a:solidFill>
                  <a:srgbClr val="585858"/>
                </a:solidFill>
                <a:latin typeface="Georgia"/>
                <a:cs typeface="Georgia"/>
              </a:rPr>
              <a:t>can be </a:t>
            </a:r>
            <a:r>
              <a:rPr dirty="0" sz="2200" spc="35">
                <a:solidFill>
                  <a:srgbClr val="585858"/>
                </a:solidFill>
                <a:latin typeface="Georgia"/>
                <a:cs typeface="Georgia"/>
              </a:rPr>
              <a:t>solved </a:t>
            </a:r>
            <a:r>
              <a:rPr dirty="0" sz="2200" spc="55">
                <a:solidFill>
                  <a:srgbClr val="585858"/>
                </a:solidFill>
                <a:latin typeface="Georgia"/>
                <a:cs typeface="Georgia"/>
              </a:rPr>
              <a:t>by </a:t>
            </a:r>
            <a:r>
              <a:rPr dirty="0" sz="2200" spc="-15">
                <a:solidFill>
                  <a:srgbClr val="585858"/>
                </a:solidFill>
                <a:latin typeface="Georgia"/>
                <a:cs typeface="Georgia"/>
              </a:rPr>
              <a:t>a</a:t>
            </a:r>
            <a:r>
              <a:rPr dirty="0" sz="2200" spc="4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200" spc="-10">
                <a:solidFill>
                  <a:srgbClr val="585858"/>
                </a:solidFill>
                <a:latin typeface="Georgia"/>
                <a:cs typeface="Georgia"/>
              </a:rPr>
              <a:t>refactoring.</a:t>
            </a:r>
            <a:endParaRPr sz="2200">
              <a:latin typeface="Georgia"/>
              <a:cs typeface="Georgia"/>
            </a:endParaRPr>
          </a:p>
          <a:p>
            <a:pPr algn="just" lvl="1" marL="1155700" marR="5080" indent="-228600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1156335" algn="l"/>
              </a:tabLst>
            </a:pPr>
            <a:r>
              <a:rPr dirty="0" sz="2000" spc="55">
                <a:solidFill>
                  <a:srgbClr val="585858"/>
                </a:solidFill>
                <a:latin typeface="Georgia"/>
                <a:cs typeface="Georgia"/>
              </a:rPr>
              <a:t>You will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have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to </a:t>
            </a:r>
            <a:r>
              <a:rPr dirty="0" sz="2000" spc="40">
                <a:solidFill>
                  <a:srgbClr val="585858"/>
                </a:solidFill>
                <a:latin typeface="Georgia"/>
                <a:cs typeface="Georgia"/>
              </a:rPr>
              <a:t>develop your </a:t>
            </a:r>
            <a:r>
              <a:rPr dirty="0" sz="2000" spc="60">
                <a:solidFill>
                  <a:srgbClr val="585858"/>
                </a:solidFill>
                <a:latin typeface="Georgia"/>
                <a:cs typeface="Georgia"/>
              </a:rPr>
              <a:t>own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sense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of 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instance 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variables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too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instance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variables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and </a:t>
            </a:r>
            <a:r>
              <a:rPr dirty="0" sz="2000" spc="65">
                <a:solidFill>
                  <a:srgbClr val="585858"/>
                </a:solidFill>
                <a:latin typeface="Georgia"/>
                <a:cs typeface="Georgia"/>
              </a:rPr>
              <a:t>how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many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lines </a:t>
            </a:r>
            <a:r>
              <a:rPr dirty="0" sz="2000" spc="15">
                <a:solidFill>
                  <a:srgbClr val="585858"/>
                </a:solidFill>
                <a:latin typeface="Georgia"/>
                <a:cs typeface="Georgia"/>
              </a:rPr>
              <a:t>of  code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in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a </a:t>
            </a:r>
            <a:r>
              <a:rPr dirty="0" sz="2000" spc="5">
                <a:solidFill>
                  <a:srgbClr val="585858"/>
                </a:solidFill>
                <a:latin typeface="Georgia"/>
                <a:cs typeface="Georgia"/>
              </a:rPr>
              <a:t>method </a:t>
            </a:r>
            <a:r>
              <a:rPr dirty="0" sz="2000" spc="-20">
                <a:solidFill>
                  <a:srgbClr val="585858"/>
                </a:solidFill>
                <a:latin typeface="Georgia"/>
                <a:cs typeface="Georgia"/>
              </a:rPr>
              <a:t>are </a:t>
            </a:r>
            <a:r>
              <a:rPr dirty="0" sz="2000" spc="-10">
                <a:solidFill>
                  <a:srgbClr val="585858"/>
                </a:solidFill>
                <a:latin typeface="Georgia"/>
                <a:cs typeface="Georgia"/>
              </a:rPr>
              <a:t>too </a:t>
            </a:r>
            <a:r>
              <a:rPr dirty="0" sz="2000" spc="25">
                <a:solidFill>
                  <a:srgbClr val="585858"/>
                </a:solidFill>
                <a:latin typeface="Georgia"/>
                <a:cs typeface="Georgia"/>
              </a:rPr>
              <a:t>many</a:t>
            </a:r>
            <a:r>
              <a:rPr dirty="0" sz="2000" spc="9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dirty="0" sz="2000" spc="-15">
                <a:solidFill>
                  <a:srgbClr val="585858"/>
                </a:solidFill>
                <a:latin typeface="Georgia"/>
                <a:cs typeface="Georgia"/>
              </a:rPr>
              <a:t>lines.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jbernal</dc:creator>
  <dc:title>Programación Orientada a Objetos</dc:title>
  <dcterms:created xsi:type="dcterms:W3CDTF">2020-08-17T03:04:01Z</dcterms:created>
  <dcterms:modified xsi:type="dcterms:W3CDTF">2020-08-17T03:04:01Z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2020-08-17T00:00:00Z</vt:filetime>
  </property>
</Properties>
</file>