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2"/>
  </p:notesMasterIdLst>
  <p:sldIdLst>
    <p:sldId id="256" r:id="rId5"/>
    <p:sldId id="335" r:id="rId6"/>
    <p:sldId id="350" r:id="rId7"/>
    <p:sldId id="382" r:id="rId8"/>
    <p:sldId id="386" r:id="rId9"/>
    <p:sldId id="380" r:id="rId10"/>
    <p:sldId id="388" r:id="rId11"/>
    <p:sldId id="360" r:id="rId12"/>
    <p:sldId id="389" r:id="rId13"/>
    <p:sldId id="379" r:id="rId14"/>
    <p:sldId id="362" r:id="rId15"/>
    <p:sldId id="383" r:id="rId16"/>
    <p:sldId id="384" r:id="rId17"/>
    <p:sldId id="385" r:id="rId18"/>
    <p:sldId id="390" r:id="rId19"/>
    <p:sldId id="387" r:id="rId20"/>
    <p:sldId id="3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E0B73B-A0B6-43B0-BDEE-5DFB15ABD24D}">
          <p14:sldIdLst>
            <p14:sldId id="256"/>
            <p14:sldId id="335"/>
            <p14:sldId id="350"/>
            <p14:sldId id="382"/>
            <p14:sldId id="386"/>
            <p14:sldId id="380"/>
            <p14:sldId id="388"/>
            <p14:sldId id="360"/>
            <p14:sldId id="389"/>
            <p14:sldId id="379"/>
            <p14:sldId id="362"/>
            <p14:sldId id="383"/>
            <p14:sldId id="384"/>
            <p14:sldId id="385"/>
            <p14:sldId id="390"/>
            <p14:sldId id="387"/>
            <p14:sldId id="381"/>
          </p14:sldIdLst>
        </p14:section>
        <p14:section name="Untitled Section" id="{1DB0E052-6E19-417E-9317-179C58F028F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E4A"/>
    <a:srgbClr val="823C0C"/>
    <a:srgbClr val="1AA907"/>
    <a:srgbClr val="FF9966"/>
    <a:srgbClr val="600039"/>
    <a:srgbClr val="F2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7" autoAdjust="0"/>
    <p:restoredTop sz="90976" autoAdjust="0"/>
  </p:normalViewPr>
  <p:slideViewPr>
    <p:cSldViewPr snapToGrid="0">
      <p:cViewPr varScale="1">
        <p:scale>
          <a:sx n="79" d="100"/>
          <a:sy n="79" d="100"/>
        </p:scale>
        <p:origin x="96" y="5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3E59-0B76-4119-9076-C69B267E36C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7187F-B4A2-475A-89BA-C2B75AD72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38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28A0-F8B4-48C5-B239-FEA0E28E2FA9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83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28A0-F8B4-48C5-B239-FEA0E28E2FA9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1262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828A0-F8B4-48C5-B239-FEA0E28E2FA9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9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1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187F-B4A2-475A-89BA-C2B75AD72D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499CB-5C62-054E-84B4-F61230F2D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B336CB-7050-1841-9383-03364C9AA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2066C-3003-AD4B-BCEF-476B4C08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AAC66-8079-074E-9D00-AE3B3BB1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027A2-4413-134B-B6A7-1C44A43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F6138-E171-B940-A994-AA35D203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4D6F0-EFDE-AF47-81C5-D0C551F47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24989-FAF8-2B47-B2E0-612E6219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E1925-8D3E-BB4F-86B5-24FDC5F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AD1B4-FDA7-6143-8F40-76B98555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78EB8-C350-3046-99A7-79689E71C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B9A5-6381-F748-9619-96F6D391E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072D3-FB9B-8F45-8A42-43C00A77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AF96D-7BB5-8044-8768-B1B4C080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9871A-F3D9-5E43-8EE4-EBBF372B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1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E0571-0BE5-FD4F-BB74-0EB5F2A5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272B5-20D3-BB42-A463-461CB15B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79C58D-D3D2-474D-8BF4-E39DE547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64EDC-9CCD-2943-9E02-F67A3E5C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83813-4050-0D47-9CA1-8AB5AE94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9871-4403-6D4A-8BE7-80F57090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45084E-9C97-A547-84C6-0AAA533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C3EE0-3049-1F43-8698-33E598D4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F070F-811A-9A47-A36C-5F005F60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F1569-F93A-8847-B7EF-9F9E6F46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8AD27-68AA-C045-8C1F-5C7E1FC2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DD22B-DC15-A84C-A63E-EF71593C4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1FC178-801F-A94E-AA24-35089FC2D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CE60B8-6734-E347-A19D-467159CE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FFDDE-A702-1649-AB4D-01572F66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6653EC-F8D3-6F44-BB32-BC9512A7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EDD48-BACA-E846-8B7C-E58E57FD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63BE5-8050-5D4C-A178-3531E4A3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FEFEA-B331-1946-A615-8ACB401E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98583B-AF30-F34D-87D1-8700244E7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C44FA8-DA34-A241-964E-D49DD5CC1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F1B100-82D1-6841-9FF2-FDCDE5A6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1D9324-F800-3F4C-BD63-46F324EC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CBDFAD-323E-6946-910C-E0394ACC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7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03F2E-0F5E-CC41-B07A-3D29564F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4CB837-1C35-C44B-962B-5C684D95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34FE4-1178-F442-B10A-25436127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EB05CB-3E36-2443-A618-51BD83C0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434DBA-ED25-564F-93D5-00E52C47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0B67DA-2216-7C4E-8C51-4D1B44B6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DA5C9A-6253-D046-BEE5-A719255F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ECC51-78E4-8244-99DF-8D637DD3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4CD4D-4CCE-8D48-AF6E-2FE17465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265CAA-C7F1-DD49-A451-F315B7176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8685CA-F858-4A44-977C-ADD5829C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E12047-4F70-B843-9AFE-BDF66108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7289F-3047-2D4B-82EA-7CB77A87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9E59-40DE-5A47-906A-CF691125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4316E-24AB-7442-AFB7-63B2836B0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C8D916-56D4-3F4E-AD30-5793386E3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DB8466-DE5E-6C44-BCEF-0DE41132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15566-6447-774E-A719-B42432E9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E9A217-513C-1B4A-B977-9E2355C4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8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90DF4B-31CB-844E-BDDB-74F8594D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4841EF-8601-D644-8A54-86C34714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1BE9A-B7F4-2641-981D-3FB2F3FF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A7289-1A7B-DF41-8870-DD995AFCC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49B7C-178D-2A45-B8D6-07E3C6466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8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microsoft.com/es-es/azure/devops/organizations/security/about-security-identity?view=azure-devo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rvxm337.xm.com.co/" TargetMode="External"/><Relationship Id="rId4" Type="http://schemas.openxmlformats.org/officeDocument/2006/relationships/hyperlink" Target="http://comedxmv337:900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KeyVault%20V1.xls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do.xm.com.co/serviced/CND/GAO/_apps/hub/ms.vss-ciworkflow.build-ci-hub?_a=edit-build-definition&amp;id=3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rvicedo.xm.com.co/serviced/CND/GAO/_release?definitionId=7&amp;releaseId=836&amp;_a=release-environments-edito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UDDV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evOps is a Full LifeCycle covering Backlog, Version Control, Continuous Delivery, and Monitor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43" y="1776360"/>
            <a:ext cx="3785416" cy="18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36688C-120A-6E42-A4F1-F9BD55A0E88D}"/>
              </a:ext>
            </a:extLst>
          </p:cNvPr>
          <p:cNvSpPr txBox="1"/>
          <p:nvPr/>
        </p:nvSpPr>
        <p:spPr>
          <a:xfrm>
            <a:off x="3139469" y="1518192"/>
            <a:ext cx="892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+mj-lt"/>
              </a:rPr>
              <a:t>Manual de Gobierno 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+mj-lt"/>
              </a:rPr>
              <a:t>Proceso Gestión de Configuración Aplicaciones DevOps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A7006C-153F-0647-B596-1CCA8B31CD0B}"/>
              </a:ext>
            </a:extLst>
          </p:cNvPr>
          <p:cNvSpPr txBox="1"/>
          <p:nvPr/>
        </p:nvSpPr>
        <p:spPr>
          <a:xfrm>
            <a:off x="9138407" y="6139182"/>
            <a:ext cx="351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  <a:latin typeface="+mj-lt"/>
              </a:rPr>
              <a:t>InterGrupo – </a:t>
            </a:r>
            <a:r>
              <a:rPr lang="es-CO" sz="2800" dirty="0" smtClean="0">
                <a:solidFill>
                  <a:schemeClr val="bg1"/>
                </a:solidFill>
                <a:latin typeface="+mj-lt"/>
              </a:rPr>
              <a:t>2019</a:t>
            </a:r>
            <a:endParaRPr lang="es-CO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0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BD5A284-4E1B-0E45-8818-7660B115EC15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2B50670-934F-844E-A320-E53F21B086BC}"/>
              </a:ext>
            </a:extLst>
          </p:cNvPr>
          <p:cNvSpPr txBox="1"/>
          <p:nvPr/>
        </p:nvSpPr>
        <p:spPr>
          <a:xfrm>
            <a:off x="4060468" y="432712"/>
            <a:ext cx="729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 smtClean="0">
                <a:solidFill>
                  <a:srgbClr val="002060"/>
                </a:solidFill>
                <a:latin typeface="+mj-lt"/>
              </a:rPr>
              <a:t>Herramientas: </a:t>
            </a:r>
            <a:r>
              <a:rPr lang="es-ES" sz="4800" dirty="0" err="1">
                <a:solidFill>
                  <a:srgbClr val="002060"/>
                </a:solidFill>
                <a:latin typeface="+mj-lt"/>
              </a:rPr>
              <a:t>Azure</a:t>
            </a:r>
            <a:r>
              <a:rPr lang="es-ES" sz="48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ES" sz="4800" dirty="0" err="1">
                <a:solidFill>
                  <a:srgbClr val="002060"/>
                </a:solidFill>
                <a:latin typeface="+mj-lt"/>
              </a:rPr>
              <a:t>Devops</a:t>
            </a:r>
            <a:r>
              <a:rPr lang="es-ES" sz="4800" dirty="0">
                <a:solidFill>
                  <a:srgbClr val="002060"/>
                </a:solidFill>
                <a:latin typeface="+mj-lt"/>
              </a:rPr>
              <a:t> y</a:t>
            </a:r>
            <a:r>
              <a:rPr lang="es-ES" sz="4800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s-ES" sz="4800" dirty="0">
                <a:solidFill>
                  <a:srgbClr val="002060"/>
                </a:solidFill>
                <a:latin typeface="+mj-lt"/>
              </a:rPr>
              <a:t>TFS2017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059" y="3569284"/>
            <a:ext cx="2505075" cy="120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598" y="2531002"/>
            <a:ext cx="1112653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Accesos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y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Licenciamiento</a:t>
            </a:r>
            <a:endParaRPr lang="en-U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TFS2017: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Suministrado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XM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por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CAL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AzureDevops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-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StakeHolder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Visual Studio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Subscriber</a:t>
            </a:r>
            <a:endParaRPr lang="es-CO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Basic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s-CO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dirty="0">
                <a:hlinkClick r:id="rId4" tooltip="https://docs.microsoft.com/es-es/azure/devops/organizations/security/about-security-identity?view=azure-devops"/>
              </a:rPr>
              <a:t>https://docs.microsoft.com/es-es/azure/devops/organizations/security/about-security-identity?view=azure-devops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180" y="2540310"/>
            <a:ext cx="4076700" cy="7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6F64B380-0A5E-4548-B64B-AE6D21288EDC}"/>
              </a:ext>
            </a:extLst>
          </p:cNvPr>
          <p:cNvSpPr txBox="1"/>
          <p:nvPr/>
        </p:nvSpPr>
        <p:spPr>
          <a:xfrm>
            <a:off x="11565672" y="106577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3660417" y="337409"/>
            <a:ext cx="605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Pipelines 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es-CO" sz="4800" dirty="0" err="1">
                <a:solidFill>
                  <a:srgbClr val="002060"/>
                </a:solidFill>
                <a:latin typeface="+mj-lt"/>
              </a:rPr>
              <a:t>IC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/DC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3F94BA2-64D4-4265-A710-9A20B9014DE6}"/>
              </a:ext>
            </a:extLst>
          </p:cNvPr>
          <p:cNvSpPr txBox="1"/>
          <p:nvPr/>
        </p:nvSpPr>
        <p:spPr>
          <a:xfrm>
            <a:off x="548847" y="2840430"/>
            <a:ext cx="5790993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Requerimientos mínimos para </a:t>
            </a:r>
            <a:r>
              <a:rPr lang="es-ES" sz="2600" b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IC</a:t>
            </a:r>
            <a:r>
              <a:rPr lang="es-ES" sz="2600" b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Compilación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-Pruebas Unitarias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-Inspección de código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-Preparación de artefactos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904" y="1682496"/>
            <a:ext cx="4620768" cy="4767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3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6F64B380-0A5E-4548-B64B-AE6D21288EDC}"/>
              </a:ext>
            </a:extLst>
          </p:cNvPr>
          <p:cNvSpPr txBox="1"/>
          <p:nvPr/>
        </p:nvSpPr>
        <p:spPr>
          <a:xfrm>
            <a:off x="11565672" y="106577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3660417" y="337409"/>
            <a:ext cx="605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Pipelines 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es-CO" sz="4800" dirty="0" err="1">
                <a:solidFill>
                  <a:srgbClr val="002060"/>
                </a:solidFill>
                <a:latin typeface="+mj-lt"/>
              </a:rPr>
              <a:t>IC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/DC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13F94BA2-64D4-4265-A710-9A20B9014DE6}"/>
              </a:ext>
            </a:extLst>
          </p:cNvPr>
          <p:cNvSpPr txBox="1"/>
          <p:nvPr/>
        </p:nvSpPr>
        <p:spPr>
          <a:xfrm>
            <a:off x="548847" y="1339469"/>
            <a:ext cx="11016825" cy="37548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Pasos básicos 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</a:rPr>
              <a:t>para </a:t>
            </a:r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</a:rPr>
              <a:t>DC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6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-Asociación del componente/artefacto.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-Tareas de transformación de archivos de configuración.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-Publicación de componentes/artefactos.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-Pruebas automatizadas.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-Tareas de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Backup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RollBack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-Asignación de grupos de variables al pipeline.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-Aprobación para el paso a Producción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-Para ingresar  las variables de configuración generales tanto en pruebas como en producción, se 	debe enviar una solicitud a la 73000, para que esta sea escalada a GC y se proceda con dicha tarea.</a:t>
            </a:r>
            <a:endParaRPr lang="es-E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59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3">
            <a:extLst>
              <a:ext uri="{FF2B5EF4-FFF2-40B4-BE49-F238E27FC236}">
                <a16:creationId xmlns:a16="http://schemas.microsoft.com/office/drawing/2014/main" id="{EB1DB38A-A9F4-734F-81C8-CD4F6C158BC4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772" y="1761579"/>
            <a:ext cx="104013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6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SonarQube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Métricas y </a:t>
            </a:r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configuración: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" sz="26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3717567" y="325834"/>
            <a:ext cx="605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Pipelines 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es-CO" sz="4800" dirty="0" err="1">
                <a:solidFill>
                  <a:srgbClr val="002060"/>
                </a:solidFill>
                <a:latin typeface="+mj-lt"/>
              </a:rPr>
              <a:t>IC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/DC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04" y="2237067"/>
            <a:ext cx="5956308" cy="37920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815072" y="2845415"/>
            <a:ext cx="34625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Desde la red de XM: </a:t>
            </a:r>
            <a:r>
              <a:rPr lang="es-CO" u="sng" dirty="0">
                <a:solidFill>
                  <a:srgbClr val="00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http://comedxmv337:9000</a:t>
            </a:r>
            <a:endParaRPr lang="en-US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Desde internet: </a:t>
            </a:r>
            <a:r>
              <a:rPr lang="es-CO" u="sng" dirty="0">
                <a:solidFill>
                  <a:srgbClr val="00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http://srvxm337.xm.com.co"/>
              </a:rPr>
              <a:t>http://srvxm337.xm.com.co</a:t>
            </a:r>
            <a:r>
              <a:rPr lang="es-CO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3">
            <a:extLst>
              <a:ext uri="{FF2B5EF4-FFF2-40B4-BE49-F238E27FC236}">
                <a16:creationId xmlns:a16="http://schemas.microsoft.com/office/drawing/2014/main" id="{EB1DB38A-A9F4-734F-81C8-CD4F6C158BC4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96" y="1970150"/>
            <a:ext cx="104013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Key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Vaults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en </a:t>
            </a:r>
            <a:r>
              <a:rPr lang="es-ES" sz="2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</a:t>
            </a:r>
            <a:r>
              <a:rPr lang="es-ES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6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DevOps:</a:t>
            </a:r>
          </a:p>
          <a:p>
            <a:pPr lvl="0">
              <a:buClr>
                <a:schemeClr val="accent5">
                  <a:lumMod val="75000"/>
                </a:schemeClr>
              </a:buClr>
            </a:pPr>
            <a:r>
              <a:rPr lang="es-CO" sz="2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-Solo se deberán utilizar los servidores que se asignen desde las variables </a:t>
            </a: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Key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Vault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0">
              <a:buClr>
                <a:schemeClr val="accent5">
                  <a:lumMod val="75000"/>
                </a:schemeClr>
              </a:buClr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-Si se requiere agregar un nuevo servidor o ruta se debe enviar una </a:t>
            </a: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solicitud 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 Gestión de la </a:t>
            </a: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configuración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0">
              <a:buClr>
                <a:schemeClr val="accent5">
                  <a:lumMod val="75000"/>
                </a:schemeClr>
              </a:buClr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-El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Key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Vault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sólo estará disponible para la plataforma de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DevOps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0">
              <a:buClr>
                <a:schemeClr val="accent5">
                  <a:lumMod val="75000"/>
                </a:schemeClr>
              </a:buClr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-Las variables propias del proyecto no serán parte del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Key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Vault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y 	deberán ser </a:t>
            </a: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configuradas 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 la biblioteca propia de la plataforma ya sea </a:t>
            </a: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TFS2017 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Azure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Devops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CO" u="sng" dirty="0"/>
          </a:p>
          <a:p>
            <a:pPr algn="ctr">
              <a:buClr>
                <a:schemeClr val="accent5">
                  <a:lumMod val="75000"/>
                </a:schemeClr>
              </a:buClr>
            </a:pPr>
            <a:r>
              <a:rPr lang="es-CO" dirty="0" smtClean="0">
                <a:hlinkClick r:id="rId3" action="ppaction://hlinkfile"/>
              </a:rPr>
              <a:t>\\</a:t>
            </a:r>
            <a:r>
              <a:rPr lang="es-CO" dirty="0">
                <a:hlinkClick r:id="rId3" action="ppaction://hlinkfile"/>
              </a:rPr>
              <a:t>archivosxm\GestionTecnologica\EquipoAdministracion\TFS\AzureKeyVault\KeyVaultV1.xlsx</a:t>
            </a:r>
            <a:endParaRPr lang="en-US" dirty="0"/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3717567" y="325834"/>
            <a:ext cx="605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Pipelines 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es-CO" sz="4800" dirty="0" err="1">
                <a:solidFill>
                  <a:srgbClr val="002060"/>
                </a:solidFill>
                <a:latin typeface="+mj-lt"/>
              </a:rPr>
              <a:t>IC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/DC</a:t>
            </a:r>
          </a:p>
        </p:txBody>
      </p:sp>
    </p:spTree>
    <p:extLst>
      <p:ext uri="{BB962C8B-B14F-4D97-AF65-F5344CB8AC3E}">
        <p14:creationId xmlns:p14="http://schemas.microsoft.com/office/powerpoint/2010/main" val="7067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adroTexto 3">
            <a:extLst>
              <a:ext uri="{FF2B5EF4-FFF2-40B4-BE49-F238E27FC236}">
                <a16:creationId xmlns:a16="http://schemas.microsoft.com/office/drawing/2014/main" id="{EB1DB38A-A9F4-734F-81C8-CD4F6C158BC4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3717567" y="325834"/>
            <a:ext cx="6055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Pipelines 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de </a:t>
            </a:r>
            <a:r>
              <a:rPr lang="es-CO" sz="4800" dirty="0" err="1">
                <a:solidFill>
                  <a:srgbClr val="002060"/>
                </a:solidFill>
                <a:latin typeface="+mj-lt"/>
              </a:rPr>
              <a:t>IC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/DC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9872" y="840783"/>
            <a:ext cx="10850880" cy="267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n-US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http://servicedo.xm.com.co/serviced/CND/GAO/_apps/hub/ms.vss-ciworkflow.build-ci-hub?_a=edit-build-definition&amp;id=37</a:t>
            </a:r>
            <a:endParaRPr lang="es-CO" altLang="en-US" u="sng" dirty="0">
              <a:solidFill>
                <a:srgbClr val="00B0F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n-US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9872" y="2761451"/>
            <a:ext cx="12273160" cy="31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n-US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s-CO" altLang="en-US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servicedo.xm.com.co/serviced/CND/GAO</a:t>
            </a:r>
            <a:r>
              <a:rPr lang="es-CO" altLang="en-US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/_release?definitionId=7&amp;releaseId=836&amp;_a=release-environments-editor</a:t>
            </a:r>
            <a:endParaRPr lang="es-CO" altLang="en-US" u="sng" dirty="0">
              <a:solidFill>
                <a:srgbClr val="00B0F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u="sng" dirty="0">
                <a:solidFill>
                  <a:srgbClr val="00009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736" y="1308674"/>
            <a:ext cx="1060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dirty="0" err="1">
                <a:solidFill>
                  <a:schemeClr val="bg1">
                    <a:lumMod val="50000"/>
                  </a:schemeClr>
                </a:solidFill>
              </a:rPr>
              <a:t>Build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6736" y="3097533"/>
            <a:ext cx="1609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600" dirty="0" err="1" smtClean="0">
                <a:solidFill>
                  <a:schemeClr val="bg1">
                    <a:lumMod val="50000"/>
                  </a:schemeClr>
                </a:solidFill>
              </a:rPr>
              <a:t>Release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7472" y="1499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272" y="1804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4672" y="195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CuadroTexto 2">
            <a:extLst>
              <a:ext uri="{FF2B5EF4-FFF2-40B4-BE49-F238E27FC236}">
                <a16:creationId xmlns:a16="http://schemas.microsoft.com/office/drawing/2014/main" id="{F036688C-120A-6E42-A4F1-F9BD55A0E88D}"/>
              </a:ext>
            </a:extLst>
          </p:cNvPr>
          <p:cNvSpPr txBox="1"/>
          <p:nvPr/>
        </p:nvSpPr>
        <p:spPr>
          <a:xfrm>
            <a:off x="971550" y="2214882"/>
            <a:ext cx="519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+mj-lt"/>
              </a:rPr>
              <a:t>Inquietudes</a:t>
            </a:r>
            <a:endParaRPr lang="es-CO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16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evOps is a Full LifeCycle covering Backlog, Version Control, Continuous Delivery, and Monito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943" y="1776360"/>
            <a:ext cx="3785416" cy="18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36688C-120A-6E42-A4F1-F9BD55A0E88D}"/>
              </a:ext>
            </a:extLst>
          </p:cNvPr>
          <p:cNvSpPr txBox="1"/>
          <p:nvPr/>
        </p:nvSpPr>
        <p:spPr>
          <a:xfrm>
            <a:off x="3110442" y="2214882"/>
            <a:ext cx="3053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>
                <a:solidFill>
                  <a:schemeClr val="bg1"/>
                </a:solidFill>
                <a:latin typeface="+mj-lt"/>
              </a:rPr>
              <a:t>DEVOPS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A7006C-153F-0647-B596-1CCA8B31CD0B}"/>
              </a:ext>
            </a:extLst>
          </p:cNvPr>
          <p:cNvSpPr txBox="1"/>
          <p:nvPr/>
        </p:nvSpPr>
        <p:spPr>
          <a:xfrm>
            <a:off x="4728452" y="6173906"/>
            <a:ext cx="351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>
                <a:solidFill>
                  <a:schemeClr val="bg1"/>
                </a:solidFill>
                <a:latin typeface="+mj-lt"/>
              </a:rPr>
              <a:t>¡Muchas gracias!</a:t>
            </a:r>
            <a:endParaRPr lang="es-CO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A7006C-153F-0647-B596-1CCA8B31CD0B}"/>
              </a:ext>
            </a:extLst>
          </p:cNvPr>
          <p:cNvSpPr txBox="1"/>
          <p:nvPr/>
        </p:nvSpPr>
        <p:spPr>
          <a:xfrm>
            <a:off x="9186635" y="6173906"/>
            <a:ext cx="3516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1"/>
                </a:solidFill>
                <a:latin typeface="+mj-lt"/>
              </a:rPr>
              <a:t>InterGrupo – </a:t>
            </a:r>
            <a:r>
              <a:rPr lang="es-CO" sz="2800" dirty="0" smtClean="0">
                <a:solidFill>
                  <a:schemeClr val="bg1"/>
                </a:solidFill>
                <a:latin typeface="+mj-lt"/>
              </a:rPr>
              <a:t>2019</a:t>
            </a:r>
            <a:endParaRPr lang="es-CO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1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11552E7-925D-5B4B-B39E-D8018CC8CD0F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C18AB5-2834-184C-B898-72BCD3E53990}"/>
              </a:ext>
            </a:extLst>
          </p:cNvPr>
          <p:cNvSpPr txBox="1"/>
          <p:nvPr/>
        </p:nvSpPr>
        <p:spPr>
          <a:xfrm>
            <a:off x="4060468" y="432712"/>
            <a:ext cx="56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rgbClr val="2D2E4A"/>
                </a:solidFill>
                <a:latin typeface="+mj-lt"/>
              </a:rPr>
              <a:t>Agenda</a:t>
            </a:r>
          </a:p>
        </p:txBody>
      </p:sp>
      <p:sp>
        <p:nvSpPr>
          <p:cNvPr id="11" name="Paralelogramo 10">
            <a:extLst>
              <a:ext uri="{FF2B5EF4-FFF2-40B4-BE49-F238E27FC236}">
                <a16:creationId xmlns:a16="http://schemas.microsoft.com/office/drawing/2014/main" id="{D5DFD16F-2CF3-684B-BD30-40C239358500}"/>
              </a:ext>
            </a:extLst>
          </p:cNvPr>
          <p:cNvSpPr/>
          <p:nvPr/>
        </p:nvSpPr>
        <p:spPr>
          <a:xfrm>
            <a:off x="4735210" y="1786834"/>
            <a:ext cx="4177142" cy="788764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F1E5480-6BB0-FF4D-A255-6CF33ACA7BBE}"/>
              </a:ext>
            </a:extLst>
          </p:cNvPr>
          <p:cNvSpPr txBox="1"/>
          <p:nvPr/>
        </p:nvSpPr>
        <p:spPr>
          <a:xfrm>
            <a:off x="4746740" y="1892687"/>
            <a:ext cx="290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Nuevos Ajustes </a:t>
            </a:r>
            <a:endParaRPr lang="es-CO" sz="2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13F91C14-72DF-7E4C-968C-871DF37BDF88}"/>
              </a:ext>
            </a:extLst>
          </p:cNvPr>
          <p:cNvSpPr/>
          <p:nvPr/>
        </p:nvSpPr>
        <p:spPr>
          <a:xfrm>
            <a:off x="4006655" y="1786834"/>
            <a:ext cx="938251" cy="788764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4488E6-31FE-2E4B-A717-1D7579B39950}"/>
              </a:ext>
            </a:extLst>
          </p:cNvPr>
          <p:cNvSpPr txBox="1"/>
          <p:nvPr/>
        </p:nvSpPr>
        <p:spPr>
          <a:xfrm>
            <a:off x="4248642" y="1919606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4E06C3A9-220F-D648-BAE0-696AB2844839}"/>
              </a:ext>
            </a:extLst>
          </p:cNvPr>
          <p:cNvSpPr/>
          <p:nvPr/>
        </p:nvSpPr>
        <p:spPr>
          <a:xfrm>
            <a:off x="3695857" y="5496418"/>
            <a:ext cx="4254850" cy="788764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6AC9CDC6-6984-254B-BEE3-B27F34CC2D4E}"/>
              </a:ext>
            </a:extLst>
          </p:cNvPr>
          <p:cNvSpPr/>
          <p:nvPr/>
        </p:nvSpPr>
        <p:spPr>
          <a:xfrm>
            <a:off x="3043695" y="5496418"/>
            <a:ext cx="893076" cy="788764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9E991E-37DB-FE41-825D-DF384250C0B6}"/>
              </a:ext>
            </a:extLst>
          </p:cNvPr>
          <p:cNvSpPr txBox="1"/>
          <p:nvPr/>
        </p:nvSpPr>
        <p:spPr>
          <a:xfrm>
            <a:off x="3817359" y="5600277"/>
            <a:ext cx="420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Aclaración </a:t>
            </a:r>
            <a:r>
              <a:rPr lang="es-CO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 inquietudes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1D4175-E839-E74E-91DC-F0D2B2969AD5}"/>
              </a:ext>
            </a:extLst>
          </p:cNvPr>
          <p:cNvSpPr txBox="1"/>
          <p:nvPr/>
        </p:nvSpPr>
        <p:spPr>
          <a:xfrm>
            <a:off x="3289054" y="5629190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05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E2A3A421-5732-9B47-ADF5-3278249AE805}"/>
              </a:ext>
            </a:extLst>
          </p:cNvPr>
          <p:cNvSpPr/>
          <p:nvPr/>
        </p:nvSpPr>
        <p:spPr>
          <a:xfrm>
            <a:off x="4273985" y="2678258"/>
            <a:ext cx="4406719" cy="788764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A44DF4-255A-BB48-8BF5-25EA9E10A945}"/>
              </a:ext>
            </a:extLst>
          </p:cNvPr>
          <p:cNvSpPr txBox="1"/>
          <p:nvPr/>
        </p:nvSpPr>
        <p:spPr>
          <a:xfrm>
            <a:off x="4533812" y="3682695"/>
            <a:ext cx="355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Proyectos </a:t>
            </a:r>
            <a:r>
              <a:rPr lang="es-CO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 DC/</a:t>
            </a:r>
            <a:r>
              <a:rPr lang="es-CO" sz="2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IC</a:t>
            </a:r>
            <a:endParaRPr lang="es-CO" sz="2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36FDF308-2D52-554C-BB47-94E90371ADA6}"/>
              </a:ext>
            </a:extLst>
          </p:cNvPr>
          <p:cNvSpPr/>
          <p:nvPr/>
        </p:nvSpPr>
        <p:spPr>
          <a:xfrm>
            <a:off x="3766298" y="2678258"/>
            <a:ext cx="893076" cy="788764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0C1C8F-A9AB-074E-8238-720684E8FC6B}"/>
              </a:ext>
            </a:extLst>
          </p:cNvPr>
          <p:cNvSpPr txBox="1"/>
          <p:nvPr/>
        </p:nvSpPr>
        <p:spPr>
          <a:xfrm>
            <a:off x="3855811" y="3706445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04B42033-C8C6-41A0-9E3A-FFEBEE34828B}"/>
              </a:ext>
            </a:extLst>
          </p:cNvPr>
          <p:cNvSpPr/>
          <p:nvPr/>
        </p:nvSpPr>
        <p:spPr>
          <a:xfrm>
            <a:off x="3289054" y="4551132"/>
            <a:ext cx="4916162" cy="788764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8C366E9-552E-47C0-8588-17B49E3FCAE8}"/>
              </a:ext>
            </a:extLst>
          </p:cNvPr>
          <p:cNvSpPr txBox="1"/>
          <p:nvPr/>
        </p:nvSpPr>
        <p:spPr>
          <a:xfrm>
            <a:off x="4107347" y="4672767"/>
            <a:ext cx="3113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Cambios </a:t>
            </a:r>
            <a:r>
              <a:rPr lang="es-CO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en DEVOPS </a:t>
            </a:r>
          </a:p>
        </p:txBody>
      </p:sp>
      <p:sp>
        <p:nvSpPr>
          <p:cNvPr id="38" name="Paralelogramo 37">
            <a:extLst>
              <a:ext uri="{FF2B5EF4-FFF2-40B4-BE49-F238E27FC236}">
                <a16:creationId xmlns:a16="http://schemas.microsoft.com/office/drawing/2014/main" id="{AEB7C8A6-C413-404A-A0B6-A4B7AC5CA1EC}"/>
              </a:ext>
            </a:extLst>
          </p:cNvPr>
          <p:cNvSpPr/>
          <p:nvPr/>
        </p:nvSpPr>
        <p:spPr>
          <a:xfrm>
            <a:off x="3298718" y="4551132"/>
            <a:ext cx="893076" cy="788764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D935FD-5053-4B40-BAC4-AC19C1988115}"/>
              </a:ext>
            </a:extLst>
          </p:cNvPr>
          <p:cNvSpPr txBox="1"/>
          <p:nvPr/>
        </p:nvSpPr>
        <p:spPr>
          <a:xfrm>
            <a:off x="3481019" y="4707654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04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CuadroTexto 20">
            <a:extLst>
              <a:ext uri="{FF2B5EF4-FFF2-40B4-BE49-F238E27FC236}">
                <a16:creationId xmlns:a16="http://schemas.microsoft.com/office/drawing/2014/main" id="{55A44DF4-255A-BB48-8BF5-25EA9E10A945}"/>
              </a:ext>
            </a:extLst>
          </p:cNvPr>
          <p:cNvSpPr txBox="1"/>
          <p:nvPr/>
        </p:nvSpPr>
        <p:spPr>
          <a:xfrm>
            <a:off x="4617930" y="2845936"/>
            <a:ext cx="333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Proyectos </a:t>
            </a:r>
            <a:r>
              <a:rPr lang="es-CO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con DC/</a:t>
            </a:r>
            <a:r>
              <a:rPr lang="es-CO" sz="2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IC</a:t>
            </a:r>
            <a:endParaRPr lang="es-CO" sz="2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8" name="CuadroTexto 22">
            <a:extLst>
              <a:ext uri="{FF2B5EF4-FFF2-40B4-BE49-F238E27FC236}">
                <a16:creationId xmlns:a16="http://schemas.microsoft.com/office/drawing/2014/main" id="{A90C1C8F-A9AB-074E-8238-720684E8FC6B}"/>
              </a:ext>
            </a:extLst>
          </p:cNvPr>
          <p:cNvSpPr txBox="1"/>
          <p:nvPr/>
        </p:nvSpPr>
        <p:spPr>
          <a:xfrm>
            <a:off x="4006655" y="2881978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Paralelogramo 27">
            <a:extLst>
              <a:ext uri="{FF2B5EF4-FFF2-40B4-BE49-F238E27FC236}">
                <a16:creationId xmlns:a16="http://schemas.microsoft.com/office/drawing/2014/main" id="{83359EFF-2F7E-FB4C-A334-9F292AE50D49}"/>
              </a:ext>
            </a:extLst>
          </p:cNvPr>
          <p:cNvSpPr/>
          <p:nvPr/>
        </p:nvSpPr>
        <p:spPr>
          <a:xfrm>
            <a:off x="3550452" y="3603766"/>
            <a:ext cx="4898604" cy="788764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28">
            <a:extLst>
              <a:ext uri="{FF2B5EF4-FFF2-40B4-BE49-F238E27FC236}">
                <a16:creationId xmlns:a16="http://schemas.microsoft.com/office/drawing/2014/main" id="{A6FCA04A-C7E9-4948-8A43-B337E6381D3A}"/>
              </a:ext>
            </a:extLst>
          </p:cNvPr>
          <p:cNvSpPr txBox="1"/>
          <p:nvPr/>
        </p:nvSpPr>
        <p:spPr>
          <a:xfrm>
            <a:off x="4428600" y="3562138"/>
            <a:ext cx="330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Herramientas </a:t>
            </a:r>
            <a:r>
              <a:rPr lang="es-ES" sz="2800" dirty="0" err="1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Azure</a:t>
            </a: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s-ES" sz="28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Devops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  <a:r>
              <a:rPr lang="es-ES" sz="28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y TFS2017</a:t>
            </a:r>
            <a:endParaRPr lang="es-CO" sz="28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1" name="Paralelogramo 29">
            <a:extLst>
              <a:ext uri="{FF2B5EF4-FFF2-40B4-BE49-F238E27FC236}">
                <a16:creationId xmlns:a16="http://schemas.microsoft.com/office/drawing/2014/main" id="{41F16449-B792-F445-80FD-179F7CE75731}"/>
              </a:ext>
            </a:extLst>
          </p:cNvPr>
          <p:cNvSpPr/>
          <p:nvPr/>
        </p:nvSpPr>
        <p:spPr>
          <a:xfrm>
            <a:off x="3550453" y="3616839"/>
            <a:ext cx="893076" cy="788764"/>
          </a:xfrm>
          <a:prstGeom prst="parallelogram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2" name="CuadroTexto 30">
            <a:extLst>
              <a:ext uri="{FF2B5EF4-FFF2-40B4-BE49-F238E27FC236}">
                <a16:creationId xmlns:a16="http://schemas.microsoft.com/office/drawing/2014/main" id="{D47D128E-8F29-154C-B557-275529D1C880}"/>
              </a:ext>
            </a:extLst>
          </p:cNvPr>
          <p:cNvSpPr txBox="1"/>
          <p:nvPr/>
        </p:nvSpPr>
        <p:spPr>
          <a:xfrm>
            <a:off x="3732754" y="3773361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03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3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7472" y="1499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272" y="1804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4672" y="195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CuadroTexto 2">
            <a:extLst>
              <a:ext uri="{FF2B5EF4-FFF2-40B4-BE49-F238E27FC236}">
                <a16:creationId xmlns:a16="http://schemas.microsoft.com/office/drawing/2014/main" id="{F036688C-120A-6E42-A4F1-F9BD55A0E88D}"/>
              </a:ext>
            </a:extLst>
          </p:cNvPr>
          <p:cNvSpPr txBox="1"/>
          <p:nvPr/>
        </p:nvSpPr>
        <p:spPr>
          <a:xfrm>
            <a:off x="508254" y="1684282"/>
            <a:ext cx="5709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+mj-lt"/>
              </a:rPr>
              <a:t>GESTIÓN DE CONFIGURACIÓN</a:t>
            </a:r>
            <a:endParaRPr lang="es-CO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5542" y="1979205"/>
            <a:ext cx="9777659" cy="45858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Creación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 brazos </a:t>
            </a:r>
            <a:r>
              <a:rPr lang="es-ES_tradnl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TFVC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y GIT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Integración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entre </a:t>
            </a: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DLLO ,SM a BASE </a:t>
            </a:r>
            <a:endParaRPr lang="es-ES_tradn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Actualización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 </a:t>
            </a: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brazos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Manejo de Matrices </a:t>
            </a:r>
            <a:r>
              <a:rPr lang="es-ES_tradnl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CRUD</a:t>
            </a:r>
            <a:endParaRPr lang="es-ES_tradnl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Brazo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 Soporte y 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mantenimiento</a:t>
            </a:r>
            <a:endParaRPr lang="es-ES_tradnl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Validaciones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por parte de GC para paso a </a:t>
            </a: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Producción de Despliegues Manuales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>
                <a:solidFill>
                  <a:schemeClr val="bg1">
                    <a:lumMod val="50000"/>
                  </a:schemeClr>
                </a:solidFill>
              </a:rPr>
              <a:t>Formato </a:t>
            </a:r>
            <a:r>
              <a:rPr lang="es-ES_tradnl" sz="2000" dirty="0" err="1" smtClean="0">
                <a:solidFill>
                  <a:schemeClr val="bg1">
                    <a:lumMod val="50000"/>
                  </a:schemeClr>
                </a:solidFill>
                <a:hlinkClick r:id="rId3" action="ppaction://hlinkfile"/>
              </a:rPr>
              <a:t>FUDDV</a:t>
            </a:r>
            <a:endParaRPr lang="es-ES_tradnl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Estructura de Carpetas en Repositorios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_tradnl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_tradnl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_tradn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_tradn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_tradnl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_tradnl" sz="2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BD5A284-4E1B-0E45-8818-7660B115EC15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2B50670-934F-844E-A320-E53F21B086BC}"/>
              </a:ext>
            </a:extLst>
          </p:cNvPr>
          <p:cNvSpPr txBox="1"/>
          <p:nvPr/>
        </p:nvSpPr>
        <p:spPr>
          <a:xfrm>
            <a:off x="4060468" y="432712"/>
            <a:ext cx="7505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Nuevos Ajustes</a:t>
            </a:r>
            <a:endParaRPr lang="es-CO" sz="48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7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6F64B380-0A5E-4548-B64B-AE6D21288EDC}"/>
              </a:ext>
            </a:extLst>
          </p:cNvPr>
          <p:cNvSpPr txBox="1"/>
          <p:nvPr/>
        </p:nvSpPr>
        <p:spPr>
          <a:xfrm>
            <a:off x="11565672" y="106577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4060467" y="432712"/>
            <a:ext cx="692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Estructura de Carpetas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B4E38A9-3C72-4255-B754-124EFD9443D1}"/>
              </a:ext>
            </a:extLst>
          </p:cNvPr>
          <p:cNvSpPr txBox="1"/>
          <p:nvPr/>
        </p:nvSpPr>
        <p:spPr>
          <a:xfrm>
            <a:off x="601100" y="2733554"/>
            <a:ext cx="5761964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 smtClean="0">
                <a:solidFill>
                  <a:srgbClr val="002060"/>
                </a:solidFill>
              </a:rPr>
              <a:t>Repositorios Tipo</a:t>
            </a: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rgbClr val="002060"/>
                </a:solidFill>
              </a:rPr>
              <a:t>TFVC</a:t>
            </a:r>
            <a:endParaRPr lang="es-ES" sz="2000" dirty="0">
              <a:solidFill>
                <a:srgbClr val="002060"/>
              </a:solidFill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CO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Consta de 3 carpetas</a:t>
            </a:r>
            <a:endParaRPr lang="es-ES_tradn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Por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cada Evolutivo se debe generar una carpeta </a:t>
            </a:r>
            <a:r>
              <a:rPr lang="es-ES_tradnl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TASK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##### dentro de DLLO.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Por cada Correctivo se debe generar una carpeta </a:t>
            </a: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INC#####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dentro de SM para su atención.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191"/>
          <a:stretch/>
        </p:blipFill>
        <p:spPr>
          <a:xfrm>
            <a:off x="8245411" y="2304287"/>
            <a:ext cx="2556701" cy="39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6F64B380-0A5E-4548-B64B-AE6D21288EDC}"/>
              </a:ext>
            </a:extLst>
          </p:cNvPr>
          <p:cNvSpPr txBox="1"/>
          <p:nvPr/>
        </p:nvSpPr>
        <p:spPr>
          <a:xfrm>
            <a:off x="11565672" y="106577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01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54CE82F-A568-4243-AABD-A4A604744D31}"/>
              </a:ext>
            </a:extLst>
          </p:cNvPr>
          <p:cNvSpPr txBox="1"/>
          <p:nvPr/>
        </p:nvSpPr>
        <p:spPr>
          <a:xfrm>
            <a:off x="4060467" y="432712"/>
            <a:ext cx="692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Estructura de Carpetas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EB4E38A9-3C72-4255-B754-124EFD9443D1}"/>
              </a:ext>
            </a:extLst>
          </p:cNvPr>
          <p:cNvSpPr txBox="1"/>
          <p:nvPr/>
        </p:nvSpPr>
        <p:spPr>
          <a:xfrm>
            <a:off x="601100" y="2408980"/>
            <a:ext cx="5761964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</a:pPr>
            <a:r>
              <a:rPr lang="es-ES" sz="2000" dirty="0" smtClean="0">
                <a:solidFill>
                  <a:srgbClr val="002060"/>
                </a:solidFill>
              </a:rPr>
              <a:t>Repositorios Tipo </a:t>
            </a:r>
            <a:r>
              <a:rPr lang="es-ES" sz="2000" dirty="0">
                <a:solidFill>
                  <a:srgbClr val="002060"/>
                </a:solidFill>
              </a:rPr>
              <a:t>GIT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La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documentación para los Team Project que manejen repositorios tipo GIT, va a estar separada del código fuente.</a:t>
            </a:r>
            <a:endParaRPr lang="es-ES_tradn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Por 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cada Evolutivo se debe generar una carpeta </a:t>
            </a:r>
            <a:r>
              <a:rPr lang="es-ES_tradnl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TASK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##### dentro de DLLO.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Por cada Correctivo se debe generar una carpeta INC-</a:t>
            </a:r>
            <a:r>
              <a:rPr lang="es-ES_tradnl" sz="2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CODIGO</a:t>
            </a:r>
            <a:r>
              <a:rPr lang="es-ES_tradnl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dentro de SM para su atención.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244"/>
          <a:stretch/>
        </p:blipFill>
        <p:spPr>
          <a:xfrm>
            <a:off x="8533447" y="1263709"/>
            <a:ext cx="2158937" cy="519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57472" y="1499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62272" y="1804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14672" y="195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CuadroTexto 2">
            <a:extLst>
              <a:ext uri="{FF2B5EF4-FFF2-40B4-BE49-F238E27FC236}">
                <a16:creationId xmlns:a16="http://schemas.microsoft.com/office/drawing/2014/main" id="{F036688C-120A-6E42-A4F1-F9BD55A0E88D}"/>
              </a:ext>
            </a:extLst>
          </p:cNvPr>
          <p:cNvSpPr txBox="1"/>
          <p:nvPr/>
        </p:nvSpPr>
        <p:spPr>
          <a:xfrm>
            <a:off x="788670" y="2173748"/>
            <a:ext cx="5192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6000" dirty="0" smtClean="0">
                <a:solidFill>
                  <a:schemeClr val="bg1"/>
                </a:solidFill>
                <a:latin typeface="+mj-lt"/>
              </a:rPr>
              <a:t>DEVOPS</a:t>
            </a:r>
            <a:endParaRPr lang="es-CO" sz="6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BD5A284-4E1B-0E45-8818-7660B115EC15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2B50670-934F-844E-A320-E53F21B086BC}"/>
              </a:ext>
            </a:extLst>
          </p:cNvPr>
          <p:cNvSpPr txBox="1"/>
          <p:nvPr/>
        </p:nvSpPr>
        <p:spPr>
          <a:xfrm>
            <a:off x="4060468" y="432712"/>
            <a:ext cx="5617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>
                <a:solidFill>
                  <a:srgbClr val="002060"/>
                </a:solidFill>
                <a:latin typeface="+mj-lt"/>
              </a:rPr>
              <a:t>Proyectos </a:t>
            </a:r>
            <a:r>
              <a:rPr lang="es-CO" sz="4800" dirty="0" smtClean="0">
                <a:solidFill>
                  <a:srgbClr val="002060"/>
                </a:solidFill>
                <a:latin typeface="+mj-lt"/>
              </a:rPr>
              <a:t>con 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DC/</a:t>
            </a:r>
            <a:r>
              <a:rPr lang="es-CO" sz="4800" dirty="0" err="1">
                <a:solidFill>
                  <a:srgbClr val="002060"/>
                </a:solidFill>
                <a:latin typeface="+mj-lt"/>
              </a:rPr>
              <a:t>IC</a:t>
            </a:r>
            <a:r>
              <a:rPr lang="es-CO" sz="4800" dirty="0">
                <a:solidFill>
                  <a:srgbClr val="002060"/>
                </a:solidFill>
                <a:latin typeface="+mj-lt"/>
              </a:rPr>
              <a:t> </a:t>
            </a: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id="{EB4E38A9-3C72-4255-B754-124EFD9443D1}"/>
              </a:ext>
            </a:extLst>
          </p:cNvPr>
          <p:cNvSpPr txBox="1"/>
          <p:nvPr/>
        </p:nvSpPr>
        <p:spPr>
          <a:xfrm>
            <a:off x="536330" y="1941771"/>
            <a:ext cx="5761964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La construcción de los pipelines queda a cargo del equipo de desarrollo.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El proveedor es quien administra los brazos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Pre configuración DevOps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Aprobación de paso a producción</a:t>
            </a:r>
          </a:p>
          <a:p>
            <a:pPr marL="457200" indent="-45720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Manejo de Matriz </a:t>
            </a:r>
            <a:r>
              <a:rPr lang="es-ES_tradnl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CRUD</a:t>
            </a:r>
            <a:r>
              <a:rPr lang="es-ES_tradnl" sz="2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en DevOps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_tradnl" sz="2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s-ES_tradnl" sz="2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54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2BD5A284-4E1B-0E45-8818-7660B115EC15}"/>
              </a:ext>
            </a:extLst>
          </p:cNvPr>
          <p:cNvSpPr txBox="1"/>
          <p:nvPr/>
        </p:nvSpPr>
        <p:spPr>
          <a:xfrm>
            <a:off x="11565672" y="95002"/>
            <a:ext cx="62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>
                <a:solidFill>
                  <a:schemeClr val="bg1"/>
                </a:solidFill>
                <a:latin typeface="+mj-lt"/>
              </a:rPr>
              <a:t>02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" y="1180451"/>
            <a:ext cx="10821960" cy="562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65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2AC4C35EDA8C4CB90A9771BE9A6437" ma:contentTypeVersion="4" ma:contentTypeDescription="Crear nuevo documento." ma:contentTypeScope="" ma:versionID="6efd5ab9cd0c31090dc2eea45b62eb9a">
  <xsd:schema xmlns:xsd="http://www.w3.org/2001/XMLSchema" xmlns:xs="http://www.w3.org/2001/XMLSchema" xmlns:p="http://schemas.microsoft.com/office/2006/metadata/properties" xmlns:ns2="45bf3842-f758-431b-9a13-265b059329f2" targetNamespace="http://schemas.microsoft.com/office/2006/metadata/properties" ma:root="true" ma:fieldsID="f49c69db410019934efea5d816bbf7a5" ns2:_="">
    <xsd:import namespace="45bf3842-f758-431b-9a13-265b059329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f3842-f758-431b-9a13-265b05932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73376-A753-49A0-BA44-CDFB2310AF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11AE53-0833-457D-9355-9FBDFEF2E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f3842-f758-431b-9a13-265b059329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162F1C-ED15-46B0-AEE9-AA5F4573F6F7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45bf3842-f758-431b-9a13-265b059329f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18046</TotalTime>
  <Words>336</Words>
  <Application>Microsoft Office PowerPoint</Application>
  <PresentationFormat>Widescreen</PresentationFormat>
  <Paragraphs>131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Segoe UI</vt:lpstr>
      <vt:lpstr>Symbol</vt:lpstr>
      <vt:lpstr>Times New Roman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VICTOR ANDRES NAVARRO MOLANO</dc:creator>
  <cp:lastModifiedBy>CATALINA AMAYA VERGARA</cp:lastModifiedBy>
  <cp:revision>570</cp:revision>
  <dcterms:created xsi:type="dcterms:W3CDTF">2017-10-27T13:22:49Z</dcterms:created>
  <dcterms:modified xsi:type="dcterms:W3CDTF">2019-11-15T15:23:30Z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0x010100772AC4C35EDA8C4CB90A9771BE9A6437</vt:lpwstr>
  </property>
</Properties>
</file>