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28a83ff8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28a83ff8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Bienvenidos a la segunda iteración de BGB donde hablaremos de cómo ha sido nuestra segunda iteración, principalmente enfocada al desarrollo de la aplicación móvil.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28a83ff80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28a83ff80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Entonces establecimos nuestro recorrido cognitivo a través de la aplicación que es similar al que he seguido yo durante la demo: iniciamos sesión, nos unimos a una sala, consultamos información de un juego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28a83ff80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b28a83ff80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valoramos usuario, añadimos juego a favoritos y modificamos los datos del perfil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28a83ff80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28a83ff80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la evaluación escogimos a tres usuarios diferentes, uno por cada miembro del equipo e intentamos que sus conocimientos en tecnología o experiencia con móviles fuera variada, de forma que haya un usuario inexperto, otro medio y otro experto.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28a83ff80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28a83ff80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Como aspectos positivos, los usuarios se encontraron cómodos con la barra lateral que reúne bastante funcionalidad y que las acciones parecen bastante simples y de nuevo, como una secuencia de pasos.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306f2f48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306f2f48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Como aspectos a mejorar, concluímos que el apartado de empresas no parece ser muy útil o relevante,</a:t>
            </a:r>
            <a:endParaRPr/>
          </a:p>
          <a:p>
            <a:pPr indent="0" lvl="0" marL="0" rtl="0" algn="l">
              <a:spcBef>
                <a:spcPts val="0"/>
              </a:spcBef>
              <a:spcAft>
                <a:spcPts val="0"/>
              </a:spcAft>
              <a:buNone/>
            </a:pPr>
            <a:r>
              <a:rPr lang="es"/>
              <a:t>la necesidad de tener un apartado de chats más accesible como en otras aplicaciones similares</a:t>
            </a:r>
            <a:endParaRPr/>
          </a:p>
          <a:p>
            <a:pPr indent="0" lvl="0" marL="0" rtl="0" algn="l">
              <a:spcBef>
                <a:spcPts val="0"/>
              </a:spcBef>
              <a:spcAft>
                <a:spcPts val="0"/>
              </a:spcAft>
              <a:buNone/>
            </a:pPr>
            <a:r>
              <a:rPr lang="es"/>
              <a:t>también hemos detectado de que no contamos con ningún apartado de preguntas frecuentes y podría ser beneficioso tener un guiado inicial en la aplicación, como un tour explicándola</a:t>
            </a:r>
            <a:endParaRPr/>
          </a:p>
          <a:p>
            <a:pPr indent="0" lvl="0" marL="0" rtl="0" algn="l">
              <a:spcBef>
                <a:spcPts val="0"/>
              </a:spcBef>
              <a:spcAft>
                <a:spcPts val="0"/>
              </a:spcAft>
              <a:buNone/>
            </a:pPr>
            <a:r>
              <a:rPr lang="es"/>
              <a:t>Y finalmente también hemos visto que las salas son un elemento muy importante en la aplicación y que tal vez deberían tener un apartado más dedicado y accesible</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b306f2f48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b306f2f48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 esto terminamos nuestro repaso de la segunda iteración, si tenéis alguna pregunta intentaremos responderla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28a83ff80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28a83ff80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iteración la comenzamos con la evaluación heurística de nuestro primer prototipo que fue la página web. Así que lo que hicimos fue analizar las evaluaciones que nos pasaron para sacar nuestras conclusiones.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28a83ff80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28a83ff80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Como puntos a mejorar, nuestros evaluadores indicaron que sería positivo que la barra de navegación reflejara la sección en la que estamos y que podríamos utilizar un breadcrumb a la vez para situar al usuario en las subsecciones.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306f2f48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306f2f48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También nos recomiendan la utilización de más iconos si es posible, que la aplicación también sea usable sin necesidad de iniciar sesión o registrarse de forma que los usuarios puedan probar la aplicación.</a:t>
            </a:r>
            <a:endParaRPr/>
          </a:p>
          <a:p>
            <a:pPr indent="0" lvl="0" marL="0" rtl="0" algn="l">
              <a:spcBef>
                <a:spcPts val="0"/>
              </a:spcBef>
              <a:spcAft>
                <a:spcPts val="0"/>
              </a:spcAft>
              <a:buNone/>
            </a:pPr>
            <a:r>
              <a:rPr lang="es"/>
              <a:t>También los evaluadores indican que echan en falta un botón de atrás y que añadamos una sección de juegos recientes a la sección que ya dispones de juegos populares.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306f2f4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306f2f4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las evaluaciones no todo han sido correcciones, sino que también los evaluadores ponen de manifiesto que nuestra aplicación es completa y que las acciones normalmente siguen una secuencia de pasos sencilla.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28a83ff80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28a83ff80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Ahora ya sí entramos de lleno en la segunda iteración, comenzando con nuestro plan de entregas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28a83ff80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28a83ff80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esta entrega como ya hemos mencionado anteriormente, teníamos planeado llevar a cabo el prototipado de la aplicación. A su vez hemos decidido que tenga la misma funcionalidad que la web y por la tanto podremos reutilizar los diseños de arquitectura, tareas y wireflow que llevamos a cabo en la anterior iteración.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28a83ff8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28a83ff8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Pasamos a enseñaros el prototipo que hemos llevado a cabo.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28a83ff80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28a83ff80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Finalmente terminamos con la evaluación de este prototipo final mediante recorridos cognitivos a usuarios reales.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0" name="Google Shape;60;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4" name="Google Shape;7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5" name="Google Shape;75;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2" name="Google Shape;82;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1" name="Google Shape;91;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8" name="Google Shape;98;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2" name="Google Shape;112;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4200">
                <a:solidFill>
                  <a:srgbClr val="1A1A1A"/>
                </a:solidFill>
                <a:latin typeface="Raleway"/>
                <a:ea typeface="Raleway"/>
                <a:cs typeface="Raleway"/>
                <a:sym typeface="Raleway"/>
              </a:rPr>
              <a:t>BoardGames Brotherhood</a:t>
            </a:r>
            <a:endParaRPr b="1" sz="4200">
              <a:solidFill>
                <a:srgbClr val="1A1A1A"/>
              </a:solidFill>
              <a:latin typeface="Raleway"/>
              <a:ea typeface="Raleway"/>
              <a:cs typeface="Raleway"/>
              <a:sym typeface="Raleway"/>
            </a:endParaRPr>
          </a:p>
          <a:p>
            <a:pPr indent="0" lvl="0" marL="0" rtl="0" algn="l">
              <a:spcBef>
                <a:spcPts val="0"/>
              </a:spcBef>
              <a:spcAft>
                <a:spcPts val="0"/>
              </a:spcAft>
              <a:buNone/>
            </a:pPr>
            <a:r>
              <a:rPr b="1" lang="es" sz="4200">
                <a:solidFill>
                  <a:srgbClr val="1A1A1A"/>
                </a:solidFill>
                <a:latin typeface="Raleway"/>
                <a:ea typeface="Raleway"/>
                <a:cs typeface="Raleway"/>
                <a:sym typeface="Raleway"/>
              </a:rPr>
              <a:t>“BGB”</a:t>
            </a:r>
            <a:endParaRPr b="1" sz="4200">
              <a:solidFill>
                <a:srgbClr val="1A1A1A"/>
              </a:solidFill>
              <a:latin typeface="Raleway"/>
              <a:ea typeface="Raleway"/>
              <a:cs typeface="Raleway"/>
              <a:sym typeface="Raleway"/>
            </a:endParaRPr>
          </a:p>
        </p:txBody>
      </p:sp>
      <p:sp>
        <p:nvSpPr>
          <p:cNvPr id="132" name="Google Shape;132;p25"/>
          <p:cNvSpPr txBox="1"/>
          <p:nvPr/>
        </p:nvSpPr>
        <p:spPr>
          <a:xfrm>
            <a:off x="729625" y="3172900"/>
            <a:ext cx="7688100" cy="12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595959"/>
                </a:solidFill>
                <a:latin typeface="Lato"/>
                <a:ea typeface="Lato"/>
                <a:cs typeface="Lato"/>
                <a:sym typeface="Lato"/>
              </a:rPr>
              <a:t>Grupo 4:</a:t>
            </a:r>
            <a:endParaRPr sz="1600">
              <a:solidFill>
                <a:srgbClr val="595959"/>
              </a:solidFill>
              <a:latin typeface="Lato"/>
              <a:ea typeface="Lato"/>
              <a:cs typeface="Lato"/>
              <a:sym typeface="Lato"/>
            </a:endParaRPr>
          </a:p>
          <a:p>
            <a:pPr indent="0" lvl="0" marL="0" rtl="0" algn="l">
              <a:spcBef>
                <a:spcPts val="0"/>
              </a:spcBef>
              <a:spcAft>
                <a:spcPts val="0"/>
              </a:spcAft>
              <a:buNone/>
            </a:pPr>
            <a:r>
              <a:rPr lang="es" sz="1600">
                <a:solidFill>
                  <a:srgbClr val="595959"/>
                </a:solidFill>
                <a:latin typeface="Lato"/>
                <a:ea typeface="Lato"/>
                <a:cs typeface="Lato"/>
                <a:sym typeface="Lato"/>
              </a:rPr>
              <a:t>Ángel Píñar Rivas</a:t>
            </a:r>
            <a:endParaRPr sz="1600">
              <a:solidFill>
                <a:srgbClr val="595959"/>
              </a:solidFill>
              <a:latin typeface="Lato"/>
              <a:ea typeface="Lato"/>
              <a:cs typeface="Lato"/>
              <a:sym typeface="Lato"/>
            </a:endParaRPr>
          </a:p>
          <a:p>
            <a:pPr indent="0" lvl="0" marL="0" rtl="0" algn="l">
              <a:spcBef>
                <a:spcPts val="0"/>
              </a:spcBef>
              <a:spcAft>
                <a:spcPts val="0"/>
              </a:spcAft>
              <a:buNone/>
            </a:pPr>
            <a:r>
              <a:rPr lang="es" sz="1600">
                <a:solidFill>
                  <a:srgbClr val="595959"/>
                </a:solidFill>
                <a:latin typeface="Lato"/>
                <a:ea typeface="Lato"/>
                <a:cs typeface="Lato"/>
                <a:sym typeface="Lato"/>
              </a:rPr>
              <a:t>Fernando Izquierdo Romera</a:t>
            </a:r>
            <a:endParaRPr sz="1600">
              <a:solidFill>
                <a:srgbClr val="595959"/>
              </a:solidFill>
              <a:latin typeface="Lato"/>
              <a:ea typeface="Lato"/>
              <a:cs typeface="Lato"/>
              <a:sym typeface="Lato"/>
            </a:endParaRPr>
          </a:p>
          <a:p>
            <a:pPr indent="0" lvl="0" marL="0" rtl="0" algn="l">
              <a:spcBef>
                <a:spcPts val="0"/>
              </a:spcBef>
              <a:spcAft>
                <a:spcPts val="0"/>
              </a:spcAft>
              <a:buNone/>
            </a:pPr>
            <a:r>
              <a:rPr lang="es" sz="1600">
                <a:solidFill>
                  <a:srgbClr val="595959"/>
                </a:solidFill>
                <a:latin typeface="Lato"/>
                <a:ea typeface="Lato"/>
                <a:cs typeface="Lato"/>
                <a:sym typeface="Lato"/>
              </a:rPr>
              <a:t>José Antonio Córdoba Gómez</a:t>
            </a:r>
            <a:endParaRPr sz="1600">
              <a:solidFill>
                <a:srgbClr val="595959"/>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p:nvPr/>
        </p:nvSpPr>
        <p:spPr>
          <a:xfrm>
            <a:off x="1141175" y="2246498"/>
            <a:ext cx="1962600" cy="7155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34"/>
          <p:cNvSpPr txBox="1"/>
          <p:nvPr/>
        </p:nvSpPr>
        <p:spPr>
          <a:xfrm>
            <a:off x="1141184" y="1877175"/>
            <a:ext cx="1661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 sz="1800">
                <a:solidFill>
                  <a:srgbClr val="000000"/>
                </a:solidFill>
                <a:latin typeface="Calibri"/>
                <a:ea typeface="Calibri"/>
                <a:cs typeface="Calibri"/>
                <a:sym typeface="Calibri"/>
              </a:rPr>
              <a:t>Iniciar sesión</a:t>
            </a:r>
            <a:endParaRPr b="1" sz="1800">
              <a:solidFill>
                <a:srgbClr val="000000"/>
              </a:solidFill>
              <a:latin typeface="Calibri"/>
              <a:ea typeface="Calibri"/>
              <a:cs typeface="Calibri"/>
              <a:sym typeface="Calibri"/>
            </a:endParaRPr>
          </a:p>
        </p:txBody>
      </p:sp>
      <p:grpSp>
        <p:nvGrpSpPr>
          <p:cNvPr id="195" name="Google Shape;195;p34"/>
          <p:cNvGrpSpPr/>
          <p:nvPr/>
        </p:nvGrpSpPr>
        <p:grpSpPr>
          <a:xfrm>
            <a:off x="1221328" y="2332950"/>
            <a:ext cx="1818855" cy="246300"/>
            <a:chOff x="2328828" y="832775"/>
            <a:chExt cx="1818855" cy="246300"/>
          </a:xfrm>
        </p:grpSpPr>
        <p:sp>
          <p:nvSpPr>
            <p:cNvPr id="196" name="Google Shape;196;p34"/>
            <p:cNvSpPr txBox="1"/>
            <p:nvPr/>
          </p:nvSpPr>
          <p:spPr>
            <a:xfrm>
              <a:off x="2485983" y="832775"/>
              <a:ext cx="16617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000">
                  <a:solidFill>
                    <a:srgbClr val="000000"/>
                  </a:solidFill>
                  <a:latin typeface="Calibri"/>
                  <a:ea typeface="Calibri"/>
                  <a:cs typeface="Calibri"/>
                  <a:sym typeface="Calibri"/>
                </a:rPr>
                <a:t>Introducir datos de identificación</a:t>
              </a:r>
              <a:endParaRPr sz="1000">
                <a:solidFill>
                  <a:srgbClr val="000000"/>
                </a:solidFill>
                <a:latin typeface="Calibri"/>
                <a:ea typeface="Calibri"/>
                <a:cs typeface="Calibri"/>
                <a:sym typeface="Calibri"/>
              </a:endParaRPr>
            </a:p>
          </p:txBody>
        </p:sp>
        <p:sp>
          <p:nvSpPr>
            <p:cNvPr id="197" name="Google Shape;197;p34"/>
            <p:cNvSpPr/>
            <p:nvPr/>
          </p:nvSpPr>
          <p:spPr>
            <a:xfrm>
              <a:off x="2328828" y="877469"/>
              <a:ext cx="179400" cy="1575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 sz="800">
                  <a:solidFill>
                    <a:srgbClr val="000000"/>
                  </a:solidFill>
                  <a:latin typeface="Calibri"/>
                  <a:ea typeface="Calibri"/>
                  <a:cs typeface="Calibri"/>
                  <a:sym typeface="Calibri"/>
                </a:rPr>
                <a:t>✓</a:t>
              </a:r>
              <a:endParaRPr sz="800">
                <a:solidFill>
                  <a:srgbClr val="000000"/>
                </a:solidFill>
                <a:latin typeface="Calibri"/>
                <a:ea typeface="Calibri"/>
                <a:cs typeface="Calibri"/>
                <a:sym typeface="Calibri"/>
              </a:endParaRPr>
            </a:p>
          </p:txBody>
        </p:sp>
      </p:grpSp>
      <p:grpSp>
        <p:nvGrpSpPr>
          <p:cNvPr id="198" name="Google Shape;198;p34"/>
          <p:cNvGrpSpPr/>
          <p:nvPr/>
        </p:nvGrpSpPr>
        <p:grpSpPr>
          <a:xfrm>
            <a:off x="1221328" y="2678213"/>
            <a:ext cx="1441452" cy="246300"/>
            <a:chOff x="2328828" y="832765"/>
            <a:chExt cx="1441452" cy="246300"/>
          </a:xfrm>
        </p:grpSpPr>
        <p:sp>
          <p:nvSpPr>
            <p:cNvPr id="199" name="Google Shape;199;p34"/>
            <p:cNvSpPr txBox="1"/>
            <p:nvPr/>
          </p:nvSpPr>
          <p:spPr>
            <a:xfrm>
              <a:off x="2485980" y="832765"/>
              <a:ext cx="12843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000">
                  <a:solidFill>
                    <a:srgbClr val="000000"/>
                  </a:solidFill>
                  <a:latin typeface="Calibri"/>
                  <a:ea typeface="Calibri"/>
                  <a:cs typeface="Calibri"/>
                  <a:sym typeface="Calibri"/>
                </a:rPr>
                <a:t>Entrar en la app</a:t>
              </a:r>
              <a:endParaRPr sz="1000">
                <a:solidFill>
                  <a:srgbClr val="000000"/>
                </a:solidFill>
                <a:latin typeface="Calibri"/>
                <a:ea typeface="Calibri"/>
                <a:cs typeface="Calibri"/>
                <a:sym typeface="Calibri"/>
              </a:endParaRPr>
            </a:p>
          </p:txBody>
        </p:sp>
        <p:sp>
          <p:nvSpPr>
            <p:cNvPr id="200" name="Google Shape;200;p34"/>
            <p:cNvSpPr/>
            <p:nvPr/>
          </p:nvSpPr>
          <p:spPr>
            <a:xfrm>
              <a:off x="2328828" y="877469"/>
              <a:ext cx="179400" cy="1575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s" sz="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grpSp>
      <p:sp>
        <p:nvSpPr>
          <p:cNvPr id="201" name="Google Shape;201;p34"/>
          <p:cNvSpPr/>
          <p:nvPr/>
        </p:nvSpPr>
        <p:spPr>
          <a:xfrm>
            <a:off x="3544051" y="2255831"/>
            <a:ext cx="1962600" cy="9438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34"/>
          <p:cNvSpPr txBox="1"/>
          <p:nvPr/>
        </p:nvSpPr>
        <p:spPr>
          <a:xfrm>
            <a:off x="3544049" y="1886500"/>
            <a:ext cx="1548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 sz="1800">
                <a:solidFill>
                  <a:srgbClr val="000000"/>
                </a:solidFill>
                <a:latin typeface="Calibri"/>
                <a:ea typeface="Calibri"/>
                <a:cs typeface="Calibri"/>
                <a:sym typeface="Calibri"/>
              </a:rPr>
              <a:t>Unir a Sala</a:t>
            </a:r>
            <a:endParaRPr b="1" sz="1800">
              <a:solidFill>
                <a:srgbClr val="000000"/>
              </a:solidFill>
              <a:latin typeface="Calibri"/>
              <a:ea typeface="Calibri"/>
              <a:cs typeface="Calibri"/>
              <a:sym typeface="Calibri"/>
            </a:endParaRPr>
          </a:p>
        </p:txBody>
      </p:sp>
      <p:grpSp>
        <p:nvGrpSpPr>
          <p:cNvPr id="203" name="Google Shape;203;p34"/>
          <p:cNvGrpSpPr/>
          <p:nvPr/>
        </p:nvGrpSpPr>
        <p:grpSpPr>
          <a:xfrm>
            <a:off x="3624215" y="2469275"/>
            <a:ext cx="1571031" cy="246300"/>
            <a:chOff x="2328828" y="832767"/>
            <a:chExt cx="1571031" cy="246300"/>
          </a:xfrm>
        </p:grpSpPr>
        <p:sp>
          <p:nvSpPr>
            <p:cNvPr id="204" name="Google Shape;204;p34"/>
            <p:cNvSpPr txBox="1"/>
            <p:nvPr/>
          </p:nvSpPr>
          <p:spPr>
            <a:xfrm>
              <a:off x="2485959" y="832767"/>
              <a:ext cx="14139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000">
                  <a:solidFill>
                    <a:srgbClr val="000000"/>
                  </a:solidFill>
                  <a:latin typeface="Calibri"/>
                  <a:ea typeface="Calibri"/>
                  <a:cs typeface="Calibri"/>
                  <a:sym typeface="Calibri"/>
                </a:rPr>
                <a:t>Entrar en categoría</a:t>
              </a:r>
              <a:endParaRPr sz="1000">
                <a:solidFill>
                  <a:srgbClr val="000000"/>
                </a:solidFill>
                <a:latin typeface="Calibri"/>
                <a:ea typeface="Calibri"/>
                <a:cs typeface="Calibri"/>
                <a:sym typeface="Calibri"/>
              </a:endParaRPr>
            </a:p>
          </p:txBody>
        </p:sp>
        <p:sp>
          <p:nvSpPr>
            <p:cNvPr id="205" name="Google Shape;205;p34"/>
            <p:cNvSpPr/>
            <p:nvPr/>
          </p:nvSpPr>
          <p:spPr>
            <a:xfrm>
              <a:off x="2328828" y="877469"/>
              <a:ext cx="179400" cy="1575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s" sz="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grpSp>
      <p:grpSp>
        <p:nvGrpSpPr>
          <p:cNvPr id="206" name="Google Shape;206;p34"/>
          <p:cNvGrpSpPr/>
          <p:nvPr/>
        </p:nvGrpSpPr>
        <p:grpSpPr>
          <a:xfrm>
            <a:off x="3624215" y="2678250"/>
            <a:ext cx="1310632" cy="246300"/>
            <a:chOff x="2328828" y="832757"/>
            <a:chExt cx="1310633" cy="246300"/>
          </a:xfrm>
        </p:grpSpPr>
        <p:sp>
          <p:nvSpPr>
            <p:cNvPr id="207" name="Google Shape;207;p34"/>
            <p:cNvSpPr txBox="1"/>
            <p:nvPr/>
          </p:nvSpPr>
          <p:spPr>
            <a:xfrm>
              <a:off x="2485960" y="832757"/>
              <a:ext cx="11535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000">
                  <a:solidFill>
                    <a:srgbClr val="000000"/>
                  </a:solidFill>
                  <a:latin typeface="Calibri"/>
                  <a:ea typeface="Calibri"/>
                  <a:cs typeface="Calibri"/>
                  <a:sym typeface="Calibri"/>
                </a:rPr>
                <a:t>Seleccionar juego</a:t>
              </a:r>
              <a:endParaRPr sz="1000">
                <a:solidFill>
                  <a:srgbClr val="000000"/>
                </a:solidFill>
                <a:latin typeface="Calibri"/>
                <a:ea typeface="Calibri"/>
                <a:cs typeface="Calibri"/>
                <a:sym typeface="Calibri"/>
              </a:endParaRPr>
            </a:p>
          </p:txBody>
        </p:sp>
        <p:sp>
          <p:nvSpPr>
            <p:cNvPr id="208" name="Google Shape;208;p34"/>
            <p:cNvSpPr/>
            <p:nvPr/>
          </p:nvSpPr>
          <p:spPr>
            <a:xfrm>
              <a:off x="2328828" y="877469"/>
              <a:ext cx="179400" cy="1575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s" sz="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grpSp>
      <p:grpSp>
        <p:nvGrpSpPr>
          <p:cNvPr id="209" name="Google Shape;209;p34"/>
          <p:cNvGrpSpPr/>
          <p:nvPr/>
        </p:nvGrpSpPr>
        <p:grpSpPr>
          <a:xfrm>
            <a:off x="3624215" y="2902200"/>
            <a:ext cx="1906735" cy="246300"/>
            <a:chOff x="2328828" y="832764"/>
            <a:chExt cx="1906735" cy="246300"/>
          </a:xfrm>
        </p:grpSpPr>
        <p:sp>
          <p:nvSpPr>
            <p:cNvPr id="210" name="Google Shape;210;p34"/>
            <p:cNvSpPr txBox="1"/>
            <p:nvPr/>
          </p:nvSpPr>
          <p:spPr>
            <a:xfrm>
              <a:off x="2485963" y="832764"/>
              <a:ext cx="17496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000">
                  <a:solidFill>
                    <a:srgbClr val="000000"/>
                  </a:solidFill>
                  <a:latin typeface="Calibri"/>
                  <a:ea typeface="Calibri"/>
                  <a:cs typeface="Calibri"/>
                  <a:sym typeface="Calibri"/>
                </a:rPr>
                <a:t>Navegar a subsección de salas</a:t>
              </a:r>
              <a:endParaRPr sz="1000">
                <a:solidFill>
                  <a:srgbClr val="000000"/>
                </a:solidFill>
                <a:latin typeface="Calibri"/>
                <a:ea typeface="Calibri"/>
                <a:cs typeface="Calibri"/>
                <a:sym typeface="Calibri"/>
              </a:endParaRPr>
            </a:p>
          </p:txBody>
        </p:sp>
        <p:sp>
          <p:nvSpPr>
            <p:cNvPr id="211" name="Google Shape;211;p34"/>
            <p:cNvSpPr/>
            <p:nvPr/>
          </p:nvSpPr>
          <p:spPr>
            <a:xfrm>
              <a:off x="2328828" y="877469"/>
              <a:ext cx="179400" cy="1575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s" sz="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grpSp>
      <p:sp>
        <p:nvSpPr>
          <p:cNvPr id="212" name="Google Shape;212;p34"/>
          <p:cNvSpPr txBox="1"/>
          <p:nvPr/>
        </p:nvSpPr>
        <p:spPr>
          <a:xfrm>
            <a:off x="3523326" y="2236225"/>
            <a:ext cx="16617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200">
                <a:solidFill>
                  <a:srgbClr val="000000"/>
                </a:solidFill>
                <a:latin typeface="Calibri"/>
                <a:ea typeface="Calibri"/>
                <a:cs typeface="Calibri"/>
                <a:sym typeface="Calibri"/>
              </a:rPr>
              <a:t>Buscar juego</a:t>
            </a:r>
            <a:endParaRPr sz="1200">
              <a:solidFill>
                <a:srgbClr val="000000"/>
              </a:solidFill>
              <a:latin typeface="Calibri"/>
              <a:ea typeface="Calibri"/>
              <a:cs typeface="Calibri"/>
              <a:sym typeface="Calibri"/>
            </a:endParaRPr>
          </a:p>
        </p:txBody>
      </p:sp>
      <p:sp>
        <p:nvSpPr>
          <p:cNvPr id="213" name="Google Shape;213;p34"/>
          <p:cNvSpPr/>
          <p:nvPr/>
        </p:nvSpPr>
        <p:spPr>
          <a:xfrm>
            <a:off x="3544050" y="3407500"/>
            <a:ext cx="1962600" cy="10470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14" name="Google Shape;214;p34"/>
          <p:cNvGrpSpPr/>
          <p:nvPr/>
        </p:nvGrpSpPr>
        <p:grpSpPr>
          <a:xfrm>
            <a:off x="3624215" y="3620950"/>
            <a:ext cx="1818829" cy="246300"/>
            <a:chOff x="2328828" y="832778"/>
            <a:chExt cx="1818829" cy="246300"/>
          </a:xfrm>
        </p:grpSpPr>
        <p:sp>
          <p:nvSpPr>
            <p:cNvPr id="215" name="Google Shape;215;p34"/>
            <p:cNvSpPr txBox="1"/>
            <p:nvPr/>
          </p:nvSpPr>
          <p:spPr>
            <a:xfrm>
              <a:off x="2485957" y="832778"/>
              <a:ext cx="16617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000">
                  <a:solidFill>
                    <a:srgbClr val="000000"/>
                  </a:solidFill>
                  <a:latin typeface="Calibri"/>
                  <a:ea typeface="Calibri"/>
                  <a:cs typeface="Calibri"/>
                  <a:sym typeface="Calibri"/>
                </a:rPr>
                <a:t>Ver los detalles de una sala</a:t>
              </a:r>
              <a:endParaRPr sz="1000">
                <a:solidFill>
                  <a:srgbClr val="000000"/>
                </a:solidFill>
                <a:latin typeface="Calibri"/>
                <a:ea typeface="Calibri"/>
                <a:cs typeface="Calibri"/>
                <a:sym typeface="Calibri"/>
              </a:endParaRPr>
            </a:p>
          </p:txBody>
        </p:sp>
        <p:sp>
          <p:nvSpPr>
            <p:cNvPr id="216" name="Google Shape;216;p34"/>
            <p:cNvSpPr/>
            <p:nvPr/>
          </p:nvSpPr>
          <p:spPr>
            <a:xfrm>
              <a:off x="2328828" y="877469"/>
              <a:ext cx="179400" cy="1575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s" sz="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grpSp>
      <p:grpSp>
        <p:nvGrpSpPr>
          <p:cNvPr id="217" name="Google Shape;217;p34"/>
          <p:cNvGrpSpPr/>
          <p:nvPr/>
        </p:nvGrpSpPr>
        <p:grpSpPr>
          <a:xfrm>
            <a:off x="3624215" y="3829925"/>
            <a:ext cx="1766030" cy="246300"/>
            <a:chOff x="2328828" y="832768"/>
            <a:chExt cx="1766030" cy="246300"/>
          </a:xfrm>
        </p:grpSpPr>
        <p:sp>
          <p:nvSpPr>
            <p:cNvPr id="218" name="Google Shape;218;p34"/>
            <p:cNvSpPr txBox="1"/>
            <p:nvPr/>
          </p:nvSpPr>
          <p:spPr>
            <a:xfrm>
              <a:off x="2485958" y="832768"/>
              <a:ext cx="16089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000">
                  <a:solidFill>
                    <a:srgbClr val="000000"/>
                  </a:solidFill>
                  <a:latin typeface="Calibri"/>
                  <a:ea typeface="Calibri"/>
                  <a:cs typeface="Calibri"/>
                  <a:sym typeface="Calibri"/>
                </a:rPr>
                <a:t>Elegir en base a descr. y miembros</a:t>
              </a:r>
              <a:endParaRPr sz="1000">
                <a:solidFill>
                  <a:srgbClr val="000000"/>
                </a:solidFill>
                <a:latin typeface="Calibri"/>
                <a:ea typeface="Calibri"/>
                <a:cs typeface="Calibri"/>
                <a:sym typeface="Calibri"/>
              </a:endParaRPr>
            </a:p>
          </p:txBody>
        </p:sp>
        <p:sp>
          <p:nvSpPr>
            <p:cNvPr id="219" name="Google Shape;219;p34"/>
            <p:cNvSpPr/>
            <p:nvPr/>
          </p:nvSpPr>
          <p:spPr>
            <a:xfrm>
              <a:off x="2328828" y="877469"/>
              <a:ext cx="179400" cy="1575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s" sz="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grpSp>
      <p:grpSp>
        <p:nvGrpSpPr>
          <p:cNvPr id="220" name="Google Shape;220;p34"/>
          <p:cNvGrpSpPr/>
          <p:nvPr/>
        </p:nvGrpSpPr>
        <p:grpSpPr>
          <a:xfrm>
            <a:off x="3624215" y="4188350"/>
            <a:ext cx="1521831" cy="246300"/>
            <a:chOff x="2328828" y="832775"/>
            <a:chExt cx="1521831" cy="246300"/>
          </a:xfrm>
        </p:grpSpPr>
        <p:sp>
          <p:nvSpPr>
            <p:cNvPr id="221" name="Google Shape;221;p34"/>
            <p:cNvSpPr txBox="1"/>
            <p:nvPr/>
          </p:nvSpPr>
          <p:spPr>
            <a:xfrm>
              <a:off x="2485959" y="832775"/>
              <a:ext cx="13647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000">
                  <a:solidFill>
                    <a:srgbClr val="000000"/>
                  </a:solidFill>
                  <a:latin typeface="Calibri"/>
                  <a:ea typeface="Calibri"/>
                  <a:cs typeface="Calibri"/>
                  <a:sym typeface="Calibri"/>
                </a:rPr>
                <a:t>Unirse a la sala</a:t>
              </a:r>
              <a:endParaRPr sz="1000">
                <a:solidFill>
                  <a:srgbClr val="000000"/>
                </a:solidFill>
                <a:latin typeface="Calibri"/>
                <a:ea typeface="Calibri"/>
                <a:cs typeface="Calibri"/>
                <a:sym typeface="Calibri"/>
              </a:endParaRPr>
            </a:p>
          </p:txBody>
        </p:sp>
        <p:sp>
          <p:nvSpPr>
            <p:cNvPr id="222" name="Google Shape;222;p34"/>
            <p:cNvSpPr/>
            <p:nvPr/>
          </p:nvSpPr>
          <p:spPr>
            <a:xfrm>
              <a:off x="2328828" y="877469"/>
              <a:ext cx="179400" cy="1575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s" sz="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grpSp>
      <p:sp>
        <p:nvSpPr>
          <p:cNvPr id="223" name="Google Shape;223;p34"/>
          <p:cNvSpPr txBox="1"/>
          <p:nvPr/>
        </p:nvSpPr>
        <p:spPr>
          <a:xfrm>
            <a:off x="3523318" y="3387875"/>
            <a:ext cx="18669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200">
                <a:solidFill>
                  <a:srgbClr val="000000"/>
                </a:solidFill>
                <a:latin typeface="Calibri"/>
                <a:ea typeface="Calibri"/>
                <a:cs typeface="Calibri"/>
                <a:sym typeface="Calibri"/>
              </a:rPr>
              <a:t>Unirse a sala</a:t>
            </a:r>
            <a:endParaRPr sz="1200">
              <a:solidFill>
                <a:srgbClr val="000000"/>
              </a:solidFill>
              <a:latin typeface="Calibri"/>
              <a:ea typeface="Calibri"/>
              <a:cs typeface="Calibri"/>
              <a:sym typeface="Calibri"/>
            </a:endParaRPr>
          </a:p>
        </p:txBody>
      </p:sp>
      <p:sp>
        <p:nvSpPr>
          <p:cNvPr id="224" name="Google Shape;224;p34"/>
          <p:cNvSpPr/>
          <p:nvPr/>
        </p:nvSpPr>
        <p:spPr>
          <a:xfrm>
            <a:off x="5950525" y="2255824"/>
            <a:ext cx="1962600" cy="14091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34"/>
          <p:cNvSpPr txBox="1"/>
          <p:nvPr/>
        </p:nvSpPr>
        <p:spPr>
          <a:xfrm>
            <a:off x="5950514" y="1643100"/>
            <a:ext cx="2052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 sz="1800">
                <a:solidFill>
                  <a:srgbClr val="000000"/>
                </a:solidFill>
                <a:latin typeface="Calibri"/>
                <a:ea typeface="Calibri"/>
                <a:cs typeface="Calibri"/>
                <a:sym typeface="Calibri"/>
              </a:rPr>
              <a:t>Consultar info. de un juego</a:t>
            </a:r>
            <a:endParaRPr b="1" sz="1800">
              <a:solidFill>
                <a:srgbClr val="000000"/>
              </a:solidFill>
              <a:latin typeface="Calibri"/>
              <a:ea typeface="Calibri"/>
              <a:cs typeface="Calibri"/>
              <a:sym typeface="Calibri"/>
            </a:endParaRPr>
          </a:p>
        </p:txBody>
      </p:sp>
      <p:grpSp>
        <p:nvGrpSpPr>
          <p:cNvPr id="226" name="Google Shape;226;p34"/>
          <p:cNvGrpSpPr/>
          <p:nvPr/>
        </p:nvGrpSpPr>
        <p:grpSpPr>
          <a:xfrm>
            <a:off x="6030678" y="2342275"/>
            <a:ext cx="1818846" cy="246300"/>
            <a:chOff x="2328828" y="832767"/>
            <a:chExt cx="1818846" cy="246300"/>
          </a:xfrm>
        </p:grpSpPr>
        <p:sp>
          <p:nvSpPr>
            <p:cNvPr id="227" name="Google Shape;227;p34"/>
            <p:cNvSpPr txBox="1"/>
            <p:nvPr/>
          </p:nvSpPr>
          <p:spPr>
            <a:xfrm>
              <a:off x="2485974" y="832767"/>
              <a:ext cx="16617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000">
                  <a:solidFill>
                    <a:srgbClr val="000000"/>
                  </a:solidFill>
                  <a:latin typeface="Calibri"/>
                  <a:ea typeface="Calibri"/>
                  <a:cs typeface="Calibri"/>
                  <a:sym typeface="Calibri"/>
                </a:rPr>
                <a:t>Buscar el juego por nombre/categoría/empresa</a:t>
              </a:r>
              <a:endParaRPr sz="1000">
                <a:solidFill>
                  <a:srgbClr val="000000"/>
                </a:solidFill>
                <a:latin typeface="Calibri"/>
                <a:ea typeface="Calibri"/>
                <a:cs typeface="Calibri"/>
                <a:sym typeface="Calibri"/>
              </a:endParaRPr>
            </a:p>
          </p:txBody>
        </p:sp>
        <p:sp>
          <p:nvSpPr>
            <p:cNvPr id="228" name="Google Shape;228;p34"/>
            <p:cNvSpPr/>
            <p:nvPr/>
          </p:nvSpPr>
          <p:spPr>
            <a:xfrm>
              <a:off x="2328828" y="877469"/>
              <a:ext cx="179400" cy="1575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s" sz="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grpSp>
      <p:grpSp>
        <p:nvGrpSpPr>
          <p:cNvPr id="229" name="Google Shape;229;p34"/>
          <p:cNvGrpSpPr/>
          <p:nvPr/>
        </p:nvGrpSpPr>
        <p:grpSpPr>
          <a:xfrm>
            <a:off x="6051378" y="2715575"/>
            <a:ext cx="1657146" cy="246300"/>
            <a:chOff x="2328828" y="832757"/>
            <a:chExt cx="1657146" cy="246300"/>
          </a:xfrm>
        </p:grpSpPr>
        <p:sp>
          <p:nvSpPr>
            <p:cNvPr id="230" name="Google Shape;230;p34"/>
            <p:cNvSpPr txBox="1"/>
            <p:nvPr/>
          </p:nvSpPr>
          <p:spPr>
            <a:xfrm>
              <a:off x="2485974" y="832757"/>
              <a:ext cx="15000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000">
                  <a:solidFill>
                    <a:srgbClr val="000000"/>
                  </a:solidFill>
                  <a:latin typeface="Calibri"/>
                  <a:ea typeface="Calibri"/>
                  <a:cs typeface="Calibri"/>
                  <a:sym typeface="Calibri"/>
                </a:rPr>
                <a:t>Abrir el juego</a:t>
              </a:r>
              <a:endParaRPr sz="1000">
                <a:solidFill>
                  <a:srgbClr val="000000"/>
                </a:solidFill>
                <a:latin typeface="Calibri"/>
                <a:ea typeface="Calibri"/>
                <a:cs typeface="Calibri"/>
                <a:sym typeface="Calibri"/>
              </a:endParaRPr>
            </a:p>
          </p:txBody>
        </p:sp>
        <p:sp>
          <p:nvSpPr>
            <p:cNvPr id="231" name="Google Shape;231;p34"/>
            <p:cNvSpPr/>
            <p:nvPr/>
          </p:nvSpPr>
          <p:spPr>
            <a:xfrm>
              <a:off x="2328828" y="877469"/>
              <a:ext cx="179400" cy="1575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s" sz="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grpSp>
      <p:grpSp>
        <p:nvGrpSpPr>
          <p:cNvPr id="232" name="Google Shape;232;p34"/>
          <p:cNvGrpSpPr/>
          <p:nvPr/>
        </p:nvGrpSpPr>
        <p:grpSpPr>
          <a:xfrm>
            <a:off x="6051378" y="2939525"/>
            <a:ext cx="1657154" cy="246300"/>
            <a:chOff x="2328828" y="832764"/>
            <a:chExt cx="1657154" cy="246300"/>
          </a:xfrm>
        </p:grpSpPr>
        <p:sp>
          <p:nvSpPr>
            <p:cNvPr id="233" name="Google Shape;233;p34"/>
            <p:cNvSpPr txBox="1"/>
            <p:nvPr/>
          </p:nvSpPr>
          <p:spPr>
            <a:xfrm>
              <a:off x="2485982" y="832764"/>
              <a:ext cx="15000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000">
                  <a:solidFill>
                    <a:srgbClr val="000000"/>
                  </a:solidFill>
                  <a:latin typeface="Calibri"/>
                  <a:ea typeface="Calibri"/>
                  <a:cs typeface="Calibri"/>
                  <a:sym typeface="Calibri"/>
                </a:rPr>
                <a:t>Navegar a la pestaña detalles</a:t>
              </a:r>
              <a:endParaRPr sz="1000">
                <a:solidFill>
                  <a:srgbClr val="000000"/>
                </a:solidFill>
                <a:latin typeface="Calibri"/>
                <a:ea typeface="Calibri"/>
                <a:cs typeface="Calibri"/>
                <a:sym typeface="Calibri"/>
              </a:endParaRPr>
            </a:p>
          </p:txBody>
        </p:sp>
        <p:sp>
          <p:nvSpPr>
            <p:cNvPr id="234" name="Google Shape;234;p34"/>
            <p:cNvSpPr/>
            <p:nvPr/>
          </p:nvSpPr>
          <p:spPr>
            <a:xfrm>
              <a:off x="2328828" y="877469"/>
              <a:ext cx="179400" cy="1575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s" sz="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grpSp>
      <p:grpSp>
        <p:nvGrpSpPr>
          <p:cNvPr id="235" name="Google Shape;235;p34"/>
          <p:cNvGrpSpPr/>
          <p:nvPr/>
        </p:nvGrpSpPr>
        <p:grpSpPr>
          <a:xfrm>
            <a:off x="6030678" y="3327000"/>
            <a:ext cx="1728255" cy="246300"/>
            <a:chOff x="2328828" y="832766"/>
            <a:chExt cx="1728255" cy="246300"/>
          </a:xfrm>
        </p:grpSpPr>
        <p:sp>
          <p:nvSpPr>
            <p:cNvPr id="236" name="Google Shape;236;p34"/>
            <p:cNvSpPr txBox="1"/>
            <p:nvPr/>
          </p:nvSpPr>
          <p:spPr>
            <a:xfrm>
              <a:off x="2485983" y="832766"/>
              <a:ext cx="15711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000">
                  <a:solidFill>
                    <a:srgbClr val="000000"/>
                  </a:solidFill>
                  <a:latin typeface="Calibri"/>
                  <a:ea typeface="Calibri"/>
                  <a:cs typeface="Calibri"/>
                  <a:sym typeface="Calibri"/>
                </a:rPr>
                <a:t>Consultar noticias y videos</a:t>
              </a:r>
              <a:endParaRPr sz="1000">
                <a:solidFill>
                  <a:srgbClr val="000000"/>
                </a:solidFill>
                <a:latin typeface="Calibri"/>
                <a:ea typeface="Calibri"/>
                <a:cs typeface="Calibri"/>
                <a:sym typeface="Calibri"/>
              </a:endParaRPr>
            </a:p>
          </p:txBody>
        </p:sp>
        <p:sp>
          <p:nvSpPr>
            <p:cNvPr id="237" name="Google Shape;237;p34"/>
            <p:cNvSpPr/>
            <p:nvPr/>
          </p:nvSpPr>
          <p:spPr>
            <a:xfrm>
              <a:off x="2328828" y="877469"/>
              <a:ext cx="179400" cy="1575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s" sz="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grpSp>
      <p:cxnSp>
        <p:nvCxnSpPr>
          <p:cNvPr id="238" name="Google Shape;238;p34"/>
          <p:cNvCxnSpPr/>
          <p:nvPr/>
        </p:nvCxnSpPr>
        <p:spPr>
          <a:xfrm flipH="1" rot="10800000">
            <a:off x="3103809" y="2550959"/>
            <a:ext cx="419400" cy="300"/>
          </a:xfrm>
          <a:prstGeom prst="straightConnector1">
            <a:avLst/>
          </a:prstGeom>
          <a:noFill/>
          <a:ln cap="flat" cmpd="sng" w="28575">
            <a:solidFill>
              <a:srgbClr val="000000"/>
            </a:solidFill>
            <a:prstDash val="solid"/>
            <a:round/>
            <a:headEnd len="sm" w="sm" type="none"/>
            <a:tailEnd len="sm" w="sm" type="none"/>
          </a:ln>
        </p:spPr>
      </p:cxnSp>
      <p:cxnSp>
        <p:nvCxnSpPr>
          <p:cNvPr id="239" name="Google Shape;239;p34"/>
          <p:cNvCxnSpPr>
            <a:stCxn id="213" idx="0"/>
            <a:endCxn id="201" idx="2"/>
          </p:cNvCxnSpPr>
          <p:nvPr/>
        </p:nvCxnSpPr>
        <p:spPr>
          <a:xfrm rot="10800000">
            <a:off x="4525350" y="3199600"/>
            <a:ext cx="0" cy="207900"/>
          </a:xfrm>
          <a:prstGeom prst="straightConnector1">
            <a:avLst/>
          </a:prstGeom>
          <a:noFill/>
          <a:ln cap="flat" cmpd="sng" w="9525">
            <a:solidFill>
              <a:srgbClr val="000000"/>
            </a:solidFill>
            <a:prstDash val="dash"/>
            <a:round/>
            <a:headEnd len="sm" w="sm" type="none"/>
            <a:tailEnd len="sm" w="sm" type="none"/>
          </a:ln>
        </p:spPr>
      </p:cxnSp>
      <p:cxnSp>
        <p:nvCxnSpPr>
          <p:cNvPr id="240" name="Google Shape;240;p34"/>
          <p:cNvCxnSpPr/>
          <p:nvPr/>
        </p:nvCxnSpPr>
        <p:spPr>
          <a:xfrm flipH="1" rot="10800000">
            <a:off x="5530992" y="2512915"/>
            <a:ext cx="419400" cy="300"/>
          </a:xfrm>
          <a:prstGeom prst="straightConnector1">
            <a:avLst/>
          </a:prstGeom>
          <a:noFill/>
          <a:ln cap="flat" cmpd="sng" w="28575">
            <a:solidFill>
              <a:srgbClr val="000000"/>
            </a:solidFill>
            <a:prstDash val="solid"/>
            <a:round/>
            <a:headEnd len="sm" w="sm" type="none"/>
            <a:tailEnd len="sm" w="sm" type="none"/>
          </a:ln>
        </p:spPr>
      </p:cxnSp>
      <p:cxnSp>
        <p:nvCxnSpPr>
          <p:cNvPr id="241" name="Google Shape;241;p34"/>
          <p:cNvCxnSpPr/>
          <p:nvPr/>
        </p:nvCxnSpPr>
        <p:spPr>
          <a:xfrm>
            <a:off x="8143875" y="2914650"/>
            <a:ext cx="5145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p:nvPr/>
        </p:nvSpPr>
        <p:spPr>
          <a:xfrm>
            <a:off x="3230135" y="2546547"/>
            <a:ext cx="1962600" cy="15930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35"/>
          <p:cNvSpPr txBox="1"/>
          <p:nvPr/>
        </p:nvSpPr>
        <p:spPr>
          <a:xfrm>
            <a:off x="3230138" y="1933825"/>
            <a:ext cx="1962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 sz="1800">
                <a:solidFill>
                  <a:srgbClr val="000000"/>
                </a:solidFill>
                <a:latin typeface="Calibri"/>
                <a:ea typeface="Calibri"/>
                <a:cs typeface="Calibri"/>
                <a:sym typeface="Calibri"/>
              </a:rPr>
              <a:t>Añadir/consultar juegos favoritos </a:t>
            </a:r>
            <a:endParaRPr b="1" sz="1800">
              <a:solidFill>
                <a:srgbClr val="000000"/>
              </a:solidFill>
              <a:latin typeface="Calibri"/>
              <a:ea typeface="Calibri"/>
              <a:cs typeface="Calibri"/>
              <a:sym typeface="Calibri"/>
            </a:endParaRPr>
          </a:p>
        </p:txBody>
      </p:sp>
      <p:grpSp>
        <p:nvGrpSpPr>
          <p:cNvPr id="248" name="Google Shape;248;p35"/>
          <p:cNvGrpSpPr/>
          <p:nvPr/>
        </p:nvGrpSpPr>
        <p:grpSpPr>
          <a:xfrm>
            <a:off x="3310299" y="2633000"/>
            <a:ext cx="1772363" cy="246300"/>
            <a:chOff x="2328828" y="832775"/>
            <a:chExt cx="1772363" cy="246300"/>
          </a:xfrm>
        </p:grpSpPr>
        <p:sp>
          <p:nvSpPr>
            <p:cNvPr id="249" name="Google Shape;249;p35"/>
            <p:cNvSpPr txBox="1"/>
            <p:nvPr/>
          </p:nvSpPr>
          <p:spPr>
            <a:xfrm>
              <a:off x="2485991" y="832775"/>
              <a:ext cx="16152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000">
                  <a:solidFill>
                    <a:srgbClr val="000000"/>
                  </a:solidFill>
                  <a:latin typeface="Calibri"/>
                  <a:ea typeface="Calibri"/>
                  <a:cs typeface="Calibri"/>
                  <a:sym typeface="Calibri"/>
                </a:rPr>
                <a:t>Abrir página del juego deseado</a:t>
              </a:r>
              <a:endParaRPr sz="1000">
                <a:solidFill>
                  <a:srgbClr val="000000"/>
                </a:solidFill>
                <a:latin typeface="Calibri"/>
                <a:ea typeface="Calibri"/>
                <a:cs typeface="Calibri"/>
                <a:sym typeface="Calibri"/>
              </a:endParaRPr>
            </a:p>
          </p:txBody>
        </p:sp>
        <p:sp>
          <p:nvSpPr>
            <p:cNvPr id="250" name="Google Shape;250;p35"/>
            <p:cNvSpPr/>
            <p:nvPr/>
          </p:nvSpPr>
          <p:spPr>
            <a:xfrm>
              <a:off x="2328828" y="877469"/>
              <a:ext cx="179400" cy="1575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s" sz="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grpSp>
      <p:grpSp>
        <p:nvGrpSpPr>
          <p:cNvPr id="251" name="Google Shape;251;p35"/>
          <p:cNvGrpSpPr/>
          <p:nvPr/>
        </p:nvGrpSpPr>
        <p:grpSpPr>
          <a:xfrm>
            <a:off x="3335724" y="2971675"/>
            <a:ext cx="1799964" cy="246300"/>
            <a:chOff x="2328828" y="832765"/>
            <a:chExt cx="1799964" cy="246300"/>
          </a:xfrm>
        </p:grpSpPr>
        <p:sp>
          <p:nvSpPr>
            <p:cNvPr id="252" name="Google Shape;252;p35"/>
            <p:cNvSpPr txBox="1"/>
            <p:nvPr/>
          </p:nvSpPr>
          <p:spPr>
            <a:xfrm>
              <a:off x="2485992" y="832765"/>
              <a:ext cx="16428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000">
                  <a:solidFill>
                    <a:srgbClr val="000000"/>
                  </a:solidFill>
                  <a:latin typeface="Calibri"/>
                  <a:ea typeface="Calibri"/>
                  <a:cs typeface="Calibri"/>
                  <a:sym typeface="Calibri"/>
                </a:rPr>
                <a:t>Pulsar botón “Me gusta”</a:t>
              </a:r>
              <a:endParaRPr sz="1000">
                <a:solidFill>
                  <a:srgbClr val="000000"/>
                </a:solidFill>
                <a:latin typeface="Calibri"/>
                <a:ea typeface="Calibri"/>
                <a:cs typeface="Calibri"/>
                <a:sym typeface="Calibri"/>
              </a:endParaRPr>
            </a:p>
          </p:txBody>
        </p:sp>
        <p:sp>
          <p:nvSpPr>
            <p:cNvPr id="253" name="Google Shape;253;p35"/>
            <p:cNvSpPr/>
            <p:nvPr/>
          </p:nvSpPr>
          <p:spPr>
            <a:xfrm>
              <a:off x="2328828" y="877469"/>
              <a:ext cx="179400" cy="1575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s" sz="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grpSp>
      <p:grpSp>
        <p:nvGrpSpPr>
          <p:cNvPr id="254" name="Google Shape;254;p35"/>
          <p:cNvGrpSpPr/>
          <p:nvPr/>
        </p:nvGrpSpPr>
        <p:grpSpPr>
          <a:xfrm>
            <a:off x="3313636" y="3256800"/>
            <a:ext cx="1715363" cy="246300"/>
            <a:chOff x="2328828" y="832772"/>
            <a:chExt cx="1715363" cy="246300"/>
          </a:xfrm>
        </p:grpSpPr>
        <p:sp>
          <p:nvSpPr>
            <p:cNvPr id="255" name="Google Shape;255;p35"/>
            <p:cNvSpPr txBox="1"/>
            <p:nvPr/>
          </p:nvSpPr>
          <p:spPr>
            <a:xfrm>
              <a:off x="2485991" y="832772"/>
              <a:ext cx="15582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000">
                  <a:solidFill>
                    <a:srgbClr val="000000"/>
                  </a:solidFill>
                  <a:latin typeface="Calibri"/>
                  <a:ea typeface="Calibri"/>
                  <a:cs typeface="Calibri"/>
                  <a:sym typeface="Calibri"/>
                </a:rPr>
                <a:t>Navegar a mi sección de juegos favoritos</a:t>
              </a:r>
              <a:endParaRPr sz="1000">
                <a:solidFill>
                  <a:srgbClr val="000000"/>
                </a:solidFill>
                <a:latin typeface="Calibri"/>
                <a:ea typeface="Calibri"/>
                <a:cs typeface="Calibri"/>
                <a:sym typeface="Calibri"/>
              </a:endParaRPr>
            </a:p>
          </p:txBody>
        </p:sp>
        <p:sp>
          <p:nvSpPr>
            <p:cNvPr id="256" name="Google Shape;256;p35"/>
            <p:cNvSpPr/>
            <p:nvPr/>
          </p:nvSpPr>
          <p:spPr>
            <a:xfrm>
              <a:off x="2328828" y="877469"/>
              <a:ext cx="179400" cy="1575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s" sz="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grpSp>
      <p:grpSp>
        <p:nvGrpSpPr>
          <p:cNvPr id="257" name="Google Shape;257;p35"/>
          <p:cNvGrpSpPr/>
          <p:nvPr/>
        </p:nvGrpSpPr>
        <p:grpSpPr>
          <a:xfrm>
            <a:off x="3310350" y="3625189"/>
            <a:ext cx="1800199" cy="328564"/>
            <a:chOff x="2328828" y="832755"/>
            <a:chExt cx="919313" cy="246300"/>
          </a:xfrm>
        </p:grpSpPr>
        <p:sp>
          <p:nvSpPr>
            <p:cNvPr id="258" name="Google Shape;258;p35"/>
            <p:cNvSpPr txBox="1"/>
            <p:nvPr/>
          </p:nvSpPr>
          <p:spPr>
            <a:xfrm>
              <a:off x="2454641" y="832755"/>
              <a:ext cx="7935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000">
                  <a:solidFill>
                    <a:srgbClr val="000000"/>
                  </a:solidFill>
                  <a:latin typeface="Calibri"/>
                  <a:ea typeface="Calibri"/>
                  <a:cs typeface="Calibri"/>
                  <a:sym typeface="Calibri"/>
                </a:rPr>
                <a:t>Comprobar que el juego se encuentra en la sección</a:t>
              </a:r>
              <a:endParaRPr sz="1000">
                <a:solidFill>
                  <a:srgbClr val="000000"/>
                </a:solidFill>
                <a:latin typeface="Calibri"/>
                <a:ea typeface="Calibri"/>
                <a:cs typeface="Calibri"/>
                <a:sym typeface="Calibri"/>
              </a:endParaRPr>
            </a:p>
          </p:txBody>
        </p:sp>
        <p:sp>
          <p:nvSpPr>
            <p:cNvPr id="259" name="Google Shape;259;p35"/>
            <p:cNvSpPr/>
            <p:nvPr/>
          </p:nvSpPr>
          <p:spPr>
            <a:xfrm>
              <a:off x="2328828" y="894533"/>
              <a:ext cx="91800" cy="1404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s" sz="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grpSp>
      <p:sp>
        <p:nvSpPr>
          <p:cNvPr id="260" name="Google Shape;260;p35"/>
          <p:cNvSpPr txBox="1"/>
          <p:nvPr/>
        </p:nvSpPr>
        <p:spPr>
          <a:xfrm>
            <a:off x="6078919" y="1879350"/>
            <a:ext cx="1943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 sz="1800">
                <a:solidFill>
                  <a:srgbClr val="000000"/>
                </a:solidFill>
                <a:latin typeface="Calibri"/>
                <a:ea typeface="Calibri"/>
                <a:cs typeface="Calibri"/>
                <a:sym typeface="Calibri"/>
              </a:rPr>
              <a:t>Modificar datos perfil</a:t>
            </a:r>
            <a:endParaRPr b="1" sz="1800">
              <a:solidFill>
                <a:srgbClr val="000000"/>
              </a:solidFill>
              <a:latin typeface="Calibri"/>
              <a:ea typeface="Calibri"/>
              <a:cs typeface="Calibri"/>
              <a:sym typeface="Calibri"/>
            </a:endParaRPr>
          </a:p>
        </p:txBody>
      </p:sp>
      <p:sp>
        <p:nvSpPr>
          <p:cNvPr id="261" name="Google Shape;261;p35"/>
          <p:cNvSpPr/>
          <p:nvPr/>
        </p:nvSpPr>
        <p:spPr>
          <a:xfrm>
            <a:off x="6171900" y="2544748"/>
            <a:ext cx="1962600" cy="12390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62" name="Google Shape;262;p35"/>
          <p:cNvGrpSpPr/>
          <p:nvPr/>
        </p:nvGrpSpPr>
        <p:grpSpPr>
          <a:xfrm>
            <a:off x="6252065" y="2631175"/>
            <a:ext cx="1770229" cy="246300"/>
            <a:chOff x="2328828" y="832756"/>
            <a:chExt cx="1770229" cy="246300"/>
          </a:xfrm>
        </p:grpSpPr>
        <p:sp>
          <p:nvSpPr>
            <p:cNvPr id="263" name="Google Shape;263;p35"/>
            <p:cNvSpPr txBox="1"/>
            <p:nvPr/>
          </p:nvSpPr>
          <p:spPr>
            <a:xfrm>
              <a:off x="2485957" y="832756"/>
              <a:ext cx="16131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000">
                  <a:solidFill>
                    <a:srgbClr val="000000"/>
                  </a:solidFill>
                  <a:latin typeface="Calibri"/>
                  <a:ea typeface="Calibri"/>
                  <a:cs typeface="Calibri"/>
                  <a:sym typeface="Calibri"/>
                </a:rPr>
                <a:t>Abrir sección de datos personales</a:t>
              </a:r>
              <a:endParaRPr sz="1000">
                <a:solidFill>
                  <a:srgbClr val="000000"/>
                </a:solidFill>
                <a:latin typeface="Calibri"/>
                <a:ea typeface="Calibri"/>
                <a:cs typeface="Calibri"/>
                <a:sym typeface="Calibri"/>
              </a:endParaRPr>
            </a:p>
          </p:txBody>
        </p:sp>
        <p:sp>
          <p:nvSpPr>
            <p:cNvPr id="264" name="Google Shape;264;p35"/>
            <p:cNvSpPr/>
            <p:nvPr/>
          </p:nvSpPr>
          <p:spPr>
            <a:xfrm>
              <a:off x="2328828" y="877469"/>
              <a:ext cx="179400" cy="1575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s" sz="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grpSp>
      <p:grpSp>
        <p:nvGrpSpPr>
          <p:cNvPr id="265" name="Google Shape;265;p35"/>
          <p:cNvGrpSpPr/>
          <p:nvPr/>
        </p:nvGrpSpPr>
        <p:grpSpPr>
          <a:xfrm>
            <a:off x="6225390" y="2967175"/>
            <a:ext cx="1796929" cy="246300"/>
            <a:chOff x="2328828" y="832771"/>
            <a:chExt cx="1796929" cy="246300"/>
          </a:xfrm>
        </p:grpSpPr>
        <p:sp>
          <p:nvSpPr>
            <p:cNvPr id="266" name="Google Shape;266;p35"/>
            <p:cNvSpPr txBox="1"/>
            <p:nvPr/>
          </p:nvSpPr>
          <p:spPr>
            <a:xfrm>
              <a:off x="2485957" y="832771"/>
              <a:ext cx="16398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000">
                  <a:solidFill>
                    <a:srgbClr val="000000"/>
                  </a:solidFill>
                  <a:latin typeface="Calibri"/>
                  <a:ea typeface="Calibri"/>
                  <a:cs typeface="Calibri"/>
                  <a:sym typeface="Calibri"/>
                </a:rPr>
                <a:t>Modificar los datos según sea necesario</a:t>
              </a:r>
              <a:endParaRPr sz="1000">
                <a:solidFill>
                  <a:srgbClr val="000000"/>
                </a:solidFill>
                <a:latin typeface="Calibri"/>
                <a:ea typeface="Calibri"/>
                <a:cs typeface="Calibri"/>
                <a:sym typeface="Calibri"/>
              </a:endParaRPr>
            </a:p>
          </p:txBody>
        </p:sp>
        <p:sp>
          <p:nvSpPr>
            <p:cNvPr id="267" name="Google Shape;267;p35"/>
            <p:cNvSpPr/>
            <p:nvPr/>
          </p:nvSpPr>
          <p:spPr>
            <a:xfrm>
              <a:off x="2328828" y="877469"/>
              <a:ext cx="179400" cy="1575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s" sz="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grpSp>
      <p:grpSp>
        <p:nvGrpSpPr>
          <p:cNvPr id="268" name="Google Shape;268;p35"/>
          <p:cNvGrpSpPr/>
          <p:nvPr/>
        </p:nvGrpSpPr>
        <p:grpSpPr>
          <a:xfrm>
            <a:off x="6252065" y="3339125"/>
            <a:ext cx="1661930" cy="246300"/>
            <a:chOff x="2328828" y="832778"/>
            <a:chExt cx="1661930" cy="246300"/>
          </a:xfrm>
        </p:grpSpPr>
        <p:sp>
          <p:nvSpPr>
            <p:cNvPr id="269" name="Google Shape;269;p35"/>
            <p:cNvSpPr txBox="1"/>
            <p:nvPr/>
          </p:nvSpPr>
          <p:spPr>
            <a:xfrm>
              <a:off x="2485958" y="832778"/>
              <a:ext cx="15048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000">
                  <a:solidFill>
                    <a:srgbClr val="000000"/>
                  </a:solidFill>
                  <a:latin typeface="Calibri"/>
                  <a:ea typeface="Calibri"/>
                  <a:cs typeface="Calibri"/>
                  <a:sym typeface="Calibri"/>
                </a:rPr>
                <a:t>Pulsar el botón de guardar</a:t>
              </a:r>
              <a:endParaRPr sz="1000">
                <a:solidFill>
                  <a:srgbClr val="000000"/>
                </a:solidFill>
                <a:latin typeface="Calibri"/>
                <a:ea typeface="Calibri"/>
                <a:cs typeface="Calibri"/>
                <a:sym typeface="Calibri"/>
              </a:endParaRPr>
            </a:p>
          </p:txBody>
        </p:sp>
        <p:sp>
          <p:nvSpPr>
            <p:cNvPr id="270" name="Google Shape;270;p35"/>
            <p:cNvSpPr/>
            <p:nvPr/>
          </p:nvSpPr>
          <p:spPr>
            <a:xfrm>
              <a:off x="2328828" y="877469"/>
              <a:ext cx="179400" cy="1575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s" sz="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grpSp>
      <p:sp>
        <p:nvSpPr>
          <p:cNvPr id="271" name="Google Shape;271;p35"/>
          <p:cNvSpPr/>
          <p:nvPr/>
        </p:nvSpPr>
        <p:spPr>
          <a:xfrm>
            <a:off x="1009500" y="2542999"/>
            <a:ext cx="1962600" cy="11646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35"/>
          <p:cNvSpPr txBox="1"/>
          <p:nvPr/>
        </p:nvSpPr>
        <p:spPr>
          <a:xfrm>
            <a:off x="1009505" y="2173675"/>
            <a:ext cx="1962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 sz="1800">
                <a:solidFill>
                  <a:srgbClr val="000000"/>
                </a:solidFill>
                <a:latin typeface="Calibri"/>
                <a:ea typeface="Calibri"/>
                <a:cs typeface="Calibri"/>
                <a:sym typeface="Calibri"/>
              </a:rPr>
              <a:t>Valorar un usuario</a:t>
            </a:r>
            <a:endParaRPr b="1" sz="1800">
              <a:solidFill>
                <a:srgbClr val="000000"/>
              </a:solidFill>
              <a:latin typeface="Calibri"/>
              <a:ea typeface="Calibri"/>
              <a:cs typeface="Calibri"/>
              <a:sym typeface="Calibri"/>
            </a:endParaRPr>
          </a:p>
        </p:txBody>
      </p:sp>
      <p:grpSp>
        <p:nvGrpSpPr>
          <p:cNvPr id="273" name="Google Shape;273;p35"/>
          <p:cNvGrpSpPr/>
          <p:nvPr/>
        </p:nvGrpSpPr>
        <p:grpSpPr>
          <a:xfrm>
            <a:off x="1089660" y="2629450"/>
            <a:ext cx="1802340" cy="246300"/>
            <a:chOff x="2328828" y="832774"/>
            <a:chExt cx="1802340" cy="246300"/>
          </a:xfrm>
        </p:grpSpPr>
        <p:sp>
          <p:nvSpPr>
            <p:cNvPr id="274" name="Google Shape;274;p35"/>
            <p:cNvSpPr txBox="1"/>
            <p:nvPr/>
          </p:nvSpPr>
          <p:spPr>
            <a:xfrm>
              <a:off x="2485968" y="832774"/>
              <a:ext cx="16452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000">
                  <a:solidFill>
                    <a:srgbClr val="000000"/>
                  </a:solidFill>
                  <a:latin typeface="Calibri"/>
                  <a:ea typeface="Calibri"/>
                  <a:cs typeface="Calibri"/>
                  <a:sym typeface="Calibri"/>
                </a:rPr>
                <a:t>Acceder al perfil del usuario</a:t>
              </a:r>
              <a:endParaRPr sz="1000">
                <a:solidFill>
                  <a:srgbClr val="000000"/>
                </a:solidFill>
                <a:latin typeface="Calibri"/>
                <a:ea typeface="Calibri"/>
                <a:cs typeface="Calibri"/>
                <a:sym typeface="Calibri"/>
              </a:endParaRPr>
            </a:p>
          </p:txBody>
        </p:sp>
        <p:sp>
          <p:nvSpPr>
            <p:cNvPr id="275" name="Google Shape;275;p35"/>
            <p:cNvSpPr/>
            <p:nvPr/>
          </p:nvSpPr>
          <p:spPr>
            <a:xfrm>
              <a:off x="2328828" y="877469"/>
              <a:ext cx="179400" cy="1575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s" sz="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grpSp>
      <p:grpSp>
        <p:nvGrpSpPr>
          <p:cNvPr id="276" name="Google Shape;276;p35"/>
          <p:cNvGrpSpPr/>
          <p:nvPr/>
        </p:nvGrpSpPr>
        <p:grpSpPr>
          <a:xfrm>
            <a:off x="1089660" y="2838425"/>
            <a:ext cx="1802340" cy="246300"/>
            <a:chOff x="2328828" y="832764"/>
            <a:chExt cx="1802340" cy="246300"/>
          </a:xfrm>
        </p:grpSpPr>
        <p:sp>
          <p:nvSpPr>
            <p:cNvPr id="277" name="Google Shape;277;p35"/>
            <p:cNvSpPr txBox="1"/>
            <p:nvPr/>
          </p:nvSpPr>
          <p:spPr>
            <a:xfrm>
              <a:off x="2485968" y="832764"/>
              <a:ext cx="16452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000">
                  <a:solidFill>
                    <a:srgbClr val="000000"/>
                  </a:solidFill>
                  <a:latin typeface="Calibri"/>
                  <a:ea typeface="Calibri"/>
                  <a:cs typeface="Calibri"/>
                  <a:sym typeface="Calibri"/>
                </a:rPr>
                <a:t>Escribir un mensaje de valoración</a:t>
              </a:r>
              <a:endParaRPr sz="1000">
                <a:solidFill>
                  <a:srgbClr val="000000"/>
                </a:solidFill>
                <a:latin typeface="Calibri"/>
                <a:ea typeface="Calibri"/>
                <a:cs typeface="Calibri"/>
                <a:sym typeface="Calibri"/>
              </a:endParaRPr>
            </a:p>
          </p:txBody>
        </p:sp>
        <p:sp>
          <p:nvSpPr>
            <p:cNvPr id="278" name="Google Shape;278;p35"/>
            <p:cNvSpPr/>
            <p:nvPr/>
          </p:nvSpPr>
          <p:spPr>
            <a:xfrm>
              <a:off x="2328828" y="877469"/>
              <a:ext cx="179400" cy="1575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s" sz="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grpSp>
      <p:grpSp>
        <p:nvGrpSpPr>
          <p:cNvPr id="279" name="Google Shape;279;p35"/>
          <p:cNvGrpSpPr/>
          <p:nvPr/>
        </p:nvGrpSpPr>
        <p:grpSpPr>
          <a:xfrm>
            <a:off x="1121285" y="3231000"/>
            <a:ext cx="1722015" cy="246300"/>
            <a:chOff x="2328828" y="832771"/>
            <a:chExt cx="1722015" cy="246300"/>
          </a:xfrm>
        </p:grpSpPr>
        <p:sp>
          <p:nvSpPr>
            <p:cNvPr id="280" name="Google Shape;280;p35"/>
            <p:cNvSpPr txBox="1"/>
            <p:nvPr/>
          </p:nvSpPr>
          <p:spPr>
            <a:xfrm>
              <a:off x="2508243" y="832771"/>
              <a:ext cx="15426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000">
                  <a:solidFill>
                    <a:srgbClr val="000000"/>
                  </a:solidFill>
                  <a:latin typeface="Calibri"/>
                  <a:ea typeface="Calibri"/>
                  <a:cs typeface="Calibri"/>
                  <a:sym typeface="Calibri"/>
                </a:rPr>
                <a:t>Indicar puntuación del 1 al 5</a:t>
              </a:r>
              <a:endParaRPr sz="1000">
                <a:solidFill>
                  <a:srgbClr val="000000"/>
                </a:solidFill>
                <a:latin typeface="Calibri"/>
                <a:ea typeface="Calibri"/>
                <a:cs typeface="Calibri"/>
                <a:sym typeface="Calibri"/>
              </a:endParaRPr>
            </a:p>
          </p:txBody>
        </p:sp>
        <p:sp>
          <p:nvSpPr>
            <p:cNvPr id="281" name="Google Shape;281;p35"/>
            <p:cNvSpPr/>
            <p:nvPr/>
          </p:nvSpPr>
          <p:spPr>
            <a:xfrm>
              <a:off x="2328828" y="877469"/>
              <a:ext cx="179400" cy="1575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s" sz="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grpSp>
      <p:cxnSp>
        <p:nvCxnSpPr>
          <p:cNvPr id="282" name="Google Shape;282;p35"/>
          <p:cNvCxnSpPr/>
          <p:nvPr/>
        </p:nvCxnSpPr>
        <p:spPr>
          <a:xfrm flipH="1" rot="10800000">
            <a:off x="2972141" y="2842091"/>
            <a:ext cx="258000" cy="600"/>
          </a:xfrm>
          <a:prstGeom prst="straightConnector1">
            <a:avLst/>
          </a:prstGeom>
          <a:noFill/>
          <a:ln cap="flat" cmpd="sng" w="28575">
            <a:solidFill>
              <a:srgbClr val="000000"/>
            </a:solidFill>
            <a:prstDash val="solid"/>
            <a:round/>
            <a:headEnd len="sm" w="sm" type="none"/>
            <a:tailEnd len="sm" w="sm" type="none"/>
          </a:ln>
        </p:spPr>
      </p:cxnSp>
      <p:cxnSp>
        <p:nvCxnSpPr>
          <p:cNvPr id="283" name="Google Shape;283;p35"/>
          <p:cNvCxnSpPr/>
          <p:nvPr/>
        </p:nvCxnSpPr>
        <p:spPr>
          <a:xfrm flipH="1" rot="10800000">
            <a:off x="5192250" y="2925025"/>
            <a:ext cx="991500" cy="7500"/>
          </a:xfrm>
          <a:prstGeom prst="straightConnector1">
            <a:avLst/>
          </a:prstGeom>
          <a:noFill/>
          <a:ln cap="flat" cmpd="sng" w="28575">
            <a:solidFill>
              <a:srgbClr val="000000"/>
            </a:solidFill>
            <a:prstDash val="solid"/>
            <a:round/>
            <a:headEnd len="sm" w="sm" type="none"/>
            <a:tailEnd len="sm" w="sm" type="none"/>
          </a:ln>
        </p:spPr>
      </p:cxnSp>
      <p:cxnSp>
        <p:nvCxnSpPr>
          <p:cNvPr id="284" name="Google Shape;284;p35"/>
          <p:cNvCxnSpPr/>
          <p:nvPr/>
        </p:nvCxnSpPr>
        <p:spPr>
          <a:xfrm>
            <a:off x="375050" y="3043250"/>
            <a:ext cx="4071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Usuarios</a:t>
            </a:r>
            <a:endParaRPr/>
          </a:p>
        </p:txBody>
      </p:sp>
      <p:pic>
        <p:nvPicPr>
          <p:cNvPr id="290" name="Google Shape;290;p36"/>
          <p:cNvPicPr preferRelativeResize="0"/>
          <p:nvPr/>
        </p:nvPicPr>
        <p:blipFill>
          <a:blip r:embed="rId3">
            <a:alphaModFix/>
          </a:blip>
          <a:stretch>
            <a:fillRect/>
          </a:stretch>
        </p:blipFill>
        <p:spPr>
          <a:xfrm>
            <a:off x="967900" y="2163150"/>
            <a:ext cx="2258150" cy="2258150"/>
          </a:xfrm>
          <a:prstGeom prst="rect">
            <a:avLst/>
          </a:prstGeom>
          <a:noFill/>
          <a:ln>
            <a:noFill/>
          </a:ln>
        </p:spPr>
      </p:pic>
      <p:pic>
        <p:nvPicPr>
          <p:cNvPr id="291" name="Google Shape;291;p36"/>
          <p:cNvPicPr preferRelativeResize="0"/>
          <p:nvPr/>
        </p:nvPicPr>
        <p:blipFill>
          <a:blip r:embed="rId4">
            <a:alphaModFix/>
          </a:blip>
          <a:stretch>
            <a:fillRect/>
          </a:stretch>
        </p:blipFill>
        <p:spPr>
          <a:xfrm>
            <a:off x="3624800" y="2163150"/>
            <a:ext cx="2258150" cy="2258150"/>
          </a:xfrm>
          <a:prstGeom prst="rect">
            <a:avLst/>
          </a:prstGeom>
          <a:noFill/>
          <a:ln>
            <a:noFill/>
          </a:ln>
        </p:spPr>
      </p:pic>
      <p:pic>
        <p:nvPicPr>
          <p:cNvPr id="292" name="Google Shape;292;p36"/>
          <p:cNvPicPr preferRelativeResize="0"/>
          <p:nvPr/>
        </p:nvPicPr>
        <p:blipFill>
          <a:blip r:embed="rId5">
            <a:alphaModFix/>
          </a:blip>
          <a:stretch>
            <a:fillRect/>
          </a:stretch>
        </p:blipFill>
        <p:spPr>
          <a:xfrm>
            <a:off x="6281700" y="2163150"/>
            <a:ext cx="2258150" cy="2258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Conclusiones: aspectos positivos</a:t>
            </a:r>
            <a:endParaRPr/>
          </a:p>
        </p:txBody>
      </p:sp>
      <p:pic>
        <p:nvPicPr>
          <p:cNvPr id="298" name="Google Shape;298;p37"/>
          <p:cNvPicPr preferRelativeResize="0"/>
          <p:nvPr/>
        </p:nvPicPr>
        <p:blipFill>
          <a:blip r:embed="rId3">
            <a:alphaModFix/>
          </a:blip>
          <a:stretch>
            <a:fillRect/>
          </a:stretch>
        </p:blipFill>
        <p:spPr>
          <a:xfrm>
            <a:off x="5404250" y="1775225"/>
            <a:ext cx="3432575" cy="3432575"/>
          </a:xfrm>
          <a:prstGeom prst="rect">
            <a:avLst/>
          </a:prstGeom>
          <a:noFill/>
          <a:ln>
            <a:noFill/>
          </a:ln>
        </p:spPr>
      </p:pic>
      <p:sp>
        <p:nvSpPr>
          <p:cNvPr id="299" name="Google Shape;299;p37"/>
          <p:cNvSpPr txBox="1"/>
          <p:nvPr/>
        </p:nvSpPr>
        <p:spPr>
          <a:xfrm>
            <a:off x="878675" y="2141363"/>
            <a:ext cx="4061100" cy="27003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Lato"/>
              <a:buChar char="●"/>
            </a:pPr>
            <a:r>
              <a:rPr lang="es" sz="1700">
                <a:latin typeface="Lato"/>
                <a:ea typeface="Lato"/>
                <a:cs typeface="Lato"/>
                <a:sym typeface="Lato"/>
              </a:rPr>
              <a:t>Barra lateral</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s" sz="1700">
                <a:latin typeface="Lato"/>
                <a:ea typeface="Lato"/>
                <a:cs typeface="Lato"/>
                <a:sym typeface="Lato"/>
              </a:rPr>
              <a:t>Acciones simples</a:t>
            </a:r>
            <a:endParaRPr sz="17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Conclusiones: aspectos a mejorar</a:t>
            </a:r>
            <a:endParaRPr/>
          </a:p>
        </p:txBody>
      </p:sp>
      <p:pic>
        <p:nvPicPr>
          <p:cNvPr id="305" name="Google Shape;305;p38"/>
          <p:cNvPicPr preferRelativeResize="0"/>
          <p:nvPr/>
        </p:nvPicPr>
        <p:blipFill>
          <a:blip r:embed="rId3">
            <a:alphaModFix/>
          </a:blip>
          <a:stretch>
            <a:fillRect/>
          </a:stretch>
        </p:blipFill>
        <p:spPr>
          <a:xfrm>
            <a:off x="6184100" y="976025"/>
            <a:ext cx="1220451" cy="1220451"/>
          </a:xfrm>
          <a:prstGeom prst="rect">
            <a:avLst/>
          </a:prstGeom>
          <a:noFill/>
          <a:ln>
            <a:noFill/>
          </a:ln>
        </p:spPr>
      </p:pic>
      <p:sp>
        <p:nvSpPr>
          <p:cNvPr id="306" name="Google Shape;306;p38"/>
          <p:cNvSpPr txBox="1"/>
          <p:nvPr/>
        </p:nvSpPr>
        <p:spPr>
          <a:xfrm>
            <a:off x="932250" y="2121700"/>
            <a:ext cx="4961400" cy="24216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Lato"/>
              <a:buChar char="●"/>
            </a:pPr>
            <a:r>
              <a:rPr lang="es" sz="1900">
                <a:latin typeface="Lato"/>
                <a:ea typeface="Lato"/>
                <a:cs typeface="Lato"/>
                <a:sym typeface="Lato"/>
              </a:rPr>
              <a:t>Empresas no muy relevantes</a:t>
            </a:r>
            <a:endParaRPr sz="1900">
              <a:latin typeface="Lato"/>
              <a:ea typeface="Lato"/>
              <a:cs typeface="Lato"/>
              <a:sym typeface="Lato"/>
            </a:endParaRPr>
          </a:p>
          <a:p>
            <a:pPr indent="0" lvl="0" marL="0" rtl="0" algn="l">
              <a:spcBef>
                <a:spcPts val="0"/>
              </a:spcBef>
              <a:spcAft>
                <a:spcPts val="0"/>
              </a:spcAft>
              <a:buNone/>
            </a:pPr>
            <a:r>
              <a:t/>
            </a:r>
            <a:endParaRPr sz="1900">
              <a:latin typeface="Lato"/>
              <a:ea typeface="Lato"/>
              <a:cs typeface="Lato"/>
              <a:sym typeface="Lato"/>
            </a:endParaRPr>
          </a:p>
          <a:p>
            <a:pPr indent="-349250" lvl="0" marL="457200" rtl="0" algn="l">
              <a:spcBef>
                <a:spcPts val="0"/>
              </a:spcBef>
              <a:spcAft>
                <a:spcPts val="0"/>
              </a:spcAft>
              <a:buSzPts val="1900"/>
              <a:buFont typeface="Lato"/>
              <a:buChar char="●"/>
            </a:pPr>
            <a:r>
              <a:rPr lang="es" sz="1900">
                <a:latin typeface="Lato"/>
                <a:ea typeface="Lato"/>
                <a:cs typeface="Lato"/>
                <a:sym typeface="Lato"/>
              </a:rPr>
              <a:t>Chats más accesibles</a:t>
            </a:r>
            <a:endParaRPr sz="1900">
              <a:latin typeface="Lato"/>
              <a:ea typeface="Lato"/>
              <a:cs typeface="Lato"/>
              <a:sym typeface="Lato"/>
            </a:endParaRPr>
          </a:p>
          <a:p>
            <a:pPr indent="0" lvl="0" marL="0" rtl="0" algn="l">
              <a:spcBef>
                <a:spcPts val="0"/>
              </a:spcBef>
              <a:spcAft>
                <a:spcPts val="0"/>
              </a:spcAft>
              <a:buNone/>
            </a:pPr>
            <a:r>
              <a:t/>
            </a:r>
            <a:endParaRPr sz="1900">
              <a:latin typeface="Lato"/>
              <a:ea typeface="Lato"/>
              <a:cs typeface="Lato"/>
              <a:sym typeface="Lato"/>
            </a:endParaRPr>
          </a:p>
          <a:p>
            <a:pPr indent="-349250" lvl="0" marL="457200" rtl="0" algn="l">
              <a:spcBef>
                <a:spcPts val="0"/>
              </a:spcBef>
              <a:spcAft>
                <a:spcPts val="0"/>
              </a:spcAft>
              <a:buSzPts val="1900"/>
              <a:buFont typeface="Lato"/>
              <a:buChar char="●"/>
            </a:pPr>
            <a:r>
              <a:rPr lang="es" sz="1900">
                <a:latin typeface="Lato"/>
                <a:ea typeface="Lato"/>
                <a:cs typeface="Lato"/>
                <a:sym typeface="Lato"/>
              </a:rPr>
              <a:t>Preguntas frecuentes</a:t>
            </a:r>
            <a:endParaRPr sz="1900">
              <a:latin typeface="Lato"/>
              <a:ea typeface="Lato"/>
              <a:cs typeface="Lato"/>
              <a:sym typeface="Lato"/>
            </a:endParaRPr>
          </a:p>
          <a:p>
            <a:pPr indent="0" lvl="0" marL="0" rtl="0" algn="l">
              <a:spcBef>
                <a:spcPts val="0"/>
              </a:spcBef>
              <a:spcAft>
                <a:spcPts val="0"/>
              </a:spcAft>
              <a:buNone/>
            </a:pPr>
            <a:r>
              <a:t/>
            </a:r>
            <a:endParaRPr sz="1900">
              <a:latin typeface="Lato"/>
              <a:ea typeface="Lato"/>
              <a:cs typeface="Lato"/>
              <a:sym typeface="Lato"/>
            </a:endParaRPr>
          </a:p>
          <a:p>
            <a:pPr indent="-349250" lvl="0" marL="457200" rtl="0" algn="l">
              <a:spcBef>
                <a:spcPts val="0"/>
              </a:spcBef>
              <a:spcAft>
                <a:spcPts val="0"/>
              </a:spcAft>
              <a:buSzPts val="1900"/>
              <a:buFont typeface="Lato"/>
              <a:buChar char="●"/>
            </a:pPr>
            <a:r>
              <a:rPr lang="es" sz="1900">
                <a:latin typeface="Lato"/>
                <a:ea typeface="Lato"/>
                <a:cs typeface="Lato"/>
                <a:sym typeface="Lato"/>
              </a:rPr>
              <a:t>Salas más accesibles</a:t>
            </a:r>
            <a:endParaRPr sz="19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9"/>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4000"/>
              <a:t>¿Preguntas?</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Evaluación heurística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Evaluación heurística: a mejorar</a:t>
            </a:r>
            <a:endParaRPr/>
          </a:p>
        </p:txBody>
      </p:sp>
      <p:sp>
        <p:nvSpPr>
          <p:cNvPr id="143" name="Google Shape;143;p27"/>
          <p:cNvSpPr txBox="1"/>
          <p:nvPr/>
        </p:nvSpPr>
        <p:spPr>
          <a:xfrm>
            <a:off x="685800" y="1885950"/>
            <a:ext cx="7854600" cy="27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74650" lvl="0" marL="457200" rtl="0" algn="l">
              <a:spcBef>
                <a:spcPts val="0"/>
              </a:spcBef>
              <a:spcAft>
                <a:spcPts val="0"/>
              </a:spcAft>
              <a:buSzPts val="2300"/>
              <a:buFont typeface="Lato"/>
              <a:buChar char="●"/>
            </a:pPr>
            <a:r>
              <a:t/>
            </a:r>
            <a:endParaRPr sz="23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74650" lvl="0" marL="457200" rtl="0" algn="l">
              <a:spcBef>
                <a:spcPts val="0"/>
              </a:spcBef>
              <a:spcAft>
                <a:spcPts val="0"/>
              </a:spcAft>
              <a:buSzPts val="2300"/>
              <a:buFont typeface="Lato"/>
              <a:buChar char="●"/>
            </a:pPr>
            <a:r>
              <a:t/>
            </a:r>
            <a:endParaRPr sz="2000">
              <a:latin typeface="Lato"/>
              <a:ea typeface="Lato"/>
              <a:cs typeface="Lato"/>
              <a:sym typeface="Lato"/>
            </a:endParaRPr>
          </a:p>
        </p:txBody>
      </p:sp>
      <p:pic>
        <p:nvPicPr>
          <p:cNvPr id="144" name="Google Shape;144;p27"/>
          <p:cNvPicPr preferRelativeResize="0"/>
          <p:nvPr/>
        </p:nvPicPr>
        <p:blipFill>
          <a:blip r:embed="rId3">
            <a:alphaModFix/>
          </a:blip>
          <a:stretch>
            <a:fillRect/>
          </a:stretch>
        </p:blipFill>
        <p:spPr>
          <a:xfrm>
            <a:off x="1320400" y="2133600"/>
            <a:ext cx="5591175" cy="876300"/>
          </a:xfrm>
          <a:prstGeom prst="rect">
            <a:avLst/>
          </a:prstGeom>
          <a:noFill/>
          <a:ln>
            <a:noFill/>
          </a:ln>
        </p:spPr>
      </p:pic>
      <p:cxnSp>
        <p:nvCxnSpPr>
          <p:cNvPr id="145" name="Google Shape;145;p27"/>
          <p:cNvCxnSpPr/>
          <p:nvPr/>
        </p:nvCxnSpPr>
        <p:spPr>
          <a:xfrm>
            <a:off x="1585925" y="2753925"/>
            <a:ext cx="1007100" cy="0"/>
          </a:xfrm>
          <a:prstGeom prst="straightConnector1">
            <a:avLst/>
          </a:prstGeom>
          <a:noFill/>
          <a:ln cap="flat" cmpd="sng" w="28575">
            <a:solidFill>
              <a:srgbClr val="93C47D"/>
            </a:solidFill>
            <a:prstDash val="solid"/>
            <a:round/>
            <a:headEnd len="med" w="med" type="none"/>
            <a:tailEnd len="med" w="med" type="none"/>
          </a:ln>
        </p:spPr>
      </p:cxnSp>
      <p:pic>
        <p:nvPicPr>
          <p:cNvPr id="146" name="Google Shape;146;p27"/>
          <p:cNvPicPr preferRelativeResize="0"/>
          <p:nvPr/>
        </p:nvPicPr>
        <p:blipFill>
          <a:blip r:embed="rId4">
            <a:alphaModFix/>
          </a:blip>
          <a:stretch>
            <a:fillRect/>
          </a:stretch>
        </p:blipFill>
        <p:spPr>
          <a:xfrm>
            <a:off x="1381125" y="3442100"/>
            <a:ext cx="3190875" cy="1000125"/>
          </a:xfrm>
          <a:prstGeom prst="rect">
            <a:avLst/>
          </a:prstGeom>
          <a:noFill/>
          <a:ln>
            <a:noFill/>
          </a:ln>
        </p:spPr>
      </p:pic>
      <p:pic>
        <p:nvPicPr>
          <p:cNvPr id="147" name="Google Shape;147;p27"/>
          <p:cNvPicPr preferRelativeResize="0"/>
          <p:nvPr/>
        </p:nvPicPr>
        <p:blipFill>
          <a:blip r:embed="rId5">
            <a:alphaModFix/>
          </a:blip>
          <a:stretch>
            <a:fillRect/>
          </a:stretch>
        </p:blipFill>
        <p:spPr>
          <a:xfrm>
            <a:off x="6184100" y="976025"/>
            <a:ext cx="1220451" cy="12204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Evaluación heurística: a mejorar</a:t>
            </a:r>
            <a:endParaRPr/>
          </a:p>
        </p:txBody>
      </p:sp>
      <p:sp>
        <p:nvSpPr>
          <p:cNvPr id="153" name="Google Shape;153;p28"/>
          <p:cNvSpPr txBox="1"/>
          <p:nvPr/>
        </p:nvSpPr>
        <p:spPr>
          <a:xfrm>
            <a:off x="685800" y="1885950"/>
            <a:ext cx="3621900" cy="27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74650" lvl="0" marL="457200" rtl="0" algn="l">
              <a:spcBef>
                <a:spcPts val="0"/>
              </a:spcBef>
              <a:spcAft>
                <a:spcPts val="0"/>
              </a:spcAft>
              <a:buSzPts val="2300"/>
              <a:buFont typeface="Lato"/>
              <a:buChar char="●"/>
            </a:pPr>
            <a:r>
              <a:t/>
            </a:r>
            <a:endParaRPr sz="23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74650" lvl="0" marL="457200" rtl="0" algn="l">
              <a:spcBef>
                <a:spcPts val="0"/>
              </a:spcBef>
              <a:spcAft>
                <a:spcPts val="0"/>
              </a:spcAft>
              <a:buSzPts val="2300"/>
              <a:buFont typeface="Lato"/>
              <a:buChar char="●"/>
            </a:pPr>
            <a:r>
              <a:t/>
            </a:r>
            <a:endParaRPr sz="2000">
              <a:latin typeface="Lato"/>
              <a:ea typeface="Lato"/>
              <a:cs typeface="Lato"/>
              <a:sym typeface="Lato"/>
            </a:endParaRPr>
          </a:p>
        </p:txBody>
      </p:sp>
      <p:pic>
        <p:nvPicPr>
          <p:cNvPr id="154" name="Google Shape;154;p28"/>
          <p:cNvPicPr preferRelativeResize="0"/>
          <p:nvPr/>
        </p:nvPicPr>
        <p:blipFill>
          <a:blip r:embed="rId3">
            <a:alphaModFix/>
          </a:blip>
          <a:stretch>
            <a:fillRect/>
          </a:stretch>
        </p:blipFill>
        <p:spPr>
          <a:xfrm>
            <a:off x="1596647" y="1887297"/>
            <a:ext cx="2218125" cy="1368925"/>
          </a:xfrm>
          <a:prstGeom prst="rect">
            <a:avLst/>
          </a:prstGeom>
          <a:noFill/>
          <a:ln>
            <a:noFill/>
          </a:ln>
        </p:spPr>
      </p:pic>
      <p:pic>
        <p:nvPicPr>
          <p:cNvPr id="155" name="Google Shape;155;p28"/>
          <p:cNvPicPr preferRelativeResize="0"/>
          <p:nvPr/>
        </p:nvPicPr>
        <p:blipFill>
          <a:blip r:embed="rId4">
            <a:alphaModFix/>
          </a:blip>
          <a:stretch>
            <a:fillRect/>
          </a:stretch>
        </p:blipFill>
        <p:spPr>
          <a:xfrm>
            <a:off x="1446600" y="3400725"/>
            <a:ext cx="1368925" cy="1368925"/>
          </a:xfrm>
          <a:prstGeom prst="rect">
            <a:avLst/>
          </a:prstGeom>
          <a:noFill/>
          <a:ln>
            <a:noFill/>
          </a:ln>
        </p:spPr>
      </p:pic>
      <p:sp>
        <p:nvSpPr>
          <p:cNvPr id="156" name="Google Shape;156;p28"/>
          <p:cNvSpPr txBox="1"/>
          <p:nvPr/>
        </p:nvSpPr>
        <p:spPr>
          <a:xfrm>
            <a:off x="4699950" y="2251450"/>
            <a:ext cx="3718200" cy="8133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Lato"/>
              <a:buChar char="●"/>
            </a:pPr>
            <a:r>
              <a:rPr lang="es" sz="1900">
                <a:latin typeface="Lato"/>
                <a:ea typeface="Lato"/>
                <a:cs typeface="Lato"/>
                <a:sym typeface="Lato"/>
              </a:rPr>
              <a:t>Ofrecer información sin iniciar sesión</a:t>
            </a:r>
            <a:endParaRPr sz="1900">
              <a:latin typeface="Lato"/>
              <a:ea typeface="Lato"/>
              <a:cs typeface="Lato"/>
              <a:sym typeface="Lato"/>
            </a:endParaRPr>
          </a:p>
        </p:txBody>
      </p:sp>
      <p:sp>
        <p:nvSpPr>
          <p:cNvPr id="157" name="Google Shape;157;p28"/>
          <p:cNvSpPr txBox="1"/>
          <p:nvPr/>
        </p:nvSpPr>
        <p:spPr>
          <a:xfrm>
            <a:off x="4699950" y="3732600"/>
            <a:ext cx="3718200" cy="8133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Lato"/>
              <a:buChar char="●"/>
            </a:pPr>
            <a:r>
              <a:rPr lang="es" sz="1900">
                <a:latin typeface="Lato"/>
                <a:ea typeface="Lato"/>
                <a:cs typeface="Lato"/>
                <a:sym typeface="Lato"/>
              </a:rPr>
              <a:t>Juegos recientes a la vez que populares</a:t>
            </a:r>
            <a:endParaRPr sz="1900">
              <a:latin typeface="Lato"/>
              <a:ea typeface="Lato"/>
              <a:cs typeface="Lato"/>
              <a:sym typeface="Lato"/>
            </a:endParaRPr>
          </a:p>
        </p:txBody>
      </p:sp>
      <p:pic>
        <p:nvPicPr>
          <p:cNvPr id="158" name="Google Shape;158;p28"/>
          <p:cNvPicPr preferRelativeResize="0"/>
          <p:nvPr/>
        </p:nvPicPr>
        <p:blipFill>
          <a:blip r:embed="rId5">
            <a:alphaModFix/>
          </a:blip>
          <a:stretch>
            <a:fillRect/>
          </a:stretch>
        </p:blipFill>
        <p:spPr>
          <a:xfrm>
            <a:off x="6184100" y="976025"/>
            <a:ext cx="1220451" cy="1220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Evaluación heurística: aspectos positivos</a:t>
            </a:r>
            <a:endParaRPr/>
          </a:p>
        </p:txBody>
      </p:sp>
      <p:sp>
        <p:nvSpPr>
          <p:cNvPr id="164" name="Google Shape;164;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Aplicación completa</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lang="es" sz="1800"/>
              <a:t>Secuencia de pasos</a:t>
            </a:r>
            <a:endParaRPr sz="1800"/>
          </a:p>
        </p:txBody>
      </p:sp>
      <p:pic>
        <p:nvPicPr>
          <p:cNvPr id="165" name="Google Shape;165;p29"/>
          <p:cNvPicPr preferRelativeResize="0"/>
          <p:nvPr/>
        </p:nvPicPr>
        <p:blipFill>
          <a:blip r:embed="rId3">
            <a:alphaModFix/>
          </a:blip>
          <a:stretch>
            <a:fillRect/>
          </a:stretch>
        </p:blipFill>
        <p:spPr>
          <a:xfrm>
            <a:off x="4654150" y="1757350"/>
            <a:ext cx="3432575" cy="3432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Plan de entregas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Objetivo de la iteración</a:t>
            </a:r>
            <a:endParaRPr/>
          </a:p>
        </p:txBody>
      </p:sp>
      <p:sp>
        <p:nvSpPr>
          <p:cNvPr id="176" name="Google Shape;176;p31"/>
          <p:cNvSpPr txBox="1"/>
          <p:nvPr>
            <p:ph idx="1" type="body"/>
          </p:nvPr>
        </p:nvSpPr>
        <p:spPr>
          <a:xfrm>
            <a:off x="729450" y="2078875"/>
            <a:ext cx="41139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Desarrollar el prototipo de la app</a:t>
            </a:r>
            <a:endParaRPr sz="1800"/>
          </a:p>
          <a:p>
            <a:pPr indent="-342900" lvl="1" marL="914400" rtl="0" algn="l">
              <a:spcBef>
                <a:spcPts val="0"/>
              </a:spcBef>
              <a:spcAft>
                <a:spcPts val="0"/>
              </a:spcAft>
              <a:buSzPts val="1800"/>
              <a:buChar char="○"/>
            </a:pPr>
            <a:r>
              <a:rPr lang="es" sz="1800"/>
              <a:t>Reutilización de arquitectura, tareas y wireflow </a:t>
            </a:r>
            <a:endParaRPr sz="1800"/>
          </a:p>
          <a:p>
            <a:pPr indent="-342900" lvl="1" marL="914400" rtl="0" algn="l">
              <a:spcBef>
                <a:spcPts val="0"/>
              </a:spcBef>
              <a:spcAft>
                <a:spcPts val="0"/>
              </a:spcAft>
              <a:buSzPts val="1800"/>
              <a:buChar char="○"/>
            </a:pPr>
            <a:r>
              <a:rPr lang="es" sz="1800"/>
              <a:t>Adaptación de la web</a:t>
            </a:r>
            <a:endParaRPr sz="1800"/>
          </a:p>
        </p:txBody>
      </p:sp>
      <p:pic>
        <p:nvPicPr>
          <p:cNvPr id="177" name="Google Shape;177;p31"/>
          <p:cNvPicPr preferRelativeResize="0"/>
          <p:nvPr/>
        </p:nvPicPr>
        <p:blipFill>
          <a:blip r:embed="rId3">
            <a:alphaModFix/>
          </a:blip>
          <a:stretch>
            <a:fillRect/>
          </a:stretch>
        </p:blipFill>
        <p:spPr>
          <a:xfrm>
            <a:off x="5986500" y="2333375"/>
            <a:ext cx="1752101" cy="1752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Prototipado</a:t>
            </a:r>
            <a:endParaRPr/>
          </a:p>
        </p:txBody>
      </p:sp>
      <p:pic>
        <p:nvPicPr>
          <p:cNvPr id="183" name="Google Shape;183;p32"/>
          <p:cNvPicPr preferRelativeResize="0"/>
          <p:nvPr/>
        </p:nvPicPr>
        <p:blipFill>
          <a:blip r:embed="rId3">
            <a:alphaModFix/>
          </a:blip>
          <a:stretch>
            <a:fillRect/>
          </a:stretch>
        </p:blipFill>
        <p:spPr>
          <a:xfrm>
            <a:off x="2948000" y="2048463"/>
            <a:ext cx="3363525" cy="232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Recorridos por cognitivos</a:t>
            </a:r>
            <a:endParaRPr/>
          </a:p>
          <a:p>
            <a:pPr indent="-400050" lvl="0" marL="457200" rtl="0" algn="l">
              <a:spcBef>
                <a:spcPts val="0"/>
              </a:spcBef>
              <a:spcAft>
                <a:spcPts val="0"/>
              </a:spcAft>
              <a:buSzPts val="2700"/>
              <a:buChar char="●"/>
            </a:pPr>
            <a:r>
              <a:rPr lang="es" sz="2700"/>
              <a:t>Con usuarios reales</a:t>
            </a:r>
            <a:endParaRPr sz="2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