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9" r:id="rId3"/>
    <p:sldId id="257" r:id="rId4"/>
    <p:sldId id="265" r:id="rId5"/>
    <p:sldId id="270" r:id="rId6"/>
    <p:sldId id="271" r:id="rId7"/>
    <p:sldId id="272" r:id="rId8"/>
    <p:sldId id="266" r:id="rId9"/>
    <p:sldId id="267" r:id="rId10"/>
    <p:sldId id="260" r:id="rId11"/>
    <p:sldId id="262" r:id="rId12"/>
    <p:sldId id="263" r:id="rId13"/>
    <p:sldId id="261"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565CEBE-31CF-4AB5-8374-9902E60111A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1507-1B79-4003-BA51-BCE00A7D679D}"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52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65CEBE-31CF-4AB5-8374-9902E60111A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399897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65CEBE-31CF-4AB5-8374-9902E60111A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1507-1B79-4003-BA51-BCE00A7D679D}" type="slidenum">
              <a:rPr lang="en-US" smtClean="0"/>
              <a:t>‹Nº›</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65CEBE-31CF-4AB5-8374-9902E60111A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229555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65CEBE-31CF-4AB5-8374-9902E60111A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1507-1B79-4003-BA51-BCE00A7D679D}"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73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565CEBE-31CF-4AB5-8374-9902E60111A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165403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Editar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565CEBE-31CF-4AB5-8374-9902E60111A4}"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91543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565CEBE-31CF-4AB5-8374-9902E60111A4}"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3522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5CEBE-31CF-4AB5-8374-9902E60111A4}"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30412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565CEBE-31CF-4AB5-8374-9902E60111A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1507-1B79-4003-BA51-BCE00A7D679D}" type="slidenum">
              <a:rPr lang="en-US" smtClean="0"/>
              <a:t>‹Nº›</a:t>
            </a:fld>
            <a:endParaRPr lang="en-US"/>
          </a:p>
        </p:txBody>
      </p:sp>
    </p:spTree>
    <p:extLst>
      <p:ext uri="{BB962C8B-B14F-4D97-AF65-F5344CB8AC3E}">
        <p14:creationId xmlns:p14="http://schemas.microsoft.com/office/powerpoint/2010/main" val="255698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565CEBE-31CF-4AB5-8374-9902E60111A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1507-1B79-4003-BA51-BCE00A7D679D}"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8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65CEBE-31CF-4AB5-8374-9902E60111A4}" type="datetimeFigureOut">
              <a:rPr lang="en-US" smtClean="0"/>
              <a:t>12/5/2021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361507-1B79-4003-BA51-BCE00A7D679D}" type="slidenum">
              <a:rPr lang="en-US" smtClean="0"/>
              <a:t>‹Nº›</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5960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a:r>
              <a:rPr lang="es-MX" dirty="0" smtClean="0"/>
              <a:t>LIFESTORE BUSINESS CASE</a:t>
            </a:r>
            <a:endParaRPr lang="en-US" dirty="0"/>
          </a:p>
        </p:txBody>
      </p:sp>
      <p:sp>
        <p:nvSpPr>
          <p:cNvPr id="3" name="Subtítulo 2"/>
          <p:cNvSpPr>
            <a:spLocks noGrp="1"/>
          </p:cNvSpPr>
          <p:nvPr>
            <p:ph type="subTitle" idx="1"/>
          </p:nvPr>
        </p:nvSpPr>
        <p:spPr/>
        <p:txBody>
          <a:bodyPr>
            <a:normAutofit lnSpcReduction="10000"/>
          </a:bodyPr>
          <a:lstStyle/>
          <a:p>
            <a:r>
              <a:rPr lang="es-MX" dirty="0" smtClean="0"/>
              <a:t>Fernando Díaz González Manjarrez</a:t>
            </a:r>
          </a:p>
          <a:p>
            <a:endParaRPr lang="es-MX" dirty="0"/>
          </a:p>
          <a:p>
            <a:r>
              <a:rPr lang="es-MX" dirty="0" smtClean="0"/>
              <a:t>EMTECH</a:t>
            </a:r>
          </a:p>
          <a:p>
            <a:r>
              <a:rPr lang="es-MX" dirty="0" smtClean="0"/>
              <a:t>05/12/2021</a:t>
            </a:r>
            <a:endParaRPr lang="en-US" dirty="0"/>
          </a:p>
        </p:txBody>
      </p:sp>
    </p:spTree>
    <p:extLst>
      <p:ext uri="{BB962C8B-B14F-4D97-AF65-F5344CB8AC3E}">
        <p14:creationId xmlns:p14="http://schemas.microsoft.com/office/powerpoint/2010/main" val="328516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Top 5 productos más vendidos y </a:t>
            </a:r>
            <a:r>
              <a:rPr lang="es-MX" dirty="0" err="1" smtClean="0"/>
              <a:t>resagados</a:t>
            </a:r>
            <a:endParaRPr lang="en-US" dirty="0"/>
          </a:p>
        </p:txBody>
      </p:sp>
      <p:pic>
        <p:nvPicPr>
          <p:cNvPr id="5" name="Imagen 4"/>
          <p:cNvPicPr>
            <a:picLocks noChangeAspect="1"/>
          </p:cNvPicPr>
          <p:nvPr/>
        </p:nvPicPr>
        <p:blipFill>
          <a:blip r:embed="rId2"/>
          <a:stretch>
            <a:fillRect/>
          </a:stretch>
        </p:blipFill>
        <p:spPr>
          <a:xfrm>
            <a:off x="1024128" y="2903698"/>
            <a:ext cx="4457787" cy="2405281"/>
          </a:xfrm>
          <a:prstGeom prst="rect">
            <a:avLst/>
          </a:prstGeom>
        </p:spPr>
      </p:pic>
      <p:pic>
        <p:nvPicPr>
          <p:cNvPr id="6" name="Imagen 5"/>
          <p:cNvPicPr>
            <a:picLocks noChangeAspect="1"/>
          </p:cNvPicPr>
          <p:nvPr/>
        </p:nvPicPr>
        <p:blipFill>
          <a:blip r:embed="rId3"/>
          <a:stretch>
            <a:fillRect/>
          </a:stretch>
        </p:blipFill>
        <p:spPr>
          <a:xfrm>
            <a:off x="6298370" y="2903697"/>
            <a:ext cx="5179113" cy="2405281"/>
          </a:xfrm>
          <a:prstGeom prst="rect">
            <a:avLst/>
          </a:prstGeom>
        </p:spPr>
      </p:pic>
    </p:spTree>
    <p:extLst>
      <p:ext uri="{BB962C8B-B14F-4D97-AF65-F5344CB8AC3E}">
        <p14:creationId xmlns:p14="http://schemas.microsoft.com/office/powerpoint/2010/main" val="421968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Top 5 productos de búsqueda</a:t>
            </a:r>
            <a:endParaRPr lang="en-US" dirty="0"/>
          </a:p>
        </p:txBody>
      </p:sp>
      <p:pic>
        <p:nvPicPr>
          <p:cNvPr id="3" name="Imagen 2"/>
          <p:cNvPicPr>
            <a:picLocks noChangeAspect="1"/>
          </p:cNvPicPr>
          <p:nvPr/>
        </p:nvPicPr>
        <p:blipFill>
          <a:blip r:embed="rId2"/>
          <a:stretch>
            <a:fillRect/>
          </a:stretch>
        </p:blipFill>
        <p:spPr>
          <a:xfrm>
            <a:off x="717360" y="2682566"/>
            <a:ext cx="4862738" cy="2585470"/>
          </a:xfrm>
          <a:prstGeom prst="rect">
            <a:avLst/>
          </a:prstGeom>
        </p:spPr>
      </p:pic>
      <p:pic>
        <p:nvPicPr>
          <p:cNvPr id="4" name="Imagen 3"/>
          <p:cNvPicPr>
            <a:picLocks noChangeAspect="1"/>
          </p:cNvPicPr>
          <p:nvPr/>
        </p:nvPicPr>
        <p:blipFill>
          <a:blip r:embed="rId3"/>
          <a:stretch>
            <a:fillRect/>
          </a:stretch>
        </p:blipFill>
        <p:spPr>
          <a:xfrm>
            <a:off x="6602104" y="2682566"/>
            <a:ext cx="5059337" cy="2585470"/>
          </a:xfrm>
          <a:prstGeom prst="rect">
            <a:avLst/>
          </a:prstGeom>
        </p:spPr>
      </p:pic>
    </p:spTree>
    <p:extLst>
      <p:ext uri="{BB962C8B-B14F-4D97-AF65-F5344CB8AC3E}">
        <p14:creationId xmlns:p14="http://schemas.microsoft.com/office/powerpoint/2010/main" val="322298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Top 5 productos de reseña</a:t>
            </a:r>
            <a:endParaRPr lang="en-US" dirty="0"/>
          </a:p>
        </p:txBody>
      </p:sp>
      <p:pic>
        <p:nvPicPr>
          <p:cNvPr id="5" name="Imagen 4"/>
          <p:cNvPicPr>
            <a:picLocks noChangeAspect="1"/>
          </p:cNvPicPr>
          <p:nvPr/>
        </p:nvPicPr>
        <p:blipFill>
          <a:blip r:embed="rId2"/>
          <a:stretch>
            <a:fillRect/>
          </a:stretch>
        </p:blipFill>
        <p:spPr>
          <a:xfrm>
            <a:off x="1024128" y="2965046"/>
            <a:ext cx="4273570" cy="2384876"/>
          </a:xfrm>
          <a:prstGeom prst="rect">
            <a:avLst/>
          </a:prstGeom>
        </p:spPr>
      </p:pic>
      <p:pic>
        <p:nvPicPr>
          <p:cNvPr id="6" name="Imagen 5"/>
          <p:cNvPicPr>
            <a:picLocks noChangeAspect="1"/>
          </p:cNvPicPr>
          <p:nvPr/>
        </p:nvPicPr>
        <p:blipFill>
          <a:blip r:embed="rId3"/>
          <a:stretch>
            <a:fillRect/>
          </a:stretch>
        </p:blipFill>
        <p:spPr>
          <a:xfrm>
            <a:off x="6754433" y="2965045"/>
            <a:ext cx="4791171" cy="2234751"/>
          </a:xfrm>
          <a:prstGeom prst="rect">
            <a:avLst/>
          </a:prstGeom>
        </p:spPr>
      </p:pic>
    </p:spTree>
    <p:extLst>
      <p:ext uri="{BB962C8B-B14F-4D97-AF65-F5344CB8AC3E}">
        <p14:creationId xmlns:p14="http://schemas.microsoft.com/office/powerpoint/2010/main" val="194654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ANálisis</a:t>
            </a:r>
            <a:endParaRPr lang="en-US" dirty="0"/>
          </a:p>
        </p:txBody>
      </p:sp>
      <p:sp>
        <p:nvSpPr>
          <p:cNvPr id="3" name="Marcador de contenido 2"/>
          <p:cNvSpPr>
            <a:spLocks noGrp="1"/>
          </p:cNvSpPr>
          <p:nvPr>
            <p:ph sz="half" idx="1"/>
          </p:nvPr>
        </p:nvSpPr>
        <p:spPr>
          <a:xfrm>
            <a:off x="1024127" y="2210937"/>
            <a:ext cx="4754880" cy="4098423"/>
          </a:xfrm>
        </p:spPr>
        <p:txBody>
          <a:bodyPr>
            <a:normAutofit fontScale="92500" lnSpcReduction="20000"/>
          </a:bodyPr>
          <a:lstStyle/>
          <a:p>
            <a:r>
              <a:rPr lang="es-MX" dirty="0" smtClean="0"/>
              <a:t>Se puede notar que los productos más vendidos son componentes de computadoras, por lo que es importante tener un inventario óptimo para esta categoría para no tener fallas en el </a:t>
            </a:r>
            <a:r>
              <a:rPr lang="es-MX" dirty="0" err="1" smtClean="0"/>
              <a:t>fill</a:t>
            </a:r>
            <a:r>
              <a:rPr lang="es-MX" dirty="0" smtClean="0"/>
              <a:t> </a:t>
            </a:r>
            <a:r>
              <a:rPr lang="es-MX" dirty="0" err="1" smtClean="0"/>
              <a:t>rate</a:t>
            </a:r>
            <a:r>
              <a:rPr lang="es-MX" dirty="0" smtClean="0"/>
              <a:t>. Así mismo, impulsar aún más la categoría con campañas de </a:t>
            </a:r>
            <a:r>
              <a:rPr lang="es-MX" dirty="0" err="1" smtClean="0"/>
              <a:t>mkt</a:t>
            </a:r>
            <a:r>
              <a:rPr lang="es-MX" dirty="0"/>
              <a:t> </a:t>
            </a:r>
            <a:r>
              <a:rPr lang="es-MX" dirty="0" smtClean="0"/>
              <a:t>en conjunto con el proveedor.  Por otro lado, se puede notar que hay una buena recomendación de estos productos en nuestra plataforma ya que varios productos con mayor venta coinciden con los de mayor búsqueda. Lo mismo ocurre para los productos con mayor puntaje, los productos con mayor puntaje tienen mayores ventas</a:t>
            </a:r>
            <a:endParaRPr lang="en-US" dirty="0"/>
          </a:p>
        </p:txBody>
      </p:sp>
      <p:sp>
        <p:nvSpPr>
          <p:cNvPr id="4" name="Marcador de contenido 3"/>
          <p:cNvSpPr>
            <a:spLocks noGrp="1"/>
          </p:cNvSpPr>
          <p:nvPr>
            <p:ph sz="half" idx="2"/>
          </p:nvPr>
        </p:nvSpPr>
        <p:spPr>
          <a:xfrm>
            <a:off x="5989320" y="2210937"/>
            <a:ext cx="4754880" cy="4098423"/>
          </a:xfrm>
        </p:spPr>
        <p:txBody>
          <a:bodyPr>
            <a:normAutofit fontScale="92500" lnSpcReduction="20000"/>
          </a:bodyPr>
          <a:lstStyle/>
          <a:p>
            <a:r>
              <a:rPr lang="es-MX" dirty="0" smtClean="0"/>
              <a:t>Podemos ver que los productos de menor rotación son los audífonos. Teniendo esto en mente, es esencial poder tener una buena comunicación con los proveedores y poder hacer las devoluciones a estos para bajar el inventario. Adicional, se tiene que impulsar aún más la recomendación de estos productos. Es posible que las ventas sean bajas porque la página dejó de recomendar estos productos y por lo tanto los clientes no saben que </a:t>
            </a:r>
            <a:r>
              <a:rPr lang="es-MX" dirty="0" err="1" smtClean="0"/>
              <a:t>Lifestore</a:t>
            </a:r>
            <a:r>
              <a:rPr lang="es-MX" dirty="0" smtClean="0"/>
              <a:t> vende estos productos. En cuanto a las reseñas, no se puede ver una relación entre los productos con menor venta y los productos con menor reseña por lo que no es necesario por el momento concentrarse en las reseñas para los productos rezagados.</a:t>
            </a:r>
            <a:endParaRPr lang="en-US" dirty="0"/>
          </a:p>
        </p:txBody>
      </p:sp>
    </p:spTree>
    <p:extLst>
      <p:ext uri="{BB962C8B-B14F-4D97-AF65-F5344CB8AC3E}">
        <p14:creationId xmlns:p14="http://schemas.microsoft.com/office/powerpoint/2010/main" val="336463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 AL PROBLEMA</a:t>
            </a:r>
            <a:endParaRPr lang="en-US" dirty="0"/>
          </a:p>
        </p:txBody>
      </p:sp>
      <p:sp>
        <p:nvSpPr>
          <p:cNvPr id="3" name="Marcador de contenido 2"/>
          <p:cNvSpPr>
            <a:spLocks noGrp="1"/>
          </p:cNvSpPr>
          <p:nvPr>
            <p:ph idx="1"/>
          </p:nvPr>
        </p:nvSpPr>
        <p:spPr/>
        <p:txBody>
          <a:bodyPr/>
          <a:lstStyle/>
          <a:p>
            <a:r>
              <a:rPr lang="es-MX" dirty="0" smtClean="0"/>
              <a:t>Sabiendo que efectivamente la empresa sufre de una baja venta de productos y que los productos con menor venta son los audífonos, así como que los productos con menor búsqueda son los audífonos; probablemente los consumidores no están enterados que </a:t>
            </a:r>
            <a:r>
              <a:rPr lang="es-MX" dirty="0" err="1" smtClean="0"/>
              <a:t>Lifestore</a:t>
            </a:r>
            <a:r>
              <a:rPr lang="es-MX" dirty="0" smtClean="0"/>
              <a:t> vende estos productos. Es por eso que, la página tiene que recomendar más estos productos a los clientes que estén comprando productos estrella como los complementos/hardware de computadora. Por otro lado, dentro del marketing digital se tiene que enseñar estos producto para que tengan más exposición. </a:t>
            </a:r>
            <a:r>
              <a:rPr lang="es-MX" dirty="0"/>
              <a:t>Con estas dos acciones, </a:t>
            </a:r>
            <a:r>
              <a:rPr lang="es-MX" dirty="0" smtClean="0"/>
              <a:t>se esperaría que las búsquedas de estos dos productos tengan más búsquedas y por lo tanto más ventas. </a:t>
            </a:r>
            <a:endParaRPr lang="en-US" dirty="0"/>
          </a:p>
          <a:p>
            <a:r>
              <a:rPr lang="es-MX" dirty="0" smtClean="0"/>
              <a:t>Por el momento, se tiene que negociar con los proveedores para hacer la devolución de los audífonos. </a:t>
            </a:r>
            <a:endParaRPr lang="en-US" dirty="0"/>
          </a:p>
        </p:txBody>
      </p:sp>
    </p:spTree>
    <p:extLst>
      <p:ext uri="{BB962C8B-B14F-4D97-AF65-F5344CB8AC3E}">
        <p14:creationId xmlns:p14="http://schemas.microsoft.com/office/powerpoint/2010/main" val="344447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CONCLUSIÓN</a:t>
            </a:r>
            <a:endParaRPr lang="en-US" dirty="0"/>
          </a:p>
        </p:txBody>
      </p:sp>
      <p:sp>
        <p:nvSpPr>
          <p:cNvPr id="3" name="Marcador de contenido 2"/>
          <p:cNvSpPr>
            <a:spLocks noGrp="1"/>
          </p:cNvSpPr>
          <p:nvPr>
            <p:ph idx="1"/>
          </p:nvPr>
        </p:nvSpPr>
        <p:spPr/>
        <p:txBody>
          <a:bodyPr/>
          <a:lstStyle/>
          <a:p>
            <a:r>
              <a:rPr lang="es-MX" dirty="0" smtClean="0"/>
              <a:t>A través de los reportes, se tiene que lo que más vende </a:t>
            </a:r>
            <a:r>
              <a:rPr lang="es-MX" dirty="0" err="1" smtClean="0"/>
              <a:t>Lifestore</a:t>
            </a:r>
            <a:r>
              <a:rPr lang="es-MX" dirty="0" smtClean="0"/>
              <a:t> es hardware para computadora y lo que menos vende son </a:t>
            </a:r>
            <a:r>
              <a:rPr lang="es-MX" dirty="0" err="1" smtClean="0"/>
              <a:t>audifonos</a:t>
            </a:r>
            <a:r>
              <a:rPr lang="es-MX" dirty="0" smtClean="0"/>
              <a:t>. La caída en venta de audífonos se debe a que no tiene búsquedas recurrentes, a comparación de los productos top. Por consecuente, se recomienda que </a:t>
            </a:r>
            <a:r>
              <a:rPr lang="es-MX" dirty="0" err="1" smtClean="0"/>
              <a:t>Lifestore</a:t>
            </a:r>
            <a:r>
              <a:rPr lang="es-MX" dirty="0" smtClean="0"/>
              <a:t> realicé una campaña de marketing digital promocionando audífonos y que la página recomiende más estos productos a los clientes que están comprando productos top. </a:t>
            </a:r>
            <a:endParaRPr lang="en-US" dirty="0"/>
          </a:p>
        </p:txBody>
      </p:sp>
    </p:spTree>
    <p:extLst>
      <p:ext uri="{BB962C8B-B14F-4D97-AF65-F5344CB8AC3E}">
        <p14:creationId xmlns:p14="http://schemas.microsoft.com/office/powerpoint/2010/main" val="308689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Índice</a:t>
            </a:r>
            <a:endParaRPr lang="en-US" dirty="0"/>
          </a:p>
        </p:txBody>
      </p:sp>
      <p:sp>
        <p:nvSpPr>
          <p:cNvPr id="3" name="Marcador de contenido 2"/>
          <p:cNvSpPr>
            <a:spLocks noGrp="1"/>
          </p:cNvSpPr>
          <p:nvPr>
            <p:ph idx="1"/>
          </p:nvPr>
        </p:nvSpPr>
        <p:spPr/>
        <p:txBody>
          <a:bodyPr/>
          <a:lstStyle/>
          <a:p>
            <a:r>
              <a:rPr lang="es-MX" dirty="0" smtClean="0"/>
              <a:t>Introducción</a:t>
            </a:r>
          </a:p>
          <a:p>
            <a:r>
              <a:rPr lang="es-MX" dirty="0" smtClean="0"/>
              <a:t>Explicación de código</a:t>
            </a:r>
          </a:p>
          <a:p>
            <a:r>
              <a:rPr lang="es-MX" dirty="0" smtClean="0"/>
              <a:t>Análisis y presentación de resultados</a:t>
            </a:r>
          </a:p>
          <a:p>
            <a:r>
              <a:rPr lang="es-MX" dirty="0" smtClean="0"/>
              <a:t>Solución</a:t>
            </a:r>
          </a:p>
          <a:p>
            <a:r>
              <a:rPr lang="es-MX" dirty="0" smtClean="0"/>
              <a:t>Conclusión </a:t>
            </a:r>
            <a:endParaRPr lang="es-MX" dirty="0"/>
          </a:p>
        </p:txBody>
      </p:sp>
    </p:spTree>
    <p:extLst>
      <p:ext uri="{BB962C8B-B14F-4D97-AF65-F5344CB8AC3E}">
        <p14:creationId xmlns:p14="http://schemas.microsoft.com/office/powerpoint/2010/main" val="266379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n-US" dirty="0"/>
          </a:p>
        </p:txBody>
      </p:sp>
      <p:sp>
        <p:nvSpPr>
          <p:cNvPr id="3" name="Marcador de contenido 2"/>
          <p:cNvSpPr>
            <a:spLocks noGrp="1"/>
          </p:cNvSpPr>
          <p:nvPr>
            <p:ph idx="1"/>
          </p:nvPr>
        </p:nvSpPr>
        <p:spPr/>
        <p:txBody>
          <a:bodyPr/>
          <a:lstStyle/>
          <a:p>
            <a:pPr marL="0" indent="0">
              <a:lnSpc>
                <a:spcPct val="100000"/>
              </a:lnSpc>
              <a:buNone/>
            </a:pPr>
            <a:r>
              <a:rPr lang="es-MX" dirty="0" err="1" smtClean="0"/>
              <a:t>Lifestore</a:t>
            </a:r>
            <a:r>
              <a:rPr lang="es-MX" dirty="0" smtClean="0"/>
              <a:t> presenta problemas de </a:t>
            </a:r>
            <a:r>
              <a:rPr lang="es-MX" dirty="0" err="1" smtClean="0"/>
              <a:t>sobreinventario</a:t>
            </a:r>
            <a:r>
              <a:rPr lang="es-MX" dirty="0" smtClean="0"/>
              <a:t> y reducción en las ventas de los últimos tres meses. Por lo tanto se realizó un </a:t>
            </a:r>
            <a:r>
              <a:rPr lang="es-MX" dirty="0"/>
              <a:t>análisis general de las ventas por mes </a:t>
            </a:r>
            <a:r>
              <a:rPr lang="es-MX" dirty="0" smtClean="0"/>
              <a:t>y un análisis de top de productos en ventas, búsquedas</a:t>
            </a:r>
            <a:r>
              <a:rPr lang="es-MX" dirty="0"/>
              <a:t> y</a:t>
            </a:r>
            <a:r>
              <a:rPr lang="es-MX" dirty="0" smtClean="0"/>
              <a:t> reseñas</a:t>
            </a:r>
            <a:r>
              <a:rPr lang="en-US" dirty="0" smtClean="0"/>
              <a:t>.</a:t>
            </a:r>
          </a:p>
          <a:p>
            <a:pPr marL="0" indent="0">
              <a:lnSpc>
                <a:spcPct val="100000"/>
              </a:lnSpc>
              <a:buNone/>
            </a:pPr>
            <a:r>
              <a:rPr lang="es-MX" dirty="0" smtClean="0"/>
              <a:t>En el siguiente documento se concluye que los productos con menso venta son los audífonos y que una estrategia de marketing digital, así como recomendación de estos productos en la página ayudarían a impulsar la venta de estos productos. Esto se concluye ya que los audífonos no tienen tantas búsquedas como otros productos, por lo que la causa de su baja venta es que los consumidores desconocen que </a:t>
            </a:r>
            <a:r>
              <a:rPr lang="es-MX" dirty="0" err="1" smtClean="0"/>
              <a:t>Lifestore</a:t>
            </a:r>
            <a:r>
              <a:rPr lang="es-MX" dirty="0" smtClean="0"/>
              <a:t> vende esta categoría.</a:t>
            </a:r>
            <a:endParaRPr lang="es-MX" dirty="0"/>
          </a:p>
        </p:txBody>
      </p:sp>
    </p:spTree>
    <p:extLst>
      <p:ext uri="{BB962C8B-B14F-4D97-AF65-F5344CB8AC3E}">
        <p14:creationId xmlns:p14="http://schemas.microsoft.com/office/powerpoint/2010/main" val="287368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Código</a:t>
            </a:r>
            <a:endParaRPr lang="en-US" dirty="0"/>
          </a:p>
        </p:txBody>
      </p:sp>
      <p:sp>
        <p:nvSpPr>
          <p:cNvPr id="3" name="Marcador de contenido 2"/>
          <p:cNvSpPr>
            <a:spLocks noGrp="1"/>
          </p:cNvSpPr>
          <p:nvPr>
            <p:ph idx="1"/>
          </p:nvPr>
        </p:nvSpPr>
        <p:spPr/>
        <p:txBody>
          <a:bodyPr>
            <a:normAutofit fontScale="70000" lnSpcReduction="20000"/>
          </a:bodyPr>
          <a:lstStyle/>
          <a:p>
            <a:pPr>
              <a:lnSpc>
                <a:spcPct val="100000"/>
              </a:lnSpc>
            </a:pPr>
            <a:r>
              <a:rPr lang="es-MX" u="sng" dirty="0" err="1" smtClean="0"/>
              <a:t>Login</a:t>
            </a:r>
            <a:r>
              <a:rPr lang="es-MX" u="sng" dirty="0" smtClean="0"/>
              <a:t> usuario </a:t>
            </a:r>
          </a:p>
          <a:p>
            <a:pPr>
              <a:lnSpc>
                <a:spcPct val="100000"/>
              </a:lnSpc>
            </a:pPr>
            <a:r>
              <a:rPr lang="es-MX" dirty="0" smtClean="0"/>
              <a:t>Para la primer parte de </a:t>
            </a:r>
            <a:r>
              <a:rPr lang="es-MX" dirty="0" err="1" smtClean="0"/>
              <a:t>login</a:t>
            </a:r>
            <a:r>
              <a:rPr lang="es-MX" dirty="0" smtClean="0"/>
              <a:t> usuario, se usa un </a:t>
            </a:r>
            <a:r>
              <a:rPr lang="es-MX" dirty="0" err="1" smtClean="0"/>
              <a:t>while</a:t>
            </a:r>
            <a:r>
              <a:rPr lang="es-MX" dirty="0" smtClean="0"/>
              <a:t> para que pida la contraseña hasta que sea la correcta. La contraseña es ‘</a:t>
            </a:r>
            <a:r>
              <a:rPr lang="es-MX" dirty="0" err="1" smtClean="0"/>
              <a:t>emtech</a:t>
            </a:r>
            <a:r>
              <a:rPr lang="es-MX" dirty="0" smtClean="0"/>
              <a:t>’</a:t>
            </a:r>
          </a:p>
          <a:p>
            <a:pPr>
              <a:lnSpc>
                <a:spcPct val="100000"/>
              </a:lnSpc>
            </a:pPr>
            <a:r>
              <a:rPr lang="es-MX" u="sng" dirty="0" smtClean="0"/>
              <a:t>Top productos</a:t>
            </a:r>
          </a:p>
          <a:p>
            <a:pPr>
              <a:lnSpc>
                <a:spcPct val="100000"/>
              </a:lnSpc>
            </a:pPr>
            <a:r>
              <a:rPr lang="es-MX" dirty="0" smtClean="0"/>
              <a:t>Enseguida a través de </a:t>
            </a:r>
            <a:r>
              <a:rPr lang="es-MX" dirty="0" err="1" smtClean="0"/>
              <a:t>for</a:t>
            </a:r>
            <a:r>
              <a:rPr lang="es-MX" dirty="0" smtClean="0"/>
              <a:t> hacemos una lista que contenga todos los id de productos sin repetirse, para esto, vamos guardando en otra lista los códigos con la condición de que no estén ya en esa lista usando otro </a:t>
            </a:r>
            <a:r>
              <a:rPr lang="es-MX" dirty="0" err="1" smtClean="0"/>
              <a:t>for</a:t>
            </a:r>
            <a:r>
              <a:rPr lang="es-MX" dirty="0" smtClean="0"/>
              <a:t>. </a:t>
            </a:r>
          </a:p>
          <a:p>
            <a:pPr>
              <a:lnSpc>
                <a:spcPct val="100000"/>
              </a:lnSpc>
            </a:pPr>
            <a:r>
              <a:rPr lang="es-MX" dirty="0" smtClean="0"/>
              <a:t>Ya que tenemos esta lista, hacemos otra lista agregando un 0 para cada id.</a:t>
            </a:r>
          </a:p>
          <a:p>
            <a:pPr>
              <a:lnSpc>
                <a:spcPct val="100000"/>
              </a:lnSpc>
            </a:pPr>
            <a:r>
              <a:rPr lang="es-MX" dirty="0" smtClean="0"/>
              <a:t>Enseguida a través de acumuladores hacemos la suma de ventas filtrando los que no tuvieron devoluciones</a:t>
            </a:r>
          </a:p>
          <a:p>
            <a:pPr>
              <a:lnSpc>
                <a:spcPct val="100000"/>
              </a:lnSpc>
            </a:pPr>
            <a:r>
              <a:rPr lang="es-MX" dirty="0" smtClean="0"/>
              <a:t>En el siguiente bloque ordenamos de mayor a menos la lista, encontrando primero el valor máximo de la lista y guardándolo en una nueva lista llamada ‘ventas4’. Enseguida en otra lista llamada ‘resto’ guardamos el resto de los productos y realizamos de nuevo la búsqueda del máximo y lo anexamos a la lista ‘ventas4’. </a:t>
            </a:r>
          </a:p>
          <a:p>
            <a:pPr>
              <a:lnSpc>
                <a:spcPct val="100000"/>
              </a:lnSpc>
            </a:pPr>
            <a:r>
              <a:rPr lang="es-MX" dirty="0" smtClean="0"/>
              <a:t>Pasamos por la lista de materiales para poder anexar el nombre de producto en la lista anterior.</a:t>
            </a:r>
          </a:p>
          <a:p>
            <a:pPr>
              <a:lnSpc>
                <a:spcPct val="100000"/>
              </a:lnSpc>
            </a:pPr>
            <a:r>
              <a:rPr lang="es-MX" dirty="0" smtClean="0"/>
              <a:t>Imprimimos el top 5, </a:t>
            </a:r>
            <a:r>
              <a:rPr lang="es-MX" dirty="0" err="1" smtClean="0"/>
              <a:t>imprimirndo</a:t>
            </a:r>
            <a:r>
              <a:rPr lang="es-MX" dirty="0" smtClean="0"/>
              <a:t> a través de un </a:t>
            </a:r>
            <a:r>
              <a:rPr lang="es-MX" dirty="0" err="1" smtClean="0"/>
              <a:t>loop</a:t>
            </a:r>
            <a:r>
              <a:rPr lang="es-MX" dirty="0" smtClean="0"/>
              <a:t> que tiene un acumulador que va a de 0 a 4. </a:t>
            </a:r>
          </a:p>
          <a:p>
            <a:pPr>
              <a:lnSpc>
                <a:spcPct val="100000"/>
              </a:lnSpc>
            </a:pPr>
            <a:endParaRPr lang="es-MX" dirty="0" smtClean="0"/>
          </a:p>
          <a:p>
            <a:pPr>
              <a:lnSpc>
                <a:spcPct val="100000"/>
              </a:lnSpc>
            </a:pPr>
            <a:endParaRPr lang="es-MX" dirty="0" smtClean="0"/>
          </a:p>
          <a:p>
            <a:pPr>
              <a:lnSpc>
                <a:spcPct val="100000"/>
              </a:lnSpc>
            </a:pPr>
            <a:endParaRPr lang="es-MX" dirty="0"/>
          </a:p>
        </p:txBody>
      </p:sp>
    </p:spTree>
    <p:extLst>
      <p:ext uri="{BB962C8B-B14F-4D97-AF65-F5344CB8AC3E}">
        <p14:creationId xmlns:p14="http://schemas.microsoft.com/office/powerpoint/2010/main" val="255595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Código</a:t>
            </a:r>
            <a:endParaRPr lang="en-US" dirty="0"/>
          </a:p>
        </p:txBody>
      </p:sp>
      <p:sp>
        <p:nvSpPr>
          <p:cNvPr id="3" name="Marcador de contenido 2"/>
          <p:cNvSpPr>
            <a:spLocks noGrp="1"/>
          </p:cNvSpPr>
          <p:nvPr>
            <p:ph idx="1"/>
          </p:nvPr>
        </p:nvSpPr>
        <p:spPr/>
        <p:txBody>
          <a:bodyPr>
            <a:normAutofit fontScale="85000" lnSpcReduction="20000"/>
          </a:bodyPr>
          <a:lstStyle/>
          <a:p>
            <a:pPr>
              <a:lnSpc>
                <a:spcPct val="100000"/>
              </a:lnSpc>
            </a:pPr>
            <a:r>
              <a:rPr lang="es-MX" u="sng" dirty="0" smtClean="0"/>
              <a:t>Número de </a:t>
            </a:r>
            <a:r>
              <a:rPr lang="es-MX" u="sng" dirty="0" err="1"/>
              <a:t>b</a:t>
            </a:r>
            <a:r>
              <a:rPr lang="es-MX" u="sng" dirty="0" err="1" smtClean="0"/>
              <a:t>usquedas</a:t>
            </a:r>
            <a:endParaRPr lang="es-MX" u="sng" dirty="0" smtClean="0"/>
          </a:p>
          <a:p>
            <a:pPr>
              <a:lnSpc>
                <a:spcPct val="100000"/>
              </a:lnSpc>
            </a:pPr>
            <a:r>
              <a:rPr lang="es-MX" dirty="0" smtClean="0"/>
              <a:t>Enseguida a través de </a:t>
            </a:r>
            <a:r>
              <a:rPr lang="es-MX" dirty="0" err="1" smtClean="0"/>
              <a:t>for</a:t>
            </a:r>
            <a:r>
              <a:rPr lang="es-MX" dirty="0" smtClean="0"/>
              <a:t> hacemos una lista que contenga todos los id de productos sin repetirse, para esto, vamos guardando en otra lista los códigos con la condición de que no estén ya en esa lista usando otro </a:t>
            </a:r>
            <a:r>
              <a:rPr lang="es-MX" dirty="0" err="1" smtClean="0"/>
              <a:t>for</a:t>
            </a:r>
            <a:r>
              <a:rPr lang="es-MX" dirty="0" smtClean="0"/>
              <a:t>. </a:t>
            </a:r>
          </a:p>
          <a:p>
            <a:pPr>
              <a:lnSpc>
                <a:spcPct val="100000"/>
              </a:lnSpc>
            </a:pPr>
            <a:r>
              <a:rPr lang="es-MX" dirty="0" smtClean="0"/>
              <a:t>Ya que tenemos esta lista, hacemos otra lista agregando un 0 para cada id.</a:t>
            </a:r>
          </a:p>
          <a:p>
            <a:pPr>
              <a:lnSpc>
                <a:spcPct val="100000"/>
              </a:lnSpc>
            </a:pPr>
            <a:r>
              <a:rPr lang="es-MX" dirty="0" smtClean="0"/>
              <a:t>Enseguida a través de acumuladores hacemos la suma de </a:t>
            </a:r>
            <a:r>
              <a:rPr lang="es-MX" dirty="0" err="1" smtClean="0"/>
              <a:t>busquedas</a:t>
            </a:r>
            <a:endParaRPr lang="es-MX" dirty="0" smtClean="0"/>
          </a:p>
          <a:p>
            <a:pPr>
              <a:lnSpc>
                <a:spcPct val="100000"/>
              </a:lnSpc>
            </a:pPr>
            <a:r>
              <a:rPr lang="es-MX" dirty="0" smtClean="0"/>
              <a:t>En el siguiente bloque ordenamos de mayor a menos la lista, encontrando primero el valor máximo de la lista y guardándolo en una nueva lista llamada ‘ventas4’. Enseguida en otra lista llamada ‘resto’ guardamos el resto de los productos y realizamos de nuevo la búsqueda del máximo y lo anexamos a la lista ‘ventas4’. </a:t>
            </a:r>
          </a:p>
          <a:p>
            <a:pPr>
              <a:lnSpc>
                <a:spcPct val="100000"/>
              </a:lnSpc>
            </a:pPr>
            <a:r>
              <a:rPr lang="es-MX" dirty="0" smtClean="0"/>
              <a:t>Pasamos por la lista de materiales para poder anexar el nombre de producto en la lista anterior.</a:t>
            </a:r>
          </a:p>
          <a:p>
            <a:pPr>
              <a:lnSpc>
                <a:spcPct val="100000"/>
              </a:lnSpc>
            </a:pPr>
            <a:r>
              <a:rPr lang="es-MX" dirty="0" smtClean="0"/>
              <a:t>Imprimimos el top 5, </a:t>
            </a:r>
            <a:r>
              <a:rPr lang="es-MX" dirty="0" err="1" smtClean="0"/>
              <a:t>imprimirndo</a:t>
            </a:r>
            <a:r>
              <a:rPr lang="es-MX" dirty="0" smtClean="0"/>
              <a:t> a través de un </a:t>
            </a:r>
            <a:r>
              <a:rPr lang="es-MX" dirty="0" err="1" smtClean="0"/>
              <a:t>loop</a:t>
            </a:r>
            <a:r>
              <a:rPr lang="es-MX" dirty="0" smtClean="0"/>
              <a:t> que tiene un acumulador que va a de 0 a 4. </a:t>
            </a:r>
          </a:p>
          <a:p>
            <a:pPr>
              <a:lnSpc>
                <a:spcPct val="100000"/>
              </a:lnSpc>
            </a:pPr>
            <a:endParaRPr lang="es-MX" dirty="0" smtClean="0"/>
          </a:p>
          <a:p>
            <a:pPr>
              <a:lnSpc>
                <a:spcPct val="100000"/>
              </a:lnSpc>
            </a:pPr>
            <a:endParaRPr lang="es-MX" dirty="0" smtClean="0"/>
          </a:p>
          <a:p>
            <a:pPr>
              <a:lnSpc>
                <a:spcPct val="100000"/>
              </a:lnSpc>
            </a:pPr>
            <a:endParaRPr lang="es-MX" dirty="0"/>
          </a:p>
        </p:txBody>
      </p:sp>
    </p:spTree>
    <p:extLst>
      <p:ext uri="{BB962C8B-B14F-4D97-AF65-F5344CB8AC3E}">
        <p14:creationId xmlns:p14="http://schemas.microsoft.com/office/powerpoint/2010/main" val="107554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Código</a:t>
            </a:r>
            <a:endParaRPr lang="en-US" dirty="0"/>
          </a:p>
        </p:txBody>
      </p:sp>
      <p:sp>
        <p:nvSpPr>
          <p:cNvPr id="3" name="Marcador de contenido 2"/>
          <p:cNvSpPr>
            <a:spLocks noGrp="1"/>
          </p:cNvSpPr>
          <p:nvPr>
            <p:ph idx="1"/>
          </p:nvPr>
        </p:nvSpPr>
        <p:spPr/>
        <p:txBody>
          <a:bodyPr>
            <a:normAutofit fontScale="77500" lnSpcReduction="20000"/>
          </a:bodyPr>
          <a:lstStyle/>
          <a:p>
            <a:pPr>
              <a:lnSpc>
                <a:spcPct val="100000"/>
              </a:lnSpc>
            </a:pPr>
            <a:r>
              <a:rPr lang="es-MX" u="sng" dirty="0" smtClean="0"/>
              <a:t>Reseñas </a:t>
            </a:r>
          </a:p>
          <a:p>
            <a:pPr>
              <a:lnSpc>
                <a:spcPct val="100000"/>
              </a:lnSpc>
            </a:pPr>
            <a:r>
              <a:rPr lang="es-MX" dirty="0" smtClean="0"/>
              <a:t>Enseguida a través de </a:t>
            </a:r>
            <a:r>
              <a:rPr lang="es-MX" dirty="0" err="1" smtClean="0"/>
              <a:t>for</a:t>
            </a:r>
            <a:r>
              <a:rPr lang="es-MX" dirty="0" smtClean="0"/>
              <a:t> hacemos una lista que contenga todos los id de productos sin repetirse, para esto, vamos guardando en otra lista los códigos con la condición de que no estén ya en esa lista usando otro </a:t>
            </a:r>
            <a:r>
              <a:rPr lang="es-MX" dirty="0" err="1" smtClean="0"/>
              <a:t>for</a:t>
            </a:r>
            <a:r>
              <a:rPr lang="es-MX" dirty="0" smtClean="0"/>
              <a:t>. </a:t>
            </a:r>
          </a:p>
          <a:p>
            <a:pPr>
              <a:lnSpc>
                <a:spcPct val="100000"/>
              </a:lnSpc>
            </a:pPr>
            <a:r>
              <a:rPr lang="es-MX" dirty="0" smtClean="0"/>
              <a:t>Ya que tenemos esta lista, hacemos otra lista agregando un 0 para cada id.</a:t>
            </a:r>
          </a:p>
          <a:p>
            <a:pPr>
              <a:lnSpc>
                <a:spcPct val="100000"/>
              </a:lnSpc>
            </a:pPr>
            <a:r>
              <a:rPr lang="es-MX" dirty="0" smtClean="0"/>
              <a:t>Enseguida a través de acumuladores hacemos la suma de ventas y la suma de las reseñas</a:t>
            </a:r>
          </a:p>
          <a:p>
            <a:pPr>
              <a:lnSpc>
                <a:spcPct val="100000"/>
              </a:lnSpc>
            </a:pPr>
            <a:r>
              <a:rPr lang="es-MX" dirty="0" smtClean="0"/>
              <a:t>Hacemos la división de la suma de reseñas entre las ventas para sacar el promedio de puntuación.</a:t>
            </a:r>
          </a:p>
          <a:p>
            <a:pPr>
              <a:lnSpc>
                <a:spcPct val="100000"/>
              </a:lnSpc>
            </a:pPr>
            <a:r>
              <a:rPr lang="es-MX" dirty="0" smtClean="0"/>
              <a:t>En el siguiente bloque ordenamos de mayor a menos la lista, encontrando primero el valor máximo de la lista y guardándolo en una nueva lista llamada ‘ventas4’. Enseguida en otra lista llamada ‘resto’ guardamos el resto de los productos y realizamos de nuevo la búsqueda del máximo y lo anexamos a la lista ‘ventas4’. </a:t>
            </a:r>
          </a:p>
          <a:p>
            <a:pPr>
              <a:lnSpc>
                <a:spcPct val="100000"/>
              </a:lnSpc>
            </a:pPr>
            <a:r>
              <a:rPr lang="es-MX" dirty="0" smtClean="0"/>
              <a:t>Pasamos por la lista de materiales para poder anexar el nombre de producto en la lista anterior.</a:t>
            </a:r>
          </a:p>
          <a:p>
            <a:pPr>
              <a:lnSpc>
                <a:spcPct val="100000"/>
              </a:lnSpc>
            </a:pPr>
            <a:r>
              <a:rPr lang="es-MX" dirty="0" smtClean="0"/>
              <a:t>Imprimimos el top 5, </a:t>
            </a:r>
            <a:r>
              <a:rPr lang="es-MX" dirty="0" err="1" smtClean="0"/>
              <a:t>imprimirndo</a:t>
            </a:r>
            <a:r>
              <a:rPr lang="es-MX" dirty="0" smtClean="0"/>
              <a:t> a través de un </a:t>
            </a:r>
            <a:r>
              <a:rPr lang="es-MX" dirty="0" err="1" smtClean="0"/>
              <a:t>loop</a:t>
            </a:r>
            <a:r>
              <a:rPr lang="es-MX" dirty="0" smtClean="0"/>
              <a:t> que tiene un acumulador que va a de 0 a 4. </a:t>
            </a:r>
          </a:p>
          <a:p>
            <a:pPr>
              <a:lnSpc>
                <a:spcPct val="100000"/>
              </a:lnSpc>
            </a:pPr>
            <a:endParaRPr lang="es-MX" dirty="0" smtClean="0"/>
          </a:p>
          <a:p>
            <a:pPr>
              <a:lnSpc>
                <a:spcPct val="100000"/>
              </a:lnSpc>
            </a:pPr>
            <a:endParaRPr lang="es-MX" dirty="0" smtClean="0"/>
          </a:p>
          <a:p>
            <a:pPr>
              <a:lnSpc>
                <a:spcPct val="100000"/>
              </a:lnSpc>
            </a:pPr>
            <a:endParaRPr lang="es-MX" dirty="0"/>
          </a:p>
        </p:txBody>
      </p:sp>
    </p:spTree>
    <p:extLst>
      <p:ext uri="{BB962C8B-B14F-4D97-AF65-F5344CB8AC3E}">
        <p14:creationId xmlns:p14="http://schemas.microsoft.com/office/powerpoint/2010/main" val="122312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Código</a:t>
            </a:r>
            <a:endParaRPr lang="en-US" dirty="0"/>
          </a:p>
        </p:txBody>
      </p:sp>
      <p:sp>
        <p:nvSpPr>
          <p:cNvPr id="3" name="Marcador de contenido 2"/>
          <p:cNvSpPr>
            <a:spLocks noGrp="1"/>
          </p:cNvSpPr>
          <p:nvPr>
            <p:ph idx="1"/>
          </p:nvPr>
        </p:nvSpPr>
        <p:spPr/>
        <p:txBody>
          <a:bodyPr>
            <a:normAutofit fontScale="70000" lnSpcReduction="20000"/>
          </a:bodyPr>
          <a:lstStyle/>
          <a:p>
            <a:pPr>
              <a:lnSpc>
                <a:spcPct val="100000"/>
              </a:lnSpc>
            </a:pPr>
            <a:r>
              <a:rPr lang="es-MX" u="sng" dirty="0" smtClean="0"/>
              <a:t>No de </a:t>
            </a:r>
            <a:r>
              <a:rPr lang="es-MX" u="sng" dirty="0" err="1" smtClean="0"/>
              <a:t>vtas</a:t>
            </a:r>
            <a:r>
              <a:rPr lang="es-MX" u="sng" dirty="0" smtClean="0"/>
              <a:t> e ingresos </a:t>
            </a:r>
          </a:p>
          <a:p>
            <a:pPr>
              <a:lnSpc>
                <a:spcPct val="100000"/>
              </a:lnSpc>
            </a:pPr>
            <a:r>
              <a:rPr lang="es-MX" dirty="0" smtClean="0"/>
              <a:t>Enseguida a través de </a:t>
            </a:r>
            <a:r>
              <a:rPr lang="es-MX" dirty="0" err="1" smtClean="0"/>
              <a:t>for</a:t>
            </a:r>
            <a:r>
              <a:rPr lang="es-MX" dirty="0" smtClean="0"/>
              <a:t> hacemos una lista que contenga todos los meses sin repetirse, para esto, vamos guardando en otra lista los meses con la condición de que no estén ya en esa lista usando otro </a:t>
            </a:r>
            <a:r>
              <a:rPr lang="es-MX" dirty="0" err="1" smtClean="0"/>
              <a:t>for</a:t>
            </a:r>
            <a:r>
              <a:rPr lang="es-MX" dirty="0" smtClean="0"/>
              <a:t>. </a:t>
            </a:r>
          </a:p>
          <a:p>
            <a:pPr>
              <a:lnSpc>
                <a:spcPct val="100000"/>
              </a:lnSpc>
            </a:pPr>
            <a:r>
              <a:rPr lang="es-MX" dirty="0"/>
              <a:t>Enseguida a través de </a:t>
            </a:r>
            <a:r>
              <a:rPr lang="es-MX" dirty="0" err="1"/>
              <a:t>for</a:t>
            </a:r>
            <a:r>
              <a:rPr lang="es-MX" dirty="0"/>
              <a:t> hacemos una lista que contenga todos los </a:t>
            </a:r>
            <a:r>
              <a:rPr lang="es-MX" dirty="0" smtClean="0"/>
              <a:t>productos </a:t>
            </a:r>
            <a:r>
              <a:rPr lang="es-MX" dirty="0"/>
              <a:t>sin repetirse, para esto, vamos guardando en otra lista los </a:t>
            </a:r>
            <a:r>
              <a:rPr lang="es-MX" dirty="0" err="1" smtClean="0"/>
              <a:t>prodcutos</a:t>
            </a:r>
            <a:r>
              <a:rPr lang="es-MX" dirty="0" smtClean="0"/>
              <a:t> </a:t>
            </a:r>
            <a:r>
              <a:rPr lang="es-MX" dirty="0"/>
              <a:t>con la condición de que no estén ya en esa lista usando otro </a:t>
            </a:r>
            <a:r>
              <a:rPr lang="es-MX" dirty="0" err="1"/>
              <a:t>for</a:t>
            </a:r>
            <a:r>
              <a:rPr lang="es-MX" dirty="0"/>
              <a:t>. </a:t>
            </a:r>
            <a:endParaRPr lang="es-MX" dirty="0" smtClean="0"/>
          </a:p>
          <a:p>
            <a:pPr>
              <a:lnSpc>
                <a:spcPct val="100000"/>
              </a:lnSpc>
            </a:pPr>
            <a:r>
              <a:rPr lang="es-MX" dirty="0" smtClean="0"/>
              <a:t>Ya que tenemos esta lista, juntamos las dos listas para tener un lista de productos por mes.</a:t>
            </a:r>
          </a:p>
          <a:p>
            <a:pPr>
              <a:lnSpc>
                <a:spcPct val="100000"/>
              </a:lnSpc>
            </a:pPr>
            <a:r>
              <a:rPr lang="es-MX" dirty="0" smtClean="0"/>
              <a:t>Enseguida a través de acumuladores hacemos la suma de ventas</a:t>
            </a:r>
          </a:p>
          <a:p>
            <a:pPr>
              <a:lnSpc>
                <a:spcPct val="100000"/>
              </a:lnSpc>
            </a:pPr>
            <a:r>
              <a:rPr lang="es-MX" dirty="0" smtClean="0"/>
              <a:t>Pasamos a integrar el precio de cada material y hacer la multiplicación de el no. De ventas por el precio.</a:t>
            </a:r>
          </a:p>
          <a:p>
            <a:pPr>
              <a:lnSpc>
                <a:spcPct val="100000"/>
              </a:lnSpc>
            </a:pPr>
            <a:r>
              <a:rPr lang="es-MX" dirty="0" smtClean="0"/>
              <a:t>Hacemos tabla por mes tomando sólo el número de ventas y el ingreso de la tabal anterior.</a:t>
            </a:r>
          </a:p>
          <a:p>
            <a:pPr>
              <a:lnSpc>
                <a:spcPct val="100000"/>
              </a:lnSpc>
            </a:pPr>
            <a:r>
              <a:rPr lang="es-MX" dirty="0" err="1" smtClean="0"/>
              <a:t>Eseguida</a:t>
            </a:r>
            <a:r>
              <a:rPr lang="es-MX" dirty="0" smtClean="0"/>
              <a:t>, ordenamos por mes e imprimimos</a:t>
            </a:r>
          </a:p>
          <a:p>
            <a:pPr>
              <a:lnSpc>
                <a:spcPct val="100000"/>
              </a:lnSpc>
            </a:pPr>
            <a:r>
              <a:rPr lang="es-MX" dirty="0" smtClean="0"/>
              <a:t>Hacemos a través de un </a:t>
            </a:r>
            <a:r>
              <a:rPr lang="es-MX" dirty="0" err="1" smtClean="0"/>
              <a:t>for</a:t>
            </a:r>
            <a:r>
              <a:rPr lang="es-MX" dirty="0" smtClean="0"/>
              <a:t> y un acumulador la suma del no. de ventas y los ingresos; para dividirlos por el </a:t>
            </a:r>
            <a:r>
              <a:rPr lang="es-MX" dirty="0" err="1" smtClean="0"/>
              <a:t>len</a:t>
            </a:r>
            <a:r>
              <a:rPr lang="es-MX" dirty="0" smtClean="0"/>
              <a:t> de la tabla (8 meses). Imprimimos el promedio por mes de no. de </a:t>
            </a:r>
            <a:r>
              <a:rPr lang="es-MX" dirty="0" err="1" smtClean="0"/>
              <a:t>vtas</a:t>
            </a:r>
            <a:r>
              <a:rPr lang="es-MX" dirty="0"/>
              <a:t> </a:t>
            </a:r>
            <a:r>
              <a:rPr lang="es-MX" dirty="0" smtClean="0"/>
              <a:t>e ingresos.</a:t>
            </a:r>
          </a:p>
          <a:p>
            <a:pPr>
              <a:lnSpc>
                <a:spcPct val="100000"/>
              </a:lnSpc>
            </a:pPr>
            <a:endParaRPr lang="es-MX" dirty="0" smtClean="0"/>
          </a:p>
          <a:p>
            <a:pPr>
              <a:lnSpc>
                <a:spcPct val="100000"/>
              </a:lnSpc>
            </a:pPr>
            <a:endParaRPr lang="es-MX" dirty="0"/>
          </a:p>
        </p:txBody>
      </p:sp>
    </p:spTree>
    <p:extLst>
      <p:ext uri="{BB962C8B-B14F-4D97-AF65-F5344CB8AC3E}">
        <p14:creationId xmlns:p14="http://schemas.microsoft.com/office/powerpoint/2010/main" val="122976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Ventas por mes</a:t>
            </a:r>
            <a:endParaRPr lang="en-US" dirty="0"/>
          </a:p>
        </p:txBody>
      </p:sp>
      <p:pic>
        <p:nvPicPr>
          <p:cNvPr id="9" name="Imagen 8"/>
          <p:cNvPicPr>
            <a:picLocks noChangeAspect="1"/>
          </p:cNvPicPr>
          <p:nvPr/>
        </p:nvPicPr>
        <p:blipFill>
          <a:blip r:embed="rId2"/>
          <a:stretch>
            <a:fillRect/>
          </a:stretch>
        </p:blipFill>
        <p:spPr>
          <a:xfrm>
            <a:off x="292504" y="2275900"/>
            <a:ext cx="5591660" cy="3933831"/>
          </a:xfrm>
          <a:prstGeom prst="rect">
            <a:avLst/>
          </a:prstGeom>
        </p:spPr>
      </p:pic>
      <p:pic>
        <p:nvPicPr>
          <p:cNvPr id="10" name="Imagen 9"/>
          <p:cNvPicPr>
            <a:picLocks noChangeAspect="1"/>
          </p:cNvPicPr>
          <p:nvPr/>
        </p:nvPicPr>
        <p:blipFill>
          <a:blip r:embed="rId3"/>
          <a:stretch>
            <a:fillRect/>
          </a:stretch>
        </p:blipFill>
        <p:spPr>
          <a:xfrm>
            <a:off x="6877965" y="2084832"/>
            <a:ext cx="4340495" cy="4353892"/>
          </a:xfrm>
          <a:prstGeom prst="rect">
            <a:avLst/>
          </a:prstGeom>
        </p:spPr>
      </p:pic>
    </p:spTree>
    <p:extLst>
      <p:ext uri="{BB962C8B-B14F-4D97-AF65-F5344CB8AC3E}">
        <p14:creationId xmlns:p14="http://schemas.microsoft.com/office/powerpoint/2010/main" val="105046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a:t>
            </a:r>
            <a:endParaRPr lang="en-US" dirty="0"/>
          </a:p>
        </p:txBody>
      </p:sp>
      <p:sp>
        <p:nvSpPr>
          <p:cNvPr id="3" name="Marcador de contenido 2"/>
          <p:cNvSpPr>
            <a:spLocks noGrp="1"/>
          </p:cNvSpPr>
          <p:nvPr>
            <p:ph sz="half" idx="1"/>
          </p:nvPr>
        </p:nvSpPr>
        <p:spPr>
          <a:xfrm>
            <a:off x="1024127" y="2210938"/>
            <a:ext cx="10235276" cy="3698544"/>
          </a:xfrm>
        </p:spPr>
        <p:txBody>
          <a:bodyPr>
            <a:normAutofit/>
          </a:bodyPr>
          <a:lstStyle/>
          <a:p>
            <a:r>
              <a:rPr lang="es-MX" dirty="0" smtClean="0"/>
              <a:t>En la tabla por mes podemos ver que efectivamente los ingresos y el número de pedidos por mes se han caído en los últimos tres meses. En cuanto a los pedidos se han caído </a:t>
            </a:r>
            <a:r>
              <a:rPr lang="es-MX" dirty="0" err="1" smtClean="0"/>
              <a:t>apróx</a:t>
            </a:r>
            <a:r>
              <a:rPr lang="es-MX" dirty="0" smtClean="0"/>
              <a:t> 80% vs el promedio mensual; por parte de los ingresos han caído un </a:t>
            </a:r>
            <a:r>
              <a:rPr lang="es-MX" dirty="0" err="1" smtClean="0"/>
              <a:t>apróx</a:t>
            </a:r>
            <a:r>
              <a:rPr lang="es-MX" dirty="0" smtClean="0"/>
              <a:t> de  90% vs el promedio mensual. </a:t>
            </a:r>
          </a:p>
          <a:p>
            <a:r>
              <a:rPr lang="es-MX" dirty="0" smtClean="0"/>
              <a:t>Por otro lado, vemos que </a:t>
            </a:r>
            <a:r>
              <a:rPr lang="es-MX" dirty="0" err="1" smtClean="0"/>
              <a:t>apróx</a:t>
            </a:r>
            <a:r>
              <a:rPr lang="es-MX" dirty="0" smtClean="0"/>
              <a:t> un 60% de los ingresos se generó en los meses de Enero, Marzo y Abril.</a:t>
            </a:r>
          </a:p>
          <a:p>
            <a:endParaRPr lang="es-MX" dirty="0" smtClean="0"/>
          </a:p>
          <a:p>
            <a:endParaRPr lang="es-MX" dirty="0"/>
          </a:p>
          <a:p>
            <a:endParaRPr lang="en-US" dirty="0"/>
          </a:p>
        </p:txBody>
      </p:sp>
    </p:spTree>
    <p:extLst>
      <p:ext uri="{BB962C8B-B14F-4D97-AF65-F5344CB8AC3E}">
        <p14:creationId xmlns:p14="http://schemas.microsoft.com/office/powerpoint/2010/main" val="3662155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167</TotalTime>
  <Words>1491</Words>
  <Application>Microsoft Office PowerPoint</Application>
  <PresentationFormat>Panorámica</PresentationFormat>
  <Paragraphs>70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Tw Cen MT</vt:lpstr>
      <vt:lpstr>Tw Cen MT Condensed</vt:lpstr>
      <vt:lpstr>Wingdings 3</vt:lpstr>
      <vt:lpstr>Integral</vt:lpstr>
      <vt:lpstr>LIFESTORE BUSINESS CASE</vt:lpstr>
      <vt:lpstr>Índice</vt:lpstr>
      <vt:lpstr>Introducción</vt:lpstr>
      <vt:lpstr>Explicación Código</vt:lpstr>
      <vt:lpstr>Explicación Código</vt:lpstr>
      <vt:lpstr>Explicación Código</vt:lpstr>
      <vt:lpstr>Explicación Código</vt:lpstr>
      <vt:lpstr>Ventas por mes</vt:lpstr>
      <vt:lpstr>Análisis</vt:lpstr>
      <vt:lpstr>Top 5 productos más vendidos y resagados</vt:lpstr>
      <vt:lpstr>Top 5 productos de búsqueda</vt:lpstr>
      <vt:lpstr>Top 5 productos de reseña</vt:lpstr>
      <vt:lpstr>ANálisis</vt:lpstr>
      <vt:lpstr>SOLUCIÓN AL PROBLEMA</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LIFESTORE BUSINESS CASE</dc:title>
  <dc:creator>Díaz González Manjarrez Fernando</dc:creator>
  <cp:lastModifiedBy>Díaz González Manjarrez Fernando</cp:lastModifiedBy>
  <cp:revision>10</cp:revision>
  <dcterms:created xsi:type="dcterms:W3CDTF">2021-12-05T22:42:15Z</dcterms:created>
  <dcterms:modified xsi:type="dcterms:W3CDTF">2021-12-06T01:30:07Z</dcterms:modified>
</cp:coreProperties>
</file>