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2" r:id="rId24"/>
    <p:sldId id="283" r:id="rId25"/>
    <p:sldId id="279" r:id="rId26"/>
    <p:sldId id="280" r:id="rId27"/>
    <p:sldId id="281" r:id="rId28"/>
    <p:sldId id="284" r:id="rId29"/>
    <p:sldId id="285" r:id="rId30"/>
    <p:sldId id="288" r:id="rId31"/>
    <p:sldId id="289" r:id="rId32"/>
    <p:sldId id="290" r:id="rId33"/>
    <p:sldId id="291" r:id="rId3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2" d="100"/>
          <a:sy n="82" d="100"/>
        </p:scale>
        <p:origin x="9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5ABA5-141C-41F7-9C12-36D1A2661428}" type="datetimeFigureOut">
              <a:rPr lang="es-ES" smtClean="0"/>
              <a:t>23/03/2015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EF20D-7134-4554-8D95-287A82C47D36}" type="slidenum">
              <a:rPr lang="es-ES" smtClean="0"/>
              <a:t>‹Nº›</a:t>
            </a:fld>
            <a:endParaRPr lang="es-ES"/>
          </a:p>
        </p:txBody>
      </p:sp>
    </p:spTree>
    <p:extLst>
      <p:ext uri="{BB962C8B-B14F-4D97-AF65-F5344CB8AC3E}">
        <p14:creationId xmlns:p14="http://schemas.microsoft.com/office/powerpoint/2010/main" val="1281520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8EF20D-7134-4554-8D95-287A82C47D36}" type="slidenum">
              <a:rPr lang="es-ES" smtClean="0"/>
              <a:t>17</a:t>
            </a:fld>
            <a:endParaRPr lang="es-ES"/>
          </a:p>
        </p:txBody>
      </p:sp>
    </p:spTree>
    <p:extLst>
      <p:ext uri="{BB962C8B-B14F-4D97-AF65-F5344CB8AC3E}">
        <p14:creationId xmlns:p14="http://schemas.microsoft.com/office/powerpoint/2010/main" val="152043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8EF20D-7134-4554-8D95-287A82C47D36}" type="slidenum">
              <a:rPr lang="es-ES" smtClean="0"/>
              <a:t>18</a:t>
            </a:fld>
            <a:endParaRPr lang="es-ES"/>
          </a:p>
        </p:txBody>
      </p:sp>
    </p:spTree>
    <p:extLst>
      <p:ext uri="{BB962C8B-B14F-4D97-AF65-F5344CB8AC3E}">
        <p14:creationId xmlns:p14="http://schemas.microsoft.com/office/powerpoint/2010/main" val="3512906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8EF20D-7134-4554-8D95-287A82C47D36}" type="slidenum">
              <a:rPr lang="es-ES" smtClean="0"/>
              <a:t>19</a:t>
            </a:fld>
            <a:endParaRPr lang="es-ES"/>
          </a:p>
        </p:txBody>
      </p:sp>
    </p:spTree>
    <p:extLst>
      <p:ext uri="{BB962C8B-B14F-4D97-AF65-F5344CB8AC3E}">
        <p14:creationId xmlns:p14="http://schemas.microsoft.com/office/powerpoint/2010/main" val="226127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8EF20D-7134-4554-8D95-287A82C47D36}" type="slidenum">
              <a:rPr lang="es-ES" smtClean="0"/>
              <a:t>20</a:t>
            </a:fld>
            <a:endParaRPr lang="es-ES"/>
          </a:p>
        </p:txBody>
      </p:sp>
    </p:spTree>
    <p:extLst>
      <p:ext uri="{BB962C8B-B14F-4D97-AF65-F5344CB8AC3E}">
        <p14:creationId xmlns:p14="http://schemas.microsoft.com/office/powerpoint/2010/main" val="2552771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8EF20D-7134-4554-8D95-287A82C47D36}" type="slidenum">
              <a:rPr lang="es-ES" smtClean="0"/>
              <a:t>21</a:t>
            </a:fld>
            <a:endParaRPr lang="es-ES"/>
          </a:p>
        </p:txBody>
      </p:sp>
    </p:spTree>
    <p:extLst>
      <p:ext uri="{BB962C8B-B14F-4D97-AF65-F5344CB8AC3E}">
        <p14:creationId xmlns:p14="http://schemas.microsoft.com/office/powerpoint/2010/main" val="831108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8EF20D-7134-4554-8D95-287A82C47D36}" type="slidenum">
              <a:rPr lang="es-ES" smtClean="0"/>
              <a:t>22</a:t>
            </a:fld>
            <a:endParaRPr lang="es-ES"/>
          </a:p>
        </p:txBody>
      </p:sp>
    </p:spTree>
    <p:extLst>
      <p:ext uri="{BB962C8B-B14F-4D97-AF65-F5344CB8AC3E}">
        <p14:creationId xmlns:p14="http://schemas.microsoft.com/office/powerpoint/2010/main" val="3256583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6BA1A857-7A26-4399-9E78-F541FDD2908D}" type="datetimeFigureOut">
              <a:rPr lang="es-ES" smtClean="0"/>
              <a:t>23/03/2015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3E7D0F-AE19-4934-99EB-DAFFDF10B2F3}" type="slidenum">
              <a:rPr lang="es-ES" smtClean="0"/>
              <a:t>‹Nº›</a:t>
            </a:fld>
            <a:endParaRPr lang="es-ES"/>
          </a:p>
        </p:txBody>
      </p:sp>
    </p:spTree>
    <p:extLst>
      <p:ext uri="{BB962C8B-B14F-4D97-AF65-F5344CB8AC3E}">
        <p14:creationId xmlns:p14="http://schemas.microsoft.com/office/powerpoint/2010/main" val="1232895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6BA1A857-7A26-4399-9E78-F541FDD2908D}" type="datetimeFigureOut">
              <a:rPr lang="es-ES" smtClean="0"/>
              <a:t>23/03/2015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3E7D0F-AE19-4934-99EB-DAFFDF10B2F3}" type="slidenum">
              <a:rPr lang="es-ES" smtClean="0"/>
              <a:t>‹Nº›</a:t>
            </a:fld>
            <a:endParaRPr lang="es-ES"/>
          </a:p>
        </p:txBody>
      </p:sp>
    </p:spTree>
    <p:extLst>
      <p:ext uri="{BB962C8B-B14F-4D97-AF65-F5344CB8AC3E}">
        <p14:creationId xmlns:p14="http://schemas.microsoft.com/office/powerpoint/2010/main" val="286962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6BA1A857-7A26-4399-9E78-F541FDD2908D}" type="datetimeFigureOut">
              <a:rPr lang="es-ES" smtClean="0"/>
              <a:t>23/03/2015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3E7D0F-AE19-4934-99EB-DAFFDF10B2F3}" type="slidenum">
              <a:rPr lang="es-ES" smtClean="0"/>
              <a:t>‹Nº›</a:t>
            </a:fld>
            <a:endParaRPr lang="es-ES"/>
          </a:p>
        </p:txBody>
      </p:sp>
    </p:spTree>
    <p:extLst>
      <p:ext uri="{BB962C8B-B14F-4D97-AF65-F5344CB8AC3E}">
        <p14:creationId xmlns:p14="http://schemas.microsoft.com/office/powerpoint/2010/main" val="259049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6BA1A857-7A26-4399-9E78-F541FDD2908D}" type="datetimeFigureOut">
              <a:rPr lang="es-ES" smtClean="0"/>
              <a:t>23/03/2015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3E7D0F-AE19-4934-99EB-DAFFDF10B2F3}" type="slidenum">
              <a:rPr lang="es-ES" smtClean="0"/>
              <a:t>‹Nº›</a:t>
            </a:fld>
            <a:endParaRPr lang="es-ES"/>
          </a:p>
        </p:txBody>
      </p:sp>
    </p:spTree>
    <p:extLst>
      <p:ext uri="{BB962C8B-B14F-4D97-AF65-F5344CB8AC3E}">
        <p14:creationId xmlns:p14="http://schemas.microsoft.com/office/powerpoint/2010/main" val="984392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6BA1A857-7A26-4399-9E78-F541FDD2908D}" type="datetimeFigureOut">
              <a:rPr lang="es-ES" smtClean="0"/>
              <a:t>23/03/2015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3E7D0F-AE19-4934-99EB-DAFFDF10B2F3}" type="slidenum">
              <a:rPr lang="es-ES" smtClean="0"/>
              <a:t>‹Nº›</a:t>
            </a:fld>
            <a:endParaRPr lang="es-ES"/>
          </a:p>
        </p:txBody>
      </p:sp>
    </p:spTree>
    <p:extLst>
      <p:ext uri="{BB962C8B-B14F-4D97-AF65-F5344CB8AC3E}">
        <p14:creationId xmlns:p14="http://schemas.microsoft.com/office/powerpoint/2010/main" val="300903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6BA1A857-7A26-4399-9E78-F541FDD2908D}" type="datetimeFigureOut">
              <a:rPr lang="es-ES" smtClean="0"/>
              <a:t>23/03/2015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23E7D0F-AE19-4934-99EB-DAFFDF10B2F3}" type="slidenum">
              <a:rPr lang="es-ES" smtClean="0"/>
              <a:t>‹Nº›</a:t>
            </a:fld>
            <a:endParaRPr lang="es-ES"/>
          </a:p>
        </p:txBody>
      </p:sp>
    </p:spTree>
    <p:extLst>
      <p:ext uri="{BB962C8B-B14F-4D97-AF65-F5344CB8AC3E}">
        <p14:creationId xmlns:p14="http://schemas.microsoft.com/office/powerpoint/2010/main" val="323291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6BA1A857-7A26-4399-9E78-F541FDD2908D}" type="datetimeFigureOut">
              <a:rPr lang="es-ES" smtClean="0"/>
              <a:t>23/03/2015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323E7D0F-AE19-4934-99EB-DAFFDF10B2F3}" type="slidenum">
              <a:rPr lang="es-ES" smtClean="0"/>
              <a:t>‹Nº›</a:t>
            </a:fld>
            <a:endParaRPr lang="es-ES"/>
          </a:p>
        </p:txBody>
      </p:sp>
    </p:spTree>
    <p:extLst>
      <p:ext uri="{BB962C8B-B14F-4D97-AF65-F5344CB8AC3E}">
        <p14:creationId xmlns:p14="http://schemas.microsoft.com/office/powerpoint/2010/main" val="69913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6BA1A857-7A26-4399-9E78-F541FDD2908D}" type="datetimeFigureOut">
              <a:rPr lang="es-ES" smtClean="0"/>
              <a:t>23/03/2015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323E7D0F-AE19-4934-99EB-DAFFDF10B2F3}" type="slidenum">
              <a:rPr lang="es-ES" smtClean="0"/>
              <a:t>‹Nº›</a:t>
            </a:fld>
            <a:endParaRPr lang="es-ES"/>
          </a:p>
        </p:txBody>
      </p:sp>
    </p:spTree>
    <p:extLst>
      <p:ext uri="{BB962C8B-B14F-4D97-AF65-F5344CB8AC3E}">
        <p14:creationId xmlns:p14="http://schemas.microsoft.com/office/powerpoint/2010/main" val="1976940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BA1A857-7A26-4399-9E78-F541FDD2908D}" type="datetimeFigureOut">
              <a:rPr lang="es-ES" smtClean="0"/>
              <a:t>23/03/2015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323E7D0F-AE19-4934-99EB-DAFFDF10B2F3}" type="slidenum">
              <a:rPr lang="es-ES" smtClean="0"/>
              <a:t>‹Nº›</a:t>
            </a:fld>
            <a:endParaRPr lang="es-ES"/>
          </a:p>
        </p:txBody>
      </p:sp>
    </p:spTree>
    <p:extLst>
      <p:ext uri="{BB962C8B-B14F-4D97-AF65-F5344CB8AC3E}">
        <p14:creationId xmlns:p14="http://schemas.microsoft.com/office/powerpoint/2010/main" val="135214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6BA1A857-7A26-4399-9E78-F541FDD2908D}" type="datetimeFigureOut">
              <a:rPr lang="es-ES" smtClean="0"/>
              <a:t>23/03/2015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23E7D0F-AE19-4934-99EB-DAFFDF10B2F3}" type="slidenum">
              <a:rPr lang="es-ES" smtClean="0"/>
              <a:t>‹Nº›</a:t>
            </a:fld>
            <a:endParaRPr lang="es-ES"/>
          </a:p>
        </p:txBody>
      </p:sp>
    </p:spTree>
    <p:extLst>
      <p:ext uri="{BB962C8B-B14F-4D97-AF65-F5344CB8AC3E}">
        <p14:creationId xmlns:p14="http://schemas.microsoft.com/office/powerpoint/2010/main" val="324404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6BA1A857-7A26-4399-9E78-F541FDD2908D}" type="datetimeFigureOut">
              <a:rPr lang="es-ES" smtClean="0"/>
              <a:t>23/03/2015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23E7D0F-AE19-4934-99EB-DAFFDF10B2F3}" type="slidenum">
              <a:rPr lang="es-ES" smtClean="0"/>
              <a:t>‹Nº›</a:t>
            </a:fld>
            <a:endParaRPr lang="es-ES"/>
          </a:p>
        </p:txBody>
      </p:sp>
    </p:spTree>
    <p:extLst>
      <p:ext uri="{BB962C8B-B14F-4D97-AF65-F5344CB8AC3E}">
        <p14:creationId xmlns:p14="http://schemas.microsoft.com/office/powerpoint/2010/main" val="543554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1A857-7A26-4399-9E78-F541FDD2908D}" type="datetimeFigureOut">
              <a:rPr lang="es-ES" smtClean="0"/>
              <a:t>23/03/2015</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3E7D0F-AE19-4934-99EB-DAFFDF10B2F3}" type="slidenum">
              <a:rPr lang="es-ES" smtClean="0"/>
              <a:t>‹Nº›</a:t>
            </a:fld>
            <a:endParaRPr lang="es-ES"/>
          </a:p>
        </p:txBody>
      </p:sp>
    </p:spTree>
    <p:extLst>
      <p:ext uri="{BB962C8B-B14F-4D97-AF65-F5344CB8AC3E}">
        <p14:creationId xmlns:p14="http://schemas.microsoft.com/office/powerpoint/2010/main" val="117351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Capacitación del módulo de PY</a:t>
            </a:r>
            <a:endParaRPr lang="es-ES" dirty="0"/>
          </a:p>
        </p:txBody>
      </p:sp>
      <p:sp>
        <p:nvSpPr>
          <p:cNvPr id="3" name="Subtítulo 2"/>
          <p:cNvSpPr>
            <a:spLocks noGrp="1"/>
          </p:cNvSpPr>
          <p:nvPr>
            <p:ph type="subTitle" idx="1"/>
          </p:nvPr>
        </p:nvSpPr>
        <p:spPr/>
        <p:txBody>
          <a:bodyPr/>
          <a:lstStyle/>
          <a:p>
            <a:r>
              <a:rPr lang="es-MX" dirty="0" smtClean="0"/>
              <a:t>Cálculo de la nómina, así como su contabilización y pagos</a:t>
            </a:r>
            <a:endParaRPr lang="es-ES" dirty="0"/>
          </a:p>
        </p:txBody>
      </p:sp>
    </p:spTree>
    <p:extLst>
      <p:ext uri="{BB962C8B-B14F-4D97-AF65-F5344CB8AC3E}">
        <p14:creationId xmlns:p14="http://schemas.microsoft.com/office/powerpoint/2010/main" val="1725367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b.	Ejecución del driver de la nómina (Transacción PC00_M32_CALC).</a:t>
            </a:r>
            <a:endParaRPr lang="es-ES" dirty="0"/>
          </a:p>
        </p:txBody>
      </p:sp>
      <p:sp>
        <p:nvSpPr>
          <p:cNvPr id="4" name="Marcador de texto 3"/>
          <p:cNvSpPr>
            <a:spLocks noGrp="1"/>
          </p:cNvSpPr>
          <p:nvPr>
            <p:ph idx="1"/>
          </p:nvPr>
        </p:nvSpPr>
        <p:spPr/>
        <p:txBody>
          <a:bodyPr/>
          <a:lstStyle/>
          <a:p>
            <a:pPr marL="0" indent="0">
              <a:buNone/>
            </a:pPr>
            <a:r>
              <a:rPr lang="es-MX" dirty="0" smtClean="0"/>
              <a:t>Secciones de la pantalla de selección:</a:t>
            </a:r>
          </a:p>
          <a:p>
            <a:endParaRPr lang="es-MX" dirty="0" smtClean="0"/>
          </a:p>
          <a:p>
            <a:endParaRPr lang="es-MX" dirty="0" smtClean="0"/>
          </a:p>
          <a:p>
            <a:pPr marL="0" indent="0">
              <a:buNone/>
            </a:pPr>
            <a:r>
              <a:rPr lang="es-MX" dirty="0" smtClean="0"/>
              <a:t>En está sección se definen los empleados a procesarse.  Se puede procesar la nómina para un Área de Nómina y/o empleados específicos.</a:t>
            </a:r>
          </a:p>
        </p:txBody>
      </p:sp>
      <p:pic>
        <p:nvPicPr>
          <p:cNvPr id="3" name="Imagen 2"/>
          <p:cNvPicPr>
            <a:picLocks noChangeAspect="1"/>
          </p:cNvPicPr>
          <p:nvPr/>
        </p:nvPicPr>
        <p:blipFill>
          <a:blip r:embed="rId2"/>
          <a:stretch>
            <a:fillRect/>
          </a:stretch>
        </p:blipFill>
        <p:spPr>
          <a:xfrm>
            <a:off x="838200" y="2375745"/>
            <a:ext cx="8020050" cy="847725"/>
          </a:xfrm>
          <a:prstGeom prst="rect">
            <a:avLst/>
          </a:prstGeom>
        </p:spPr>
      </p:pic>
    </p:spTree>
    <p:extLst>
      <p:ext uri="{BB962C8B-B14F-4D97-AF65-F5344CB8AC3E}">
        <p14:creationId xmlns:p14="http://schemas.microsoft.com/office/powerpoint/2010/main" val="2492616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b.	Ejecución del driver de la nómina (Transacción PC00_M32_CALC).</a:t>
            </a:r>
            <a:endParaRPr lang="es-ES" dirty="0"/>
          </a:p>
        </p:txBody>
      </p:sp>
      <p:sp>
        <p:nvSpPr>
          <p:cNvPr id="4" name="Marcador de texto 3"/>
          <p:cNvSpPr>
            <a:spLocks noGrp="1"/>
          </p:cNvSpPr>
          <p:nvPr>
            <p:ph idx="1"/>
          </p:nvPr>
        </p:nvSpPr>
        <p:spPr/>
        <p:txBody>
          <a:bodyPr>
            <a:normAutofit fontScale="77500" lnSpcReduction="20000"/>
          </a:bodyPr>
          <a:lstStyle/>
          <a:p>
            <a:pPr marL="0" indent="0">
              <a:buNone/>
            </a:pPr>
            <a:r>
              <a:rPr lang="es-MX" dirty="0" smtClean="0"/>
              <a:t>Secciones de la pantalla de selección:</a:t>
            </a:r>
          </a:p>
          <a:p>
            <a:endParaRPr lang="es-MX" dirty="0" smtClean="0"/>
          </a:p>
          <a:p>
            <a:endParaRPr lang="es-MX" dirty="0" smtClean="0"/>
          </a:p>
          <a:p>
            <a:pPr marL="0" indent="0">
              <a:buNone/>
            </a:pPr>
            <a:endParaRPr lang="es-MX" dirty="0" smtClean="0"/>
          </a:p>
          <a:p>
            <a:pPr marL="0" indent="0">
              <a:buNone/>
            </a:pPr>
            <a:endParaRPr lang="es-MX" dirty="0" smtClean="0"/>
          </a:p>
          <a:p>
            <a:pPr marL="0" indent="0">
              <a:buNone/>
            </a:pPr>
            <a:r>
              <a:rPr lang="es-MX" dirty="0" smtClean="0"/>
              <a:t>Si se va a ejecutar una nómina especial esta se introduce en los campos de “Motivo liquidación especial” y “</a:t>
            </a:r>
            <a:r>
              <a:rPr lang="es-MX" dirty="0" err="1" smtClean="0"/>
              <a:t>Liq.especial</a:t>
            </a:r>
            <a:r>
              <a:rPr lang="es-MX" dirty="0" smtClean="0"/>
              <a:t>”.</a:t>
            </a:r>
          </a:p>
          <a:p>
            <a:pPr marL="0" indent="0">
              <a:buNone/>
            </a:pPr>
            <a:r>
              <a:rPr lang="es-MX" dirty="0" smtClean="0"/>
              <a:t>El esquema de la nómina es el “programa” que se utilizará para el cálculo de la nómina.  Este es 100% parametrizable.</a:t>
            </a:r>
          </a:p>
          <a:p>
            <a:pPr marL="0" indent="0">
              <a:buNone/>
            </a:pPr>
            <a:r>
              <a:rPr lang="es-MX" dirty="0" smtClean="0"/>
              <a:t>Se puede forzar un cálculo retroactivo a una cierta fecha.</a:t>
            </a:r>
          </a:p>
          <a:p>
            <a:pPr marL="0" indent="0">
              <a:buNone/>
            </a:pPr>
            <a:r>
              <a:rPr lang="es-MX" dirty="0" smtClean="0"/>
              <a:t>En esta sección se indica si la ejecución será de prueba (sin guardar resultados en la BC) o en firme.  La base de datos en la cuál se guardan los resultados de la nómina es de un tipo especial y se conoce como “clúster de la nómina”.</a:t>
            </a:r>
          </a:p>
        </p:txBody>
      </p:sp>
      <p:pic>
        <p:nvPicPr>
          <p:cNvPr id="5" name="Imagen 4"/>
          <p:cNvPicPr>
            <a:picLocks noChangeAspect="1"/>
          </p:cNvPicPr>
          <p:nvPr/>
        </p:nvPicPr>
        <p:blipFill>
          <a:blip r:embed="rId2"/>
          <a:stretch>
            <a:fillRect/>
          </a:stretch>
        </p:blipFill>
        <p:spPr>
          <a:xfrm>
            <a:off x="897575" y="2225325"/>
            <a:ext cx="7962900" cy="1457325"/>
          </a:xfrm>
          <a:prstGeom prst="rect">
            <a:avLst/>
          </a:prstGeom>
        </p:spPr>
      </p:pic>
    </p:spTree>
    <p:extLst>
      <p:ext uri="{BB962C8B-B14F-4D97-AF65-F5344CB8AC3E}">
        <p14:creationId xmlns:p14="http://schemas.microsoft.com/office/powerpoint/2010/main" val="137370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b.	Ejecución del driver de la nómina (Transacción PC00_M32_CALC).</a:t>
            </a:r>
            <a:endParaRPr lang="es-ES" dirty="0"/>
          </a:p>
        </p:txBody>
      </p:sp>
      <p:sp>
        <p:nvSpPr>
          <p:cNvPr id="4" name="Marcador de texto 3"/>
          <p:cNvSpPr>
            <a:spLocks noGrp="1"/>
          </p:cNvSpPr>
          <p:nvPr>
            <p:ph idx="1"/>
          </p:nvPr>
        </p:nvSpPr>
        <p:spPr/>
        <p:txBody>
          <a:bodyPr>
            <a:normAutofit/>
          </a:bodyPr>
          <a:lstStyle/>
          <a:p>
            <a:pPr marL="0" indent="0">
              <a:buNone/>
            </a:pPr>
            <a:r>
              <a:rPr lang="es-MX" dirty="0" smtClean="0"/>
              <a:t>Secciones de la pantalla de selección:</a:t>
            </a:r>
          </a:p>
          <a:p>
            <a:endParaRPr lang="es-MX" dirty="0" smtClean="0"/>
          </a:p>
          <a:p>
            <a:endParaRPr lang="es-MX" dirty="0" smtClean="0"/>
          </a:p>
          <a:p>
            <a:pPr marL="0" indent="0">
              <a:buNone/>
            </a:pPr>
            <a:r>
              <a:rPr lang="es-MX" dirty="0" smtClean="0"/>
              <a:t>En esta sección se determina si se va a visualizar el log detallado del cálculo de la nómina o no.  Si no se elige ver el log detallado entonces el programa únicamente muestra los mensajes de error y advertencias.</a:t>
            </a:r>
          </a:p>
          <a:p>
            <a:pPr marL="0" indent="0">
              <a:buNone/>
            </a:pPr>
            <a:r>
              <a:rPr lang="es-MX" dirty="0" smtClean="0"/>
              <a:t>Existe un log especial para la sección de datos de tiempos del esquema de la nómina.</a:t>
            </a:r>
          </a:p>
        </p:txBody>
      </p:sp>
      <p:pic>
        <p:nvPicPr>
          <p:cNvPr id="3" name="Imagen 2"/>
          <p:cNvPicPr>
            <a:picLocks noChangeAspect="1"/>
          </p:cNvPicPr>
          <p:nvPr/>
        </p:nvPicPr>
        <p:blipFill>
          <a:blip r:embed="rId2"/>
          <a:stretch>
            <a:fillRect/>
          </a:stretch>
        </p:blipFill>
        <p:spPr>
          <a:xfrm>
            <a:off x="885700" y="2223467"/>
            <a:ext cx="8010525" cy="1057275"/>
          </a:xfrm>
          <a:prstGeom prst="rect">
            <a:avLst/>
          </a:prstGeom>
        </p:spPr>
      </p:pic>
    </p:spTree>
    <p:extLst>
      <p:ext uri="{BB962C8B-B14F-4D97-AF65-F5344CB8AC3E}">
        <p14:creationId xmlns:p14="http://schemas.microsoft.com/office/powerpoint/2010/main" val="1568490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b.	Ejecución del driver de la nómina (Transacción PC00_M32_CALC).</a:t>
            </a:r>
            <a:endParaRPr lang="es-ES" dirty="0"/>
          </a:p>
        </p:txBody>
      </p:sp>
      <p:sp>
        <p:nvSpPr>
          <p:cNvPr id="4" name="Marcador de texto 3"/>
          <p:cNvSpPr>
            <a:spLocks noGrp="1"/>
          </p:cNvSpPr>
          <p:nvPr>
            <p:ph idx="1"/>
          </p:nvPr>
        </p:nvSpPr>
        <p:spPr/>
        <p:txBody>
          <a:bodyPr>
            <a:normAutofit/>
          </a:bodyPr>
          <a:lstStyle/>
          <a:p>
            <a:pPr marL="0" indent="0">
              <a:buNone/>
            </a:pPr>
            <a:r>
              <a:rPr lang="es-MX" dirty="0" smtClean="0"/>
              <a:t>Secciones de la pantalla de selección:</a:t>
            </a:r>
          </a:p>
          <a:p>
            <a:endParaRPr lang="es-MX" dirty="0" smtClean="0"/>
          </a:p>
          <a:p>
            <a:endParaRPr lang="es-MX" dirty="0"/>
          </a:p>
          <a:p>
            <a:pPr marL="0" indent="0">
              <a:buNone/>
            </a:pPr>
            <a:r>
              <a:rPr lang="es-MX" dirty="0" smtClean="0"/>
              <a:t>Se tiene la opción de que el driver de la nómina muestre al final de la ejecución recibos de validación.</a:t>
            </a:r>
          </a:p>
        </p:txBody>
      </p:sp>
      <p:pic>
        <p:nvPicPr>
          <p:cNvPr id="5" name="Imagen 4"/>
          <p:cNvPicPr>
            <a:picLocks noChangeAspect="1"/>
          </p:cNvPicPr>
          <p:nvPr/>
        </p:nvPicPr>
        <p:blipFill>
          <a:blip r:embed="rId2"/>
          <a:stretch>
            <a:fillRect/>
          </a:stretch>
        </p:blipFill>
        <p:spPr>
          <a:xfrm>
            <a:off x="838200" y="2333006"/>
            <a:ext cx="7991475" cy="838200"/>
          </a:xfrm>
          <a:prstGeom prst="rect">
            <a:avLst/>
          </a:prstGeom>
        </p:spPr>
      </p:pic>
    </p:spTree>
    <p:extLst>
      <p:ext uri="{BB962C8B-B14F-4D97-AF65-F5344CB8AC3E}">
        <p14:creationId xmlns:p14="http://schemas.microsoft.com/office/powerpoint/2010/main" val="2948077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b.	Ejecución del driver de la nómina (Transacción PC00_M32_CALC).</a:t>
            </a:r>
            <a:endParaRPr lang="es-ES" dirty="0"/>
          </a:p>
        </p:txBody>
      </p:sp>
      <p:sp>
        <p:nvSpPr>
          <p:cNvPr id="4" name="Marcador de texto 3"/>
          <p:cNvSpPr>
            <a:spLocks noGrp="1"/>
          </p:cNvSpPr>
          <p:nvPr>
            <p:ph idx="1"/>
          </p:nvPr>
        </p:nvSpPr>
        <p:spPr/>
        <p:txBody>
          <a:bodyPr>
            <a:normAutofit/>
          </a:bodyPr>
          <a:lstStyle/>
          <a:p>
            <a:pPr marL="0" indent="0">
              <a:buNone/>
            </a:pPr>
            <a:r>
              <a:rPr lang="es-MX" dirty="0" smtClean="0"/>
              <a:t>Secciones de la pantalla de selección:</a:t>
            </a:r>
          </a:p>
          <a:p>
            <a:pPr marL="0" indent="0">
              <a:buNone/>
            </a:pPr>
            <a:endParaRPr lang="es-MX" dirty="0" smtClean="0"/>
          </a:p>
          <a:p>
            <a:endParaRPr lang="es-MX" dirty="0"/>
          </a:p>
          <a:p>
            <a:pPr marL="0" indent="0">
              <a:buNone/>
            </a:pPr>
            <a:r>
              <a:rPr lang="es-MX" dirty="0" smtClean="0"/>
              <a:t>En el caso de la nómina mexicana, el driver de la nómina puede ejecutarse en un modo especial para hacer el cálculo del SDI (Salario Diario Integrado).  El resultado de este cálculo se guarda en el infotipo 0372 “Salario diario integrado”.</a:t>
            </a:r>
          </a:p>
          <a:p>
            <a:pPr marL="0" indent="0">
              <a:buNone/>
            </a:pPr>
            <a:r>
              <a:rPr lang="es-MX" dirty="0" smtClean="0"/>
              <a:t>Este modo de ejecución especial también puede ser en modo de prueba (sin afectar el IT0372) o en firme.</a:t>
            </a:r>
          </a:p>
        </p:txBody>
      </p:sp>
      <p:pic>
        <p:nvPicPr>
          <p:cNvPr id="3" name="Imagen 2"/>
          <p:cNvPicPr>
            <a:picLocks noChangeAspect="1"/>
          </p:cNvPicPr>
          <p:nvPr/>
        </p:nvPicPr>
        <p:blipFill>
          <a:blip r:embed="rId2"/>
          <a:stretch>
            <a:fillRect/>
          </a:stretch>
        </p:blipFill>
        <p:spPr>
          <a:xfrm>
            <a:off x="838200" y="2392384"/>
            <a:ext cx="8001000" cy="838200"/>
          </a:xfrm>
          <a:prstGeom prst="rect">
            <a:avLst/>
          </a:prstGeom>
        </p:spPr>
      </p:pic>
    </p:spTree>
    <p:extLst>
      <p:ext uri="{BB962C8B-B14F-4D97-AF65-F5344CB8AC3E}">
        <p14:creationId xmlns:p14="http://schemas.microsoft.com/office/powerpoint/2010/main" val="577990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b.	Ejecución del driver de la nómina (Transacción PC00_M32_CALC).</a:t>
            </a:r>
            <a:endParaRPr lang="es-ES" dirty="0"/>
          </a:p>
        </p:txBody>
      </p:sp>
      <p:pic>
        <p:nvPicPr>
          <p:cNvPr id="6" name="Marcador de contenido 5"/>
          <p:cNvPicPr>
            <a:picLocks noGrp="1" noChangeAspect="1"/>
          </p:cNvPicPr>
          <p:nvPr>
            <p:ph idx="1"/>
          </p:nvPr>
        </p:nvPicPr>
        <p:blipFill>
          <a:blip r:embed="rId2"/>
          <a:stretch>
            <a:fillRect/>
          </a:stretch>
        </p:blipFill>
        <p:spPr>
          <a:xfrm>
            <a:off x="5547190" y="987425"/>
            <a:ext cx="5444195" cy="4873625"/>
          </a:xfrm>
          <a:prstGeom prst="rect">
            <a:avLst/>
          </a:prstGeom>
        </p:spPr>
      </p:pic>
      <p:sp>
        <p:nvSpPr>
          <p:cNvPr id="5" name="Marcador de texto 4"/>
          <p:cNvSpPr>
            <a:spLocks noGrp="1"/>
          </p:cNvSpPr>
          <p:nvPr>
            <p:ph type="body" sz="half" idx="2"/>
          </p:nvPr>
        </p:nvSpPr>
        <p:spPr/>
        <p:txBody>
          <a:bodyPr/>
          <a:lstStyle/>
          <a:p>
            <a:endParaRPr lang="es-MX" dirty="0" smtClean="0"/>
          </a:p>
          <a:p>
            <a:r>
              <a:rPr lang="es-MX" dirty="0" smtClean="0"/>
              <a:t>Si se opta por ver el log detallado de la ejecución del driver de la nómina este muestra al final.</a:t>
            </a:r>
          </a:p>
          <a:p>
            <a:endParaRPr lang="es-MX" dirty="0"/>
          </a:p>
          <a:p>
            <a:r>
              <a:rPr lang="es-MX" dirty="0" smtClean="0"/>
              <a:t>Este log, en realidad, es sumamente técnico y sólo es útil para consultores de la nómina y usuarios especializados y capacitados.</a:t>
            </a:r>
          </a:p>
          <a:p>
            <a:endParaRPr lang="es-MX" dirty="0"/>
          </a:p>
          <a:p>
            <a:r>
              <a:rPr lang="es-MX" dirty="0" smtClean="0"/>
              <a:t>Los más conveniente es no utilizarlo, ya que además </a:t>
            </a:r>
            <a:r>
              <a:rPr lang="es-MX" dirty="0" err="1" smtClean="0"/>
              <a:t>alenta</a:t>
            </a:r>
            <a:r>
              <a:rPr lang="es-MX" dirty="0" smtClean="0"/>
              <a:t> la ejecución del cálculo de la nómina, y sólo atender los mensajes de error o advertencias que genera el driver de la nómina.</a:t>
            </a:r>
          </a:p>
          <a:p>
            <a:endParaRPr lang="es-MX" dirty="0"/>
          </a:p>
          <a:p>
            <a:endParaRPr lang="es-ES" dirty="0"/>
          </a:p>
        </p:txBody>
      </p:sp>
    </p:spTree>
    <p:extLst>
      <p:ext uri="{BB962C8B-B14F-4D97-AF65-F5344CB8AC3E}">
        <p14:creationId xmlns:p14="http://schemas.microsoft.com/office/powerpoint/2010/main" val="1010921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b.	Ejecución del driver de la nómina (Transacción PC00_M32_CALC).</a:t>
            </a:r>
            <a:endParaRPr lang="es-ES" dirty="0"/>
          </a:p>
        </p:txBody>
      </p:sp>
      <p:sp>
        <p:nvSpPr>
          <p:cNvPr id="5" name="Marcador de texto 4"/>
          <p:cNvSpPr>
            <a:spLocks noGrp="1"/>
          </p:cNvSpPr>
          <p:nvPr>
            <p:ph type="body" sz="half" idx="2"/>
          </p:nvPr>
        </p:nvSpPr>
        <p:spPr/>
        <p:txBody>
          <a:bodyPr/>
          <a:lstStyle/>
          <a:p>
            <a:endParaRPr lang="es-MX" dirty="0" smtClean="0"/>
          </a:p>
          <a:p>
            <a:endParaRPr lang="es-MX" dirty="0"/>
          </a:p>
          <a:p>
            <a:endParaRPr lang="es-ES" dirty="0"/>
          </a:p>
        </p:txBody>
      </p:sp>
      <p:pic>
        <p:nvPicPr>
          <p:cNvPr id="4" name="Marcador de contenido 3"/>
          <p:cNvPicPr>
            <a:picLocks noGrp="1" noChangeAspect="1"/>
          </p:cNvPicPr>
          <p:nvPr>
            <p:ph idx="1"/>
          </p:nvPr>
        </p:nvPicPr>
        <p:blipFill>
          <a:blip r:embed="rId2"/>
          <a:stretch>
            <a:fillRect/>
          </a:stretch>
        </p:blipFill>
        <p:spPr>
          <a:xfrm>
            <a:off x="5547190" y="987425"/>
            <a:ext cx="5444195" cy="4873625"/>
          </a:xfrm>
          <a:prstGeom prst="rect">
            <a:avLst/>
          </a:prstGeom>
        </p:spPr>
      </p:pic>
      <p:pic>
        <p:nvPicPr>
          <p:cNvPr id="7" name="Imagen 6"/>
          <p:cNvPicPr>
            <a:picLocks noChangeAspect="1"/>
          </p:cNvPicPr>
          <p:nvPr/>
        </p:nvPicPr>
        <p:blipFill>
          <a:blip r:embed="rId3"/>
          <a:stretch>
            <a:fillRect/>
          </a:stretch>
        </p:blipFill>
        <p:spPr>
          <a:xfrm>
            <a:off x="7589817" y="2229036"/>
            <a:ext cx="4001380" cy="4254892"/>
          </a:xfrm>
          <a:prstGeom prst="rect">
            <a:avLst/>
          </a:prstGeom>
        </p:spPr>
      </p:pic>
      <p:sp>
        <p:nvSpPr>
          <p:cNvPr id="8" name="CuadroTexto 7"/>
          <p:cNvSpPr txBox="1"/>
          <p:nvPr/>
        </p:nvSpPr>
        <p:spPr>
          <a:xfrm>
            <a:off x="839788" y="2229036"/>
            <a:ext cx="4219100" cy="1200329"/>
          </a:xfrm>
          <a:prstGeom prst="rect">
            <a:avLst/>
          </a:prstGeom>
          <a:noFill/>
        </p:spPr>
        <p:txBody>
          <a:bodyPr wrap="square" rtlCol="0">
            <a:spAutoFit/>
          </a:bodyPr>
          <a:lstStyle/>
          <a:p>
            <a:r>
              <a:rPr lang="es-MX" dirty="0" smtClean="0"/>
              <a:t>Si se introduce en la pantalla de selección un recibo de validación, este se puede consultar al final de la ejecución para todos los empleados procesados con éxito.</a:t>
            </a:r>
            <a:endParaRPr lang="es-ES" dirty="0"/>
          </a:p>
        </p:txBody>
      </p:sp>
    </p:spTree>
    <p:extLst>
      <p:ext uri="{BB962C8B-B14F-4D97-AF65-F5344CB8AC3E}">
        <p14:creationId xmlns:p14="http://schemas.microsoft.com/office/powerpoint/2010/main" val="4196689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3.	Visualización de los resultados de la nómina (Transacción PC_PAYRESULT).</a:t>
            </a:r>
            <a:endParaRPr lang="es-ES" dirty="0"/>
          </a:p>
        </p:txBody>
      </p:sp>
      <p:sp>
        <p:nvSpPr>
          <p:cNvPr id="5" name="Marcador de texto 4"/>
          <p:cNvSpPr>
            <a:spLocks noGrp="1"/>
          </p:cNvSpPr>
          <p:nvPr>
            <p:ph type="body" sz="half" idx="2"/>
          </p:nvPr>
        </p:nvSpPr>
        <p:spPr/>
        <p:txBody>
          <a:bodyPr/>
          <a:lstStyle/>
          <a:p>
            <a:endParaRPr lang="es-MX" dirty="0" smtClean="0"/>
          </a:p>
          <a:p>
            <a:endParaRPr lang="es-MX" dirty="0"/>
          </a:p>
          <a:p>
            <a:endParaRPr lang="es-ES" dirty="0"/>
          </a:p>
        </p:txBody>
      </p:sp>
      <p:sp>
        <p:nvSpPr>
          <p:cNvPr id="8" name="CuadroTexto 7"/>
          <p:cNvSpPr txBox="1"/>
          <p:nvPr/>
        </p:nvSpPr>
        <p:spPr>
          <a:xfrm>
            <a:off x="839788" y="2229036"/>
            <a:ext cx="4219100" cy="1200329"/>
          </a:xfrm>
          <a:prstGeom prst="rect">
            <a:avLst/>
          </a:prstGeom>
          <a:noFill/>
        </p:spPr>
        <p:txBody>
          <a:bodyPr wrap="square" rtlCol="0">
            <a:spAutoFit/>
          </a:bodyPr>
          <a:lstStyle/>
          <a:p>
            <a:r>
              <a:rPr lang="es-MX" dirty="0" smtClean="0"/>
              <a:t>Cuando una nómina se ejecuta en firme, los resultados de ésta se guardan en el clúster de la nómina y se pueden consultar en la transacción PC_PAYRESULT.</a:t>
            </a:r>
            <a:endParaRPr lang="es-ES" dirty="0"/>
          </a:p>
        </p:txBody>
      </p:sp>
      <p:pic>
        <p:nvPicPr>
          <p:cNvPr id="6" name="Marcador de contenido 5"/>
          <p:cNvPicPr>
            <a:picLocks noGrp="1" noChangeAspect="1"/>
          </p:cNvPicPr>
          <p:nvPr>
            <p:ph idx="1"/>
          </p:nvPr>
        </p:nvPicPr>
        <p:blipFill>
          <a:blip r:embed="rId3"/>
          <a:stretch>
            <a:fillRect/>
          </a:stretch>
        </p:blipFill>
        <p:spPr>
          <a:xfrm>
            <a:off x="5183188" y="1565378"/>
            <a:ext cx="6172200" cy="3717719"/>
          </a:xfrm>
          <a:prstGeom prst="rect">
            <a:avLst/>
          </a:prstGeom>
        </p:spPr>
      </p:pic>
    </p:spTree>
    <p:extLst>
      <p:ext uri="{BB962C8B-B14F-4D97-AF65-F5344CB8AC3E}">
        <p14:creationId xmlns:p14="http://schemas.microsoft.com/office/powerpoint/2010/main" val="2093236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3.	Visualización de los resultados de la nómina (Transacción PC_PAYRESULT).</a:t>
            </a:r>
            <a:endParaRPr lang="es-ES" dirty="0"/>
          </a:p>
        </p:txBody>
      </p:sp>
      <p:sp>
        <p:nvSpPr>
          <p:cNvPr id="5" name="Marcador de texto 4"/>
          <p:cNvSpPr>
            <a:spLocks noGrp="1"/>
          </p:cNvSpPr>
          <p:nvPr>
            <p:ph type="body" sz="half" idx="2"/>
          </p:nvPr>
        </p:nvSpPr>
        <p:spPr/>
        <p:txBody>
          <a:bodyPr/>
          <a:lstStyle/>
          <a:p>
            <a:endParaRPr lang="es-MX" dirty="0" smtClean="0"/>
          </a:p>
          <a:p>
            <a:endParaRPr lang="es-MX" dirty="0"/>
          </a:p>
          <a:p>
            <a:endParaRPr lang="es-ES" dirty="0"/>
          </a:p>
        </p:txBody>
      </p:sp>
      <p:sp>
        <p:nvSpPr>
          <p:cNvPr id="8" name="CuadroTexto 7"/>
          <p:cNvSpPr txBox="1"/>
          <p:nvPr/>
        </p:nvSpPr>
        <p:spPr>
          <a:xfrm>
            <a:off x="839788" y="2229036"/>
            <a:ext cx="4219100" cy="3693319"/>
          </a:xfrm>
          <a:prstGeom prst="rect">
            <a:avLst/>
          </a:prstGeom>
          <a:noFill/>
        </p:spPr>
        <p:txBody>
          <a:bodyPr wrap="square" rtlCol="0">
            <a:spAutoFit/>
          </a:bodyPr>
          <a:lstStyle/>
          <a:p>
            <a:r>
              <a:rPr lang="es-MX" dirty="0" smtClean="0"/>
              <a:t>Un resultado de la nómina en, realidad, consta de un conjunto de tablas.  Las tablas más importantes son:</a:t>
            </a:r>
          </a:p>
          <a:p>
            <a:pPr marL="342900" indent="-342900">
              <a:buFont typeface="+mj-lt"/>
              <a:buAutoNum type="arabicPeriod"/>
            </a:pPr>
            <a:r>
              <a:rPr lang="es-MX" dirty="0" smtClean="0"/>
              <a:t>WPBP: Datos de los “</a:t>
            </a:r>
            <a:r>
              <a:rPr lang="es-MX" dirty="0" err="1" smtClean="0"/>
              <a:t>splits</a:t>
            </a:r>
            <a:r>
              <a:rPr lang="es-MX" dirty="0" smtClean="0"/>
              <a:t>” del período de la nómina.</a:t>
            </a:r>
          </a:p>
          <a:p>
            <a:pPr marL="342900" indent="-342900">
              <a:buFont typeface="+mj-lt"/>
              <a:buAutoNum type="arabicPeriod"/>
            </a:pPr>
            <a:r>
              <a:rPr lang="es-MX" dirty="0" smtClean="0"/>
              <a:t>RT: Resultados en sí del calculo de la nómina.</a:t>
            </a:r>
          </a:p>
          <a:p>
            <a:pPr marL="342900" indent="-342900">
              <a:buFont typeface="+mj-lt"/>
              <a:buAutoNum type="arabicPeriod"/>
            </a:pPr>
            <a:r>
              <a:rPr lang="es-MX" dirty="0" smtClean="0"/>
              <a:t>CRT: Tabla con resultados acumulados de la nómina.</a:t>
            </a:r>
          </a:p>
          <a:p>
            <a:pPr marL="342900" indent="-342900">
              <a:buFont typeface="+mj-lt"/>
              <a:buAutoNum type="arabicPeriod"/>
            </a:pPr>
            <a:r>
              <a:rPr lang="es-MX" dirty="0" smtClean="0"/>
              <a:t>BT: Tabla con los conceptos de pago generados por el cálculo de la nómina.</a:t>
            </a:r>
          </a:p>
          <a:p>
            <a:pPr marL="342900" indent="-342900">
              <a:buFont typeface="+mj-lt"/>
              <a:buAutoNum type="arabicPeriod"/>
            </a:pPr>
            <a:r>
              <a:rPr lang="es-MX" dirty="0" smtClean="0"/>
              <a:t>VERSION: Información general de la ejecución de la nómina.</a:t>
            </a:r>
            <a:endParaRPr lang="es-ES" dirty="0"/>
          </a:p>
        </p:txBody>
      </p:sp>
      <p:pic>
        <p:nvPicPr>
          <p:cNvPr id="4" name="Marcador de contenido 3"/>
          <p:cNvPicPr>
            <a:picLocks noGrp="1" noChangeAspect="1"/>
          </p:cNvPicPr>
          <p:nvPr>
            <p:ph idx="1"/>
          </p:nvPr>
        </p:nvPicPr>
        <p:blipFill>
          <a:blip r:embed="rId3"/>
          <a:stretch>
            <a:fillRect/>
          </a:stretch>
        </p:blipFill>
        <p:spPr>
          <a:xfrm>
            <a:off x="5636853" y="1539277"/>
            <a:ext cx="5797208" cy="3816495"/>
          </a:xfrm>
          <a:prstGeom prst="rect">
            <a:avLst/>
          </a:prstGeom>
        </p:spPr>
      </p:pic>
    </p:spTree>
    <p:extLst>
      <p:ext uri="{BB962C8B-B14F-4D97-AF65-F5344CB8AC3E}">
        <p14:creationId xmlns:p14="http://schemas.microsoft.com/office/powerpoint/2010/main" val="1911405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Conceptos de la nómina</a:t>
            </a:r>
            <a:endParaRPr lang="es-ES" dirty="0"/>
          </a:p>
        </p:txBody>
      </p:sp>
      <p:pic>
        <p:nvPicPr>
          <p:cNvPr id="6" name="Marcador de contenido 5"/>
          <p:cNvPicPr>
            <a:picLocks noGrp="1" noChangeAspect="1"/>
          </p:cNvPicPr>
          <p:nvPr>
            <p:ph idx="1"/>
          </p:nvPr>
        </p:nvPicPr>
        <p:blipFill>
          <a:blip r:embed="rId3"/>
          <a:stretch>
            <a:fillRect/>
          </a:stretch>
        </p:blipFill>
        <p:spPr>
          <a:xfrm>
            <a:off x="5183188" y="1409700"/>
            <a:ext cx="6172200" cy="4029075"/>
          </a:xfrm>
          <a:prstGeom prst="rect">
            <a:avLst/>
          </a:prstGeom>
        </p:spPr>
      </p:pic>
      <p:sp>
        <p:nvSpPr>
          <p:cNvPr id="5" name="Marcador de texto 4"/>
          <p:cNvSpPr>
            <a:spLocks noGrp="1"/>
          </p:cNvSpPr>
          <p:nvPr>
            <p:ph type="body" sz="half" idx="2"/>
          </p:nvPr>
        </p:nvSpPr>
        <p:spPr>
          <a:xfrm>
            <a:off x="839788" y="2057399"/>
            <a:ext cx="3932237" cy="4331525"/>
          </a:xfrm>
        </p:spPr>
        <p:txBody>
          <a:bodyPr>
            <a:normAutofit fontScale="85000" lnSpcReduction="20000"/>
          </a:bodyPr>
          <a:lstStyle/>
          <a:p>
            <a:r>
              <a:rPr lang="es-MX" dirty="0" smtClean="0"/>
              <a:t>Como ya se dijo, el detalle de los conceptos de la nómina de un resultado de la nómina se ven en la tabla RT.</a:t>
            </a:r>
          </a:p>
          <a:p>
            <a:endParaRPr lang="es-MX" dirty="0" smtClean="0"/>
          </a:p>
          <a:p>
            <a:r>
              <a:rPr lang="es-MX" dirty="0" smtClean="0"/>
              <a:t>Estos pueden ser de los siguiente tipos:</a:t>
            </a:r>
          </a:p>
          <a:p>
            <a:r>
              <a:rPr lang="es-ES" dirty="0" smtClean="0"/>
              <a:t>Conceptos de la nómina:</a:t>
            </a:r>
          </a:p>
          <a:p>
            <a:r>
              <a:rPr lang="es-ES" dirty="0" smtClean="0"/>
              <a:t>a. Primarios – Conceptos de datos maestros.</a:t>
            </a:r>
          </a:p>
          <a:p>
            <a:pPr lvl="1"/>
            <a:r>
              <a:rPr lang="es-ES" dirty="0" smtClean="0"/>
              <a:t>i.	Conceptos de diálogo (datos maestros de PA).</a:t>
            </a:r>
          </a:p>
          <a:p>
            <a:pPr lvl="1"/>
            <a:r>
              <a:rPr lang="es-ES" dirty="0" smtClean="0"/>
              <a:t>ii.	Conceptos de tiempos (infotipos de tiempos).</a:t>
            </a:r>
          </a:p>
          <a:p>
            <a:r>
              <a:rPr lang="es-ES" dirty="0" smtClean="0"/>
              <a:t>b. Secundarios – Conceptos técnicos.</a:t>
            </a:r>
          </a:p>
          <a:p>
            <a:endParaRPr lang="es-MX" dirty="0" smtClean="0"/>
          </a:p>
          <a:p>
            <a:r>
              <a:rPr lang="es-MX" dirty="0" smtClean="0"/>
              <a:t>Los conceptos primarios se derivan directamente de infotipos del empleado.  Por ej. IT0008 “Emolumentos básicos”.</a:t>
            </a:r>
          </a:p>
          <a:p>
            <a:r>
              <a:rPr lang="es-MX" dirty="0" smtClean="0"/>
              <a:t>Los conceptos secundarios siempre están precedidos por una barra “/” y son generados por el cálculo de la nómina mismo.  Estos pueden ser, por ejemplo, meramente informativos, corresponder a resultados intermedios o ser ya resultados definitivos.</a:t>
            </a:r>
            <a:endParaRPr lang="es-ES" dirty="0" smtClean="0"/>
          </a:p>
          <a:p>
            <a:endParaRPr lang="es-MX" dirty="0" smtClean="0"/>
          </a:p>
        </p:txBody>
      </p:sp>
    </p:spTree>
    <p:extLst>
      <p:ext uri="{BB962C8B-B14F-4D97-AF65-F5344CB8AC3E}">
        <p14:creationId xmlns:p14="http://schemas.microsoft.com/office/powerpoint/2010/main" val="311745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1.	Conceptos básicos del cálculo de la nómina en SAP</a:t>
            </a:r>
            <a:endParaRPr lang="es-ES" dirty="0"/>
          </a:p>
        </p:txBody>
      </p:sp>
      <p:sp>
        <p:nvSpPr>
          <p:cNvPr id="5" name="Marcador de contenido 4"/>
          <p:cNvSpPr>
            <a:spLocks noGrp="1"/>
          </p:cNvSpPr>
          <p:nvPr>
            <p:ph idx="1"/>
          </p:nvPr>
        </p:nvSpPr>
        <p:spPr/>
        <p:txBody>
          <a:bodyPr>
            <a:normAutofit/>
          </a:bodyPr>
          <a:lstStyle/>
          <a:p>
            <a:r>
              <a:rPr lang="es-MX" dirty="0" smtClean="0"/>
              <a:t>El Área de Nómina es una agrupador de PA que se captura en el infotipo 0001 “Asignación organizativa” del empleado.</a:t>
            </a:r>
          </a:p>
          <a:p>
            <a:r>
              <a:rPr lang="es-MX" dirty="0" smtClean="0"/>
              <a:t>Un Área de nómina agrupa a todos aquellos empleados que:</a:t>
            </a:r>
          </a:p>
          <a:p>
            <a:pPr marL="971550" lvl="1" indent="-514350">
              <a:buFont typeface="+mj-lt"/>
              <a:buAutoNum type="arabicPeriod"/>
            </a:pPr>
            <a:r>
              <a:rPr lang="es-MX" dirty="0" smtClean="0"/>
              <a:t>Tienen la misma periodicidad de pago de la nómina (Semanal, quincenal, mensual, etc.) y</a:t>
            </a:r>
          </a:p>
          <a:p>
            <a:pPr marL="971550" lvl="1" indent="-514350">
              <a:buFont typeface="+mj-lt"/>
              <a:buAutoNum type="arabicPeriod"/>
            </a:pPr>
            <a:r>
              <a:rPr lang="es-MX" dirty="0" smtClean="0"/>
              <a:t>Se les calcula la nómina juntos.</a:t>
            </a:r>
            <a:endParaRPr lang="es-ES" dirty="0"/>
          </a:p>
        </p:txBody>
      </p:sp>
      <p:sp>
        <p:nvSpPr>
          <p:cNvPr id="6" name="Marcador de texto 5"/>
          <p:cNvSpPr>
            <a:spLocks noGrp="1"/>
          </p:cNvSpPr>
          <p:nvPr>
            <p:ph type="body" sz="half" idx="2"/>
          </p:nvPr>
        </p:nvSpPr>
        <p:spPr/>
        <p:txBody>
          <a:bodyPr/>
          <a:lstStyle/>
          <a:p>
            <a:endParaRPr lang="es-MX" dirty="0" smtClean="0"/>
          </a:p>
          <a:p>
            <a:r>
              <a:rPr lang="es-ES" dirty="0" smtClean="0"/>
              <a:t>a.	Área de nómina</a:t>
            </a:r>
            <a:endParaRPr lang="es-ES" dirty="0"/>
          </a:p>
        </p:txBody>
      </p:sp>
    </p:spTree>
    <p:extLst>
      <p:ext uri="{BB962C8B-B14F-4D97-AF65-F5344CB8AC3E}">
        <p14:creationId xmlns:p14="http://schemas.microsoft.com/office/powerpoint/2010/main" val="2336796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c.	Manejo de la retroactividad en SAP</a:t>
            </a:r>
            <a:endParaRPr lang="es-ES" dirty="0"/>
          </a:p>
        </p:txBody>
      </p:sp>
      <p:sp>
        <p:nvSpPr>
          <p:cNvPr id="5" name="Marcador de texto 4"/>
          <p:cNvSpPr>
            <a:spLocks noGrp="1"/>
          </p:cNvSpPr>
          <p:nvPr>
            <p:ph type="body" sz="half" idx="2"/>
          </p:nvPr>
        </p:nvSpPr>
        <p:spPr>
          <a:xfrm>
            <a:off x="839788" y="2057399"/>
            <a:ext cx="3932237" cy="4331525"/>
          </a:xfrm>
        </p:spPr>
        <p:txBody>
          <a:bodyPr>
            <a:normAutofit fontScale="92500" lnSpcReduction="10000"/>
          </a:bodyPr>
          <a:lstStyle/>
          <a:p>
            <a:endParaRPr lang="es-MX" dirty="0" smtClean="0"/>
          </a:p>
          <a:p>
            <a:r>
              <a:rPr lang="es-MX" dirty="0" smtClean="0"/>
              <a:t>Si, para un cierto empleado, se crea o edita un infotipo relevante para la nómina cuya vigencia afecta un período de la nómina ya calculado en el pasado, entonces se recalcula dicho período de la nómina y todos los periodos posteriores hasta el período actual.</a:t>
            </a:r>
          </a:p>
          <a:p>
            <a:endParaRPr lang="es-MX" dirty="0"/>
          </a:p>
          <a:p>
            <a:r>
              <a:rPr lang="es-MX" dirty="0" smtClean="0"/>
              <a:t>Ejemplo: </a:t>
            </a:r>
          </a:p>
          <a:p>
            <a:pPr marL="342900" indent="-342900">
              <a:buFont typeface="+mj-lt"/>
              <a:buAutoNum type="arabicPeriod"/>
            </a:pPr>
            <a:r>
              <a:rPr lang="es-MX" dirty="0" smtClean="0"/>
              <a:t>El empleado 40001002 Gómez Eulalia ya tiene calculado en firme el período 2000-01 que va del 01.01.2000 al 15.01.2000.</a:t>
            </a:r>
          </a:p>
          <a:p>
            <a:pPr marL="342900" indent="-342900">
              <a:buFont typeface="+mj-lt"/>
              <a:buAutoNum type="arabicPeriod"/>
            </a:pPr>
            <a:r>
              <a:rPr lang="es-MX" dirty="0" smtClean="0"/>
              <a:t>Se captura en el IT0014 un percepción de una sola vez con fecha del 10.01.2000.</a:t>
            </a:r>
          </a:p>
          <a:p>
            <a:pPr marL="342900" indent="-342900">
              <a:buFont typeface="+mj-lt"/>
              <a:buAutoNum type="arabicPeriod"/>
            </a:pPr>
            <a:r>
              <a:rPr lang="es-MX" dirty="0" smtClean="0"/>
              <a:t>Cuando se calcula el período 2000-02 se recalcula el período 2000-01 considerando la percepción de dicho período.</a:t>
            </a:r>
          </a:p>
          <a:p>
            <a:endParaRPr lang="es-MX" dirty="0" smtClean="0"/>
          </a:p>
        </p:txBody>
      </p:sp>
      <p:pic>
        <p:nvPicPr>
          <p:cNvPr id="8" name="Marcador de contenido 7"/>
          <p:cNvPicPr>
            <a:picLocks noGrp="1" noChangeAspect="1"/>
          </p:cNvPicPr>
          <p:nvPr>
            <p:ph idx="1"/>
          </p:nvPr>
        </p:nvPicPr>
        <p:blipFill>
          <a:blip r:embed="rId3"/>
          <a:stretch>
            <a:fillRect/>
          </a:stretch>
        </p:blipFill>
        <p:spPr>
          <a:xfrm>
            <a:off x="5459227" y="457200"/>
            <a:ext cx="5724525" cy="857250"/>
          </a:xfrm>
          <a:prstGeom prst="rect">
            <a:avLst/>
          </a:prstGeom>
        </p:spPr>
      </p:pic>
      <p:pic>
        <p:nvPicPr>
          <p:cNvPr id="9" name="Imagen 8"/>
          <p:cNvPicPr>
            <a:picLocks noChangeAspect="1"/>
          </p:cNvPicPr>
          <p:nvPr/>
        </p:nvPicPr>
        <p:blipFill>
          <a:blip r:embed="rId4"/>
          <a:stretch>
            <a:fillRect/>
          </a:stretch>
        </p:blipFill>
        <p:spPr>
          <a:xfrm>
            <a:off x="5986276" y="1471004"/>
            <a:ext cx="4670425" cy="2633407"/>
          </a:xfrm>
          <a:prstGeom prst="rect">
            <a:avLst/>
          </a:prstGeom>
        </p:spPr>
      </p:pic>
      <p:pic>
        <p:nvPicPr>
          <p:cNvPr id="10" name="Imagen 9"/>
          <p:cNvPicPr>
            <a:picLocks noChangeAspect="1"/>
          </p:cNvPicPr>
          <p:nvPr/>
        </p:nvPicPr>
        <p:blipFill>
          <a:blip r:embed="rId5"/>
          <a:stretch>
            <a:fillRect/>
          </a:stretch>
        </p:blipFill>
        <p:spPr>
          <a:xfrm>
            <a:off x="5025838" y="4223161"/>
            <a:ext cx="6591300" cy="2400300"/>
          </a:xfrm>
          <a:prstGeom prst="rect">
            <a:avLst/>
          </a:prstGeom>
        </p:spPr>
      </p:pic>
    </p:spTree>
    <p:extLst>
      <p:ext uri="{BB962C8B-B14F-4D97-AF65-F5344CB8AC3E}">
        <p14:creationId xmlns:p14="http://schemas.microsoft.com/office/powerpoint/2010/main" val="3550539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c.	Manejo de la retroactividad en SAP</a:t>
            </a:r>
            <a:endParaRPr lang="es-ES" dirty="0"/>
          </a:p>
        </p:txBody>
      </p:sp>
      <p:sp>
        <p:nvSpPr>
          <p:cNvPr id="5" name="Marcador de texto 4"/>
          <p:cNvSpPr>
            <a:spLocks noGrp="1"/>
          </p:cNvSpPr>
          <p:nvPr>
            <p:ph type="body" sz="half" idx="2"/>
          </p:nvPr>
        </p:nvSpPr>
        <p:spPr>
          <a:xfrm>
            <a:off x="839788" y="2057399"/>
            <a:ext cx="3932237" cy="4331525"/>
          </a:xfrm>
        </p:spPr>
        <p:txBody>
          <a:bodyPr>
            <a:normAutofit lnSpcReduction="10000"/>
          </a:bodyPr>
          <a:lstStyle/>
          <a:p>
            <a:endParaRPr lang="es-MX" dirty="0" smtClean="0"/>
          </a:p>
          <a:p>
            <a:r>
              <a:rPr lang="es-MX" dirty="0" smtClean="0"/>
              <a:t>Cuando hay recálculo de períodos pasados, la ejecución genera, además del resultado del período actual, los resultados de los períodos pasados recalculados.</a:t>
            </a:r>
          </a:p>
          <a:p>
            <a:endParaRPr lang="es-MX" dirty="0"/>
          </a:p>
          <a:p>
            <a:r>
              <a:rPr lang="es-MX" b="1" dirty="0" smtClean="0"/>
              <a:t>Período para: </a:t>
            </a:r>
            <a:r>
              <a:rPr lang="es-MX" dirty="0" smtClean="0"/>
              <a:t>Período al cual corresponde el resultado de la nómina.</a:t>
            </a:r>
          </a:p>
          <a:p>
            <a:r>
              <a:rPr lang="es-MX" b="1" dirty="0" smtClean="0"/>
              <a:t>Período En: </a:t>
            </a:r>
            <a:r>
              <a:rPr lang="es-MX" dirty="0" smtClean="0"/>
              <a:t>Período en el cual fue calculado el resultado de la nómina.</a:t>
            </a:r>
          </a:p>
          <a:p>
            <a:r>
              <a:rPr lang="es-MX" b="1" i="1" dirty="0" smtClean="0"/>
              <a:t>Si un resultado es un recálculo entonces el “Período para” siempre es previo al “Período En”.</a:t>
            </a:r>
          </a:p>
          <a:p>
            <a:r>
              <a:rPr lang="es-MX" b="1" dirty="0" smtClean="0"/>
              <a:t>Ejemplo: </a:t>
            </a:r>
            <a:r>
              <a:rPr lang="es-MX" dirty="0" smtClean="0"/>
              <a:t>Resultado con Período Para 2000-01 y Período En 2000-02: Resultado re-calculado del período 2000-01, calculado al calcular el período 2000-02.</a:t>
            </a:r>
            <a:endParaRPr lang="es-MX" dirty="0"/>
          </a:p>
          <a:p>
            <a:endParaRPr lang="es-MX" dirty="0" smtClean="0"/>
          </a:p>
        </p:txBody>
      </p:sp>
      <p:pic>
        <p:nvPicPr>
          <p:cNvPr id="4" name="Marcador de contenido 3"/>
          <p:cNvPicPr>
            <a:picLocks noGrp="1" noChangeAspect="1"/>
          </p:cNvPicPr>
          <p:nvPr>
            <p:ph idx="1"/>
          </p:nvPr>
        </p:nvPicPr>
        <p:blipFill>
          <a:blip r:embed="rId3"/>
          <a:stretch>
            <a:fillRect/>
          </a:stretch>
        </p:blipFill>
        <p:spPr>
          <a:xfrm>
            <a:off x="5105441" y="2624448"/>
            <a:ext cx="5959944" cy="1347726"/>
          </a:xfrm>
          <a:prstGeom prst="rect">
            <a:avLst/>
          </a:prstGeom>
        </p:spPr>
      </p:pic>
    </p:spTree>
    <p:extLst>
      <p:ext uri="{BB962C8B-B14F-4D97-AF65-F5344CB8AC3E}">
        <p14:creationId xmlns:p14="http://schemas.microsoft.com/office/powerpoint/2010/main" val="1332614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c.	Manejo de la retroactividad en SAP</a:t>
            </a:r>
            <a:endParaRPr lang="es-ES" dirty="0"/>
          </a:p>
        </p:txBody>
      </p:sp>
      <p:pic>
        <p:nvPicPr>
          <p:cNvPr id="6" name="Marcador de contenido 5"/>
          <p:cNvPicPr>
            <a:picLocks noGrp="1" noChangeAspect="1"/>
          </p:cNvPicPr>
          <p:nvPr>
            <p:ph idx="1"/>
          </p:nvPr>
        </p:nvPicPr>
        <p:blipFill>
          <a:blip r:embed="rId3"/>
          <a:stretch>
            <a:fillRect/>
          </a:stretch>
        </p:blipFill>
        <p:spPr>
          <a:xfrm>
            <a:off x="1257681" y="3466172"/>
            <a:ext cx="9783093" cy="2346562"/>
          </a:xfrm>
          <a:prstGeom prst="rect">
            <a:avLst/>
          </a:prstGeom>
        </p:spPr>
      </p:pic>
      <p:sp>
        <p:nvSpPr>
          <p:cNvPr id="5" name="Marcador de texto 4"/>
          <p:cNvSpPr>
            <a:spLocks noGrp="1"/>
          </p:cNvSpPr>
          <p:nvPr>
            <p:ph type="body" sz="half" idx="4294967295"/>
          </p:nvPr>
        </p:nvSpPr>
        <p:spPr>
          <a:xfrm>
            <a:off x="985652" y="2057400"/>
            <a:ext cx="10368148" cy="1042060"/>
          </a:xfrm>
        </p:spPr>
        <p:txBody>
          <a:bodyPr>
            <a:normAutofit/>
          </a:bodyPr>
          <a:lstStyle/>
          <a:p>
            <a:pPr marL="0" indent="0">
              <a:buNone/>
            </a:pPr>
            <a:r>
              <a:rPr lang="es-MX" dirty="0" smtClean="0"/>
              <a:t>Los resultados re-calculados siempre se calculan como una diferencia Vs. el monto más reciente del mismo Período Para.</a:t>
            </a:r>
            <a:endParaRPr lang="es-MX" dirty="0"/>
          </a:p>
          <a:p>
            <a:pPr marL="0" indent="0">
              <a:buNone/>
            </a:pPr>
            <a:endParaRPr lang="es-MX" dirty="0" smtClean="0"/>
          </a:p>
        </p:txBody>
      </p:sp>
    </p:spTree>
    <p:extLst>
      <p:ext uri="{BB962C8B-B14F-4D97-AF65-F5344CB8AC3E}">
        <p14:creationId xmlns:p14="http://schemas.microsoft.com/office/powerpoint/2010/main" val="251302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fontScale="90000"/>
          </a:bodyPr>
          <a:lstStyle/>
          <a:p>
            <a:r>
              <a:rPr lang="es-ES" dirty="0"/>
              <a:t>5.	Reporteo de conceptos de la nómina (Transacción PC00_M99_CWTR).</a:t>
            </a:r>
          </a:p>
        </p:txBody>
      </p:sp>
      <p:pic>
        <p:nvPicPr>
          <p:cNvPr id="7" name="Marcador de contenido 6"/>
          <p:cNvPicPr>
            <a:picLocks noGrp="1" noChangeAspect="1"/>
          </p:cNvPicPr>
          <p:nvPr>
            <p:ph idx="1"/>
          </p:nvPr>
        </p:nvPicPr>
        <p:blipFill>
          <a:blip r:embed="rId2"/>
          <a:stretch>
            <a:fillRect/>
          </a:stretch>
        </p:blipFill>
        <p:spPr>
          <a:xfrm>
            <a:off x="5183188" y="1118782"/>
            <a:ext cx="6172200" cy="4610910"/>
          </a:xfrm>
          <a:prstGeom prst="rect">
            <a:avLst/>
          </a:prstGeom>
        </p:spPr>
      </p:pic>
      <p:sp>
        <p:nvSpPr>
          <p:cNvPr id="6" name="Marcador de texto 5"/>
          <p:cNvSpPr>
            <a:spLocks noGrp="1"/>
          </p:cNvSpPr>
          <p:nvPr>
            <p:ph type="body" sz="half" idx="2"/>
          </p:nvPr>
        </p:nvSpPr>
        <p:spPr/>
        <p:txBody>
          <a:bodyPr/>
          <a:lstStyle/>
          <a:p>
            <a:endParaRPr lang="es-MX" dirty="0" smtClean="0"/>
          </a:p>
          <a:p>
            <a:r>
              <a:rPr lang="es-ES" dirty="0" smtClean="0"/>
              <a:t>La transacción PC00_M99_CWTR es el reporte por excelencia de resultados de la nómina guardados ya en el clúster.</a:t>
            </a:r>
          </a:p>
          <a:p>
            <a:endParaRPr lang="es-MX" dirty="0" smtClean="0"/>
          </a:p>
          <a:p>
            <a:r>
              <a:rPr lang="es-MX" dirty="0" smtClean="0"/>
              <a:t>Este reporte es muy poderoso, pero también complejo.  En otro momento se hará un pequeño manual sobre su uso.</a:t>
            </a:r>
            <a:endParaRPr lang="es-ES" dirty="0" smtClean="0"/>
          </a:p>
          <a:p>
            <a:endParaRPr lang="es-MX" dirty="0"/>
          </a:p>
          <a:p>
            <a:endParaRPr lang="es-ES" dirty="0"/>
          </a:p>
        </p:txBody>
      </p:sp>
    </p:spTree>
    <p:extLst>
      <p:ext uri="{BB962C8B-B14F-4D97-AF65-F5344CB8AC3E}">
        <p14:creationId xmlns:p14="http://schemas.microsoft.com/office/powerpoint/2010/main" val="1005686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ES" dirty="0"/>
              <a:t>5.	Reporteo de conceptos de la nómina (Transacción PC00_M99_CWTR).</a:t>
            </a:r>
          </a:p>
        </p:txBody>
      </p:sp>
      <p:pic>
        <p:nvPicPr>
          <p:cNvPr id="3" name="Marcador de contenido 2"/>
          <p:cNvPicPr>
            <a:picLocks noGrp="1" noChangeAspect="1"/>
          </p:cNvPicPr>
          <p:nvPr>
            <p:ph idx="1"/>
          </p:nvPr>
        </p:nvPicPr>
        <p:blipFill>
          <a:blip r:embed="rId2"/>
          <a:stretch>
            <a:fillRect/>
          </a:stretch>
        </p:blipFill>
        <p:spPr>
          <a:xfrm>
            <a:off x="838200" y="4334312"/>
            <a:ext cx="10515600" cy="1732780"/>
          </a:xfrm>
          <a:prstGeom prst="rect">
            <a:avLst/>
          </a:prstGeom>
        </p:spPr>
      </p:pic>
      <p:sp>
        <p:nvSpPr>
          <p:cNvPr id="5" name="CuadroTexto 4"/>
          <p:cNvSpPr txBox="1"/>
          <p:nvPr/>
        </p:nvSpPr>
        <p:spPr>
          <a:xfrm>
            <a:off x="838200" y="2185060"/>
            <a:ext cx="10515600" cy="2031325"/>
          </a:xfrm>
          <a:prstGeom prst="rect">
            <a:avLst/>
          </a:prstGeom>
          <a:noFill/>
        </p:spPr>
        <p:txBody>
          <a:bodyPr wrap="square" rtlCol="0">
            <a:spAutoFit/>
          </a:bodyPr>
          <a:lstStyle/>
          <a:p>
            <a:r>
              <a:rPr lang="es-MX" dirty="0" smtClean="0"/>
              <a:t>Lo datos que despliega el reporte se controlan en el botón de la pantalla de selección titulada “Selección de objeto”.</a:t>
            </a:r>
          </a:p>
          <a:p>
            <a:endParaRPr lang="es-MX" dirty="0"/>
          </a:p>
          <a:p>
            <a:r>
              <a:rPr lang="es-MX" dirty="0" smtClean="0"/>
              <a:t>Dado que los grupos de datos que se seleccionan con este botón tiene muchas columnas, es </a:t>
            </a:r>
            <a:r>
              <a:rPr lang="es-MX" dirty="0" smtClean="0"/>
              <a:t>útil </a:t>
            </a:r>
            <a:r>
              <a:rPr lang="es-MX" dirty="0" smtClean="0"/>
              <a:t>generar variantes de despliegue como la que se </a:t>
            </a:r>
            <a:r>
              <a:rPr lang="es-MX" dirty="0" smtClean="0"/>
              <a:t>muestra sólo con los campos requeridos.  </a:t>
            </a:r>
            <a:r>
              <a:rPr lang="es-MX" dirty="0" smtClean="0"/>
              <a:t>Estas variantes, una vez creadas, se pueden introducir en </a:t>
            </a:r>
            <a:r>
              <a:rPr lang="es-MX" dirty="0"/>
              <a:t>el campo “Variante disposición</a:t>
            </a:r>
            <a:r>
              <a:rPr lang="es-MX" dirty="0" smtClean="0"/>
              <a:t>” del SAP </a:t>
            </a:r>
            <a:r>
              <a:rPr lang="es-MX" dirty="0" err="1" smtClean="0"/>
              <a:t>List</a:t>
            </a:r>
            <a:r>
              <a:rPr lang="es-MX" dirty="0" smtClean="0"/>
              <a:t> </a:t>
            </a:r>
            <a:r>
              <a:rPr lang="es-MX" dirty="0" err="1" smtClean="0"/>
              <a:t>Viewer</a:t>
            </a:r>
            <a:r>
              <a:rPr lang="es-MX" dirty="0" smtClean="0"/>
              <a:t>, de la pantalla de selección.</a:t>
            </a:r>
            <a:endParaRPr lang="es-ES" dirty="0"/>
          </a:p>
        </p:txBody>
      </p:sp>
    </p:spTree>
    <p:extLst>
      <p:ext uri="{BB962C8B-B14F-4D97-AF65-F5344CB8AC3E}">
        <p14:creationId xmlns:p14="http://schemas.microsoft.com/office/powerpoint/2010/main" val="26013970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6.	Pagos de la nómina</a:t>
            </a:r>
            <a:endParaRPr lang="es-ES" dirty="0"/>
          </a:p>
        </p:txBody>
      </p:sp>
      <p:pic>
        <p:nvPicPr>
          <p:cNvPr id="7" name="Marcador de contenido 6"/>
          <p:cNvPicPr>
            <a:picLocks noGrp="1" noChangeAspect="1"/>
          </p:cNvPicPr>
          <p:nvPr>
            <p:ph idx="1"/>
          </p:nvPr>
        </p:nvPicPr>
        <p:blipFill>
          <a:blip r:embed="rId2"/>
          <a:stretch>
            <a:fillRect/>
          </a:stretch>
        </p:blipFill>
        <p:spPr>
          <a:xfrm>
            <a:off x="5183188" y="1120632"/>
            <a:ext cx="6172200" cy="4607210"/>
          </a:xfrm>
          <a:prstGeom prst="rect">
            <a:avLst/>
          </a:prstGeom>
        </p:spPr>
      </p:pic>
      <p:sp>
        <p:nvSpPr>
          <p:cNvPr id="6" name="Marcador de texto 5"/>
          <p:cNvSpPr>
            <a:spLocks noGrp="1"/>
          </p:cNvSpPr>
          <p:nvPr>
            <p:ph type="body" sz="half" idx="2"/>
          </p:nvPr>
        </p:nvSpPr>
        <p:spPr/>
        <p:txBody>
          <a:bodyPr>
            <a:normAutofit lnSpcReduction="10000"/>
          </a:bodyPr>
          <a:lstStyle/>
          <a:p>
            <a:pPr marL="342900" indent="-342900">
              <a:buAutoNum type="alphaLcPeriod"/>
            </a:pPr>
            <a:r>
              <a:rPr lang="es-ES" dirty="0" smtClean="0"/>
              <a:t>Generación de la corrida de pagos.</a:t>
            </a:r>
          </a:p>
          <a:p>
            <a:endParaRPr lang="es-MX" dirty="0" smtClean="0"/>
          </a:p>
          <a:p>
            <a:r>
              <a:rPr lang="es-MX" dirty="0" smtClean="0"/>
              <a:t>La corrida de pagos se genera en transacción PC00_M32_CDTA.  Esta transacción lee, para un Área de Nómina y período de la nómina, los datos de pagos de la tabla BT de los resultados de la nómina de los empleados.  (Nota: La tabla BT tiene el monto neto a pagar).  Los datos de la BT se transfieren a las tablas REGUV y REGUH que son tablas de FI para generar pagos.</a:t>
            </a:r>
          </a:p>
          <a:p>
            <a:endParaRPr lang="es-MX" dirty="0"/>
          </a:p>
          <a:p>
            <a:r>
              <a:rPr lang="es-MX" dirty="0" smtClean="0"/>
              <a:t>Una corrida de pagos se identifica por una fecha de ejecución y característica de identificación (generada por el sistema).</a:t>
            </a:r>
            <a:endParaRPr lang="es-MX" dirty="0"/>
          </a:p>
        </p:txBody>
      </p:sp>
    </p:spTree>
    <p:extLst>
      <p:ext uri="{BB962C8B-B14F-4D97-AF65-F5344CB8AC3E}">
        <p14:creationId xmlns:p14="http://schemas.microsoft.com/office/powerpoint/2010/main" val="38975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	Los pagos en sí.</a:t>
            </a:r>
            <a:endParaRPr lang="es-ES" dirty="0"/>
          </a:p>
        </p:txBody>
      </p:sp>
      <p:pic>
        <p:nvPicPr>
          <p:cNvPr id="5" name="Marcador de contenido 4"/>
          <p:cNvPicPr>
            <a:picLocks noGrp="1" noChangeAspect="1"/>
          </p:cNvPicPr>
          <p:nvPr>
            <p:ph idx="1"/>
          </p:nvPr>
        </p:nvPicPr>
        <p:blipFill>
          <a:blip r:embed="rId2"/>
          <a:stretch>
            <a:fillRect/>
          </a:stretch>
        </p:blipFill>
        <p:spPr>
          <a:xfrm>
            <a:off x="5183188" y="1120632"/>
            <a:ext cx="6172200" cy="4607210"/>
          </a:xfrm>
          <a:prstGeom prst="rect">
            <a:avLst/>
          </a:prstGeom>
        </p:spPr>
      </p:pic>
      <p:sp>
        <p:nvSpPr>
          <p:cNvPr id="4" name="Marcador de texto 3"/>
          <p:cNvSpPr>
            <a:spLocks noGrp="1"/>
          </p:cNvSpPr>
          <p:nvPr>
            <p:ph type="body" sz="half" idx="2"/>
          </p:nvPr>
        </p:nvSpPr>
        <p:spPr/>
        <p:txBody>
          <a:bodyPr>
            <a:normAutofit lnSpcReduction="10000"/>
          </a:bodyPr>
          <a:lstStyle/>
          <a:p>
            <a:pPr marL="400050" indent="-400050">
              <a:buAutoNum type="romanLcPeriod"/>
            </a:pPr>
            <a:r>
              <a:rPr lang="es-ES" dirty="0" smtClean="0"/>
              <a:t>Generación de un </a:t>
            </a:r>
            <a:r>
              <a:rPr lang="es-ES" dirty="0" err="1" smtClean="0"/>
              <a:t>layout</a:t>
            </a:r>
            <a:r>
              <a:rPr lang="es-ES" dirty="0" smtClean="0"/>
              <a:t> de transferencia bancaria.</a:t>
            </a:r>
          </a:p>
          <a:p>
            <a:endParaRPr lang="es-MX" dirty="0" smtClean="0"/>
          </a:p>
          <a:p>
            <a:r>
              <a:rPr lang="es-MX" dirty="0" smtClean="0"/>
              <a:t>Los </a:t>
            </a:r>
            <a:r>
              <a:rPr lang="es-MX" dirty="0" err="1" smtClean="0"/>
              <a:t>layouts</a:t>
            </a:r>
            <a:r>
              <a:rPr lang="es-MX" dirty="0" smtClean="0"/>
              <a:t> para transferencias bancarias se generan con la transacción PC00_M32_FFOT.</a:t>
            </a:r>
          </a:p>
          <a:p>
            <a:endParaRPr lang="es-MX" dirty="0"/>
          </a:p>
          <a:p>
            <a:r>
              <a:rPr lang="es-MX" dirty="0" smtClean="0"/>
              <a:t>Datos relevantes para su ejecución:</a:t>
            </a:r>
          </a:p>
          <a:p>
            <a:pPr marL="342900" indent="-342900">
              <a:buFont typeface="+mj-lt"/>
              <a:buAutoNum type="arabicPeriod"/>
            </a:pPr>
            <a:r>
              <a:rPr lang="es-ES" dirty="0" smtClean="0"/>
              <a:t>fecha de ejecución y característica de identificación de la corrida de pagos.</a:t>
            </a:r>
          </a:p>
          <a:p>
            <a:pPr marL="342900" indent="-342900">
              <a:buFont typeface="+mj-lt"/>
              <a:buAutoNum type="arabicPeriod"/>
            </a:pPr>
            <a:r>
              <a:rPr lang="es-MX" dirty="0" smtClean="0"/>
              <a:t>Vía de pagos: Para los empleados se define en el infotipo 0009 – Relación bancaria.</a:t>
            </a:r>
          </a:p>
          <a:p>
            <a:pPr marL="342900" indent="-342900">
              <a:buFont typeface="+mj-lt"/>
              <a:buAutoNum type="arabicPeriod"/>
            </a:pPr>
            <a:r>
              <a:rPr lang="es-MX" dirty="0" smtClean="0"/>
              <a:t>Formato alternativo: Definición del </a:t>
            </a:r>
            <a:r>
              <a:rPr lang="es-MX" dirty="0" err="1" smtClean="0"/>
              <a:t>layout</a:t>
            </a:r>
            <a:r>
              <a:rPr lang="es-MX" dirty="0" smtClean="0"/>
              <a:t> de transferencia.</a:t>
            </a:r>
            <a:endParaRPr lang="es-MX" dirty="0"/>
          </a:p>
          <a:p>
            <a:endParaRPr lang="es-ES" dirty="0"/>
          </a:p>
        </p:txBody>
      </p:sp>
    </p:spTree>
    <p:extLst>
      <p:ext uri="{BB962C8B-B14F-4D97-AF65-F5344CB8AC3E}">
        <p14:creationId xmlns:p14="http://schemas.microsoft.com/office/powerpoint/2010/main" val="3809726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	Los pagos en sí.</a:t>
            </a:r>
            <a:endParaRPr lang="es-ES" dirty="0"/>
          </a:p>
        </p:txBody>
      </p:sp>
      <p:sp>
        <p:nvSpPr>
          <p:cNvPr id="4" name="Marcador de texto 3"/>
          <p:cNvSpPr>
            <a:spLocks noGrp="1"/>
          </p:cNvSpPr>
          <p:nvPr>
            <p:ph type="body" sz="half" idx="2"/>
          </p:nvPr>
        </p:nvSpPr>
        <p:spPr/>
        <p:txBody>
          <a:bodyPr>
            <a:normAutofit fontScale="92500" lnSpcReduction="20000"/>
          </a:bodyPr>
          <a:lstStyle/>
          <a:p>
            <a:pPr marL="400050" indent="-400050">
              <a:buAutoNum type="romanLcPeriod"/>
            </a:pPr>
            <a:r>
              <a:rPr lang="es-ES" dirty="0" smtClean="0"/>
              <a:t>Generación de </a:t>
            </a:r>
            <a:r>
              <a:rPr lang="es-ES" dirty="0" smtClean="0"/>
              <a:t>cheques.</a:t>
            </a:r>
            <a:endParaRPr lang="es-ES" dirty="0" smtClean="0"/>
          </a:p>
          <a:p>
            <a:endParaRPr lang="es-MX" dirty="0" smtClean="0"/>
          </a:p>
          <a:p>
            <a:r>
              <a:rPr lang="es-MX" dirty="0" smtClean="0"/>
              <a:t>Los cheques para los pagos por esta vía se pueden imprimir con la transacción PC00_M32_FFOC.</a:t>
            </a:r>
          </a:p>
          <a:p>
            <a:endParaRPr lang="es-MX" dirty="0"/>
          </a:p>
          <a:p>
            <a:r>
              <a:rPr lang="es-MX" dirty="0" smtClean="0"/>
              <a:t>Datos mínimos para su ejecución son:</a:t>
            </a:r>
          </a:p>
          <a:p>
            <a:pPr marL="342900" indent="-342900">
              <a:buFont typeface="+mj-lt"/>
              <a:buAutoNum type="arabicPeriod"/>
            </a:pPr>
            <a:r>
              <a:rPr lang="es-ES" dirty="0" smtClean="0"/>
              <a:t>fecha de ejecución y característica de identificación de la corrida de pagos.</a:t>
            </a:r>
          </a:p>
          <a:p>
            <a:pPr marL="342900" indent="-342900">
              <a:buFont typeface="+mj-lt"/>
              <a:buAutoNum type="arabicPeriod"/>
            </a:pPr>
            <a:r>
              <a:rPr lang="es-MX" dirty="0" smtClean="0"/>
              <a:t>Sociedad pagadora.</a:t>
            </a:r>
            <a:endParaRPr lang="es-ES" dirty="0" smtClean="0"/>
          </a:p>
          <a:p>
            <a:pPr marL="342900" indent="-342900">
              <a:buFont typeface="+mj-lt"/>
              <a:buAutoNum type="arabicPeriod"/>
            </a:pPr>
            <a:r>
              <a:rPr lang="es-MX" dirty="0" smtClean="0"/>
              <a:t>Vía de pagos: Para los empleados se define en el infotipo 0009 – Relación bancaria.</a:t>
            </a:r>
          </a:p>
          <a:p>
            <a:pPr marL="342900" indent="-342900">
              <a:buFont typeface="+mj-lt"/>
              <a:buAutoNum type="arabicPeriod"/>
            </a:pPr>
            <a:r>
              <a:rPr lang="es-MX" dirty="0" smtClean="0"/>
              <a:t>Banco y cuenta.</a:t>
            </a:r>
          </a:p>
          <a:p>
            <a:pPr marL="342900" indent="-342900">
              <a:buFont typeface="+mj-lt"/>
              <a:buAutoNum type="arabicPeriod"/>
            </a:pPr>
            <a:r>
              <a:rPr lang="es-MX" dirty="0" smtClean="0"/>
              <a:t>Formato alternativo: Definición del formulario del cheque.</a:t>
            </a:r>
            <a:endParaRPr lang="es-MX" dirty="0"/>
          </a:p>
          <a:p>
            <a:endParaRPr lang="es-ES" dirty="0"/>
          </a:p>
        </p:txBody>
      </p:sp>
      <p:pic>
        <p:nvPicPr>
          <p:cNvPr id="6" name="Marcador de contenido 5"/>
          <p:cNvPicPr>
            <a:picLocks noGrp="1" noChangeAspect="1"/>
          </p:cNvPicPr>
          <p:nvPr>
            <p:ph idx="1"/>
          </p:nvPr>
        </p:nvPicPr>
        <p:blipFill>
          <a:blip r:embed="rId2"/>
          <a:stretch>
            <a:fillRect/>
          </a:stretch>
        </p:blipFill>
        <p:spPr>
          <a:xfrm>
            <a:off x="5183188" y="1139722"/>
            <a:ext cx="6172200" cy="4569031"/>
          </a:xfrm>
          <a:prstGeom prst="rect">
            <a:avLst/>
          </a:prstGeom>
        </p:spPr>
      </p:pic>
    </p:spTree>
    <p:extLst>
      <p:ext uri="{BB962C8B-B14F-4D97-AF65-F5344CB8AC3E}">
        <p14:creationId xmlns:p14="http://schemas.microsoft.com/office/powerpoint/2010/main" val="1823929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	Generación de la corrida de contabilización.</a:t>
            </a:r>
          </a:p>
        </p:txBody>
      </p:sp>
      <p:pic>
        <p:nvPicPr>
          <p:cNvPr id="5" name="Marcador de contenido 4"/>
          <p:cNvPicPr>
            <a:picLocks noGrp="1" noChangeAspect="1"/>
          </p:cNvPicPr>
          <p:nvPr>
            <p:ph idx="1"/>
          </p:nvPr>
        </p:nvPicPr>
        <p:blipFill>
          <a:blip r:embed="rId2"/>
          <a:stretch>
            <a:fillRect/>
          </a:stretch>
        </p:blipFill>
        <p:spPr>
          <a:xfrm>
            <a:off x="5183188" y="1114239"/>
            <a:ext cx="6172200" cy="4619997"/>
          </a:xfrm>
          <a:prstGeom prst="rect">
            <a:avLst/>
          </a:prstGeom>
        </p:spPr>
      </p:pic>
      <p:sp>
        <p:nvSpPr>
          <p:cNvPr id="4" name="Marcador de texto 3"/>
          <p:cNvSpPr>
            <a:spLocks noGrp="1"/>
          </p:cNvSpPr>
          <p:nvPr>
            <p:ph type="body" sz="half" idx="2"/>
          </p:nvPr>
        </p:nvSpPr>
        <p:spPr>
          <a:xfrm>
            <a:off x="839788" y="2057400"/>
            <a:ext cx="3932237" cy="4237892"/>
          </a:xfrm>
        </p:spPr>
        <p:txBody>
          <a:bodyPr>
            <a:normAutofit lnSpcReduction="10000"/>
          </a:bodyPr>
          <a:lstStyle/>
          <a:p>
            <a:endParaRPr lang="es-MX" dirty="0" smtClean="0"/>
          </a:p>
          <a:p>
            <a:r>
              <a:rPr lang="es-MX" dirty="0" smtClean="0"/>
              <a:t>Con </a:t>
            </a:r>
            <a:r>
              <a:rPr lang="es-MX" dirty="0"/>
              <a:t>la transacción </a:t>
            </a:r>
            <a:r>
              <a:rPr lang="es-MX" dirty="0" smtClean="0"/>
              <a:t>PC00_M99_CIPE se crean las “Corridas” o ejecuciones de contabilización (</a:t>
            </a:r>
            <a:r>
              <a:rPr lang="es-MX" dirty="0"/>
              <a:t>C</a:t>
            </a:r>
            <a:r>
              <a:rPr lang="es-MX" dirty="0" smtClean="0"/>
              <a:t>ualquiera de los dos nombres es válido).</a:t>
            </a:r>
          </a:p>
          <a:p>
            <a:endParaRPr lang="es-MX" dirty="0" smtClean="0"/>
          </a:p>
          <a:p>
            <a:r>
              <a:rPr lang="es-MX" dirty="0" smtClean="0"/>
              <a:t>Este programa se puede ejecutar de tres modos:</a:t>
            </a:r>
          </a:p>
          <a:p>
            <a:r>
              <a:rPr lang="es-MX" dirty="0" smtClean="0"/>
              <a:t>P: Se crea un documento productivo.</a:t>
            </a:r>
          </a:p>
          <a:p>
            <a:r>
              <a:rPr lang="es-MX" dirty="0" smtClean="0"/>
              <a:t>S: Se crea un documento en simulación.</a:t>
            </a:r>
          </a:p>
          <a:p>
            <a:r>
              <a:rPr lang="es-MX" dirty="0" smtClean="0"/>
              <a:t>T: Ejecución de test: No se crea un documento.</a:t>
            </a:r>
            <a:endParaRPr lang="es-MX" dirty="0"/>
          </a:p>
          <a:p>
            <a:endParaRPr lang="es-MX" dirty="0"/>
          </a:p>
          <a:p>
            <a:r>
              <a:rPr lang="es-MX" dirty="0" smtClean="0"/>
              <a:t>Los documentos productivos son documentos preliminares que sirven como base para generar la póliza contable.</a:t>
            </a:r>
            <a:endParaRPr lang="es-ES" dirty="0"/>
          </a:p>
        </p:txBody>
      </p:sp>
    </p:spTree>
    <p:extLst>
      <p:ext uri="{BB962C8B-B14F-4D97-AF65-F5344CB8AC3E}">
        <p14:creationId xmlns:p14="http://schemas.microsoft.com/office/powerpoint/2010/main" val="1265593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	Generación de la corrida de contabilización.</a:t>
            </a:r>
          </a:p>
        </p:txBody>
      </p:sp>
      <p:sp>
        <p:nvSpPr>
          <p:cNvPr id="4" name="Marcador de texto 3"/>
          <p:cNvSpPr>
            <a:spLocks noGrp="1"/>
          </p:cNvSpPr>
          <p:nvPr>
            <p:ph type="body" sz="half" idx="2"/>
          </p:nvPr>
        </p:nvSpPr>
        <p:spPr/>
        <p:txBody>
          <a:bodyPr>
            <a:normAutofit fontScale="92500" lnSpcReduction="20000"/>
          </a:bodyPr>
          <a:lstStyle/>
          <a:p>
            <a:endParaRPr lang="es-MX" dirty="0" smtClean="0"/>
          </a:p>
          <a:p>
            <a:pPr marL="400050" indent="-400050">
              <a:buAutoNum type="romanLcPeriod" startAt="2"/>
            </a:pPr>
            <a:r>
              <a:rPr lang="es-ES" dirty="0" smtClean="0"/>
              <a:t>Log </a:t>
            </a:r>
            <a:r>
              <a:rPr lang="es-ES" dirty="0"/>
              <a:t>de la corrida de contabilización</a:t>
            </a:r>
            <a:r>
              <a:rPr lang="es-ES" dirty="0" smtClean="0"/>
              <a:t>.</a:t>
            </a:r>
          </a:p>
          <a:p>
            <a:endParaRPr lang="es-MX" dirty="0" smtClean="0"/>
          </a:p>
          <a:p>
            <a:r>
              <a:rPr lang="es-MX" dirty="0" smtClean="0"/>
              <a:t>Se recomiendo activar el log para identificar errores en la corrida de contabilización.</a:t>
            </a:r>
          </a:p>
          <a:p>
            <a:endParaRPr lang="es-MX" dirty="0"/>
          </a:p>
          <a:p>
            <a:r>
              <a:rPr lang="es-MX" dirty="0" smtClean="0"/>
              <a:t>En este log se pueden ver cómo se contabilizaron los CC-Nóminas procesados.  Este log de errores permite identificar situaciones que hagan que el documento no cuadre, lo cual siempre se debe a errores en la parametrización de la contabilización de la nómina.</a:t>
            </a:r>
          </a:p>
          <a:p>
            <a:endParaRPr lang="es-MX" dirty="0" smtClean="0"/>
          </a:p>
          <a:p>
            <a:r>
              <a:rPr lang="es-MX" dirty="0" smtClean="0"/>
              <a:t>Además están los errores de los comprobantes que integran una corrida de contabilización (si es que se ejecutó en modo P o S).</a:t>
            </a:r>
            <a:endParaRPr lang="es-MX" dirty="0"/>
          </a:p>
        </p:txBody>
      </p:sp>
      <p:pic>
        <p:nvPicPr>
          <p:cNvPr id="8" name="Marcador de contenido 7"/>
          <p:cNvPicPr>
            <a:picLocks noGrp="1" noChangeAspect="1"/>
          </p:cNvPicPr>
          <p:nvPr>
            <p:ph idx="1"/>
          </p:nvPr>
        </p:nvPicPr>
        <p:blipFill>
          <a:blip r:embed="rId2"/>
          <a:stretch>
            <a:fillRect/>
          </a:stretch>
        </p:blipFill>
        <p:spPr>
          <a:xfrm>
            <a:off x="5183188" y="1014647"/>
            <a:ext cx="6172200" cy="4819180"/>
          </a:xfrm>
          <a:prstGeom prst="rect">
            <a:avLst/>
          </a:prstGeom>
        </p:spPr>
      </p:pic>
    </p:spTree>
    <p:extLst>
      <p:ext uri="{BB962C8B-B14F-4D97-AF65-F5344CB8AC3E}">
        <p14:creationId xmlns:p14="http://schemas.microsoft.com/office/powerpoint/2010/main" val="1792480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1.	Conceptos básicos del cálculo de la nómina en SAP</a:t>
            </a:r>
            <a:endParaRPr lang="es-ES" dirty="0"/>
          </a:p>
        </p:txBody>
      </p:sp>
      <p:pic>
        <p:nvPicPr>
          <p:cNvPr id="2" name="Marcador de contenido 1"/>
          <p:cNvPicPr>
            <a:picLocks noGrp="1" noChangeAspect="1"/>
          </p:cNvPicPr>
          <p:nvPr>
            <p:ph idx="1"/>
          </p:nvPr>
        </p:nvPicPr>
        <p:blipFill>
          <a:blip r:embed="rId2"/>
          <a:stretch>
            <a:fillRect/>
          </a:stretch>
        </p:blipFill>
        <p:spPr>
          <a:xfrm>
            <a:off x="5254625" y="1628775"/>
            <a:ext cx="6029325" cy="3590925"/>
          </a:xfrm>
          <a:prstGeom prst="rect">
            <a:avLst/>
          </a:prstGeom>
        </p:spPr>
      </p:pic>
      <p:sp>
        <p:nvSpPr>
          <p:cNvPr id="6" name="Marcador de texto 5"/>
          <p:cNvSpPr>
            <a:spLocks noGrp="1"/>
          </p:cNvSpPr>
          <p:nvPr>
            <p:ph type="body" sz="half" idx="2"/>
          </p:nvPr>
        </p:nvSpPr>
        <p:spPr>
          <a:xfrm>
            <a:off x="839788" y="2057399"/>
            <a:ext cx="4147848" cy="4153395"/>
          </a:xfrm>
        </p:spPr>
        <p:txBody>
          <a:bodyPr>
            <a:normAutofit lnSpcReduction="10000"/>
          </a:bodyPr>
          <a:lstStyle/>
          <a:p>
            <a:pPr marL="342900" indent="-342900">
              <a:buAutoNum type="alphaLcPeriod" startAt="2"/>
            </a:pPr>
            <a:r>
              <a:rPr lang="pt-BR" dirty="0" smtClean="0"/>
              <a:t>Período de </a:t>
            </a:r>
            <a:r>
              <a:rPr lang="pt-BR" dirty="0" err="1" smtClean="0"/>
              <a:t>la</a:t>
            </a:r>
            <a:r>
              <a:rPr lang="pt-BR" dirty="0" smtClean="0"/>
              <a:t> nómina</a:t>
            </a:r>
          </a:p>
          <a:p>
            <a:pPr marL="342900" indent="-342900">
              <a:buAutoNum type="alphaLcPeriod" startAt="2"/>
            </a:pPr>
            <a:r>
              <a:rPr lang="es-MX" dirty="0"/>
              <a:t>Fecha de pago</a:t>
            </a:r>
            <a:endParaRPr lang="pt-BR" dirty="0" smtClean="0"/>
          </a:p>
          <a:p>
            <a:pPr marL="342900" indent="-342900">
              <a:buAutoNum type="alphaLcPeriod" startAt="2"/>
            </a:pPr>
            <a:endParaRPr lang="pt-BR" dirty="0"/>
          </a:p>
          <a:p>
            <a:r>
              <a:rPr lang="es-MX" dirty="0" smtClean="0"/>
              <a:t>Los períodos de la nómina son los períodos para los que se corren las nóminas ordinarias.</a:t>
            </a:r>
          </a:p>
          <a:p>
            <a:r>
              <a:rPr lang="es-MX" dirty="0" smtClean="0"/>
              <a:t>Pueden ser semanales, quincenales, mensuales o de cualquier otra duración.</a:t>
            </a:r>
          </a:p>
          <a:p>
            <a:r>
              <a:rPr lang="es-MX" dirty="0" smtClean="0"/>
              <a:t>Los períodos de la nómina se crean para cada periodicidad de pago y tienen una fecha de inicio, fin y de pago.  Por ejemplo: El primer período de la nómina del 2015 puede ir del 01.01.15 al 15.01.15 y tener fecha de pago el 14.01.15.</a:t>
            </a:r>
          </a:p>
          <a:p>
            <a:r>
              <a:rPr lang="es-MX" dirty="0" smtClean="0"/>
              <a:t>Nomenclatura: AAAAPP. AAAA = Año y PP = No. de período. Ej.: 201501 Primer período del 2015.</a:t>
            </a:r>
          </a:p>
        </p:txBody>
      </p:sp>
    </p:spTree>
    <p:extLst>
      <p:ext uri="{BB962C8B-B14F-4D97-AF65-F5344CB8AC3E}">
        <p14:creationId xmlns:p14="http://schemas.microsoft.com/office/powerpoint/2010/main" val="2135111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	Generación de la corrida de contabilización.</a:t>
            </a:r>
          </a:p>
        </p:txBody>
      </p:sp>
      <p:sp>
        <p:nvSpPr>
          <p:cNvPr id="4" name="Marcador de texto 3"/>
          <p:cNvSpPr>
            <a:spLocks noGrp="1"/>
          </p:cNvSpPr>
          <p:nvPr>
            <p:ph type="body" sz="half" idx="2"/>
          </p:nvPr>
        </p:nvSpPr>
        <p:spPr/>
        <p:txBody>
          <a:bodyPr>
            <a:normAutofit fontScale="92500" lnSpcReduction="10000"/>
          </a:bodyPr>
          <a:lstStyle/>
          <a:p>
            <a:endParaRPr lang="es-MX" dirty="0"/>
          </a:p>
          <a:p>
            <a:r>
              <a:rPr lang="es-MX" dirty="0" smtClean="0"/>
              <a:t>Visualización y procesamiento de las corridas de la contabilización:</a:t>
            </a:r>
            <a:endParaRPr lang="es-MX" dirty="0"/>
          </a:p>
          <a:p>
            <a:endParaRPr lang="es-MX" dirty="0" smtClean="0"/>
          </a:p>
          <a:p>
            <a:r>
              <a:rPr lang="es-MX" dirty="0" smtClean="0"/>
              <a:t>SAP sub-divide una corrida de contabilización en uno o varios comprobantes (dependiendo del volumen de la información).</a:t>
            </a:r>
          </a:p>
          <a:p>
            <a:endParaRPr lang="es-MX" dirty="0"/>
          </a:p>
          <a:p>
            <a:r>
              <a:rPr lang="es-MX" dirty="0" smtClean="0"/>
              <a:t>Los comprobantes o bien las corridas de contabilización (con sus correspondientes comprobantes) se pueden ver con los botones que se resaltan.</a:t>
            </a:r>
          </a:p>
          <a:p>
            <a:endParaRPr lang="es-MX" dirty="0"/>
          </a:p>
          <a:p>
            <a:r>
              <a:rPr lang="es-MX" dirty="0" smtClean="0"/>
              <a:t>(Ver de forma práctica los datos de una corrida de contabilización y sus documentos).</a:t>
            </a:r>
            <a:endParaRPr lang="es-MX" dirty="0"/>
          </a:p>
        </p:txBody>
      </p:sp>
      <p:pic>
        <p:nvPicPr>
          <p:cNvPr id="5" name="Marcador de contenido 4"/>
          <p:cNvPicPr>
            <a:picLocks noGrp="1" noChangeAspect="1"/>
          </p:cNvPicPr>
          <p:nvPr>
            <p:ph idx="1"/>
          </p:nvPr>
        </p:nvPicPr>
        <p:blipFill>
          <a:blip r:embed="rId2"/>
          <a:stretch>
            <a:fillRect/>
          </a:stretch>
        </p:blipFill>
        <p:spPr>
          <a:xfrm>
            <a:off x="5183188" y="2142013"/>
            <a:ext cx="6172200" cy="2564449"/>
          </a:xfrm>
          <a:prstGeom prst="rect">
            <a:avLst/>
          </a:prstGeom>
        </p:spPr>
      </p:pic>
    </p:spTree>
    <p:extLst>
      <p:ext uri="{BB962C8B-B14F-4D97-AF65-F5344CB8AC3E}">
        <p14:creationId xmlns:p14="http://schemas.microsoft.com/office/powerpoint/2010/main" val="527317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c.	Posteo de la nómina (Generación del documento contable en FI).</a:t>
            </a:r>
          </a:p>
        </p:txBody>
      </p:sp>
      <p:sp>
        <p:nvSpPr>
          <p:cNvPr id="4" name="Marcador de texto 3"/>
          <p:cNvSpPr>
            <a:spLocks noGrp="1"/>
          </p:cNvSpPr>
          <p:nvPr>
            <p:ph type="body" sz="half" idx="2"/>
          </p:nvPr>
        </p:nvSpPr>
        <p:spPr/>
        <p:txBody>
          <a:bodyPr>
            <a:normAutofit/>
          </a:bodyPr>
          <a:lstStyle/>
          <a:p>
            <a:endParaRPr lang="es-MX" dirty="0" smtClean="0"/>
          </a:p>
          <a:p>
            <a:r>
              <a:rPr lang="es-MX" dirty="0" smtClean="0"/>
              <a:t>En la tabla de corridas de contabilización, si se selecciona una corrida (documento) productivo y sin errores este se puede postear en FI.</a:t>
            </a:r>
          </a:p>
          <a:p>
            <a:endParaRPr lang="es-MX" dirty="0"/>
          </a:p>
          <a:p>
            <a:r>
              <a:rPr lang="es-MX" dirty="0" smtClean="0"/>
              <a:t>Nota: Postear es sinónimo de generar el correspondiente documento contable en FI.</a:t>
            </a:r>
            <a:endParaRPr lang="es-MX" dirty="0"/>
          </a:p>
        </p:txBody>
      </p:sp>
      <p:pic>
        <p:nvPicPr>
          <p:cNvPr id="6" name="Marcador de contenido 5"/>
          <p:cNvPicPr>
            <a:picLocks noGrp="1" noChangeAspect="1"/>
          </p:cNvPicPr>
          <p:nvPr>
            <p:ph idx="1"/>
          </p:nvPr>
        </p:nvPicPr>
        <p:blipFill>
          <a:blip r:embed="rId2"/>
          <a:stretch>
            <a:fillRect/>
          </a:stretch>
        </p:blipFill>
        <p:spPr>
          <a:xfrm>
            <a:off x="5183188" y="2386342"/>
            <a:ext cx="6172200" cy="2075790"/>
          </a:xfrm>
          <a:prstGeom prst="rect">
            <a:avLst/>
          </a:prstGeom>
        </p:spPr>
      </p:pic>
    </p:spTree>
    <p:extLst>
      <p:ext uri="{BB962C8B-B14F-4D97-AF65-F5344CB8AC3E}">
        <p14:creationId xmlns:p14="http://schemas.microsoft.com/office/powerpoint/2010/main" val="1023057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a.	Principios básicos de la contabilización de los resultados de la nómina en SAP.</a:t>
            </a:r>
          </a:p>
        </p:txBody>
      </p:sp>
      <p:sp>
        <p:nvSpPr>
          <p:cNvPr id="6" name="Marcador de contenido 5"/>
          <p:cNvSpPr>
            <a:spLocks noGrp="1"/>
          </p:cNvSpPr>
          <p:nvPr>
            <p:ph idx="1"/>
          </p:nvPr>
        </p:nvSpPr>
        <p:spPr/>
        <p:txBody>
          <a:bodyPr>
            <a:normAutofit fontScale="77500" lnSpcReduction="20000"/>
          </a:bodyPr>
          <a:lstStyle/>
          <a:p>
            <a:pPr marL="0" indent="0">
              <a:buNone/>
            </a:pPr>
            <a:r>
              <a:rPr lang="es-ES" dirty="0"/>
              <a:t>Los resultados de la nómina de cada empleado tienen diferentes tipos de conceptos que son relevantes para la contabilización.  El manejo de dichos conceptos relevantes es el siguiente:</a:t>
            </a:r>
          </a:p>
          <a:p>
            <a:pPr lvl="0"/>
            <a:r>
              <a:rPr lang="es-ES" dirty="0"/>
              <a:t>Conceptos como el sueldo, bonos y horas extras que representan gastos para la empresa y que se envían a su correspondiente cuenta de gastos.</a:t>
            </a:r>
          </a:p>
          <a:p>
            <a:pPr lvl="0"/>
            <a:r>
              <a:rPr lang="es-ES" dirty="0"/>
              <a:t>Conceptos como el neto a pagar, impuestos sobre nóminas, contribuciones del empleado a seguridad social, </a:t>
            </a:r>
            <a:r>
              <a:rPr lang="es-ES" dirty="0" err="1"/>
              <a:t>etc</a:t>
            </a:r>
            <a:r>
              <a:rPr lang="es-ES" dirty="0"/>
              <a:t> y que son cuentas por pagar al empleado, la autoridad recaudadora de impuestos, etc. y que se abonan a la correspondiente cuenta por pagar.</a:t>
            </a:r>
          </a:p>
          <a:p>
            <a:pPr lvl="0"/>
            <a:r>
              <a:rPr lang="es-ES" dirty="0"/>
              <a:t>Además, hay conceptos como las aportaciones del patrón a la seguridad social, que representan un gasto para la empresa y que, al mismo tiempo, son una cuenta por pagar a la autoridad recaudadora de la seguridad social.  </a:t>
            </a:r>
            <a:r>
              <a:rPr lang="es-ES" dirty="0"/>
              <a:t>E</a:t>
            </a:r>
            <a:r>
              <a:rPr lang="es-ES" dirty="0" smtClean="0"/>
              <a:t>stos </a:t>
            </a:r>
            <a:r>
              <a:rPr lang="es-ES" dirty="0"/>
              <a:t>conceptos se mandan a dos cuentas: Se cargan a una cuenta de gastos y se abonan a una cuenta por pagar.</a:t>
            </a:r>
          </a:p>
          <a:p>
            <a:pPr lvl="0"/>
            <a:r>
              <a:rPr lang="es-ES" dirty="0"/>
              <a:t>Además están las provisiones.  Usualmente estos conceptos se </a:t>
            </a:r>
            <a:r>
              <a:rPr lang="es-ES" dirty="0" err="1" smtClean="0"/>
              <a:t>aandan</a:t>
            </a:r>
            <a:r>
              <a:rPr lang="es-ES" dirty="0" smtClean="0"/>
              <a:t> </a:t>
            </a:r>
            <a:r>
              <a:rPr lang="es-ES" dirty="0"/>
              <a:t>a dos cuentas: Se cargan a una cuenta de gastos y se abonan como una previsión.</a:t>
            </a:r>
          </a:p>
          <a:p>
            <a:endParaRPr lang="es-ES" dirty="0"/>
          </a:p>
        </p:txBody>
      </p:sp>
    </p:spTree>
    <p:extLst>
      <p:ext uri="{BB962C8B-B14F-4D97-AF65-F5344CB8AC3E}">
        <p14:creationId xmlns:p14="http://schemas.microsoft.com/office/powerpoint/2010/main" val="358401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fontScale="90000"/>
          </a:bodyPr>
          <a:lstStyle/>
          <a:p>
            <a:r>
              <a:rPr lang="es-MX" dirty="0" smtClean="0"/>
              <a:t>Visualización de la parametrización de la contabilización de la nómina.</a:t>
            </a:r>
            <a:endParaRPr lang="es-ES" dirty="0"/>
          </a:p>
        </p:txBody>
      </p:sp>
      <p:pic>
        <p:nvPicPr>
          <p:cNvPr id="7" name="Marcador de contenido 6"/>
          <p:cNvPicPr>
            <a:picLocks noGrp="1" noChangeAspect="1"/>
          </p:cNvPicPr>
          <p:nvPr>
            <p:ph idx="1"/>
          </p:nvPr>
        </p:nvPicPr>
        <p:blipFill>
          <a:blip r:embed="rId2"/>
          <a:stretch>
            <a:fillRect/>
          </a:stretch>
        </p:blipFill>
        <p:spPr>
          <a:xfrm>
            <a:off x="5734833" y="718773"/>
            <a:ext cx="5506618" cy="5224829"/>
          </a:xfrm>
          <a:prstGeom prst="rect">
            <a:avLst/>
          </a:prstGeom>
        </p:spPr>
      </p:pic>
      <p:sp>
        <p:nvSpPr>
          <p:cNvPr id="6" name="Marcador de texto 5"/>
          <p:cNvSpPr>
            <a:spLocks noGrp="1"/>
          </p:cNvSpPr>
          <p:nvPr>
            <p:ph type="body" sz="half" idx="2"/>
          </p:nvPr>
        </p:nvSpPr>
        <p:spPr/>
        <p:txBody>
          <a:bodyPr/>
          <a:lstStyle/>
          <a:p>
            <a:endParaRPr lang="es-MX" dirty="0" smtClean="0"/>
          </a:p>
          <a:p>
            <a:r>
              <a:rPr lang="es-MX" dirty="0" smtClean="0"/>
              <a:t>Con </a:t>
            </a:r>
            <a:r>
              <a:rPr lang="es-MX" dirty="0"/>
              <a:t>la transacción </a:t>
            </a:r>
            <a:r>
              <a:rPr lang="es-MX" dirty="0" smtClean="0"/>
              <a:t>PC00_M99_DKON se puede visualizar la parametrización de la contabilización de la nómina.</a:t>
            </a:r>
            <a:endParaRPr lang="es-ES" dirty="0"/>
          </a:p>
        </p:txBody>
      </p:sp>
    </p:spTree>
    <p:extLst>
      <p:ext uri="{BB962C8B-B14F-4D97-AF65-F5344CB8AC3E}">
        <p14:creationId xmlns:p14="http://schemas.microsoft.com/office/powerpoint/2010/main" val="214834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Conceptos básicos del cálculo de la nómina en SAP</a:t>
            </a:r>
            <a:endParaRPr lang="es-ES" dirty="0"/>
          </a:p>
        </p:txBody>
      </p:sp>
      <p:sp>
        <p:nvSpPr>
          <p:cNvPr id="3" name="Marcador de contenido 2"/>
          <p:cNvSpPr>
            <a:spLocks noGrp="1"/>
          </p:cNvSpPr>
          <p:nvPr>
            <p:ph idx="1"/>
          </p:nvPr>
        </p:nvSpPr>
        <p:spPr/>
        <p:txBody>
          <a:bodyPr>
            <a:normAutofit fontScale="92500"/>
          </a:bodyPr>
          <a:lstStyle/>
          <a:p>
            <a:r>
              <a:rPr lang="es-MX" dirty="0" smtClean="0"/>
              <a:t>Una nómina ordinaria siempre corresponde a un período de la nómina.</a:t>
            </a:r>
          </a:p>
          <a:p>
            <a:r>
              <a:rPr lang="es-MX" dirty="0" smtClean="0"/>
              <a:t>Una nomina especial tiene una fecha específica (en principio puede ser cualquiera) y un tipo, por ejemplo:</a:t>
            </a:r>
          </a:p>
          <a:p>
            <a:pPr lvl="1"/>
            <a:r>
              <a:rPr lang="es-MX" dirty="0" smtClean="0"/>
              <a:t>Aguinaldo.</a:t>
            </a:r>
          </a:p>
          <a:p>
            <a:pPr lvl="1"/>
            <a:r>
              <a:rPr lang="es-MX" dirty="0" smtClean="0"/>
              <a:t>PTU.</a:t>
            </a:r>
          </a:p>
          <a:p>
            <a:pPr lvl="1"/>
            <a:r>
              <a:rPr lang="es-MX" dirty="0" smtClean="0"/>
              <a:t>Fondo de Ahorro.</a:t>
            </a:r>
          </a:p>
          <a:p>
            <a:pPr lvl="1"/>
            <a:r>
              <a:rPr lang="es-MX" dirty="0" smtClean="0"/>
              <a:t>Bonos anuales.</a:t>
            </a:r>
          </a:p>
          <a:p>
            <a:pPr lvl="1"/>
            <a:r>
              <a:rPr lang="es-MX" dirty="0" smtClean="0"/>
              <a:t>Etc.</a:t>
            </a:r>
            <a:endParaRPr lang="es-ES" dirty="0"/>
          </a:p>
        </p:txBody>
      </p:sp>
      <p:sp>
        <p:nvSpPr>
          <p:cNvPr id="4" name="Marcador de texto 3"/>
          <p:cNvSpPr>
            <a:spLocks noGrp="1"/>
          </p:cNvSpPr>
          <p:nvPr>
            <p:ph type="body" sz="half" idx="2"/>
          </p:nvPr>
        </p:nvSpPr>
        <p:spPr/>
        <p:txBody>
          <a:bodyPr/>
          <a:lstStyle/>
          <a:p>
            <a:endParaRPr lang="es-MX" dirty="0" smtClean="0"/>
          </a:p>
          <a:p>
            <a:r>
              <a:rPr lang="es-ES" dirty="0" smtClean="0"/>
              <a:t>d.	Tipos de nómina: Ordinaria y especiales.</a:t>
            </a:r>
            <a:endParaRPr lang="es-ES" dirty="0"/>
          </a:p>
        </p:txBody>
      </p:sp>
    </p:spTree>
    <p:extLst>
      <p:ext uri="{BB962C8B-B14F-4D97-AF65-F5344CB8AC3E}">
        <p14:creationId xmlns:p14="http://schemas.microsoft.com/office/powerpoint/2010/main" val="387096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	Transacción PA03 - Actualizar registro gestión personal.</a:t>
            </a:r>
            <a:endParaRPr lang="es-ES" dirty="0"/>
          </a:p>
        </p:txBody>
      </p:sp>
      <p:pic>
        <p:nvPicPr>
          <p:cNvPr id="5" name="Marcador de contenido 4"/>
          <p:cNvPicPr>
            <a:picLocks noGrp="1" noChangeAspect="1"/>
          </p:cNvPicPr>
          <p:nvPr>
            <p:ph idx="1"/>
          </p:nvPr>
        </p:nvPicPr>
        <p:blipFill>
          <a:blip r:embed="rId2"/>
          <a:stretch>
            <a:fillRect/>
          </a:stretch>
        </p:blipFill>
        <p:spPr>
          <a:xfrm>
            <a:off x="5888038" y="1071562"/>
            <a:ext cx="4762500" cy="4705350"/>
          </a:xfrm>
          <a:prstGeom prst="rect">
            <a:avLst/>
          </a:prstGeom>
        </p:spPr>
      </p:pic>
      <p:sp>
        <p:nvSpPr>
          <p:cNvPr id="4" name="Marcador de texto 3"/>
          <p:cNvSpPr>
            <a:spLocks noGrp="1"/>
          </p:cNvSpPr>
          <p:nvPr>
            <p:ph type="body" sz="half" idx="2"/>
          </p:nvPr>
        </p:nvSpPr>
        <p:spPr/>
        <p:txBody>
          <a:bodyPr/>
          <a:lstStyle/>
          <a:p>
            <a:endParaRPr lang="es-MX" dirty="0" smtClean="0"/>
          </a:p>
          <a:p>
            <a:r>
              <a:rPr lang="es-MX" dirty="0" smtClean="0"/>
              <a:t>Cada Área de Nómina tiene un registro de gestión el cual se gestiona en la PA03.</a:t>
            </a:r>
          </a:p>
          <a:p>
            <a:endParaRPr lang="es-MX" dirty="0"/>
          </a:p>
          <a:p>
            <a:r>
              <a:rPr lang="es-ES" dirty="0" smtClean="0"/>
              <a:t>Status del registro de gestión por Área de nómina.</a:t>
            </a:r>
          </a:p>
          <a:p>
            <a:r>
              <a:rPr lang="es-ES" dirty="0" smtClean="0"/>
              <a:t>1.	Libre para cálculo de la nómina.</a:t>
            </a:r>
          </a:p>
          <a:p>
            <a:r>
              <a:rPr lang="es-ES" dirty="0" smtClean="0"/>
              <a:t>2.	Libre para correcciones.</a:t>
            </a:r>
          </a:p>
          <a:p>
            <a:r>
              <a:rPr lang="es-ES" dirty="0" smtClean="0"/>
              <a:t>3.	Fin de cálculo de la nómina.</a:t>
            </a:r>
          </a:p>
          <a:p>
            <a:r>
              <a:rPr lang="es-ES" dirty="0" smtClean="0"/>
              <a:t>4.	Verificar resultados de la nómina.</a:t>
            </a:r>
          </a:p>
          <a:p>
            <a:endParaRPr lang="es-ES" dirty="0" smtClean="0"/>
          </a:p>
          <a:p>
            <a:endParaRPr lang="es-ES" dirty="0"/>
          </a:p>
        </p:txBody>
      </p:sp>
    </p:spTree>
    <p:extLst>
      <p:ext uri="{BB962C8B-B14F-4D97-AF65-F5344CB8AC3E}">
        <p14:creationId xmlns:p14="http://schemas.microsoft.com/office/powerpoint/2010/main" val="199697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	Transacción PA03 - Actualizar registro gestión personal.</a:t>
            </a:r>
            <a:endParaRPr lang="es-ES" dirty="0"/>
          </a:p>
        </p:txBody>
      </p:sp>
      <p:sp>
        <p:nvSpPr>
          <p:cNvPr id="4" name="Marcador de texto 3"/>
          <p:cNvSpPr>
            <a:spLocks noGrp="1"/>
          </p:cNvSpPr>
          <p:nvPr>
            <p:ph type="body" sz="half" idx="2"/>
          </p:nvPr>
        </p:nvSpPr>
        <p:spPr/>
        <p:txBody>
          <a:bodyPr/>
          <a:lstStyle/>
          <a:p>
            <a:endParaRPr lang="es-MX" dirty="0" smtClean="0"/>
          </a:p>
          <a:p>
            <a:r>
              <a:rPr lang="es-MX" dirty="0" smtClean="0"/>
              <a:t>Los status del registro de gestión se corresponden con los pasos del proceso de cálculo de la nómina.</a:t>
            </a:r>
            <a:endParaRPr lang="es-ES" dirty="0" smtClean="0"/>
          </a:p>
          <a:p>
            <a:endParaRPr lang="es-ES" dirty="0" smtClean="0"/>
          </a:p>
          <a:p>
            <a:endParaRPr lang="es-ES" dirty="0"/>
          </a:p>
        </p:txBody>
      </p:sp>
      <p:pic>
        <p:nvPicPr>
          <p:cNvPr id="6" name="Marcador de contenido 5"/>
          <p:cNvPicPr>
            <a:picLocks noGrp="1" noChangeAspect="1"/>
          </p:cNvPicPr>
          <p:nvPr>
            <p:ph idx="1"/>
          </p:nvPr>
        </p:nvPicPr>
        <p:blipFill>
          <a:blip r:embed="rId2"/>
          <a:stretch>
            <a:fillRect/>
          </a:stretch>
        </p:blipFill>
        <p:spPr>
          <a:xfrm>
            <a:off x="5580269" y="1282535"/>
            <a:ext cx="5531382" cy="4043177"/>
          </a:xfrm>
          <a:prstGeom prst="rect">
            <a:avLst/>
          </a:prstGeom>
        </p:spPr>
      </p:pic>
    </p:spTree>
    <p:extLst>
      <p:ext uri="{BB962C8B-B14F-4D97-AF65-F5344CB8AC3E}">
        <p14:creationId xmlns:p14="http://schemas.microsoft.com/office/powerpoint/2010/main" val="472395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	Transacción PA03 - Actualizar registro gestión personal.</a:t>
            </a:r>
            <a:endParaRPr lang="es-ES" dirty="0"/>
          </a:p>
        </p:txBody>
      </p:sp>
      <p:sp>
        <p:nvSpPr>
          <p:cNvPr id="4" name="Marcador de texto 3"/>
          <p:cNvSpPr>
            <a:spLocks noGrp="1"/>
          </p:cNvSpPr>
          <p:nvPr>
            <p:ph type="body" sz="half" idx="2"/>
          </p:nvPr>
        </p:nvSpPr>
        <p:spPr/>
        <p:txBody>
          <a:bodyPr/>
          <a:lstStyle/>
          <a:p>
            <a:endParaRPr lang="es-MX" dirty="0" smtClean="0"/>
          </a:p>
          <a:p>
            <a:r>
              <a:rPr lang="es-MX" dirty="0" smtClean="0"/>
              <a:t>Definición de los status del registro de gestión.</a:t>
            </a:r>
            <a:endParaRPr lang="es-ES" dirty="0" smtClean="0"/>
          </a:p>
          <a:p>
            <a:endParaRPr lang="es-ES" dirty="0"/>
          </a:p>
        </p:txBody>
      </p:sp>
      <p:sp>
        <p:nvSpPr>
          <p:cNvPr id="3" name="Marcador de contenido 2"/>
          <p:cNvSpPr>
            <a:spLocks noGrp="1"/>
          </p:cNvSpPr>
          <p:nvPr>
            <p:ph idx="1"/>
          </p:nvPr>
        </p:nvSpPr>
        <p:spPr/>
        <p:txBody>
          <a:bodyPr>
            <a:normAutofit fontScale="70000" lnSpcReduction="20000"/>
          </a:bodyPr>
          <a:lstStyle/>
          <a:p>
            <a:pPr marL="0" indent="0">
              <a:buNone/>
            </a:pPr>
            <a:r>
              <a:rPr lang="es-ES" dirty="0" smtClean="0"/>
              <a:t>1.	Libre para cálculo de la nómina: </a:t>
            </a:r>
          </a:p>
          <a:p>
            <a:pPr lvl="1"/>
            <a:r>
              <a:rPr lang="es-MX" dirty="0" smtClean="0"/>
              <a:t>Se inicia el cálculo de un nuevo período de la nómina.</a:t>
            </a:r>
          </a:p>
          <a:p>
            <a:pPr lvl="1"/>
            <a:r>
              <a:rPr lang="es-MX" dirty="0" smtClean="0"/>
              <a:t>Se bloquean los datos maestros pasados y presentes más no los futuros.</a:t>
            </a:r>
          </a:p>
          <a:p>
            <a:pPr lvl="1"/>
            <a:r>
              <a:rPr lang="es-MX" dirty="0" smtClean="0"/>
              <a:t>Se puede iniciar con el cálculo de la nómina.</a:t>
            </a:r>
            <a:endParaRPr lang="es-ES" dirty="0" smtClean="0"/>
          </a:p>
          <a:p>
            <a:pPr marL="0" indent="0">
              <a:buNone/>
            </a:pPr>
            <a:r>
              <a:rPr lang="es-ES" dirty="0" smtClean="0"/>
              <a:t>2.	Libre para correcciones.</a:t>
            </a:r>
          </a:p>
          <a:p>
            <a:pPr lvl="1"/>
            <a:r>
              <a:rPr lang="es-MX" dirty="0" smtClean="0"/>
              <a:t>Se desbloquean los datos maestros pasados y presentes, permitiendo hacer correcciones.</a:t>
            </a:r>
            <a:endParaRPr lang="es-ES" dirty="0" smtClean="0"/>
          </a:p>
          <a:p>
            <a:pPr marL="0" indent="0">
              <a:buNone/>
            </a:pPr>
            <a:r>
              <a:rPr lang="es-ES" dirty="0" smtClean="0"/>
              <a:t>3.	Fin de cálculo de la nómina.</a:t>
            </a:r>
          </a:p>
          <a:p>
            <a:pPr lvl="1"/>
            <a:r>
              <a:rPr lang="es-MX" dirty="0" smtClean="0"/>
              <a:t>Se concluye el cálculo de la nómina del período sin la opción (en teoría) de recalcularlo.</a:t>
            </a:r>
            <a:endParaRPr lang="es-ES" dirty="0" smtClean="0"/>
          </a:p>
          <a:p>
            <a:pPr marL="0" indent="0">
              <a:buNone/>
            </a:pPr>
            <a:r>
              <a:rPr lang="es-ES" dirty="0" smtClean="0"/>
              <a:t>4.	Verificar resultados de la nómina.</a:t>
            </a:r>
          </a:p>
          <a:p>
            <a:pPr lvl="1"/>
            <a:r>
              <a:rPr lang="es-MX" dirty="0" smtClean="0"/>
              <a:t>Se verifican los resultados de la nómina permaneciendo bloqueados los datos maestros pasados y presentes.</a:t>
            </a:r>
            <a:endParaRPr lang="es-ES" dirty="0" smtClean="0"/>
          </a:p>
          <a:p>
            <a:endParaRPr lang="es-ES" dirty="0" smtClean="0"/>
          </a:p>
        </p:txBody>
      </p:sp>
    </p:spTree>
    <p:extLst>
      <p:ext uri="{BB962C8B-B14F-4D97-AF65-F5344CB8AC3E}">
        <p14:creationId xmlns:p14="http://schemas.microsoft.com/office/powerpoint/2010/main" val="145345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b.	Ejecución del driver de la nómina (Transacción PC00_M32_CALC).</a:t>
            </a:r>
            <a:endParaRPr lang="es-ES" dirty="0"/>
          </a:p>
        </p:txBody>
      </p:sp>
      <p:pic>
        <p:nvPicPr>
          <p:cNvPr id="7" name="Marcador de contenido 6"/>
          <p:cNvPicPr>
            <a:picLocks noGrp="1" noChangeAspect="1"/>
          </p:cNvPicPr>
          <p:nvPr>
            <p:ph idx="1"/>
          </p:nvPr>
        </p:nvPicPr>
        <p:blipFill>
          <a:blip r:embed="rId2"/>
          <a:stretch>
            <a:fillRect/>
          </a:stretch>
        </p:blipFill>
        <p:spPr>
          <a:xfrm>
            <a:off x="5183188" y="1114239"/>
            <a:ext cx="6172200" cy="4619997"/>
          </a:xfrm>
          <a:prstGeom prst="rect">
            <a:avLst/>
          </a:prstGeom>
        </p:spPr>
      </p:pic>
      <p:sp>
        <p:nvSpPr>
          <p:cNvPr id="4" name="Marcador de texto 3"/>
          <p:cNvSpPr>
            <a:spLocks noGrp="1"/>
          </p:cNvSpPr>
          <p:nvPr>
            <p:ph type="body" sz="half" idx="2"/>
          </p:nvPr>
        </p:nvSpPr>
        <p:spPr/>
        <p:txBody>
          <a:bodyPr/>
          <a:lstStyle/>
          <a:p>
            <a:endParaRPr lang="es-MX" dirty="0" smtClean="0"/>
          </a:p>
          <a:p>
            <a:r>
              <a:rPr lang="es-MX" dirty="0" smtClean="0"/>
              <a:t>La transacción </a:t>
            </a:r>
            <a:r>
              <a:rPr lang="es-ES" dirty="0" smtClean="0"/>
              <a:t>PC00_M32_CALC es el “driver” o programa de la nómina específico para la nómina mexicana en SAP.</a:t>
            </a:r>
            <a:endParaRPr lang="es-ES" dirty="0"/>
          </a:p>
        </p:txBody>
      </p:sp>
    </p:spTree>
    <p:extLst>
      <p:ext uri="{BB962C8B-B14F-4D97-AF65-F5344CB8AC3E}">
        <p14:creationId xmlns:p14="http://schemas.microsoft.com/office/powerpoint/2010/main" val="3634259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b.	Ejecución del driver de la nómina (Transacción PC00_M32_CALC).</a:t>
            </a:r>
            <a:endParaRPr lang="es-ES" dirty="0"/>
          </a:p>
        </p:txBody>
      </p:sp>
      <p:sp>
        <p:nvSpPr>
          <p:cNvPr id="4" name="Marcador de texto 3"/>
          <p:cNvSpPr>
            <a:spLocks noGrp="1"/>
          </p:cNvSpPr>
          <p:nvPr>
            <p:ph idx="1"/>
          </p:nvPr>
        </p:nvSpPr>
        <p:spPr/>
        <p:txBody>
          <a:bodyPr/>
          <a:lstStyle/>
          <a:p>
            <a:pPr marL="0" indent="0">
              <a:buNone/>
            </a:pPr>
            <a:r>
              <a:rPr lang="es-MX" dirty="0" smtClean="0"/>
              <a:t>Secciones de la pantalla de selección:</a:t>
            </a:r>
          </a:p>
          <a:p>
            <a:endParaRPr lang="es-MX" dirty="0" smtClean="0"/>
          </a:p>
          <a:p>
            <a:endParaRPr lang="es-MX" dirty="0" smtClean="0"/>
          </a:p>
          <a:p>
            <a:pPr marL="0" indent="0">
              <a:buNone/>
            </a:pPr>
            <a:r>
              <a:rPr lang="es-MX" dirty="0" smtClean="0"/>
              <a:t>En está sección se define el Área de Nómina y Período de la Nómina que se va a calcular.</a:t>
            </a:r>
          </a:p>
          <a:p>
            <a:pPr marL="0" indent="0">
              <a:buNone/>
            </a:pPr>
            <a:r>
              <a:rPr lang="es-MX" dirty="0" smtClean="0"/>
              <a:t>Nota: El período actual es el período del registro de gestión del Área de Nómina.</a:t>
            </a:r>
            <a:endParaRPr lang="es-ES" dirty="0"/>
          </a:p>
        </p:txBody>
      </p:sp>
      <p:pic>
        <p:nvPicPr>
          <p:cNvPr id="5" name="Imagen 4"/>
          <p:cNvPicPr>
            <a:picLocks noChangeAspect="1"/>
          </p:cNvPicPr>
          <p:nvPr/>
        </p:nvPicPr>
        <p:blipFill>
          <a:blip r:embed="rId2"/>
          <a:stretch>
            <a:fillRect/>
          </a:stretch>
        </p:blipFill>
        <p:spPr>
          <a:xfrm>
            <a:off x="921328" y="2407516"/>
            <a:ext cx="7278074" cy="928193"/>
          </a:xfrm>
          <a:prstGeom prst="rect">
            <a:avLst/>
          </a:prstGeom>
        </p:spPr>
      </p:pic>
    </p:spTree>
    <p:extLst>
      <p:ext uri="{BB962C8B-B14F-4D97-AF65-F5344CB8AC3E}">
        <p14:creationId xmlns:p14="http://schemas.microsoft.com/office/powerpoint/2010/main" val="15298866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2114</Words>
  <Application>Microsoft Office PowerPoint</Application>
  <PresentationFormat>Panorámica</PresentationFormat>
  <Paragraphs>227</Paragraphs>
  <Slides>33</Slides>
  <Notes>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33</vt:i4>
      </vt:variant>
    </vt:vector>
  </HeadingPairs>
  <TitlesOfParts>
    <vt:vector size="37" baseType="lpstr">
      <vt:lpstr>Arial</vt:lpstr>
      <vt:lpstr>Calibri</vt:lpstr>
      <vt:lpstr>Calibri Light</vt:lpstr>
      <vt:lpstr>Tema de Office</vt:lpstr>
      <vt:lpstr>Capacitación del módulo de PY</vt:lpstr>
      <vt:lpstr>1. Conceptos básicos del cálculo de la nómina en SAP</vt:lpstr>
      <vt:lpstr>1. Conceptos básicos del cálculo de la nómina en SAP</vt:lpstr>
      <vt:lpstr>1. Conceptos básicos del cálculo de la nómina en SAP</vt:lpstr>
      <vt:lpstr>a. Transacción PA03 - Actualizar registro gestión personal.</vt:lpstr>
      <vt:lpstr>a. Transacción PA03 - Actualizar registro gestión personal.</vt:lpstr>
      <vt:lpstr>a. Transacción PA03 - Actualizar registro gestión personal.</vt:lpstr>
      <vt:lpstr>b. Ejecución del driver de la nómina (Transacción PC00_M32_CALC).</vt:lpstr>
      <vt:lpstr>b. Ejecución del driver de la nómina (Transacción PC00_M32_CALC).</vt:lpstr>
      <vt:lpstr>b. Ejecución del driver de la nómina (Transacción PC00_M32_CALC).</vt:lpstr>
      <vt:lpstr>b. Ejecución del driver de la nómina (Transacción PC00_M32_CALC).</vt:lpstr>
      <vt:lpstr>b. Ejecución del driver de la nómina (Transacción PC00_M32_CALC).</vt:lpstr>
      <vt:lpstr>b. Ejecución del driver de la nómina (Transacción PC00_M32_CALC).</vt:lpstr>
      <vt:lpstr>b. Ejecución del driver de la nómina (Transacción PC00_M32_CALC).</vt:lpstr>
      <vt:lpstr>b. Ejecución del driver de la nómina (Transacción PC00_M32_CALC).</vt:lpstr>
      <vt:lpstr>b. Ejecución del driver de la nómina (Transacción PC00_M32_CALC).</vt:lpstr>
      <vt:lpstr>3. Visualización de los resultados de la nómina (Transacción PC_PAYRESULT).</vt:lpstr>
      <vt:lpstr>3. Visualización de los resultados de la nómina (Transacción PC_PAYRESULT).</vt:lpstr>
      <vt:lpstr>4. Conceptos de la nómina</vt:lpstr>
      <vt:lpstr>c. Manejo de la retroactividad en SAP</vt:lpstr>
      <vt:lpstr>c. Manejo de la retroactividad en SAP</vt:lpstr>
      <vt:lpstr>c. Manejo de la retroactividad en SAP</vt:lpstr>
      <vt:lpstr>5. Reporteo de conceptos de la nómina (Transacción PC00_M99_CWTR).</vt:lpstr>
      <vt:lpstr>5. Reporteo de conceptos de la nómina (Transacción PC00_M99_CWTR).</vt:lpstr>
      <vt:lpstr>6. Pagos de la nómina</vt:lpstr>
      <vt:lpstr>b. Los pagos en sí.</vt:lpstr>
      <vt:lpstr>b. Los pagos en sí.</vt:lpstr>
      <vt:lpstr>b. Generación de la corrida de contabilización.</vt:lpstr>
      <vt:lpstr>b. Generación de la corrida de contabilización.</vt:lpstr>
      <vt:lpstr>b. Generación de la corrida de contabilización.</vt:lpstr>
      <vt:lpstr>c. Posteo de la nómina (Generación del documento contable en FI).</vt:lpstr>
      <vt:lpstr>a. Principios básicos de la contabilización de los resultados de la nómina en SAP.</vt:lpstr>
      <vt:lpstr>Visualización de la parametrización de la contabilización de la nómina.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Capacitación del módulo de PY</dc:title>
  <dc:creator>Federico José Alvarez Eberhardt</dc:creator>
  <cp:lastModifiedBy>Federico José Alvarez Eberhardt</cp:lastModifiedBy>
  <cp:revision>38</cp:revision>
  <dcterms:created xsi:type="dcterms:W3CDTF">2015-03-20T16:04:07Z</dcterms:created>
  <dcterms:modified xsi:type="dcterms:W3CDTF">2015-03-23T20:15:57Z</dcterms:modified>
</cp:coreProperties>
</file>