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E60B-4E6F-47FB-BA86-B8F9ED5120C2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5440-473C-4695-AB93-F67299357C4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E60B-4E6F-47FB-BA86-B8F9ED5120C2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5440-473C-4695-AB93-F67299357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E60B-4E6F-47FB-BA86-B8F9ED5120C2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5440-473C-4695-AB93-F67299357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E60B-4E6F-47FB-BA86-B8F9ED5120C2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5440-473C-4695-AB93-F67299357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E60B-4E6F-47FB-BA86-B8F9ED5120C2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5440-473C-4695-AB93-F67299357C4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E60B-4E6F-47FB-BA86-B8F9ED5120C2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5440-473C-4695-AB93-F67299357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E60B-4E6F-47FB-BA86-B8F9ED5120C2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5440-473C-4695-AB93-F67299357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E60B-4E6F-47FB-BA86-B8F9ED5120C2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5440-473C-4695-AB93-F67299357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E60B-4E6F-47FB-BA86-B8F9ED5120C2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5440-473C-4695-AB93-F67299357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E60B-4E6F-47FB-BA86-B8F9ED5120C2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5440-473C-4695-AB93-F67299357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E60B-4E6F-47FB-BA86-B8F9ED5120C2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3D95440-473C-4695-AB93-F67299357C4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82BE60B-4E6F-47FB-BA86-B8F9ED5120C2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3D95440-473C-4695-AB93-F67299357C4F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9383"/>
            <a:ext cx="7772400" cy="1019377"/>
          </a:xfrm>
        </p:spPr>
        <p:txBody>
          <a:bodyPr/>
          <a:lstStyle/>
          <a:p>
            <a:r>
              <a:rPr lang="en-US" dirty="0" err="1" smtClean="0">
                <a:latin typeface="Algerian" pitchFamily="82" charset="0"/>
              </a:rPr>
              <a:t>kelompok</a:t>
            </a:r>
            <a:r>
              <a:rPr lang="en-US" dirty="0" smtClean="0">
                <a:latin typeface="Algerian" pitchFamily="82" charset="0"/>
              </a:rPr>
              <a:t> 1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196752"/>
            <a:ext cx="7920880" cy="4442048"/>
          </a:xfrm>
        </p:spPr>
        <p:txBody>
          <a:bodyPr/>
          <a:lstStyle/>
          <a:p>
            <a:pPr algn="l"/>
            <a:r>
              <a:rPr lang="en-US" dirty="0" err="1" smtClean="0">
                <a:solidFill>
                  <a:schemeClr val="bg1"/>
                </a:solidFill>
                <a:latin typeface="Algerian" pitchFamily="82" charset="0"/>
              </a:rPr>
              <a:t>Nama</a:t>
            </a:r>
            <a:r>
              <a:rPr lang="en-US" dirty="0" smtClean="0">
                <a:solidFill>
                  <a:schemeClr val="bg1"/>
                </a:solidFill>
                <a:latin typeface="Algerian" pitchFamily="82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lgerian" pitchFamily="82" charset="0"/>
              </a:rPr>
              <a:t>kelompok</a:t>
            </a:r>
            <a:r>
              <a:rPr lang="en-US" dirty="0" smtClean="0">
                <a:solidFill>
                  <a:schemeClr val="bg1"/>
                </a:solidFill>
                <a:latin typeface="Algerian" pitchFamily="82" charset="0"/>
              </a:rPr>
              <a:t> :</a:t>
            </a:r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Algerian" pitchFamily="82" charset="0"/>
              </a:rPr>
              <a:t>Lena </a:t>
            </a:r>
            <a:r>
              <a:rPr lang="en-US" dirty="0" err="1" smtClean="0">
                <a:solidFill>
                  <a:schemeClr val="bg1"/>
                </a:solidFill>
                <a:latin typeface="Algerian" pitchFamily="82" charset="0"/>
              </a:rPr>
              <a:t>maya</a:t>
            </a:r>
            <a:r>
              <a:rPr lang="en-US" dirty="0" smtClean="0">
                <a:solidFill>
                  <a:schemeClr val="bg1"/>
                </a:solidFill>
                <a:latin typeface="Algerian" pitchFamily="82" charset="0"/>
              </a:rPr>
              <a:t> sari</a:t>
            </a:r>
          </a:p>
          <a:p>
            <a:pPr marL="514350" indent="-514350" algn="l">
              <a:buAutoNum type="arabicPeriod"/>
            </a:pPr>
            <a:r>
              <a:rPr lang="en-US" dirty="0" err="1" smtClean="0">
                <a:solidFill>
                  <a:schemeClr val="bg1"/>
                </a:solidFill>
                <a:latin typeface="Algerian" pitchFamily="82" charset="0"/>
              </a:rPr>
              <a:t>Fera</a:t>
            </a:r>
            <a:r>
              <a:rPr lang="en-US" dirty="0" smtClean="0">
                <a:solidFill>
                  <a:schemeClr val="bg1"/>
                </a:solidFill>
                <a:latin typeface="Algerian" pitchFamily="82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lgerian" pitchFamily="82" charset="0"/>
              </a:rPr>
              <a:t>astuti</a:t>
            </a:r>
            <a:endParaRPr lang="en-US" dirty="0" smtClean="0">
              <a:solidFill>
                <a:schemeClr val="bg1"/>
              </a:solidFill>
              <a:latin typeface="Algerian" pitchFamily="82" charset="0"/>
            </a:endParaRPr>
          </a:p>
          <a:p>
            <a:pPr marL="514350" indent="-514350" algn="l">
              <a:buAutoNum type="arabicPeriod"/>
            </a:pPr>
            <a:r>
              <a:rPr lang="en-US" dirty="0" err="1" smtClean="0">
                <a:solidFill>
                  <a:schemeClr val="bg1"/>
                </a:solidFill>
                <a:latin typeface="Algerian" pitchFamily="82" charset="0"/>
              </a:rPr>
              <a:t>Sakinah</a:t>
            </a:r>
            <a:endParaRPr lang="en-US" dirty="0" smtClean="0">
              <a:solidFill>
                <a:schemeClr val="bg1"/>
              </a:solidFill>
              <a:latin typeface="Algerian" pitchFamily="82" charset="0"/>
            </a:endParaRPr>
          </a:p>
          <a:p>
            <a:pPr marL="514350" indent="-514350" algn="l">
              <a:buAutoNum type="arabicPeriod"/>
            </a:pPr>
            <a:r>
              <a:rPr lang="en-US" dirty="0" err="1" smtClean="0">
                <a:solidFill>
                  <a:schemeClr val="bg1"/>
                </a:solidFill>
                <a:latin typeface="Algerian" pitchFamily="82" charset="0"/>
              </a:rPr>
              <a:t>Selyati</a:t>
            </a:r>
            <a:endParaRPr lang="en-US" dirty="0" smtClean="0">
              <a:solidFill>
                <a:schemeClr val="bg1"/>
              </a:solidFill>
              <a:latin typeface="Algerian" pitchFamily="82" charset="0"/>
            </a:endParaRPr>
          </a:p>
          <a:p>
            <a:pPr marL="514350" indent="-514350" algn="l">
              <a:buAutoNum type="arabicPeriod"/>
            </a:pPr>
            <a:r>
              <a:rPr lang="en-US" dirty="0" err="1" smtClean="0">
                <a:solidFill>
                  <a:schemeClr val="bg1"/>
                </a:solidFill>
                <a:latin typeface="Algerian" pitchFamily="82" charset="0"/>
              </a:rPr>
              <a:t>mawar</a:t>
            </a:r>
            <a:endParaRPr lang="en-US" dirty="0">
              <a:solidFill>
                <a:schemeClr val="bg1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64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42194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Algerian" pitchFamily="82" charset="0"/>
              </a:rPr>
              <a:t>Modul</a:t>
            </a:r>
            <a:r>
              <a:rPr lang="en-US" dirty="0" smtClean="0">
                <a:latin typeface="Algerian" pitchFamily="82" charset="0"/>
              </a:rPr>
              <a:t> 5 </a:t>
            </a:r>
            <a:r>
              <a:rPr lang="en-US" dirty="0" err="1" smtClean="0">
                <a:latin typeface="Algerian" pitchFamily="82" charset="0"/>
              </a:rPr>
              <a:t>terbitan</a:t>
            </a:r>
            <a:r>
              <a:rPr lang="en-US" dirty="0" smtClean="0">
                <a:latin typeface="Algerian" pitchFamily="82" charset="0"/>
              </a:rPr>
              <a:t> </a:t>
            </a:r>
            <a:r>
              <a:rPr lang="en-US" dirty="0" err="1" smtClean="0">
                <a:latin typeface="Algerian" pitchFamily="82" charset="0"/>
              </a:rPr>
              <a:t>pemerintah</a:t>
            </a:r>
            <a:r>
              <a:rPr lang="en-US" dirty="0" smtClean="0">
                <a:latin typeface="Algerian" pitchFamily="82" charset="0"/>
              </a:rPr>
              <a:t>, </a:t>
            </a:r>
            <a:r>
              <a:rPr lang="en-US" dirty="0" err="1" smtClean="0">
                <a:latin typeface="Algerian" pitchFamily="82" charset="0"/>
              </a:rPr>
              <a:t>badan-badan</a:t>
            </a:r>
            <a:r>
              <a:rPr lang="en-US" dirty="0" smtClean="0">
                <a:latin typeface="Algerian" pitchFamily="82" charset="0"/>
              </a:rPr>
              <a:t> </a:t>
            </a:r>
            <a:r>
              <a:rPr lang="en-US" dirty="0" err="1" smtClean="0">
                <a:latin typeface="Algerian" pitchFamily="82" charset="0"/>
              </a:rPr>
              <a:t>internasional</a:t>
            </a:r>
            <a:r>
              <a:rPr lang="en-US" dirty="0" smtClean="0">
                <a:latin typeface="Algerian" pitchFamily="82" charset="0"/>
              </a:rPr>
              <a:t> </a:t>
            </a:r>
            <a:r>
              <a:rPr lang="en-US" dirty="0" err="1" smtClean="0">
                <a:latin typeface="Algerian" pitchFamily="82" charset="0"/>
              </a:rPr>
              <a:t>dan</a:t>
            </a:r>
            <a:r>
              <a:rPr lang="en-US" dirty="0" smtClean="0">
                <a:latin typeface="Algerian" pitchFamily="82" charset="0"/>
              </a:rPr>
              <a:t> </a:t>
            </a:r>
            <a:r>
              <a:rPr lang="en-US" dirty="0" err="1" smtClean="0">
                <a:latin typeface="Algerian" pitchFamily="82" charset="0"/>
              </a:rPr>
              <a:t>bahan</a:t>
            </a:r>
            <a:r>
              <a:rPr lang="en-US" dirty="0" smtClean="0">
                <a:latin typeface="Algerian" pitchFamily="82" charset="0"/>
              </a:rPr>
              <a:t> </a:t>
            </a:r>
            <a:r>
              <a:rPr lang="en-US" dirty="0" err="1" smtClean="0">
                <a:latin typeface="Algerian" pitchFamily="82" charset="0"/>
              </a:rPr>
              <a:t>pustaka</a:t>
            </a:r>
            <a:r>
              <a:rPr lang="en-US" dirty="0" smtClean="0">
                <a:latin typeface="Algerian" pitchFamily="82" charset="0"/>
              </a:rPr>
              <a:t> lain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pPr marL="514350" indent="-514350">
              <a:buAutoNum type="alphaUcPeriod"/>
            </a:pPr>
            <a:r>
              <a:rPr lang="en-US" dirty="0" smtClean="0">
                <a:latin typeface="Algerian" pitchFamily="82" charset="0"/>
              </a:rPr>
              <a:t>TERBITAN PEMERINTAH </a:t>
            </a: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erbitan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Pemerintah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setiap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penerbitan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yang di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cetak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atas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biaya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pemerintah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diterbitkan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badan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badan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pemerintah,yang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umumnya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berisi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hal-hal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berkaitan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masalah-masalah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pemerintahan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kepentingan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umum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10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11560" y="548680"/>
            <a:ext cx="7848872" cy="5832648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lgerian" pitchFamily="82" charset="0"/>
              </a:rPr>
              <a:t>b.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lgerian" pitchFamily="82" charset="0"/>
              </a:rPr>
              <a:t>Terbitan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lgerian" pitchFamily="82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lgerian" pitchFamily="82" charset="0"/>
              </a:rPr>
              <a:t>internasional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  <a:latin typeface="Algerian" pitchFamily="82" charset="0"/>
            </a:endParaRPr>
          </a:p>
          <a:p>
            <a:pPr algn="l"/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Cara </a:t>
            </a:r>
            <a:r>
              <a:rPr lang="en-US" sz="3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mencari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terbitan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itu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sangat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beragam.Namun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umumnya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anda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menemui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kesulitan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menggunakannya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karena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sudah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disusun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sedemikian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rupa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sehingga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sangat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memudahkan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menemukan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dibutuhkan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3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buku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tersebut.Bukan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saja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daftar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isi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cukup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lengkap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rinci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,</a:t>
            </a:r>
            <a:r>
              <a:rPr lang="en-US" sz="3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hingga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mencari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halaman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uraian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topik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tertentu,melainkan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sering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pula </a:t>
            </a:r>
            <a:r>
              <a:rPr lang="en-US" sz="3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dilengkapi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indeks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mencari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subjek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hal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sangat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spesifik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649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sz="2400" dirty="0" err="1" smtClean="0">
                <a:latin typeface="Algerian" pitchFamily="82" charset="0"/>
              </a:rPr>
              <a:t>Bahan</a:t>
            </a:r>
            <a:r>
              <a:rPr lang="en-US" sz="2400" dirty="0" smtClean="0">
                <a:latin typeface="Algerian" pitchFamily="82" charset="0"/>
              </a:rPr>
              <a:t> </a:t>
            </a:r>
            <a:r>
              <a:rPr lang="en-US" sz="2400" dirty="0" err="1" smtClean="0">
                <a:latin typeface="Algerian" pitchFamily="82" charset="0"/>
              </a:rPr>
              <a:t>rujukan</a:t>
            </a:r>
            <a:r>
              <a:rPr lang="en-US" sz="2400" dirty="0" smtClean="0">
                <a:latin typeface="Algerian" pitchFamily="82" charset="0"/>
              </a:rPr>
              <a:t> </a:t>
            </a:r>
            <a:br>
              <a:rPr lang="en-US" sz="2400" dirty="0" smtClean="0">
                <a:latin typeface="Algerian" pitchFamily="82" charset="0"/>
              </a:rPr>
            </a:br>
            <a:r>
              <a:rPr lang="en-US" sz="2400" dirty="0" smtClean="0">
                <a:latin typeface="Algerian" pitchFamily="82" charset="0"/>
              </a:rPr>
              <a:t>paten, </a:t>
            </a:r>
            <a:r>
              <a:rPr lang="en-US" sz="2400" dirty="0" err="1" smtClean="0">
                <a:latin typeface="Algerian" pitchFamily="82" charset="0"/>
              </a:rPr>
              <a:t>standar</a:t>
            </a:r>
            <a:r>
              <a:rPr lang="en-US" sz="2400" dirty="0" smtClean="0">
                <a:latin typeface="Algerian" pitchFamily="82" charset="0"/>
              </a:rPr>
              <a:t>, </a:t>
            </a:r>
            <a:r>
              <a:rPr lang="en-US" sz="2400" dirty="0" err="1" smtClean="0">
                <a:latin typeface="Algerian" pitchFamily="82" charset="0"/>
              </a:rPr>
              <a:t>dan</a:t>
            </a:r>
            <a:r>
              <a:rPr lang="en-US" sz="2400" dirty="0" smtClean="0">
                <a:latin typeface="Algerian" pitchFamily="82" charset="0"/>
              </a:rPr>
              <a:t> </a:t>
            </a:r>
            <a:r>
              <a:rPr lang="en-US" sz="2400" dirty="0" err="1" smtClean="0">
                <a:latin typeface="Algerian" pitchFamily="82" charset="0"/>
              </a:rPr>
              <a:t>laporan</a:t>
            </a:r>
            <a:endParaRPr lang="en-US" sz="2400" dirty="0">
              <a:latin typeface="Algerian" pitchFamily="82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57200" y="1484784"/>
            <a:ext cx="4040188" cy="46413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Algerian" pitchFamily="82" charset="0"/>
              </a:rPr>
              <a:t>a. Paten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Paten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Bentuk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dokumen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dirancang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memuat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solusi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penemu-penemu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lengkap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mendetail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terhadap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problema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menyatakan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bahwa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penemu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tadi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satu-satunya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berhak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terhadap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temuannya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periode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waktu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tertentu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menggunakannya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menjualnya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memperlakukan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temuannya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dirty="0" smtClean="0">
              <a:latin typeface="Algerian" pitchFamily="82" charset="0"/>
            </a:endParaRPr>
          </a:p>
          <a:p>
            <a:pPr marL="0" indent="0">
              <a:buNone/>
            </a:pPr>
            <a:endParaRPr lang="en-US" dirty="0">
              <a:latin typeface="Algerian" pitchFamily="82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1484784"/>
            <a:ext cx="4041775" cy="4641378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 smtClean="0">
                <a:latin typeface="Algerian" pitchFamily="82" charset="0"/>
              </a:rPr>
              <a:t>b. </a:t>
            </a:r>
            <a:r>
              <a:rPr lang="en-US" sz="2200" dirty="0" err="1" smtClean="0">
                <a:latin typeface="Algerian" pitchFamily="82" charset="0"/>
              </a:rPr>
              <a:t>Standar</a:t>
            </a:r>
            <a:endParaRPr lang="en-US" sz="2200" dirty="0" smtClean="0">
              <a:latin typeface="Algerian" pitchFamily="82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Standard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aturan-aturan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formal yang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diaplikasikan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semua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sektor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industri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perdagangan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meliputi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tes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istilah-istilah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definisi-definisi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simbol-simbol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spesifikasi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konstruksi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kinerja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performance;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kode-kode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aturan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hal-hal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lain yang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bersifat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teknis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46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395536" y="692696"/>
            <a:ext cx="4038600" cy="59046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 smtClean="0">
                <a:latin typeface="Algerian" pitchFamily="82" charset="0"/>
              </a:rPr>
              <a:t>c. </a:t>
            </a:r>
            <a:r>
              <a:rPr lang="en-US" sz="2200" dirty="0" err="1" smtClean="0">
                <a:latin typeface="Algerian" pitchFamily="82" charset="0"/>
              </a:rPr>
              <a:t>Makalah</a:t>
            </a:r>
            <a:r>
              <a:rPr lang="en-US" sz="2200" dirty="0" smtClean="0">
                <a:latin typeface="Algerian" pitchFamily="82" charset="0"/>
              </a:rPr>
              <a:t> </a:t>
            </a:r>
            <a:r>
              <a:rPr lang="en-US" sz="2200" dirty="0" err="1" smtClean="0">
                <a:latin typeface="Algerian" pitchFamily="82" charset="0"/>
              </a:rPr>
              <a:t>pertemuan</a:t>
            </a:r>
            <a:r>
              <a:rPr lang="en-US" sz="2200" dirty="0" smtClean="0">
                <a:latin typeface="Algerian" pitchFamily="82" charset="0"/>
              </a:rPr>
              <a:t> </a:t>
            </a:r>
            <a:r>
              <a:rPr lang="en-US" sz="2200" dirty="0" err="1" smtClean="0">
                <a:latin typeface="Algerian" pitchFamily="82" charset="0"/>
              </a:rPr>
              <a:t>dan</a:t>
            </a:r>
            <a:r>
              <a:rPr lang="en-US" sz="2200" dirty="0" smtClean="0">
                <a:latin typeface="Algerian" pitchFamily="82" charset="0"/>
              </a:rPr>
              <a:t> </a:t>
            </a:r>
            <a:r>
              <a:rPr lang="en-US" sz="2200" dirty="0" err="1" smtClean="0">
                <a:latin typeface="Algerian" pitchFamily="82" charset="0"/>
              </a:rPr>
              <a:t>laporan</a:t>
            </a:r>
            <a:r>
              <a:rPr lang="en-US" sz="2200" dirty="0" smtClean="0">
                <a:latin typeface="Algerian" pitchFamily="82" charset="0"/>
              </a:rPr>
              <a:t> </a:t>
            </a:r>
            <a:r>
              <a:rPr lang="en-US" sz="2200" dirty="0" err="1" smtClean="0">
                <a:latin typeface="Algerian" pitchFamily="82" charset="0"/>
              </a:rPr>
              <a:t>konferensi</a:t>
            </a:r>
            <a:endParaRPr lang="en-US" sz="2200" dirty="0" smtClean="0">
              <a:latin typeface="Algerian" pitchFamily="82" charset="0"/>
            </a:endParaRPr>
          </a:p>
          <a:p>
            <a:pPr marL="0" indent="0">
              <a:buNone/>
            </a:pPr>
            <a:endParaRPr lang="en-US" sz="2200" dirty="0" smtClean="0">
              <a:latin typeface="Algerian" pitchFamily="82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Makalah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pertemuan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tulisan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dibuat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pertemuan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ilmiah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konferensi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disampaikan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dipresentasikan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penulisnya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sendiri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titik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tulisan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dikenal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beberapa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nama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antara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lain preprint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makalah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pertemuan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paper, meeting paper,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sedangkan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tulisan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sudah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dipresentasikan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biasanya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dimuat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disertakan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laporan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pertemuan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titik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laporan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sering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disebut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prosiding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proceeding,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laporan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konferensi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laporan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simposium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transaction.</a:t>
            </a:r>
          </a:p>
          <a:p>
            <a:pPr marL="0" indent="0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48200" y="692696"/>
            <a:ext cx="4038600" cy="5433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Algerian" pitchFamily="82" charset="0"/>
              </a:rPr>
              <a:t>d. </a:t>
            </a:r>
            <a:r>
              <a:rPr lang="en-US" sz="2200" dirty="0" err="1" smtClean="0">
                <a:latin typeface="Algerian" pitchFamily="82" charset="0"/>
              </a:rPr>
              <a:t>Laporan</a:t>
            </a:r>
            <a:endParaRPr lang="en-US" sz="2200" dirty="0" smtClean="0">
              <a:latin typeface="Algerian" pitchFamily="82" charset="0"/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Laporan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menunjukkan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opini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diekspresikan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atas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pernyataan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disampaikan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sudah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penelitian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observasi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06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Berbagai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bahan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pustaka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 yang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dapat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dijadikan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bahan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rujukan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512" y="1340768"/>
            <a:ext cx="4316288" cy="50405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 smtClean="0">
                <a:latin typeface="Algerian" pitchFamily="82" charset="0"/>
              </a:rPr>
              <a:t>a. </a:t>
            </a:r>
            <a:r>
              <a:rPr lang="en-US" sz="2200" dirty="0" err="1" smtClean="0">
                <a:latin typeface="Algerian" pitchFamily="82" charset="0"/>
              </a:rPr>
              <a:t>Tesis</a:t>
            </a:r>
            <a:r>
              <a:rPr lang="en-US" sz="2200" dirty="0" smtClean="0">
                <a:latin typeface="Algerian" pitchFamily="82" charset="0"/>
              </a:rPr>
              <a:t> </a:t>
            </a:r>
            <a:r>
              <a:rPr lang="en-US" sz="2200" dirty="0" err="1" smtClean="0">
                <a:latin typeface="Algerian" pitchFamily="82" charset="0"/>
              </a:rPr>
              <a:t>dan</a:t>
            </a:r>
            <a:r>
              <a:rPr lang="en-US" sz="2200" dirty="0" smtClean="0">
                <a:latin typeface="Algerian" pitchFamily="82" charset="0"/>
              </a:rPr>
              <a:t> </a:t>
            </a:r>
            <a:r>
              <a:rPr lang="en-US" sz="2200" dirty="0" err="1" smtClean="0">
                <a:latin typeface="Algerian" pitchFamily="82" charset="0"/>
              </a:rPr>
              <a:t>disertasi</a:t>
            </a:r>
            <a:endParaRPr lang="en-US" sz="2200" dirty="0" smtClean="0">
              <a:latin typeface="Algerian" pitchFamily="82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Tesis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disertasi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dikatakan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pernyataan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penyelidikan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investigasi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penelitian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yang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memuat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penemuan-penemuan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ilmu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pengetahuan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okeh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pengarang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kesimpulan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dicapai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Tulisan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diajukan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salah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persyaratan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mendapatkan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gelar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kesarjanaan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kualifikasi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profesional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anugerah-anugerah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lain. Dari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pengertian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dikatakan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bahwa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tesis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disertasi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beberapa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sama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laporan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340768"/>
            <a:ext cx="4316288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Algerian" pitchFamily="82" charset="0"/>
              </a:rPr>
              <a:t>b. </a:t>
            </a:r>
            <a:r>
              <a:rPr lang="en-US" sz="2200" dirty="0" err="1" smtClean="0">
                <a:latin typeface="Algerian" pitchFamily="82" charset="0"/>
              </a:rPr>
              <a:t>Terbitan</a:t>
            </a:r>
            <a:r>
              <a:rPr lang="en-US" sz="2200" dirty="0" smtClean="0">
                <a:latin typeface="Algerian" pitchFamily="82" charset="0"/>
              </a:rPr>
              <a:t> </a:t>
            </a:r>
            <a:r>
              <a:rPr lang="en-US" sz="2200" dirty="0" err="1" smtClean="0">
                <a:latin typeface="Algerian" pitchFamily="82" charset="0"/>
              </a:rPr>
              <a:t>niaga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Terbitan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Niaga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terbitan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memuat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mengenai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barang-barang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alat-alat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yang di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perjualbelikan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Terbitan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sering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disebut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katalog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barang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biasanya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dikeluarkan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toko-toko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besar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perusahaan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memproduksi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barang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agen-agen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menjual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barang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bersangkutan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63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lgerian" pitchFamily="82" charset="0"/>
              </a:rPr>
              <a:t>c. </a:t>
            </a:r>
            <a:r>
              <a:rPr lang="en-US" sz="2800" dirty="0" err="1" smtClean="0">
                <a:latin typeface="Algerian" pitchFamily="82" charset="0"/>
              </a:rPr>
              <a:t>Majalah</a:t>
            </a:r>
            <a:r>
              <a:rPr lang="en-US" sz="2800" dirty="0" smtClean="0">
                <a:latin typeface="Algerian" pitchFamily="82" charset="0"/>
              </a:rPr>
              <a:t> </a:t>
            </a:r>
            <a:r>
              <a:rPr lang="en-US" sz="2800" dirty="0" err="1" smtClean="0">
                <a:latin typeface="Algerian" pitchFamily="82" charset="0"/>
              </a:rPr>
              <a:t>dan</a:t>
            </a:r>
            <a:r>
              <a:rPr lang="en-US" sz="2800" dirty="0" smtClean="0">
                <a:latin typeface="Algerian" pitchFamily="82" charset="0"/>
              </a:rPr>
              <a:t> </a:t>
            </a:r>
            <a:r>
              <a:rPr lang="en-US" sz="2800" dirty="0" err="1" smtClean="0">
                <a:latin typeface="Algerian" pitchFamily="82" charset="0"/>
              </a:rPr>
              <a:t>surat</a:t>
            </a:r>
            <a:r>
              <a:rPr lang="en-US" sz="2800" dirty="0" smtClean="0">
                <a:latin typeface="Algerian" pitchFamily="82" charset="0"/>
              </a:rPr>
              <a:t> </a:t>
            </a:r>
            <a:r>
              <a:rPr lang="en-US" sz="2800" dirty="0" err="1" smtClean="0">
                <a:latin typeface="Algerian" pitchFamily="82" charset="0"/>
              </a:rPr>
              <a:t>kabar</a:t>
            </a:r>
            <a:endParaRPr lang="en-US" sz="28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8075240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Majalah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Majalah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komersal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Majalah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ilmiah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Majalah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Lokal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Lingkungan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Sendiri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Advances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...Year's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Work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Surat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Kabar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Sarana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penemuan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kembali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artikel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surat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kabar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01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64096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lgerian" pitchFamily="82" charset="0"/>
              </a:rPr>
              <a:t>d. </a:t>
            </a:r>
            <a:r>
              <a:rPr lang="en-US" sz="2400" dirty="0" err="1" smtClean="0">
                <a:latin typeface="Algerian" pitchFamily="82" charset="0"/>
              </a:rPr>
              <a:t>Bahan</a:t>
            </a:r>
            <a:r>
              <a:rPr lang="en-US" sz="2400" dirty="0" smtClean="0">
                <a:latin typeface="Algerian" pitchFamily="82" charset="0"/>
              </a:rPr>
              <a:t> </a:t>
            </a:r>
            <a:r>
              <a:rPr lang="en-US" sz="2400" dirty="0" err="1" smtClean="0">
                <a:latin typeface="Algerian" pitchFamily="82" charset="0"/>
              </a:rPr>
              <a:t>pustaka</a:t>
            </a:r>
            <a:r>
              <a:rPr lang="en-US" sz="2400" dirty="0" smtClean="0">
                <a:latin typeface="Algerian" pitchFamily="82" charset="0"/>
              </a:rPr>
              <a:t> </a:t>
            </a:r>
            <a:r>
              <a:rPr lang="en-US" sz="2400" dirty="0" err="1" smtClean="0">
                <a:latin typeface="Algerian" pitchFamily="82" charset="0"/>
              </a:rPr>
              <a:t>bentuk</a:t>
            </a:r>
            <a:r>
              <a:rPr lang="en-US" sz="2400" dirty="0" smtClean="0">
                <a:latin typeface="Algerian" pitchFamily="82" charset="0"/>
              </a:rPr>
              <a:t> lain </a:t>
            </a:r>
            <a:endParaRPr lang="en-US" sz="24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736"/>
            <a:ext cx="4038600" cy="507342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Bahan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Pustaka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Bentuk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Mikro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Microform 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a.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Mikrofilm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b.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Mikrofis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c.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Microcard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d.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Mikroprint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038600" cy="507342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Bahan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Pustaka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Audio-visual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   a.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Bagan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Model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   c.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Realia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   d.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Foto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   e.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Film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   f.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Filmstrip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   g.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Piringan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Hitam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   h.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Slide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   i.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Transparansi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   j.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Rekaman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Vidio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   k.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Pita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Suara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Kaset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   l.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Cakram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Optik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57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18658"/>
          </a:xfrm>
        </p:spPr>
        <p:txBody>
          <a:bodyPr/>
          <a:lstStyle/>
          <a:p>
            <a:r>
              <a:rPr lang="en-US" dirty="0" err="1" smtClean="0">
                <a:latin typeface="Algerian" pitchFamily="82" charset="0"/>
              </a:rPr>
              <a:t>Sekian</a:t>
            </a:r>
            <a:r>
              <a:rPr lang="en-US" dirty="0" smtClean="0">
                <a:latin typeface="Algerian" pitchFamily="82" charset="0"/>
              </a:rPr>
              <a:t/>
            </a:r>
            <a:br>
              <a:rPr lang="en-US" dirty="0" smtClean="0">
                <a:latin typeface="Algerian" pitchFamily="82" charset="0"/>
              </a:rPr>
            </a:br>
            <a:r>
              <a:rPr lang="en-US" dirty="0" err="1" smtClean="0">
                <a:latin typeface="Algerian" pitchFamily="82" charset="0"/>
              </a:rPr>
              <a:t>dan</a:t>
            </a:r>
            <a:r>
              <a:rPr lang="en-US" dirty="0" smtClean="0">
                <a:latin typeface="Algerian" pitchFamily="82" charset="0"/>
              </a:rPr>
              <a:t/>
            </a:r>
            <a:br>
              <a:rPr lang="en-US" dirty="0" smtClean="0">
                <a:latin typeface="Algerian" pitchFamily="82" charset="0"/>
              </a:rPr>
            </a:br>
            <a:r>
              <a:rPr lang="en-US" dirty="0" err="1" smtClean="0">
                <a:latin typeface="Algerian" pitchFamily="82" charset="0"/>
              </a:rPr>
              <a:t>terima</a:t>
            </a:r>
            <a:r>
              <a:rPr lang="en-US" dirty="0" smtClean="0">
                <a:latin typeface="Algerian" pitchFamily="82" charset="0"/>
              </a:rPr>
              <a:t> </a:t>
            </a:r>
            <a:r>
              <a:rPr lang="en-US" dirty="0" err="1" smtClean="0">
                <a:latin typeface="Algerian" pitchFamily="82" charset="0"/>
              </a:rPr>
              <a:t>kasih</a:t>
            </a:r>
            <a:endParaRPr lang="en-US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07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83</TotalTime>
  <Words>575</Words>
  <Application>Microsoft Office PowerPoint</Application>
  <PresentationFormat>On-screen Show (4:3)</PresentationFormat>
  <Paragraphs>56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kelompok 1</vt:lpstr>
      <vt:lpstr>Modul 5 terbitan pemerintah, badan-badan internasional dan bahan pustaka lain</vt:lpstr>
      <vt:lpstr>PowerPoint Presentation</vt:lpstr>
      <vt:lpstr>Bahan rujukan  paten, standar, dan laporan</vt:lpstr>
      <vt:lpstr>PowerPoint Presentation</vt:lpstr>
      <vt:lpstr>Berbagai bahan pustaka yang dapat dijadikan bahan rujukan</vt:lpstr>
      <vt:lpstr>c. Majalah dan surat kabar</vt:lpstr>
      <vt:lpstr>d. Bahan pustaka bentuk lain </vt:lpstr>
      <vt:lpstr>Sekian dan 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1</dc:title>
  <dc:creator>WIN 10</dc:creator>
  <cp:lastModifiedBy>WIN 10</cp:lastModifiedBy>
  <cp:revision>8</cp:revision>
  <dcterms:created xsi:type="dcterms:W3CDTF">2023-05-17T12:45:38Z</dcterms:created>
  <dcterms:modified xsi:type="dcterms:W3CDTF">2023-05-17T14:09:09Z</dcterms:modified>
</cp:coreProperties>
</file>