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757CEE-89DA-4A52-9606-3A5D1956C4B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C91F3C-4BA6-4204-AF10-0432CA0D7C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296143"/>
          </a:xfrm>
        </p:spPr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Kelompok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dua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32048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Nama</a:t>
            </a:r>
            <a: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anggota</a:t>
            </a:r>
            <a: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  <a:t> 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Fera</a:t>
            </a:r>
            <a: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astuti</a:t>
            </a:r>
            <a:endParaRPr lang="en-US" sz="4400" dirty="0" smtClean="0">
              <a:solidFill>
                <a:schemeClr val="tx1"/>
              </a:solidFill>
              <a:latin typeface="Algerian" pitchFamily="8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Sakinah</a:t>
            </a:r>
            <a:endParaRPr lang="en-US" sz="4400" dirty="0" smtClean="0">
              <a:solidFill>
                <a:schemeClr val="tx1"/>
              </a:solidFill>
              <a:latin typeface="Algerian" pitchFamily="8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Selyati</a:t>
            </a:r>
            <a:endParaRPr lang="en-US" sz="4400" dirty="0" smtClean="0">
              <a:solidFill>
                <a:schemeClr val="tx1"/>
              </a:solidFill>
              <a:latin typeface="Algerian" pitchFamily="8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mawar</a:t>
            </a:r>
            <a:endParaRPr lang="en-US" sz="4400" dirty="0" smtClean="0">
              <a:solidFill>
                <a:schemeClr val="tx1"/>
              </a:solidFill>
              <a:latin typeface="Algerian" pitchFamily="82" charset="0"/>
            </a:endParaRPr>
          </a:p>
          <a:p>
            <a:pPr marL="742950" indent="-742950" algn="l">
              <a:buFont typeface="+mj-lt"/>
              <a:buAutoNum type="arabicPeriod"/>
            </a:pPr>
            <a:endParaRPr lang="en-US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lgerian" pitchFamily="82" charset="0"/>
              </a:rPr>
              <a:t>Modul</a:t>
            </a:r>
            <a:r>
              <a:rPr lang="en-US" dirty="0" smtClean="0">
                <a:latin typeface="Algerian" pitchFamily="82" charset="0"/>
              </a:rPr>
              <a:t> 3</a:t>
            </a:r>
            <a:br>
              <a:rPr lang="en-US" dirty="0" smtClean="0">
                <a:latin typeface="Algerian" pitchFamily="82" charset="0"/>
              </a:rPr>
            </a:br>
            <a:r>
              <a:rPr lang="en-US" sz="3200" dirty="0" err="1" smtClean="0">
                <a:latin typeface="Algerian" pitchFamily="82" charset="0"/>
              </a:rPr>
              <a:t>Bahan</a:t>
            </a:r>
            <a:r>
              <a:rPr lang="en-US" sz="3200" dirty="0" smtClean="0">
                <a:latin typeface="Algerian" pitchFamily="82" charset="0"/>
              </a:rPr>
              <a:t> </a:t>
            </a:r>
            <a:r>
              <a:rPr lang="en-US" sz="3200" dirty="0" err="1" smtClean="0">
                <a:latin typeface="Algerian" pitchFamily="82" charset="0"/>
              </a:rPr>
              <a:t>rujukan</a:t>
            </a:r>
            <a:r>
              <a:rPr lang="en-US" sz="3200" dirty="0" smtClean="0">
                <a:latin typeface="Algerian" pitchFamily="82" charset="0"/>
              </a:rPr>
              <a:t> yang </a:t>
            </a:r>
            <a:r>
              <a:rPr lang="en-US" sz="3200" dirty="0" err="1" smtClean="0">
                <a:latin typeface="Algerian" pitchFamily="82" charset="0"/>
              </a:rPr>
              <a:t>memuat</a:t>
            </a:r>
            <a:r>
              <a:rPr lang="en-US" sz="3200" dirty="0" smtClean="0">
                <a:latin typeface="Algerian" pitchFamily="82" charset="0"/>
              </a:rPr>
              <a:t> </a:t>
            </a:r>
            <a:r>
              <a:rPr lang="en-US" sz="3200" dirty="0" err="1" smtClean="0">
                <a:latin typeface="Algerian" pitchFamily="82" charset="0"/>
              </a:rPr>
              <a:t>informasi</a:t>
            </a:r>
            <a:r>
              <a:rPr lang="en-US" sz="3200" dirty="0" smtClean="0">
                <a:latin typeface="Algerian" pitchFamily="82" charset="0"/>
              </a:rPr>
              <a:t> </a:t>
            </a:r>
            <a:r>
              <a:rPr lang="en-US" sz="3200" dirty="0" err="1" smtClean="0">
                <a:latin typeface="Algerian" pitchFamily="82" charset="0"/>
              </a:rPr>
              <a:t>kepustakaan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KEGIATAN BELAJAR 1</a:t>
            </a:r>
          </a:p>
          <a:p>
            <a:pPr marL="0" indent="0">
              <a:buNone/>
            </a:pPr>
            <a:r>
              <a:rPr lang="en-US" sz="2400" dirty="0" smtClean="0"/>
              <a:t>KATALOG</a:t>
            </a:r>
          </a:p>
          <a:p>
            <a:pPr marL="0" indent="0">
              <a:buNone/>
            </a:pP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sarana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kelengkapan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yang </a:t>
            </a:r>
            <a:r>
              <a:rPr lang="en-US" sz="2000" dirty="0" err="1"/>
              <a:t>sengaja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bibliografi</a:t>
            </a:r>
            <a:r>
              <a:rPr lang="en-US" sz="2000" dirty="0"/>
              <a:t> yang </a:t>
            </a:r>
            <a:r>
              <a:rPr lang="en-US" sz="2000" dirty="0" err="1"/>
              <a:t>tersimpan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,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petunjuk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perpustakaeni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</a:t>
            </a:r>
            <a:r>
              <a:rPr lang="en-US" sz="2000" dirty="0" err="1"/>
              <a:t>pangarang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subjek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; (Charles Amy Cutter, 1876)</a:t>
            </a:r>
          </a:p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dirty="0" err="1"/>
              <a:t>Memungkin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9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700" dirty="0"/>
              <a:t>A. </a:t>
            </a:r>
            <a:r>
              <a:rPr lang="en-US" sz="1700" dirty="0" err="1"/>
              <a:t>Manfaat</a:t>
            </a:r>
            <a:r>
              <a:rPr lang="en-US" sz="1700" dirty="0"/>
              <a:t> </a:t>
            </a:r>
            <a:r>
              <a:rPr lang="en-US" sz="1700" dirty="0" err="1"/>
              <a:t>katalog</a:t>
            </a:r>
            <a:endParaRPr lang="en-US" sz="1700" dirty="0"/>
          </a:p>
          <a:p>
            <a:pPr marL="0" indent="0" algn="just">
              <a:buNone/>
            </a:pPr>
            <a:r>
              <a:rPr lang="en-US" sz="1700" dirty="0"/>
              <a:t>1.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sarana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mengetahui</a:t>
            </a:r>
            <a:r>
              <a:rPr lang="en-US" sz="1700" dirty="0"/>
              <a:t> </a:t>
            </a:r>
            <a:r>
              <a:rPr lang="en-US" sz="1700" dirty="0" err="1"/>
              <a:t>buku-buku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</a:t>
            </a:r>
            <a:r>
              <a:rPr lang="en-US" sz="1700" dirty="0" err="1"/>
              <a:t>saja</a:t>
            </a:r>
            <a:r>
              <a:rPr lang="en-US" sz="1700" dirty="0"/>
              <a:t> yang </a:t>
            </a:r>
            <a:r>
              <a:rPr lang="en-US" sz="1700" dirty="0" err="1"/>
              <a:t>ada</a:t>
            </a:r>
            <a:r>
              <a:rPr lang="en-US" sz="1700" dirty="0"/>
              <a:t> di </a:t>
            </a:r>
            <a:r>
              <a:rPr lang="en-US" sz="1700" dirty="0" err="1"/>
              <a:t>perpustakaan</a:t>
            </a:r>
            <a:r>
              <a:rPr lang="en-US" sz="1700" dirty="0"/>
              <a:t>.</a:t>
            </a:r>
          </a:p>
          <a:p>
            <a:pPr marL="0" indent="0" algn="just">
              <a:buNone/>
            </a:pPr>
            <a:r>
              <a:rPr lang="en-US" sz="1700" dirty="0"/>
              <a:t>2.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mengetahui</a:t>
            </a:r>
            <a:r>
              <a:rPr lang="en-US" sz="1700" dirty="0"/>
              <a:t> </a:t>
            </a:r>
            <a:r>
              <a:rPr lang="en-US" sz="1700" dirty="0" err="1"/>
              <a:t>buku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</a:t>
            </a:r>
            <a:r>
              <a:rPr lang="en-US" sz="1700" dirty="0" err="1"/>
              <a:t>saja</a:t>
            </a:r>
            <a:r>
              <a:rPr lang="en-US" sz="1700" dirty="0"/>
              <a:t> yang </a:t>
            </a:r>
            <a:r>
              <a:rPr lang="en-US" sz="1700" dirty="0" err="1"/>
              <a:t>ada</a:t>
            </a:r>
            <a:r>
              <a:rPr lang="en-US" sz="1700" dirty="0"/>
              <a:t> di </a:t>
            </a:r>
            <a:r>
              <a:rPr lang="en-US" sz="1700" dirty="0" err="1"/>
              <a:t>perpustakaan</a:t>
            </a:r>
            <a:r>
              <a:rPr lang="en-US" sz="1700" dirty="0"/>
              <a:t> lain.</a:t>
            </a:r>
          </a:p>
          <a:p>
            <a:pPr marL="0" indent="0" algn="just">
              <a:buNone/>
            </a:pPr>
            <a:r>
              <a:rPr lang="en-US" sz="1700" dirty="0"/>
              <a:t>3.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mengetahui</a:t>
            </a:r>
            <a:r>
              <a:rPr lang="en-US" sz="1700" dirty="0"/>
              <a:t> </a:t>
            </a:r>
            <a:r>
              <a:rPr lang="en-US" sz="1700" dirty="0" err="1"/>
              <a:t>buku-buku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</a:t>
            </a:r>
            <a:r>
              <a:rPr lang="en-US" sz="1700" dirty="0" err="1"/>
              <a:t>saja</a:t>
            </a:r>
            <a:r>
              <a:rPr lang="en-US" sz="1700" dirty="0"/>
              <a:t> yang </a:t>
            </a:r>
            <a:r>
              <a:rPr lang="en-US" sz="1700" dirty="0" err="1"/>
              <a:t>beredar</a:t>
            </a:r>
            <a:r>
              <a:rPr lang="en-US" sz="1700" dirty="0"/>
              <a:t> di </a:t>
            </a:r>
            <a:r>
              <a:rPr lang="en-US" sz="1700" dirty="0" err="1"/>
              <a:t>pasaran</a:t>
            </a:r>
            <a:r>
              <a:rPr lang="en-US" sz="1700" dirty="0"/>
              <a:t>.</a:t>
            </a:r>
          </a:p>
          <a:p>
            <a:pPr marL="0" indent="0" algn="just">
              <a:buNone/>
            </a:pPr>
            <a:r>
              <a:rPr lang="en-US" sz="1700" dirty="0"/>
              <a:t>4.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mengetahui</a:t>
            </a:r>
            <a:r>
              <a:rPr lang="en-US" sz="1700" dirty="0"/>
              <a:t> </a:t>
            </a:r>
            <a:r>
              <a:rPr lang="en-US" sz="1700" dirty="0" err="1"/>
              <a:t>buku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</a:t>
            </a:r>
            <a:r>
              <a:rPr lang="en-US" sz="1700" dirty="0" err="1"/>
              <a:t>saja</a:t>
            </a:r>
            <a:r>
              <a:rPr lang="en-US" sz="1700" dirty="0"/>
              <a:t> yang </a:t>
            </a:r>
            <a:r>
              <a:rPr lang="en-US" sz="1700" dirty="0" err="1"/>
              <a:t>diterbitkan</a:t>
            </a:r>
            <a:r>
              <a:rPr lang="en-US" sz="1700" dirty="0"/>
              <a:t> di </a:t>
            </a:r>
            <a:r>
              <a:rPr lang="en-US" sz="1700" dirty="0" err="1"/>
              <a:t>suatu</a:t>
            </a:r>
            <a:r>
              <a:rPr lang="en-US" sz="1700" dirty="0"/>
              <a:t> </a:t>
            </a:r>
            <a:r>
              <a:rPr lang="en-US" sz="1700" dirty="0" err="1"/>
              <a:t>negara</a:t>
            </a:r>
            <a:r>
              <a:rPr lang="en-US" sz="1700" dirty="0"/>
              <a:t>.</a:t>
            </a:r>
          </a:p>
          <a:p>
            <a:pPr marL="0" indent="0" algn="just">
              <a:buNone/>
            </a:pPr>
            <a:r>
              <a:rPr lang="en-US" sz="1700" dirty="0"/>
              <a:t>5.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sarana</a:t>
            </a:r>
            <a:r>
              <a:rPr lang="en-US" sz="1700" dirty="0"/>
              <a:t> </a:t>
            </a:r>
            <a:r>
              <a:rPr lang="en-US" sz="1700" dirty="0" err="1"/>
              <a:t>pemilihan</a:t>
            </a:r>
            <a:r>
              <a:rPr lang="en-US" sz="1700" dirty="0"/>
              <a:t>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seleksi</a:t>
            </a:r>
            <a:r>
              <a:rPr lang="en-US" sz="1700" dirty="0"/>
              <a:t> </a:t>
            </a:r>
            <a:r>
              <a:rPr lang="en-US" sz="1700" dirty="0" err="1"/>
              <a:t>koleksi</a:t>
            </a:r>
            <a:r>
              <a:rPr lang="en-US" sz="1700" dirty="0"/>
              <a:t> </a:t>
            </a:r>
            <a:r>
              <a:rPr lang="en-US" sz="1700" dirty="0" err="1"/>
              <a:t>perpustakaan</a:t>
            </a:r>
            <a:r>
              <a:rPr lang="en-US" sz="1700" dirty="0"/>
              <a:t>.</a:t>
            </a:r>
          </a:p>
          <a:p>
            <a:pPr marL="0" indent="0" algn="just">
              <a:buNone/>
            </a:pPr>
            <a:r>
              <a:rPr lang="en-US" sz="1700" dirty="0"/>
              <a:t>6.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sarana</a:t>
            </a:r>
            <a:r>
              <a:rPr lang="en-US" sz="1700" dirty="0"/>
              <a:t> </a:t>
            </a:r>
            <a:r>
              <a:rPr lang="en-US" sz="1700" dirty="0" err="1"/>
              <a:t>promosi</a:t>
            </a:r>
            <a:r>
              <a:rPr lang="en-US" sz="1700" dirty="0"/>
              <a:t> </a:t>
            </a:r>
            <a:r>
              <a:rPr lang="en-US" sz="1700" dirty="0" err="1"/>
              <a:t>bagi</a:t>
            </a:r>
            <a:r>
              <a:rPr lang="en-US" sz="1700" dirty="0"/>
              <a:t> </a:t>
            </a:r>
            <a:r>
              <a:rPr lang="en-US" sz="1700" dirty="0" err="1"/>
              <a:t>penerbit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toko</a:t>
            </a:r>
            <a:r>
              <a:rPr lang="en-US" sz="1700" dirty="0"/>
              <a:t> </a:t>
            </a:r>
            <a:r>
              <a:rPr lang="en-US" sz="1700" dirty="0" err="1"/>
              <a:t>buku</a:t>
            </a:r>
            <a:r>
              <a:rPr lang="en-US" sz="1700" dirty="0" smtClean="0"/>
              <a:t>.</a:t>
            </a:r>
          </a:p>
          <a:p>
            <a:pPr marL="0" indent="0" algn="just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600" dirty="0"/>
              <a:t>B.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katalog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lembaran</a:t>
            </a:r>
            <a:r>
              <a:rPr lang="en-US" sz="1600" dirty="0"/>
              <a:t> </a:t>
            </a:r>
            <a:r>
              <a:rPr lang="en-US" sz="1600" dirty="0" err="1"/>
              <a:t>kertas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4.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mikrofis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5.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smtClean="0"/>
              <a:t>database/online 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dikenal</a:t>
            </a:r>
            <a:r>
              <a:rPr lang="en-US" sz="1600" dirty="0" smtClean="0"/>
              <a:t> 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OPAC  ( Online Public Access Catalogue 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C.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katalog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Katalog</a:t>
            </a:r>
            <a:r>
              <a:rPr lang="en-US" sz="1600" dirty="0"/>
              <a:t> </a:t>
            </a:r>
            <a:r>
              <a:rPr lang="en-US" sz="1600" dirty="0" err="1"/>
              <a:t>koleksi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koleksi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majalah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dirty="0" err="1"/>
              <a:t>Katalog</a:t>
            </a:r>
            <a:r>
              <a:rPr lang="en-US" sz="1600" dirty="0"/>
              <a:t> </a:t>
            </a:r>
            <a:r>
              <a:rPr lang="en-US" sz="1600" dirty="0" err="1" smtClean="0"/>
              <a:t>induk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4. </a:t>
            </a:r>
            <a:r>
              <a:rPr lang="en-US" sz="1600" dirty="0" err="1"/>
              <a:t>Katalog</a:t>
            </a:r>
            <a:r>
              <a:rPr lang="en-US" sz="1600" dirty="0"/>
              <a:t> </a:t>
            </a:r>
            <a:r>
              <a:rPr lang="en-US" sz="1600" dirty="0" err="1"/>
              <a:t>nasional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5. </a:t>
            </a:r>
            <a:r>
              <a:rPr lang="en-US" sz="1600" dirty="0" err="1"/>
              <a:t>Katalog</a:t>
            </a:r>
            <a:r>
              <a:rPr lang="en-US" sz="1600" dirty="0"/>
              <a:t> </a:t>
            </a:r>
            <a:r>
              <a:rPr lang="en-US" sz="1600" dirty="0" err="1"/>
              <a:t>penerbit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726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KEGIATAN BELAJAR 2</a:t>
            </a:r>
          </a:p>
          <a:p>
            <a:pPr marL="0" indent="0">
              <a:buNone/>
            </a:pPr>
            <a:r>
              <a:rPr lang="en-US" sz="2400" dirty="0" smtClean="0"/>
              <a:t>BIBLIOGRAFI </a:t>
            </a:r>
          </a:p>
          <a:p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pernah</a:t>
            </a:r>
            <a:r>
              <a:rPr lang="en-US" sz="1600" dirty="0"/>
              <a:t> </a:t>
            </a:r>
            <a:r>
              <a:rPr lang="en-US" sz="1600" dirty="0" err="1"/>
              <a:t>diterbitkan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pengarang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judul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subjek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dokumennya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,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. </a:t>
            </a:r>
          </a:p>
          <a:p>
            <a:r>
              <a:rPr lang="en-US" sz="1600" dirty="0" smtClean="0"/>
              <a:t>Data </a:t>
            </a:r>
            <a:r>
              <a:rPr lang="en-US" sz="1600" dirty="0"/>
              <a:t>yang </a:t>
            </a:r>
            <a:r>
              <a:rPr lang="en-US" sz="1600" dirty="0" err="1"/>
              <a:t>dicatat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, </a:t>
            </a:r>
            <a:r>
              <a:rPr lang="en-US" sz="1600" dirty="0" err="1"/>
              <a:t>antara</a:t>
            </a:r>
            <a:r>
              <a:rPr lang="en-US" sz="1600" dirty="0"/>
              <a:t> lain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pengarang</a:t>
            </a:r>
            <a:r>
              <a:rPr lang="en-US" sz="1600" dirty="0"/>
              <a:t>,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penyunting</a:t>
            </a:r>
            <a:r>
              <a:rPr lang="en-US" sz="1600" dirty="0"/>
              <a:t>, </a:t>
            </a:r>
            <a:r>
              <a:rPr lang="en-US" sz="1600" dirty="0" err="1"/>
              <a:t>judul</a:t>
            </a:r>
            <a:r>
              <a:rPr lang="en-US" sz="1600" dirty="0"/>
              <a:t>,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terbit</a:t>
            </a:r>
            <a:r>
              <a:rPr lang="en-US" sz="1600" dirty="0"/>
              <a:t>, </a:t>
            </a:r>
            <a:r>
              <a:rPr lang="en-US" sz="1600" dirty="0" err="1"/>
              <a:t>penerbit</a:t>
            </a:r>
            <a:r>
              <a:rPr lang="en-US" sz="1600" dirty="0"/>
              <a:t>,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terbit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edisi</a:t>
            </a:r>
            <a:r>
              <a:rPr lang="en-US" sz="1600" dirty="0"/>
              <a:t>, volume, </a:t>
            </a:r>
            <a:r>
              <a:rPr lang="en-US" sz="1600" dirty="0" err="1"/>
              <a:t>nomor</a:t>
            </a:r>
            <a:r>
              <a:rPr lang="en-US" sz="1600" dirty="0"/>
              <a:t>, </a:t>
            </a:r>
            <a:r>
              <a:rPr lang="en-US" sz="1600" dirty="0" err="1"/>
              <a:t>halaman</a:t>
            </a:r>
            <a:r>
              <a:rPr lang="en-US" sz="1600" dirty="0"/>
              <a:t> (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majalah</a:t>
            </a:r>
            <a:r>
              <a:rPr lang="en-US" sz="1600" dirty="0"/>
              <a:t>),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pustaka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,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, </a:t>
            </a:r>
            <a:r>
              <a:rPr lang="en-US" sz="1600" dirty="0" err="1"/>
              <a:t>ilustrasi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rujukan</a:t>
            </a:r>
            <a:r>
              <a:rPr lang="en-US" sz="1600" dirty="0"/>
              <a:t> </a:t>
            </a:r>
            <a:r>
              <a:rPr lang="en-US" sz="1600" dirty="0" err="1"/>
              <a:t>terutama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1. </a:t>
            </a:r>
            <a:r>
              <a:rPr lang="en-US" sz="1600" dirty="0" err="1" smtClean="0"/>
              <a:t>memberi</a:t>
            </a:r>
            <a:r>
              <a:rPr lang="en-US" sz="1600" dirty="0" smtClean="0"/>
              <a:t> </a:t>
            </a:r>
            <a:r>
              <a:rPr lang="en-US" sz="1600" dirty="0" err="1" smtClean="0"/>
              <a:t>petunjuk</a:t>
            </a:r>
            <a:r>
              <a:rPr lang="en-US" sz="1600" dirty="0" smtClean="0"/>
              <a:t> </a:t>
            </a:r>
            <a:r>
              <a:rPr lang="en-US" sz="1600" dirty="0" err="1" smtClean="0"/>
              <a:t>lengkap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2.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perlengkapan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pemilihan</a:t>
            </a:r>
            <a:r>
              <a:rPr lang="en-US" sz="1600" dirty="0" smtClean="0"/>
              <a:t> </a:t>
            </a:r>
            <a:r>
              <a:rPr lang="en-US" sz="1600" dirty="0" err="1" smtClean="0"/>
              <a:t>bahan</a:t>
            </a:r>
            <a:r>
              <a:rPr lang="en-US" sz="1600" dirty="0" smtClean="0"/>
              <a:t> </a:t>
            </a:r>
            <a:r>
              <a:rPr lang="en-US" sz="1600" dirty="0" err="1" smtClean="0"/>
              <a:t>pustaka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3.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petunjuk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apa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 yang </a:t>
            </a:r>
            <a:r>
              <a:rPr lang="en-US" sz="1600" dirty="0" err="1" smtClean="0"/>
              <a:t>pernah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orang. 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991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136904" cy="6048672"/>
          </a:xfrm>
        </p:spPr>
        <p:txBody>
          <a:bodyPr>
            <a:normAutofit/>
          </a:bodyPr>
          <a:lstStyle/>
          <a:p>
            <a:pPr marL="342900" indent="-342900" algn="l">
              <a:buAutoNum type="alphaUcPeriod"/>
            </a:pPr>
            <a:r>
              <a:rPr lang="en-US" sz="2400" dirty="0" smtClean="0"/>
              <a:t>JENIS BIBLIOGRAFI</a:t>
            </a:r>
          </a:p>
          <a:p>
            <a:pPr algn="l"/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endParaRPr lang="en-US" sz="1600" dirty="0"/>
          </a:p>
          <a:p>
            <a:pPr algn="l"/>
            <a:r>
              <a:rPr lang="en-US" sz="1600" dirty="0"/>
              <a:t>   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yang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subjek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2.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/</a:t>
            </a:r>
            <a:r>
              <a:rPr lang="en-US" sz="1600" dirty="0" err="1"/>
              <a:t>terseleksi</a:t>
            </a:r>
            <a:endParaRPr lang="en-US" sz="1600" dirty="0"/>
          </a:p>
          <a:p>
            <a:pPr algn="l"/>
            <a:r>
              <a:rPr lang="en-US" sz="1600" dirty="0"/>
              <a:t>   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yang </a:t>
            </a:r>
            <a:r>
              <a:rPr lang="en-US" sz="1600" dirty="0" err="1"/>
              <a:t>mendaftar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3.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nasional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rujukan</a:t>
            </a:r>
            <a:r>
              <a:rPr lang="en-US" sz="1600" dirty="0"/>
              <a:t> yang </a:t>
            </a:r>
            <a:r>
              <a:rPr lang="en-US" sz="1600" dirty="0" err="1"/>
              <a:t>diterbitkan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teratur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lembaga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 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yang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terbitan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4. </a:t>
            </a:r>
            <a:r>
              <a:rPr lang="en-US" sz="1600" dirty="0" err="1"/>
              <a:t>Bibliografi</a:t>
            </a:r>
            <a:r>
              <a:rPr lang="en-US" sz="1600" dirty="0"/>
              <a:t> universal</a:t>
            </a:r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namanya</a:t>
            </a:r>
            <a:r>
              <a:rPr lang="en-US" sz="1600" dirty="0"/>
              <a:t>, </a:t>
            </a:r>
            <a:r>
              <a:rPr lang="en-US" sz="1600" dirty="0" err="1"/>
              <a:t>dimaksudkan</a:t>
            </a:r>
            <a:r>
              <a:rPr lang="en-US" sz="1600" dirty="0"/>
              <a:t>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dunia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5.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retrospektif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yang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yang </a:t>
            </a:r>
            <a:r>
              <a:rPr lang="en-US" sz="1600" dirty="0" err="1"/>
              <a:t>pernah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6.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beranotasi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biasa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yang </a:t>
            </a:r>
            <a:r>
              <a:rPr lang="en-US" sz="1600" dirty="0" err="1"/>
              <a:t>dimuat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anotasi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peruntukkan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tunjauan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7. </a:t>
            </a:r>
            <a:r>
              <a:rPr lang="en-US" sz="1600" dirty="0" err="1"/>
              <a:t>Bibliografi</a:t>
            </a:r>
            <a:r>
              <a:rPr lang="en-US" sz="1600" dirty="0"/>
              <a:t> bio-bibliography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kumpulan</a:t>
            </a:r>
            <a:r>
              <a:rPr lang="en-US" sz="1600" dirty="0"/>
              <a:t> </a:t>
            </a:r>
            <a:r>
              <a:rPr lang="en-US" sz="1600" dirty="0" err="1"/>
              <a:t>karangan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rujukan</a:t>
            </a:r>
            <a:r>
              <a:rPr lang="en-US" sz="1600" dirty="0"/>
              <a:t> lain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dikelompokkan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rujukan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kepustakaan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dikategorikan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bibliografi</a:t>
            </a:r>
            <a:r>
              <a:rPr lang="en-US" sz="1600" dirty="0"/>
              <a:t>. Bio-bibliography </a:t>
            </a:r>
            <a:r>
              <a:rPr lang="en-US" sz="1600" dirty="0" err="1"/>
              <a:t>sering</a:t>
            </a:r>
            <a:r>
              <a:rPr lang="en-US" sz="1600" dirty="0"/>
              <a:t> Pula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kumpulan</a:t>
            </a:r>
            <a:r>
              <a:rPr lang="en-US" sz="1600" dirty="0"/>
              <a:t> </a:t>
            </a:r>
            <a:r>
              <a:rPr lang="en-US" sz="1600" dirty="0" err="1"/>
              <a:t>karangan</a:t>
            </a:r>
            <a:r>
              <a:rPr lang="en-US" sz="1600" dirty="0"/>
              <a:t>. 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68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8136904" cy="604867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KEGIATAN BELAJAR 3</a:t>
            </a:r>
          </a:p>
          <a:p>
            <a:pPr algn="l"/>
            <a:r>
              <a:rPr lang="en-US" sz="2400" dirty="0" smtClean="0"/>
              <a:t>INDEKS DAN ABSTRAK</a:t>
            </a:r>
          </a:p>
          <a:p>
            <a:pPr algn="l"/>
            <a:r>
              <a:rPr lang="en-US" sz="1600" dirty="0"/>
              <a:t>A. </a:t>
            </a:r>
            <a:r>
              <a:rPr lang="en-US" sz="1600" dirty="0" err="1"/>
              <a:t>Indeks</a:t>
            </a:r>
            <a:endParaRPr lang="en-US" sz="1600" dirty="0"/>
          </a:p>
          <a:p>
            <a:pPr algn="l"/>
            <a:r>
              <a:rPr lang="en-US" sz="1600" dirty="0"/>
              <a:t>   Kata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index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kata </a:t>
            </a:r>
            <a:r>
              <a:rPr lang="en-US" sz="1600" dirty="0" err="1"/>
              <a:t>bahasa</a:t>
            </a:r>
            <a:r>
              <a:rPr lang="en-US" sz="1600" dirty="0"/>
              <a:t> Latin INDICARE yang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. </a:t>
            </a:r>
            <a:r>
              <a:rPr lang="en-US" sz="1600" dirty="0" err="1"/>
              <a:t>Jadi</a:t>
            </a:r>
            <a:r>
              <a:rPr lang="en-US" sz="1600" dirty="0"/>
              <a:t>,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mempersembahkan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menunjuk</a:t>
            </a:r>
            <a:r>
              <a:rPr lang="en-US" sz="1600" dirty="0"/>
              <a:t> di </a:t>
            </a:r>
            <a:r>
              <a:rPr lang="en-US" sz="1600" dirty="0" err="1"/>
              <a:t>mana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kemana</a:t>
            </a:r>
            <a:r>
              <a:rPr lang="en-US" sz="1600" dirty="0"/>
              <a:t> </a:t>
            </a:r>
            <a:r>
              <a:rPr lang="en-US" sz="1600" dirty="0" err="1"/>
              <a:t>kiranya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katalog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lain,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1.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majalah-majalah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2.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surat-surat</a:t>
            </a:r>
            <a:r>
              <a:rPr lang="en-US" sz="1600" dirty="0"/>
              <a:t> </a:t>
            </a:r>
            <a:r>
              <a:rPr lang="en-US" sz="1600" dirty="0" err="1"/>
              <a:t>kabar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3.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yang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buku-buku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pustaka</a:t>
            </a:r>
            <a:r>
              <a:rPr lang="en-US" sz="1600" dirty="0"/>
              <a:t> lain. </a:t>
            </a:r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1. </a:t>
            </a:r>
            <a:r>
              <a:rPr lang="en-US" sz="1600" dirty="0" err="1"/>
              <a:t>Agrindex</a:t>
            </a:r>
            <a:endParaRPr lang="en-US" sz="1600" dirty="0"/>
          </a:p>
          <a:p>
            <a:pPr algn="l"/>
            <a:r>
              <a:rPr lang="en-US" sz="1600" dirty="0"/>
              <a:t>2. Index of Indonesian Learned Periodicals (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Majalah</a:t>
            </a:r>
            <a:r>
              <a:rPr lang="en-US" sz="1600" dirty="0"/>
              <a:t> </a:t>
            </a:r>
            <a:r>
              <a:rPr lang="en-US" sz="1600" dirty="0" err="1"/>
              <a:t>Ilmiah</a:t>
            </a:r>
            <a:r>
              <a:rPr lang="en-US" sz="1600" dirty="0"/>
              <a:t> Indonesia). </a:t>
            </a:r>
          </a:p>
          <a:p>
            <a:pPr algn="l"/>
            <a:r>
              <a:rPr lang="en-US" sz="1600" dirty="0"/>
              <a:t>3.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Biologi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Pertanian</a:t>
            </a:r>
            <a:r>
              <a:rPr lang="en-US" sz="1600" dirty="0"/>
              <a:t> Indonesia (Indonesia </a:t>
            </a:r>
            <a:r>
              <a:rPr lang="en-US" sz="1600" dirty="0" err="1"/>
              <a:t>Bibliografi</a:t>
            </a:r>
            <a:r>
              <a:rPr lang="en-US" sz="1600" dirty="0"/>
              <a:t> and Agricultural Index) </a:t>
            </a:r>
          </a:p>
          <a:p>
            <a:pPr algn="l"/>
            <a:r>
              <a:rPr lang="en-US" sz="1600" dirty="0"/>
              <a:t>4. Science Citation Index</a:t>
            </a:r>
          </a:p>
          <a:p>
            <a:pPr algn="l"/>
            <a:r>
              <a:rPr lang="en-US" sz="1600" dirty="0"/>
              <a:t>5. Booking Review Digest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0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60648"/>
            <a:ext cx="7992888" cy="6408712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B. </a:t>
            </a:r>
            <a:r>
              <a:rPr lang="en-US" sz="1600" dirty="0" err="1"/>
              <a:t>Abstrak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penyajian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singkat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cermat</a:t>
            </a:r>
            <a:r>
              <a:rPr lang="en-US" sz="1600" dirty="0"/>
              <a:t>,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kritik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. Ada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(1)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indikatif</a:t>
            </a:r>
            <a:r>
              <a:rPr lang="en-US" sz="1600" dirty="0"/>
              <a:t>,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indikasi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,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umumnya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singkat</a:t>
            </a:r>
            <a:r>
              <a:rPr lang="en-US" sz="1600" dirty="0"/>
              <a:t>,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50 </a:t>
            </a:r>
            <a:r>
              <a:rPr lang="en-US" sz="1600" dirty="0" err="1"/>
              <a:t>sampai</a:t>
            </a:r>
            <a:r>
              <a:rPr lang="en-US" sz="1600" dirty="0"/>
              <a:t> 100 kata; (2)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informatif</a:t>
            </a:r>
            <a:r>
              <a:rPr lang="en-US" sz="1600" dirty="0"/>
              <a:t>,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terperinci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indikatif</a:t>
            </a:r>
            <a:r>
              <a:rPr lang="en-US" sz="1600" dirty="0"/>
              <a:t>, </a:t>
            </a:r>
            <a:r>
              <a:rPr lang="en-US" sz="1600" dirty="0" err="1"/>
              <a:t>mengungkapkan</a:t>
            </a:r>
            <a:r>
              <a:rPr lang="en-US" sz="1600" dirty="0"/>
              <a:t> data yang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kesimpulan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. </a:t>
            </a: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r>
              <a:rPr lang="en-US" sz="1600" dirty="0" err="1"/>
              <a:t>Kelebihan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1.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artikel</a:t>
            </a:r>
            <a:r>
              <a:rPr lang="en-US" sz="1600" dirty="0"/>
              <a:t>/</a:t>
            </a:r>
            <a:r>
              <a:rPr lang="en-US" sz="1600" dirty="0" err="1"/>
              <a:t>tulisan</a:t>
            </a:r>
            <a:r>
              <a:rPr lang="en-US" sz="1600" dirty="0"/>
              <a:t> yang </a:t>
            </a:r>
            <a:r>
              <a:rPr lang="en-US" sz="1600" dirty="0" err="1"/>
              <a:t>diindeks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2.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cenderung</a:t>
            </a:r>
            <a:r>
              <a:rPr lang="en-US" sz="1600" dirty="0"/>
              <a:t> </a:t>
            </a:r>
            <a:r>
              <a:rPr lang="en-US" sz="1600" dirty="0" err="1"/>
              <a:t>membatasi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subjek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spesifik</a:t>
            </a:r>
            <a:r>
              <a:rPr lang="en-US" sz="1600" dirty="0"/>
              <a:t> (</a:t>
            </a:r>
            <a:r>
              <a:rPr lang="en-US" sz="1600" dirty="0" err="1"/>
              <a:t>daerah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</a:t>
            </a:r>
            <a:r>
              <a:rPr lang="en-US" sz="1600" dirty="0" err="1"/>
              <a:t>subjeknya</a:t>
            </a:r>
            <a:r>
              <a:rPr lang="en-US" sz="1600" dirty="0"/>
              <a:t> </a:t>
            </a:r>
            <a:r>
              <a:rPr lang="en-US" sz="1600" dirty="0" err="1"/>
              <a:t>sempit</a:t>
            </a:r>
            <a:r>
              <a:rPr lang="en-US" sz="1600" dirty="0"/>
              <a:t>). </a:t>
            </a:r>
          </a:p>
          <a:p>
            <a:pPr algn="l"/>
            <a:r>
              <a:rPr lang="en-US" sz="1600" dirty="0" err="1"/>
              <a:t>Adapun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1. </a:t>
            </a:r>
            <a:r>
              <a:rPr lang="en-US" sz="1600" dirty="0" err="1"/>
              <a:t>Menghemat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ringkasan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artikel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2.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mempercepat</a:t>
            </a:r>
            <a:r>
              <a:rPr lang="en-US" sz="1600" dirty="0"/>
              <a:t> </a:t>
            </a:r>
            <a:r>
              <a:rPr lang="en-US" sz="1600" dirty="0" err="1"/>
              <a:t>penelusuran</a:t>
            </a:r>
            <a:r>
              <a:rPr lang="en-US" sz="1600" dirty="0"/>
              <a:t> </a:t>
            </a:r>
            <a:r>
              <a:rPr lang="en-US" sz="1600" dirty="0" err="1"/>
              <a:t>literatur</a:t>
            </a:r>
            <a:r>
              <a:rPr lang="en-US" sz="1600" dirty="0"/>
              <a:t> </a:t>
            </a:r>
            <a:r>
              <a:rPr lang="en-US" sz="1600" dirty="0" err="1"/>
              <a:t>retrospektif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pustaka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artikel</a:t>
            </a:r>
            <a:r>
              <a:rPr lang="en-US" sz="1600" dirty="0"/>
              <a:t> </a:t>
            </a:r>
            <a:r>
              <a:rPr lang="en-US" sz="1600" dirty="0" err="1"/>
              <a:t>aslinya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majalah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1. </a:t>
            </a:r>
            <a:r>
              <a:rPr lang="en-US" sz="1600" dirty="0" err="1"/>
              <a:t>Bibliografi</a:t>
            </a:r>
            <a:r>
              <a:rPr lang="en-US" sz="1600" dirty="0"/>
              <a:t> Abstracts</a:t>
            </a:r>
          </a:p>
          <a:p>
            <a:pPr algn="l"/>
            <a:r>
              <a:rPr lang="en-US" sz="1600" dirty="0"/>
              <a:t>   </a:t>
            </a:r>
            <a:r>
              <a:rPr lang="en-US" sz="1600" dirty="0" err="1"/>
              <a:t>Bibliografi</a:t>
            </a:r>
            <a:r>
              <a:rPr lang="en-US" sz="1600" dirty="0"/>
              <a:t> Abstracts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tajuk</a:t>
            </a:r>
            <a:r>
              <a:rPr lang="en-US" sz="1600" dirty="0"/>
              <a:t> </a:t>
            </a:r>
            <a:r>
              <a:rPr lang="en-US" sz="1600" dirty="0" err="1"/>
              <a:t>subjek</a:t>
            </a:r>
            <a:r>
              <a:rPr lang="en-US" sz="1600" dirty="0"/>
              <a:t>. </a:t>
            </a:r>
            <a:r>
              <a:rPr lang="en-US" sz="1600" dirty="0" err="1"/>
              <a:t>Subjek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terkumpul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tajuk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. </a:t>
            </a:r>
          </a:p>
          <a:p>
            <a:pPr algn="l"/>
            <a:r>
              <a:rPr lang="en-US" sz="1600" dirty="0"/>
              <a:t>2. Chemical Abstracts</a:t>
            </a:r>
          </a:p>
          <a:p>
            <a:pPr algn="l"/>
            <a:r>
              <a:rPr lang="en-US" sz="1600" dirty="0"/>
              <a:t>   Chemical abstracts (CA)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abstrak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(</a:t>
            </a:r>
            <a:r>
              <a:rPr lang="en-US" sz="1600" dirty="0" err="1"/>
              <a:t>berbahasa</a:t>
            </a:r>
            <a:r>
              <a:rPr lang="en-US" sz="1600" dirty="0"/>
              <a:t> </a:t>
            </a:r>
            <a:r>
              <a:rPr lang="en-US" sz="1600" dirty="0" err="1"/>
              <a:t>Inggris</a:t>
            </a:r>
            <a:r>
              <a:rPr lang="en-US" sz="1600" dirty="0"/>
              <a:t>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kimia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kimia</a:t>
            </a:r>
            <a:r>
              <a:rPr lang="en-US" sz="1600" dirty="0"/>
              <a:t> (chemical engineering). 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08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536504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SEKIAN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DAN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TERIMA KASIH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7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889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Kelompok dua</vt:lpstr>
      <vt:lpstr>Modul 3 Bahan rujukan yang memuat informasi kepustakaan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dua</dc:title>
  <dc:creator>WIN 10</dc:creator>
  <cp:lastModifiedBy>WIN 10</cp:lastModifiedBy>
  <cp:revision>9</cp:revision>
  <dcterms:created xsi:type="dcterms:W3CDTF">2023-05-03T12:49:25Z</dcterms:created>
  <dcterms:modified xsi:type="dcterms:W3CDTF">2023-05-03T14:03:41Z</dcterms:modified>
</cp:coreProperties>
</file>