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12192000" cy="6858000"/>
  <p:embeddedFontLst>
    <p:embeddedFont>
      <p:font typeface="Helvetica Neue"/>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regular.fntdata"/><Relationship Id="rId50" Type="http://schemas.openxmlformats.org/officeDocument/2006/relationships/font" Target="fonts/HelveticaNeue-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a7d39e18_0_183: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a0a7d39e18_0_183: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a7d39e18_0_18: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a0a7d39e18_0_18: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0a7d39e18_0_23: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a0a7d39e18_0_23: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0a7d39e18_0_28: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0a7d39e18_0_28: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0a7d39e18_0_33: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0a7d39e18_0_33: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a0a7d39e18_0_42: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a0a7d39e18_0_42: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a7d39e18_0_6: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1a0a7d39e18_0_6:notes"/>
          <p:cNvSpPr txBox="1"/>
          <p:nvPr>
            <p:ph idx="1" type="body"/>
          </p:nvPr>
        </p:nvSpPr>
        <p:spPr>
          <a:xfrm>
            <a:off x="1625600" y="3257550"/>
            <a:ext cx="8940900" cy="30861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R refers to both the language and the environment/application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0a7d39e18_0_12:notes"/>
          <p:cNvSpPr txBox="1"/>
          <p:nvPr>
            <p:ph idx="1" type="body"/>
          </p:nvPr>
        </p:nvSpPr>
        <p:spPr>
          <a:xfrm>
            <a:off x="1625600" y="3257550"/>
            <a:ext cx="89409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a0a7d39e18_0_12:notes"/>
          <p:cNvSpPr/>
          <p:nvPr>
            <p:ph idx="2" type="sldImg"/>
          </p:nvPr>
        </p:nvSpPr>
        <p:spPr>
          <a:xfrm>
            <a:off x="2032000" y="514350"/>
            <a:ext cx="81279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bg>
      <p:bgPr>
        <a:solidFill>
          <a:srgbClr val="97175D"/>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89000" y="1149350"/>
            <a:ext cx="10414200" cy="2324100"/>
          </a:xfrm>
          <a:prstGeom prst="rect">
            <a:avLst/>
          </a:prstGeom>
          <a:noFill/>
          <a:ln>
            <a:noFill/>
          </a:ln>
        </p:spPr>
        <p:txBody>
          <a:bodyPr anchorCtr="0" anchor="b" bIns="25400" lIns="25400" spcFirstLastPara="1" rIns="25400" wrap="square" tIns="25400">
            <a:normAutofit/>
          </a:bodyPr>
          <a:lstStyle>
            <a:lvl1pPr lvl="0" rtl="0" algn="ctr">
              <a:lnSpc>
                <a:spcPct val="100000"/>
              </a:lnSpc>
              <a:spcBef>
                <a:spcPts val="0"/>
              </a:spcBef>
              <a:spcAft>
                <a:spcPts val="0"/>
              </a:spcAft>
              <a:buClr>
                <a:srgbClr val="FFFFFF"/>
              </a:buClr>
              <a:buSzPts val="7000"/>
              <a:buFont typeface="Helvetica Neue Light"/>
              <a:buNone/>
              <a:defRPr>
                <a:solidFill>
                  <a:srgbClr val="FFFFFF"/>
                </a:solidFill>
              </a:defRPr>
            </a:lvl1pPr>
            <a:lvl2pPr lvl="1" rtl="0" algn="ctr">
              <a:lnSpc>
                <a:spcPct val="100000"/>
              </a:lnSpc>
              <a:spcBef>
                <a:spcPts val="0"/>
              </a:spcBef>
              <a:spcAft>
                <a:spcPts val="0"/>
              </a:spcAft>
              <a:buClr>
                <a:srgbClr val="97175D"/>
              </a:buClr>
              <a:buSzPts val="900"/>
              <a:buNone/>
              <a:defRPr/>
            </a:lvl2pPr>
            <a:lvl3pPr lvl="2" rtl="0" algn="ctr">
              <a:lnSpc>
                <a:spcPct val="100000"/>
              </a:lnSpc>
              <a:spcBef>
                <a:spcPts val="0"/>
              </a:spcBef>
              <a:spcAft>
                <a:spcPts val="0"/>
              </a:spcAft>
              <a:buClr>
                <a:srgbClr val="97175D"/>
              </a:buClr>
              <a:buSzPts val="900"/>
              <a:buNone/>
              <a:defRPr/>
            </a:lvl3pPr>
            <a:lvl4pPr lvl="3" rtl="0" algn="ctr">
              <a:lnSpc>
                <a:spcPct val="100000"/>
              </a:lnSpc>
              <a:spcBef>
                <a:spcPts val="0"/>
              </a:spcBef>
              <a:spcAft>
                <a:spcPts val="0"/>
              </a:spcAft>
              <a:buClr>
                <a:srgbClr val="97175D"/>
              </a:buClr>
              <a:buSzPts val="900"/>
              <a:buNone/>
              <a:defRPr/>
            </a:lvl4pPr>
            <a:lvl5pPr lvl="4" rtl="0" algn="ctr">
              <a:lnSpc>
                <a:spcPct val="100000"/>
              </a:lnSpc>
              <a:spcBef>
                <a:spcPts val="0"/>
              </a:spcBef>
              <a:spcAft>
                <a:spcPts val="0"/>
              </a:spcAft>
              <a:buClr>
                <a:srgbClr val="97175D"/>
              </a:buClr>
              <a:buSzPts val="900"/>
              <a:buNone/>
              <a:defRPr/>
            </a:lvl5pPr>
            <a:lvl6pPr lvl="5" rtl="0" algn="ctr">
              <a:lnSpc>
                <a:spcPct val="100000"/>
              </a:lnSpc>
              <a:spcBef>
                <a:spcPts val="0"/>
              </a:spcBef>
              <a:spcAft>
                <a:spcPts val="0"/>
              </a:spcAft>
              <a:buClr>
                <a:srgbClr val="97175D"/>
              </a:buClr>
              <a:buSzPts val="900"/>
              <a:buNone/>
              <a:defRPr/>
            </a:lvl6pPr>
            <a:lvl7pPr lvl="6" rtl="0" algn="ctr">
              <a:lnSpc>
                <a:spcPct val="100000"/>
              </a:lnSpc>
              <a:spcBef>
                <a:spcPts val="0"/>
              </a:spcBef>
              <a:spcAft>
                <a:spcPts val="0"/>
              </a:spcAft>
              <a:buClr>
                <a:srgbClr val="97175D"/>
              </a:buClr>
              <a:buSzPts val="900"/>
              <a:buNone/>
              <a:defRPr/>
            </a:lvl7pPr>
            <a:lvl8pPr lvl="7" rtl="0" algn="ctr">
              <a:lnSpc>
                <a:spcPct val="100000"/>
              </a:lnSpc>
              <a:spcBef>
                <a:spcPts val="0"/>
              </a:spcBef>
              <a:spcAft>
                <a:spcPts val="0"/>
              </a:spcAft>
              <a:buClr>
                <a:srgbClr val="97175D"/>
              </a:buClr>
              <a:buSzPts val="900"/>
              <a:buNone/>
              <a:defRPr/>
            </a:lvl8pPr>
            <a:lvl9pPr lvl="8" rtl="0" algn="ctr">
              <a:lnSpc>
                <a:spcPct val="100000"/>
              </a:lnSpc>
              <a:spcBef>
                <a:spcPts val="0"/>
              </a:spcBef>
              <a:spcAft>
                <a:spcPts val="0"/>
              </a:spcAft>
              <a:buClr>
                <a:srgbClr val="97175D"/>
              </a:buClr>
              <a:buSzPts val="900"/>
              <a:buNone/>
              <a:defRPr/>
            </a:lvl9pPr>
          </a:lstStyle>
          <a:p/>
        </p:txBody>
      </p:sp>
      <p:sp>
        <p:nvSpPr>
          <p:cNvPr id="52" name="Google Shape;52;p13"/>
          <p:cNvSpPr txBox="1"/>
          <p:nvPr>
            <p:ph idx="1" type="body"/>
          </p:nvPr>
        </p:nvSpPr>
        <p:spPr>
          <a:xfrm>
            <a:off x="889000" y="3536950"/>
            <a:ext cx="10414200" cy="793800"/>
          </a:xfrm>
          <a:prstGeom prst="rect">
            <a:avLst/>
          </a:prstGeom>
          <a:noFill/>
          <a:ln>
            <a:noFill/>
          </a:ln>
        </p:spPr>
        <p:txBody>
          <a:bodyPr anchorCtr="0" anchor="t" bIns="25400" lIns="25400" spcFirstLastPara="1" rIns="25400" wrap="square" tIns="25400">
            <a:normAutofit/>
          </a:bodyPr>
          <a:lstStyle>
            <a:lvl1pPr indent="-457200" lvl="0" marL="457200" rtl="0" algn="ctr">
              <a:lnSpc>
                <a:spcPct val="100000"/>
              </a:lnSpc>
              <a:spcBef>
                <a:spcPts val="0"/>
              </a:spcBef>
              <a:spcAft>
                <a:spcPts val="0"/>
              </a:spcAft>
              <a:buClr>
                <a:srgbClr val="FFFFFF"/>
              </a:buClr>
              <a:buSzPts val="3600"/>
              <a:buFont typeface="Georgia"/>
              <a:buChar char="●"/>
              <a:defRPr>
                <a:solidFill>
                  <a:srgbClr val="FFFFFF"/>
                </a:solidFill>
              </a:defRPr>
            </a:lvl1pPr>
            <a:lvl2pPr indent="-457200" lvl="1" marL="914400" rtl="0" algn="ctr">
              <a:lnSpc>
                <a:spcPct val="100000"/>
              </a:lnSpc>
              <a:spcBef>
                <a:spcPts val="0"/>
              </a:spcBef>
              <a:spcAft>
                <a:spcPts val="0"/>
              </a:spcAft>
              <a:buClr>
                <a:srgbClr val="FFFFFF"/>
              </a:buClr>
              <a:buSzPts val="3600"/>
              <a:buFont typeface="Georgia"/>
              <a:buChar char="○"/>
              <a:defRPr>
                <a:solidFill>
                  <a:srgbClr val="FFFFFF"/>
                </a:solidFill>
              </a:defRPr>
            </a:lvl2pPr>
            <a:lvl3pPr indent="-457200" lvl="2" marL="1371600" rtl="0" algn="ctr">
              <a:lnSpc>
                <a:spcPct val="100000"/>
              </a:lnSpc>
              <a:spcBef>
                <a:spcPts val="0"/>
              </a:spcBef>
              <a:spcAft>
                <a:spcPts val="0"/>
              </a:spcAft>
              <a:buClr>
                <a:srgbClr val="FFFFFF"/>
              </a:buClr>
              <a:buSzPts val="3600"/>
              <a:buFont typeface="Georgia"/>
              <a:buChar char="■"/>
              <a:defRPr>
                <a:solidFill>
                  <a:srgbClr val="FFFFFF"/>
                </a:solidFill>
              </a:defRPr>
            </a:lvl3pPr>
            <a:lvl4pPr indent="-457200" lvl="3" marL="1828800" rtl="0" algn="ctr">
              <a:lnSpc>
                <a:spcPct val="100000"/>
              </a:lnSpc>
              <a:spcBef>
                <a:spcPts val="0"/>
              </a:spcBef>
              <a:spcAft>
                <a:spcPts val="0"/>
              </a:spcAft>
              <a:buClr>
                <a:srgbClr val="FFFFFF"/>
              </a:buClr>
              <a:buSzPts val="3600"/>
              <a:buFont typeface="Georgia"/>
              <a:buChar char="●"/>
              <a:defRPr>
                <a:solidFill>
                  <a:srgbClr val="FFFFFF"/>
                </a:solidFill>
              </a:defRPr>
            </a:lvl4pPr>
            <a:lvl5pPr indent="-457200" lvl="4" marL="2286000" rtl="0" algn="ctr">
              <a:lnSpc>
                <a:spcPct val="100000"/>
              </a:lnSpc>
              <a:spcBef>
                <a:spcPts val="0"/>
              </a:spcBef>
              <a:spcAft>
                <a:spcPts val="0"/>
              </a:spcAft>
              <a:buClr>
                <a:srgbClr val="FFFFFF"/>
              </a:buClr>
              <a:buSzPts val="3600"/>
              <a:buFont typeface="Georgia"/>
              <a:buChar char="○"/>
              <a:defRPr>
                <a:solidFill>
                  <a:srgbClr val="FFFFFF"/>
                </a:solidFill>
              </a:defRPr>
            </a:lvl5pPr>
            <a:lvl6pPr indent="-285750" lvl="5" marL="2743200" rtl="0" algn="ctr">
              <a:lnSpc>
                <a:spcPct val="100000"/>
              </a:lnSpc>
              <a:spcBef>
                <a:spcPts val="0"/>
              </a:spcBef>
              <a:spcAft>
                <a:spcPts val="0"/>
              </a:spcAft>
              <a:buClr>
                <a:srgbClr val="434343"/>
              </a:buClr>
              <a:buSzPts val="900"/>
              <a:buChar char="■"/>
              <a:defRPr/>
            </a:lvl6pPr>
            <a:lvl7pPr indent="-285750" lvl="6" marL="3200400" rtl="0" algn="ctr">
              <a:lnSpc>
                <a:spcPct val="100000"/>
              </a:lnSpc>
              <a:spcBef>
                <a:spcPts val="0"/>
              </a:spcBef>
              <a:spcAft>
                <a:spcPts val="0"/>
              </a:spcAft>
              <a:buClr>
                <a:srgbClr val="434343"/>
              </a:buClr>
              <a:buSzPts val="900"/>
              <a:buChar char="●"/>
              <a:defRPr/>
            </a:lvl7pPr>
            <a:lvl8pPr indent="-285750" lvl="7" marL="3657600" rtl="0" algn="ctr">
              <a:lnSpc>
                <a:spcPct val="100000"/>
              </a:lnSpc>
              <a:spcBef>
                <a:spcPts val="0"/>
              </a:spcBef>
              <a:spcAft>
                <a:spcPts val="0"/>
              </a:spcAft>
              <a:buClr>
                <a:srgbClr val="434343"/>
              </a:buClr>
              <a:buSzPts val="900"/>
              <a:buChar char="○"/>
              <a:defRPr/>
            </a:lvl8pPr>
            <a:lvl9pPr indent="-285750" lvl="8" marL="4114800" rtl="0" algn="ctr">
              <a:lnSpc>
                <a:spcPct val="100000"/>
              </a:lnSpc>
              <a:spcBef>
                <a:spcPts val="0"/>
              </a:spcBef>
              <a:spcAft>
                <a:spcPts val="0"/>
              </a:spcAft>
              <a:buClr>
                <a:srgbClr val="434343"/>
              </a:buClr>
              <a:buSzPts val="900"/>
              <a:buChar char="■"/>
              <a:defRPr/>
            </a:lvl9pPr>
          </a:lstStyle>
          <a:p/>
        </p:txBody>
      </p:sp>
      <p:sp>
        <p:nvSpPr>
          <p:cNvPr id="53" name="Google Shape;53;p13"/>
          <p:cNvSpPr txBox="1"/>
          <p:nvPr>
            <p:ph idx="12" type="sldNum"/>
          </p:nvPr>
        </p:nvSpPr>
        <p:spPr>
          <a:xfrm>
            <a:off x="5979516" y="6540500"/>
            <a:ext cx="226800" cy="236100"/>
          </a:xfrm>
          <a:prstGeom prst="rect">
            <a:avLst/>
          </a:prstGeom>
          <a:noFill/>
          <a:ln>
            <a:noFill/>
          </a:ln>
        </p:spPr>
        <p:txBody>
          <a:bodyPr anchorCtr="0" anchor="t" bIns="25400" lIns="25400" spcFirstLastPara="1" rIns="25400" wrap="square" tIns="25400">
            <a:spAutoFit/>
          </a:bodyPr>
          <a:lstStyle>
            <a:lvl1pPr indent="0" lvl="0"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3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slide">
  <p:cSld name="textslide">
    <p:spTree>
      <p:nvGrpSpPr>
        <p:cNvPr id="54" name="Shape 54"/>
        <p:cNvGrpSpPr/>
        <p:nvPr/>
      </p:nvGrpSpPr>
      <p:grpSpPr>
        <a:xfrm>
          <a:off x="0" y="0"/>
          <a:ext cx="0" cy="0"/>
          <a:chOff x="0" y="0"/>
          <a:chExt cx="0" cy="0"/>
        </a:xfrm>
      </p:grpSpPr>
      <p:sp>
        <p:nvSpPr>
          <p:cNvPr id="55" name="Google Shape;55;p14"/>
          <p:cNvSpPr txBox="1"/>
          <p:nvPr>
            <p:ph type="title"/>
          </p:nvPr>
        </p:nvSpPr>
        <p:spPr>
          <a:xfrm>
            <a:off x="844550" y="177800"/>
            <a:ext cx="10503000" cy="1143000"/>
          </a:xfrm>
          <a:prstGeom prst="rect">
            <a:avLst/>
          </a:prstGeom>
          <a:noFill/>
          <a:ln>
            <a:noFill/>
          </a:ln>
        </p:spPr>
        <p:txBody>
          <a:bodyPr anchorCtr="0" anchor="ctr" bIns="25400" lIns="25400" spcFirstLastPara="1" rIns="25400" wrap="square" tIns="25400">
            <a:normAutofit/>
          </a:bodyPr>
          <a:lstStyle>
            <a:lvl1pPr lvl="0" rtl="0" algn="ctr">
              <a:lnSpc>
                <a:spcPct val="100000"/>
              </a:lnSpc>
              <a:spcBef>
                <a:spcPts val="0"/>
              </a:spcBef>
              <a:spcAft>
                <a:spcPts val="0"/>
              </a:spcAft>
              <a:buClr>
                <a:srgbClr val="97175D"/>
              </a:buClr>
              <a:buSzPts val="900"/>
              <a:buNone/>
              <a:defRPr/>
            </a:lvl1pPr>
            <a:lvl2pPr lvl="1" rtl="0" algn="ctr">
              <a:lnSpc>
                <a:spcPct val="100000"/>
              </a:lnSpc>
              <a:spcBef>
                <a:spcPts val="0"/>
              </a:spcBef>
              <a:spcAft>
                <a:spcPts val="0"/>
              </a:spcAft>
              <a:buClr>
                <a:srgbClr val="97175D"/>
              </a:buClr>
              <a:buSzPts val="900"/>
              <a:buNone/>
              <a:defRPr/>
            </a:lvl2pPr>
            <a:lvl3pPr lvl="2" rtl="0" algn="ctr">
              <a:lnSpc>
                <a:spcPct val="100000"/>
              </a:lnSpc>
              <a:spcBef>
                <a:spcPts val="0"/>
              </a:spcBef>
              <a:spcAft>
                <a:spcPts val="0"/>
              </a:spcAft>
              <a:buClr>
                <a:srgbClr val="97175D"/>
              </a:buClr>
              <a:buSzPts val="900"/>
              <a:buNone/>
              <a:defRPr/>
            </a:lvl3pPr>
            <a:lvl4pPr lvl="3" rtl="0" algn="ctr">
              <a:lnSpc>
                <a:spcPct val="100000"/>
              </a:lnSpc>
              <a:spcBef>
                <a:spcPts val="0"/>
              </a:spcBef>
              <a:spcAft>
                <a:spcPts val="0"/>
              </a:spcAft>
              <a:buClr>
                <a:srgbClr val="97175D"/>
              </a:buClr>
              <a:buSzPts val="900"/>
              <a:buNone/>
              <a:defRPr/>
            </a:lvl4pPr>
            <a:lvl5pPr lvl="4" rtl="0" algn="ctr">
              <a:lnSpc>
                <a:spcPct val="100000"/>
              </a:lnSpc>
              <a:spcBef>
                <a:spcPts val="0"/>
              </a:spcBef>
              <a:spcAft>
                <a:spcPts val="0"/>
              </a:spcAft>
              <a:buClr>
                <a:srgbClr val="97175D"/>
              </a:buClr>
              <a:buSzPts val="900"/>
              <a:buNone/>
              <a:defRPr/>
            </a:lvl5pPr>
            <a:lvl6pPr lvl="5" rtl="0" algn="ctr">
              <a:lnSpc>
                <a:spcPct val="100000"/>
              </a:lnSpc>
              <a:spcBef>
                <a:spcPts val="0"/>
              </a:spcBef>
              <a:spcAft>
                <a:spcPts val="0"/>
              </a:spcAft>
              <a:buClr>
                <a:srgbClr val="97175D"/>
              </a:buClr>
              <a:buSzPts val="900"/>
              <a:buNone/>
              <a:defRPr/>
            </a:lvl6pPr>
            <a:lvl7pPr lvl="6" rtl="0" algn="ctr">
              <a:lnSpc>
                <a:spcPct val="100000"/>
              </a:lnSpc>
              <a:spcBef>
                <a:spcPts val="0"/>
              </a:spcBef>
              <a:spcAft>
                <a:spcPts val="0"/>
              </a:spcAft>
              <a:buClr>
                <a:srgbClr val="97175D"/>
              </a:buClr>
              <a:buSzPts val="900"/>
              <a:buNone/>
              <a:defRPr/>
            </a:lvl7pPr>
            <a:lvl8pPr lvl="7" rtl="0" algn="ctr">
              <a:lnSpc>
                <a:spcPct val="100000"/>
              </a:lnSpc>
              <a:spcBef>
                <a:spcPts val="0"/>
              </a:spcBef>
              <a:spcAft>
                <a:spcPts val="0"/>
              </a:spcAft>
              <a:buClr>
                <a:srgbClr val="97175D"/>
              </a:buClr>
              <a:buSzPts val="900"/>
              <a:buNone/>
              <a:defRPr/>
            </a:lvl8pPr>
            <a:lvl9pPr lvl="8" rtl="0" algn="ctr">
              <a:lnSpc>
                <a:spcPct val="100000"/>
              </a:lnSpc>
              <a:spcBef>
                <a:spcPts val="0"/>
              </a:spcBef>
              <a:spcAft>
                <a:spcPts val="0"/>
              </a:spcAft>
              <a:buClr>
                <a:srgbClr val="97175D"/>
              </a:buClr>
              <a:buSzPts val="900"/>
              <a:buNone/>
              <a:defRPr/>
            </a:lvl9pPr>
          </a:lstStyle>
          <a:p/>
        </p:txBody>
      </p:sp>
      <p:sp>
        <p:nvSpPr>
          <p:cNvPr id="56" name="Google Shape;56;p14"/>
          <p:cNvSpPr txBox="1"/>
          <p:nvPr>
            <p:ph idx="1" type="body"/>
          </p:nvPr>
        </p:nvSpPr>
        <p:spPr>
          <a:xfrm>
            <a:off x="583706" y="1577975"/>
            <a:ext cx="11024700" cy="2209800"/>
          </a:xfrm>
          <a:prstGeom prst="rect">
            <a:avLst/>
          </a:prstGeom>
          <a:noFill/>
          <a:ln>
            <a:noFill/>
          </a:ln>
        </p:spPr>
        <p:txBody>
          <a:bodyPr anchorCtr="0" anchor="t" bIns="25400" lIns="25400" spcFirstLastPara="1" rIns="25400" wrap="square" tIns="25400">
            <a:spAutoFit/>
          </a:bodyPr>
          <a:lstStyle>
            <a:lvl1pPr indent="-285750" lvl="0" marL="457200" rtl="0" algn="ctr">
              <a:lnSpc>
                <a:spcPct val="100000"/>
              </a:lnSpc>
              <a:spcBef>
                <a:spcPts val="0"/>
              </a:spcBef>
              <a:spcAft>
                <a:spcPts val="0"/>
              </a:spcAft>
              <a:buClr>
                <a:srgbClr val="434343"/>
              </a:buClr>
              <a:buSzPts val="900"/>
              <a:buChar char="●"/>
              <a:defRPr/>
            </a:lvl1pPr>
            <a:lvl2pPr indent="-285750" lvl="1" marL="914400" rtl="0" algn="ctr">
              <a:lnSpc>
                <a:spcPct val="100000"/>
              </a:lnSpc>
              <a:spcBef>
                <a:spcPts val="0"/>
              </a:spcBef>
              <a:spcAft>
                <a:spcPts val="0"/>
              </a:spcAft>
              <a:buClr>
                <a:srgbClr val="434343"/>
              </a:buClr>
              <a:buSzPts val="900"/>
              <a:buChar char="○"/>
              <a:defRPr/>
            </a:lvl2pPr>
            <a:lvl3pPr indent="-285750" lvl="2" marL="1371600" rtl="0" algn="ctr">
              <a:lnSpc>
                <a:spcPct val="100000"/>
              </a:lnSpc>
              <a:spcBef>
                <a:spcPts val="0"/>
              </a:spcBef>
              <a:spcAft>
                <a:spcPts val="0"/>
              </a:spcAft>
              <a:buClr>
                <a:srgbClr val="434343"/>
              </a:buClr>
              <a:buSzPts val="900"/>
              <a:buChar char="■"/>
              <a:defRPr/>
            </a:lvl3pPr>
            <a:lvl4pPr indent="-285750" lvl="3" marL="1828800" rtl="0" algn="ctr">
              <a:lnSpc>
                <a:spcPct val="100000"/>
              </a:lnSpc>
              <a:spcBef>
                <a:spcPts val="0"/>
              </a:spcBef>
              <a:spcAft>
                <a:spcPts val="0"/>
              </a:spcAft>
              <a:buClr>
                <a:srgbClr val="434343"/>
              </a:buClr>
              <a:buSzPts val="900"/>
              <a:buChar char="●"/>
              <a:defRPr/>
            </a:lvl4pPr>
            <a:lvl5pPr indent="-285750" lvl="4" marL="2286000" rtl="0" algn="ctr">
              <a:lnSpc>
                <a:spcPct val="100000"/>
              </a:lnSpc>
              <a:spcBef>
                <a:spcPts val="0"/>
              </a:spcBef>
              <a:spcAft>
                <a:spcPts val="0"/>
              </a:spcAft>
              <a:buClr>
                <a:srgbClr val="434343"/>
              </a:buClr>
              <a:buSzPts val="900"/>
              <a:buChar char="○"/>
              <a:defRPr/>
            </a:lvl5pPr>
            <a:lvl6pPr indent="-285750" lvl="5" marL="2743200" rtl="0" algn="ctr">
              <a:lnSpc>
                <a:spcPct val="100000"/>
              </a:lnSpc>
              <a:spcBef>
                <a:spcPts val="0"/>
              </a:spcBef>
              <a:spcAft>
                <a:spcPts val="0"/>
              </a:spcAft>
              <a:buClr>
                <a:srgbClr val="434343"/>
              </a:buClr>
              <a:buSzPts val="900"/>
              <a:buChar char="■"/>
              <a:defRPr/>
            </a:lvl6pPr>
            <a:lvl7pPr indent="-285750" lvl="6" marL="3200400" rtl="0" algn="ctr">
              <a:lnSpc>
                <a:spcPct val="100000"/>
              </a:lnSpc>
              <a:spcBef>
                <a:spcPts val="0"/>
              </a:spcBef>
              <a:spcAft>
                <a:spcPts val="0"/>
              </a:spcAft>
              <a:buClr>
                <a:srgbClr val="434343"/>
              </a:buClr>
              <a:buSzPts val="900"/>
              <a:buChar char="●"/>
              <a:defRPr/>
            </a:lvl7pPr>
            <a:lvl8pPr indent="-285750" lvl="7" marL="3657600" rtl="0" algn="ctr">
              <a:lnSpc>
                <a:spcPct val="100000"/>
              </a:lnSpc>
              <a:spcBef>
                <a:spcPts val="0"/>
              </a:spcBef>
              <a:spcAft>
                <a:spcPts val="0"/>
              </a:spcAft>
              <a:buClr>
                <a:srgbClr val="434343"/>
              </a:buClr>
              <a:buSzPts val="900"/>
              <a:buChar char="○"/>
              <a:defRPr/>
            </a:lvl8pPr>
            <a:lvl9pPr indent="-285750" lvl="8" marL="4114800" rtl="0" algn="ctr">
              <a:lnSpc>
                <a:spcPct val="100000"/>
              </a:lnSpc>
              <a:spcBef>
                <a:spcPts val="0"/>
              </a:spcBef>
              <a:spcAft>
                <a:spcPts val="0"/>
              </a:spcAft>
              <a:buClr>
                <a:srgbClr val="434343"/>
              </a:buClr>
              <a:buSzPts val="900"/>
              <a:buChar char="■"/>
              <a:defRPr/>
            </a:lvl9pPr>
          </a:lstStyle>
          <a:p/>
        </p:txBody>
      </p:sp>
      <p:sp>
        <p:nvSpPr>
          <p:cNvPr id="57" name="Google Shape;57;p14"/>
          <p:cNvSpPr txBox="1"/>
          <p:nvPr>
            <p:ph idx="12" type="sldNum"/>
          </p:nvPr>
        </p:nvSpPr>
        <p:spPr>
          <a:xfrm>
            <a:off x="5979516" y="6540500"/>
            <a:ext cx="226800" cy="236100"/>
          </a:xfrm>
          <a:prstGeom prst="rect">
            <a:avLst/>
          </a:prstGeom>
          <a:noFill/>
          <a:ln>
            <a:noFill/>
          </a:ln>
        </p:spPr>
        <p:txBody>
          <a:bodyPr anchorCtr="0" anchor="t" bIns="25400" lIns="25400" spcFirstLastPara="1" rIns="25400" wrap="square" tIns="25400">
            <a:spAutoFit/>
          </a:bodyPr>
          <a:lstStyle>
            <a:lvl1pPr indent="0" lvl="0"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300">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oints">
  <p:cSld name="TITLE_AND_BODY_1">
    <p:spTree>
      <p:nvGrpSpPr>
        <p:cNvPr id="58" name="Shape 58"/>
        <p:cNvGrpSpPr/>
        <p:nvPr/>
      </p:nvGrpSpPr>
      <p:grpSpPr>
        <a:xfrm>
          <a:off x="0" y="0"/>
          <a:ext cx="0" cy="0"/>
          <a:chOff x="0" y="0"/>
          <a:chExt cx="0" cy="0"/>
        </a:xfrm>
      </p:grpSpPr>
      <p:sp>
        <p:nvSpPr>
          <p:cNvPr id="59" name="Google Shape;59;p15"/>
          <p:cNvSpPr txBox="1"/>
          <p:nvPr>
            <p:ph idx="1" type="body"/>
          </p:nvPr>
        </p:nvSpPr>
        <p:spPr>
          <a:xfrm>
            <a:off x="1535615" y="752474"/>
            <a:ext cx="8949000" cy="4927800"/>
          </a:xfrm>
          <a:prstGeom prst="rect">
            <a:avLst/>
          </a:prstGeom>
          <a:noFill/>
          <a:ln>
            <a:noFill/>
          </a:ln>
        </p:spPr>
        <p:txBody>
          <a:bodyPr anchorCtr="0" anchor="t" bIns="25400" lIns="25400" spcFirstLastPara="1" rIns="25400" wrap="square" tIns="25400">
            <a:spAutoFit/>
          </a:bodyPr>
          <a:lstStyle>
            <a:lvl1pPr indent="-285750" lvl="0" marL="457200" rtl="0" algn="ctr">
              <a:lnSpc>
                <a:spcPct val="100000"/>
              </a:lnSpc>
              <a:spcBef>
                <a:spcPts val="0"/>
              </a:spcBef>
              <a:spcAft>
                <a:spcPts val="0"/>
              </a:spcAft>
              <a:buClr>
                <a:srgbClr val="434343"/>
              </a:buClr>
              <a:buSzPts val="900"/>
              <a:buChar char="●"/>
              <a:defRPr/>
            </a:lvl1pPr>
            <a:lvl2pPr indent="-285750" lvl="1" marL="914400" rtl="0" algn="ctr">
              <a:lnSpc>
                <a:spcPct val="100000"/>
              </a:lnSpc>
              <a:spcBef>
                <a:spcPts val="0"/>
              </a:spcBef>
              <a:spcAft>
                <a:spcPts val="0"/>
              </a:spcAft>
              <a:buClr>
                <a:srgbClr val="434343"/>
              </a:buClr>
              <a:buSzPts val="900"/>
              <a:buChar char="○"/>
              <a:defRPr/>
            </a:lvl2pPr>
            <a:lvl3pPr indent="-285750" lvl="2" marL="1371600" rtl="0" algn="ctr">
              <a:lnSpc>
                <a:spcPct val="100000"/>
              </a:lnSpc>
              <a:spcBef>
                <a:spcPts val="0"/>
              </a:spcBef>
              <a:spcAft>
                <a:spcPts val="0"/>
              </a:spcAft>
              <a:buClr>
                <a:srgbClr val="434343"/>
              </a:buClr>
              <a:buSzPts val="900"/>
              <a:buChar char="■"/>
              <a:defRPr/>
            </a:lvl3pPr>
            <a:lvl4pPr indent="-285750" lvl="3" marL="1828800" rtl="0" algn="ctr">
              <a:lnSpc>
                <a:spcPct val="100000"/>
              </a:lnSpc>
              <a:spcBef>
                <a:spcPts val="0"/>
              </a:spcBef>
              <a:spcAft>
                <a:spcPts val="0"/>
              </a:spcAft>
              <a:buClr>
                <a:srgbClr val="434343"/>
              </a:buClr>
              <a:buSzPts val="900"/>
              <a:buChar char="●"/>
              <a:defRPr/>
            </a:lvl4pPr>
            <a:lvl5pPr indent="-285750" lvl="4" marL="2286000" rtl="0" algn="ctr">
              <a:lnSpc>
                <a:spcPct val="100000"/>
              </a:lnSpc>
              <a:spcBef>
                <a:spcPts val="0"/>
              </a:spcBef>
              <a:spcAft>
                <a:spcPts val="0"/>
              </a:spcAft>
              <a:buClr>
                <a:srgbClr val="434343"/>
              </a:buClr>
              <a:buSzPts val="900"/>
              <a:buChar char="○"/>
              <a:defRPr/>
            </a:lvl5pPr>
            <a:lvl6pPr indent="-285750" lvl="5" marL="2743200" rtl="0" algn="ctr">
              <a:lnSpc>
                <a:spcPct val="100000"/>
              </a:lnSpc>
              <a:spcBef>
                <a:spcPts val="0"/>
              </a:spcBef>
              <a:spcAft>
                <a:spcPts val="0"/>
              </a:spcAft>
              <a:buClr>
                <a:srgbClr val="434343"/>
              </a:buClr>
              <a:buSzPts val="900"/>
              <a:buChar char="■"/>
              <a:defRPr/>
            </a:lvl6pPr>
            <a:lvl7pPr indent="-285750" lvl="6" marL="3200400" rtl="0" algn="ctr">
              <a:lnSpc>
                <a:spcPct val="100000"/>
              </a:lnSpc>
              <a:spcBef>
                <a:spcPts val="0"/>
              </a:spcBef>
              <a:spcAft>
                <a:spcPts val="0"/>
              </a:spcAft>
              <a:buClr>
                <a:srgbClr val="434343"/>
              </a:buClr>
              <a:buSzPts val="900"/>
              <a:buChar char="●"/>
              <a:defRPr/>
            </a:lvl7pPr>
            <a:lvl8pPr indent="-285750" lvl="7" marL="3657600" rtl="0" algn="ctr">
              <a:lnSpc>
                <a:spcPct val="100000"/>
              </a:lnSpc>
              <a:spcBef>
                <a:spcPts val="0"/>
              </a:spcBef>
              <a:spcAft>
                <a:spcPts val="0"/>
              </a:spcAft>
              <a:buClr>
                <a:srgbClr val="434343"/>
              </a:buClr>
              <a:buSzPts val="900"/>
              <a:buChar char="○"/>
              <a:defRPr/>
            </a:lvl8pPr>
            <a:lvl9pPr indent="-285750" lvl="8" marL="4114800" rtl="0" algn="ctr">
              <a:lnSpc>
                <a:spcPct val="100000"/>
              </a:lnSpc>
              <a:spcBef>
                <a:spcPts val="0"/>
              </a:spcBef>
              <a:spcAft>
                <a:spcPts val="0"/>
              </a:spcAft>
              <a:buClr>
                <a:srgbClr val="434343"/>
              </a:buClr>
              <a:buSzPts val="900"/>
              <a:buChar char="■"/>
              <a:defRPr/>
            </a:lvl9pPr>
          </a:lstStyle>
          <a:p/>
        </p:txBody>
      </p:sp>
      <p:sp>
        <p:nvSpPr>
          <p:cNvPr id="60" name="Google Shape;60;p15"/>
          <p:cNvSpPr txBox="1"/>
          <p:nvPr>
            <p:ph idx="12" type="sldNum"/>
          </p:nvPr>
        </p:nvSpPr>
        <p:spPr>
          <a:xfrm>
            <a:off x="5979516" y="6540500"/>
            <a:ext cx="226800" cy="236100"/>
          </a:xfrm>
          <a:prstGeom prst="rect">
            <a:avLst/>
          </a:prstGeom>
          <a:noFill/>
          <a:ln>
            <a:noFill/>
          </a:ln>
        </p:spPr>
        <p:txBody>
          <a:bodyPr anchorCtr="0" anchor="t" bIns="25400" lIns="25400" spcFirstLastPara="1" rIns="25400" wrap="square" tIns="25400">
            <a:spAutoFit/>
          </a:bodyPr>
          <a:lstStyle>
            <a:lvl1pPr indent="0" lvl="0"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300">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1957384" y="1472691"/>
            <a:ext cx="8277300" cy="452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2800">
                <a:solidFill>
                  <a:schemeClr val="lt1"/>
                </a:solidFill>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3" name="Google Shape;63;p16"/>
          <p:cNvSpPr txBox="1"/>
          <p:nvPr>
            <p:ph idx="1" type="body"/>
          </p:nvPr>
        </p:nvSpPr>
        <p:spPr>
          <a:xfrm>
            <a:off x="3480278" y="2294635"/>
            <a:ext cx="5231400" cy="222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b="1" i="0" sz="2400">
                <a:solidFill>
                  <a:schemeClr val="lt1"/>
                </a:solidFill>
                <a:latin typeface="Arial"/>
                <a:ea typeface="Arial"/>
                <a:cs typeface="Arial"/>
                <a:sym typeface="Arial"/>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64" name="Google Shape;64;p16"/>
          <p:cNvSpPr txBox="1"/>
          <p:nvPr>
            <p:ph idx="11" type="ftr"/>
          </p:nvPr>
        </p:nvSpPr>
        <p:spPr>
          <a:xfrm>
            <a:off x="3704205" y="6486832"/>
            <a:ext cx="4319400" cy="21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200">
                <a:solidFill>
                  <a:srgbClr val="898989"/>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6"/>
          <p:cNvSpPr txBox="1"/>
          <p:nvPr>
            <p:ph idx="12" type="sldNum"/>
          </p:nvPr>
        </p:nvSpPr>
        <p:spPr>
          <a:xfrm>
            <a:off x="8778240" y="6377940"/>
            <a:ext cx="2804100" cy="200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7" name="Shape 67"/>
        <p:cNvGrpSpPr/>
        <p:nvPr/>
      </p:nvGrpSpPr>
      <p:grpSpPr>
        <a:xfrm>
          <a:off x="0" y="0"/>
          <a:ext cx="0" cy="0"/>
          <a:chOff x="0" y="0"/>
          <a:chExt cx="0" cy="0"/>
        </a:xfrm>
      </p:grpSpPr>
      <p:sp>
        <p:nvSpPr>
          <p:cNvPr id="68" name="Google Shape;68;p17"/>
          <p:cNvSpPr/>
          <p:nvPr/>
        </p:nvSpPr>
        <p:spPr>
          <a:xfrm>
            <a:off x="0" y="0"/>
            <a:ext cx="12192000" cy="6858000"/>
          </a:xfrm>
          <a:custGeom>
            <a:rect b="b" l="l" r="r" t="t"/>
            <a:pathLst>
              <a:path extrusionOk="0" h="6858000" w="12192000">
                <a:moveTo>
                  <a:pt x="12192000" y="0"/>
                </a:moveTo>
                <a:lnTo>
                  <a:pt x="0" y="0"/>
                </a:lnTo>
                <a:lnTo>
                  <a:pt x="0" y="6857999"/>
                </a:lnTo>
                <a:lnTo>
                  <a:pt x="12192000" y="6857999"/>
                </a:lnTo>
                <a:lnTo>
                  <a:pt x="12192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9" name="Google Shape;69;p17"/>
          <p:cNvPicPr preferRelativeResize="0"/>
          <p:nvPr/>
        </p:nvPicPr>
        <p:blipFill rotWithShape="1">
          <a:blip r:embed="rId2">
            <a:alphaModFix/>
          </a:blip>
          <a:srcRect b="0" l="0" r="0" t="0"/>
          <a:stretch/>
        </p:blipFill>
        <p:spPr>
          <a:xfrm>
            <a:off x="1571625" y="588936"/>
            <a:ext cx="6967941" cy="5614987"/>
          </a:xfrm>
          <a:prstGeom prst="rect">
            <a:avLst/>
          </a:prstGeom>
          <a:noFill/>
          <a:ln>
            <a:noFill/>
          </a:ln>
        </p:spPr>
      </p:pic>
      <p:sp>
        <p:nvSpPr>
          <p:cNvPr id="70" name="Google Shape;70;p17"/>
          <p:cNvSpPr txBox="1"/>
          <p:nvPr>
            <p:ph idx="11" type="ftr"/>
          </p:nvPr>
        </p:nvSpPr>
        <p:spPr>
          <a:xfrm>
            <a:off x="3704205" y="6486832"/>
            <a:ext cx="4319400" cy="21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200">
                <a:solidFill>
                  <a:srgbClr val="898989"/>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7"/>
          <p:cNvSpPr txBox="1"/>
          <p:nvPr>
            <p:ph idx="12" type="sldNum"/>
          </p:nvPr>
        </p:nvSpPr>
        <p:spPr>
          <a:xfrm>
            <a:off x="8778240" y="6377940"/>
            <a:ext cx="2804100" cy="200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3" name="Shape 73"/>
        <p:cNvGrpSpPr/>
        <p:nvPr/>
      </p:nvGrpSpPr>
      <p:grpSpPr>
        <a:xfrm>
          <a:off x="0" y="0"/>
          <a:ext cx="0" cy="0"/>
          <a:chOff x="0" y="0"/>
          <a:chExt cx="0" cy="0"/>
        </a:xfrm>
      </p:grpSpPr>
      <p:sp>
        <p:nvSpPr>
          <p:cNvPr id="74" name="Google Shape;74;p18"/>
          <p:cNvSpPr txBox="1"/>
          <p:nvPr>
            <p:ph type="title"/>
          </p:nvPr>
        </p:nvSpPr>
        <p:spPr>
          <a:xfrm>
            <a:off x="1957384" y="1472691"/>
            <a:ext cx="8277300" cy="452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2800">
                <a:solidFill>
                  <a:schemeClr val="lt1"/>
                </a:solidFill>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5" name="Google Shape;75;p18"/>
          <p:cNvSpPr txBox="1"/>
          <p:nvPr>
            <p:ph idx="11" type="ftr"/>
          </p:nvPr>
        </p:nvSpPr>
        <p:spPr>
          <a:xfrm>
            <a:off x="3704205" y="6486832"/>
            <a:ext cx="4319400" cy="21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200">
                <a:solidFill>
                  <a:srgbClr val="898989"/>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8"/>
          <p:cNvSpPr txBox="1"/>
          <p:nvPr>
            <p:ph idx="12" type="sldNum"/>
          </p:nvPr>
        </p:nvSpPr>
        <p:spPr>
          <a:xfrm>
            <a:off x="8778240" y="6377940"/>
            <a:ext cx="2804100" cy="200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78" name="Shape 78"/>
        <p:cNvGrpSpPr/>
        <p:nvPr/>
      </p:nvGrpSpPr>
      <p:grpSpPr>
        <a:xfrm>
          <a:off x="0" y="0"/>
          <a:ext cx="0" cy="0"/>
          <a:chOff x="0" y="0"/>
          <a:chExt cx="0" cy="0"/>
        </a:xfrm>
      </p:grpSpPr>
      <p:sp>
        <p:nvSpPr>
          <p:cNvPr id="79" name="Google Shape;79;p19"/>
          <p:cNvSpPr txBox="1"/>
          <p:nvPr>
            <p:ph type="title"/>
          </p:nvPr>
        </p:nvSpPr>
        <p:spPr>
          <a:xfrm>
            <a:off x="1957384" y="1472691"/>
            <a:ext cx="8277300" cy="452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2800">
                <a:solidFill>
                  <a:schemeClr val="lt1"/>
                </a:solidFill>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0" name="Google Shape;80;p19"/>
          <p:cNvSpPr txBox="1"/>
          <p:nvPr>
            <p:ph idx="1" type="body"/>
          </p:nvPr>
        </p:nvSpPr>
        <p:spPr>
          <a:xfrm>
            <a:off x="551722" y="1110996"/>
            <a:ext cx="4462800" cy="4292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b="1" i="0" sz="2000">
                <a:solidFill>
                  <a:schemeClr val="dk1"/>
                </a:solidFill>
                <a:latin typeface="Arial"/>
                <a:ea typeface="Arial"/>
                <a:cs typeface="Arial"/>
                <a:sym typeface="Arial"/>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81" name="Google Shape;81;p19"/>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82" name="Google Shape;82;p19"/>
          <p:cNvSpPr txBox="1"/>
          <p:nvPr>
            <p:ph idx="11" type="ftr"/>
          </p:nvPr>
        </p:nvSpPr>
        <p:spPr>
          <a:xfrm>
            <a:off x="3704205" y="6486832"/>
            <a:ext cx="4319400" cy="21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200">
                <a:solidFill>
                  <a:srgbClr val="898989"/>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9"/>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9"/>
          <p:cNvSpPr txBox="1"/>
          <p:nvPr>
            <p:ph idx="12" type="sldNum"/>
          </p:nvPr>
        </p:nvSpPr>
        <p:spPr>
          <a:xfrm>
            <a:off x="8778240" y="6377940"/>
            <a:ext cx="2804100" cy="200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1">
  <p:cSld name="TITLE_2">
    <p:bg>
      <p:bgPr>
        <a:solidFill>
          <a:srgbClr val="97175D"/>
        </a:solid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889000" y="1149350"/>
            <a:ext cx="10414200" cy="2324100"/>
          </a:xfrm>
          <a:prstGeom prst="rect">
            <a:avLst/>
          </a:prstGeom>
          <a:noFill/>
          <a:ln>
            <a:noFill/>
          </a:ln>
        </p:spPr>
        <p:txBody>
          <a:bodyPr anchorCtr="0" anchor="b" bIns="25400" lIns="25400" spcFirstLastPara="1" rIns="25400" wrap="square" tIns="25400">
            <a:normAutofit/>
          </a:bodyPr>
          <a:lstStyle>
            <a:lvl1pPr lvl="0" rtl="0" algn="ctr">
              <a:lnSpc>
                <a:spcPct val="100000"/>
              </a:lnSpc>
              <a:spcBef>
                <a:spcPts val="0"/>
              </a:spcBef>
              <a:spcAft>
                <a:spcPts val="0"/>
              </a:spcAft>
              <a:buClr>
                <a:srgbClr val="FFFFFF"/>
              </a:buClr>
              <a:buSzPts val="7000"/>
              <a:buFont typeface="Helvetica Neue Light"/>
              <a:buNone/>
              <a:defRPr>
                <a:solidFill>
                  <a:srgbClr val="FFFFFF"/>
                </a:solidFill>
              </a:defRPr>
            </a:lvl1pPr>
            <a:lvl2pPr lvl="1" rtl="0" algn="ctr">
              <a:lnSpc>
                <a:spcPct val="100000"/>
              </a:lnSpc>
              <a:spcBef>
                <a:spcPts val="0"/>
              </a:spcBef>
              <a:spcAft>
                <a:spcPts val="0"/>
              </a:spcAft>
              <a:buClr>
                <a:srgbClr val="97175D"/>
              </a:buClr>
              <a:buSzPts val="900"/>
              <a:buNone/>
              <a:defRPr/>
            </a:lvl2pPr>
            <a:lvl3pPr lvl="2" rtl="0" algn="ctr">
              <a:lnSpc>
                <a:spcPct val="100000"/>
              </a:lnSpc>
              <a:spcBef>
                <a:spcPts val="0"/>
              </a:spcBef>
              <a:spcAft>
                <a:spcPts val="0"/>
              </a:spcAft>
              <a:buClr>
                <a:srgbClr val="97175D"/>
              </a:buClr>
              <a:buSzPts val="900"/>
              <a:buNone/>
              <a:defRPr/>
            </a:lvl3pPr>
            <a:lvl4pPr lvl="3" rtl="0" algn="ctr">
              <a:lnSpc>
                <a:spcPct val="100000"/>
              </a:lnSpc>
              <a:spcBef>
                <a:spcPts val="0"/>
              </a:spcBef>
              <a:spcAft>
                <a:spcPts val="0"/>
              </a:spcAft>
              <a:buClr>
                <a:srgbClr val="97175D"/>
              </a:buClr>
              <a:buSzPts val="900"/>
              <a:buNone/>
              <a:defRPr/>
            </a:lvl4pPr>
            <a:lvl5pPr lvl="4" rtl="0" algn="ctr">
              <a:lnSpc>
                <a:spcPct val="100000"/>
              </a:lnSpc>
              <a:spcBef>
                <a:spcPts val="0"/>
              </a:spcBef>
              <a:spcAft>
                <a:spcPts val="0"/>
              </a:spcAft>
              <a:buClr>
                <a:srgbClr val="97175D"/>
              </a:buClr>
              <a:buSzPts val="900"/>
              <a:buNone/>
              <a:defRPr/>
            </a:lvl5pPr>
            <a:lvl6pPr lvl="5" rtl="0" algn="ctr">
              <a:lnSpc>
                <a:spcPct val="100000"/>
              </a:lnSpc>
              <a:spcBef>
                <a:spcPts val="0"/>
              </a:spcBef>
              <a:spcAft>
                <a:spcPts val="0"/>
              </a:spcAft>
              <a:buClr>
                <a:srgbClr val="97175D"/>
              </a:buClr>
              <a:buSzPts val="900"/>
              <a:buNone/>
              <a:defRPr/>
            </a:lvl6pPr>
            <a:lvl7pPr lvl="6" rtl="0" algn="ctr">
              <a:lnSpc>
                <a:spcPct val="100000"/>
              </a:lnSpc>
              <a:spcBef>
                <a:spcPts val="0"/>
              </a:spcBef>
              <a:spcAft>
                <a:spcPts val="0"/>
              </a:spcAft>
              <a:buClr>
                <a:srgbClr val="97175D"/>
              </a:buClr>
              <a:buSzPts val="900"/>
              <a:buNone/>
              <a:defRPr/>
            </a:lvl7pPr>
            <a:lvl8pPr lvl="7" rtl="0" algn="ctr">
              <a:lnSpc>
                <a:spcPct val="100000"/>
              </a:lnSpc>
              <a:spcBef>
                <a:spcPts val="0"/>
              </a:spcBef>
              <a:spcAft>
                <a:spcPts val="0"/>
              </a:spcAft>
              <a:buClr>
                <a:srgbClr val="97175D"/>
              </a:buClr>
              <a:buSzPts val="900"/>
              <a:buNone/>
              <a:defRPr/>
            </a:lvl8pPr>
            <a:lvl9pPr lvl="8" rtl="0" algn="ctr">
              <a:lnSpc>
                <a:spcPct val="100000"/>
              </a:lnSpc>
              <a:spcBef>
                <a:spcPts val="0"/>
              </a:spcBef>
              <a:spcAft>
                <a:spcPts val="0"/>
              </a:spcAft>
              <a:buClr>
                <a:srgbClr val="97175D"/>
              </a:buClr>
              <a:buSzPts val="900"/>
              <a:buNone/>
              <a:defRPr/>
            </a:lvl9pPr>
          </a:lstStyle>
          <a:p/>
        </p:txBody>
      </p:sp>
      <p:sp>
        <p:nvSpPr>
          <p:cNvPr id="87" name="Google Shape;87;p20"/>
          <p:cNvSpPr txBox="1"/>
          <p:nvPr>
            <p:ph idx="1" type="body"/>
          </p:nvPr>
        </p:nvSpPr>
        <p:spPr>
          <a:xfrm>
            <a:off x="889000" y="3536950"/>
            <a:ext cx="10414200" cy="793800"/>
          </a:xfrm>
          <a:prstGeom prst="rect">
            <a:avLst/>
          </a:prstGeom>
          <a:noFill/>
          <a:ln>
            <a:noFill/>
          </a:ln>
        </p:spPr>
        <p:txBody>
          <a:bodyPr anchorCtr="0" anchor="t" bIns="25400" lIns="25400" spcFirstLastPara="1" rIns="25400" wrap="square" tIns="25400">
            <a:normAutofit/>
          </a:bodyPr>
          <a:lstStyle>
            <a:lvl1pPr indent="-457200" lvl="0" marL="457200" rtl="0" algn="ctr">
              <a:lnSpc>
                <a:spcPct val="100000"/>
              </a:lnSpc>
              <a:spcBef>
                <a:spcPts val="0"/>
              </a:spcBef>
              <a:spcAft>
                <a:spcPts val="0"/>
              </a:spcAft>
              <a:buClr>
                <a:srgbClr val="FFFFFF"/>
              </a:buClr>
              <a:buSzPts val="3600"/>
              <a:buFont typeface="Georgia"/>
              <a:buChar char="●"/>
              <a:defRPr>
                <a:solidFill>
                  <a:srgbClr val="FFFFFF"/>
                </a:solidFill>
              </a:defRPr>
            </a:lvl1pPr>
            <a:lvl2pPr indent="-457200" lvl="1" marL="914400" rtl="0" algn="ctr">
              <a:lnSpc>
                <a:spcPct val="100000"/>
              </a:lnSpc>
              <a:spcBef>
                <a:spcPts val="0"/>
              </a:spcBef>
              <a:spcAft>
                <a:spcPts val="0"/>
              </a:spcAft>
              <a:buClr>
                <a:srgbClr val="FFFFFF"/>
              </a:buClr>
              <a:buSzPts val="3600"/>
              <a:buFont typeface="Georgia"/>
              <a:buChar char="○"/>
              <a:defRPr>
                <a:solidFill>
                  <a:srgbClr val="FFFFFF"/>
                </a:solidFill>
              </a:defRPr>
            </a:lvl2pPr>
            <a:lvl3pPr indent="-457200" lvl="2" marL="1371600" rtl="0" algn="ctr">
              <a:lnSpc>
                <a:spcPct val="100000"/>
              </a:lnSpc>
              <a:spcBef>
                <a:spcPts val="0"/>
              </a:spcBef>
              <a:spcAft>
                <a:spcPts val="0"/>
              </a:spcAft>
              <a:buClr>
                <a:srgbClr val="FFFFFF"/>
              </a:buClr>
              <a:buSzPts val="3600"/>
              <a:buFont typeface="Georgia"/>
              <a:buChar char="■"/>
              <a:defRPr>
                <a:solidFill>
                  <a:srgbClr val="FFFFFF"/>
                </a:solidFill>
              </a:defRPr>
            </a:lvl3pPr>
            <a:lvl4pPr indent="-457200" lvl="3" marL="1828800" rtl="0" algn="ctr">
              <a:lnSpc>
                <a:spcPct val="100000"/>
              </a:lnSpc>
              <a:spcBef>
                <a:spcPts val="0"/>
              </a:spcBef>
              <a:spcAft>
                <a:spcPts val="0"/>
              </a:spcAft>
              <a:buClr>
                <a:srgbClr val="FFFFFF"/>
              </a:buClr>
              <a:buSzPts val="3600"/>
              <a:buFont typeface="Georgia"/>
              <a:buChar char="●"/>
              <a:defRPr>
                <a:solidFill>
                  <a:srgbClr val="FFFFFF"/>
                </a:solidFill>
              </a:defRPr>
            </a:lvl4pPr>
            <a:lvl5pPr indent="-457200" lvl="4" marL="2286000" rtl="0" algn="ctr">
              <a:lnSpc>
                <a:spcPct val="100000"/>
              </a:lnSpc>
              <a:spcBef>
                <a:spcPts val="0"/>
              </a:spcBef>
              <a:spcAft>
                <a:spcPts val="0"/>
              </a:spcAft>
              <a:buClr>
                <a:srgbClr val="FFFFFF"/>
              </a:buClr>
              <a:buSzPts val="3600"/>
              <a:buFont typeface="Georgia"/>
              <a:buChar char="○"/>
              <a:defRPr>
                <a:solidFill>
                  <a:srgbClr val="FFFFFF"/>
                </a:solidFill>
              </a:defRPr>
            </a:lvl5pPr>
            <a:lvl6pPr indent="-285750" lvl="5" marL="2743200" rtl="0" algn="ctr">
              <a:lnSpc>
                <a:spcPct val="100000"/>
              </a:lnSpc>
              <a:spcBef>
                <a:spcPts val="0"/>
              </a:spcBef>
              <a:spcAft>
                <a:spcPts val="0"/>
              </a:spcAft>
              <a:buClr>
                <a:srgbClr val="434343"/>
              </a:buClr>
              <a:buSzPts val="900"/>
              <a:buChar char="■"/>
              <a:defRPr/>
            </a:lvl6pPr>
            <a:lvl7pPr indent="-285750" lvl="6" marL="3200400" rtl="0" algn="ctr">
              <a:lnSpc>
                <a:spcPct val="100000"/>
              </a:lnSpc>
              <a:spcBef>
                <a:spcPts val="0"/>
              </a:spcBef>
              <a:spcAft>
                <a:spcPts val="0"/>
              </a:spcAft>
              <a:buClr>
                <a:srgbClr val="434343"/>
              </a:buClr>
              <a:buSzPts val="900"/>
              <a:buChar char="●"/>
              <a:defRPr/>
            </a:lvl7pPr>
            <a:lvl8pPr indent="-285750" lvl="7" marL="3657600" rtl="0" algn="ctr">
              <a:lnSpc>
                <a:spcPct val="100000"/>
              </a:lnSpc>
              <a:spcBef>
                <a:spcPts val="0"/>
              </a:spcBef>
              <a:spcAft>
                <a:spcPts val="0"/>
              </a:spcAft>
              <a:buClr>
                <a:srgbClr val="434343"/>
              </a:buClr>
              <a:buSzPts val="900"/>
              <a:buChar char="○"/>
              <a:defRPr/>
            </a:lvl8pPr>
            <a:lvl9pPr indent="-285750" lvl="8" marL="4114800" rtl="0" algn="ctr">
              <a:lnSpc>
                <a:spcPct val="100000"/>
              </a:lnSpc>
              <a:spcBef>
                <a:spcPts val="0"/>
              </a:spcBef>
              <a:spcAft>
                <a:spcPts val="0"/>
              </a:spcAft>
              <a:buClr>
                <a:srgbClr val="434343"/>
              </a:buClr>
              <a:buSzPts val="900"/>
              <a:buChar char="■"/>
              <a:defRPr/>
            </a:lvl9pPr>
          </a:lstStyle>
          <a:p/>
        </p:txBody>
      </p:sp>
      <p:sp>
        <p:nvSpPr>
          <p:cNvPr id="88" name="Google Shape;88;p20"/>
          <p:cNvSpPr txBox="1"/>
          <p:nvPr>
            <p:ph idx="12" type="sldNum"/>
          </p:nvPr>
        </p:nvSpPr>
        <p:spPr>
          <a:xfrm>
            <a:off x="5979516" y="6540500"/>
            <a:ext cx="226800" cy="236100"/>
          </a:xfrm>
          <a:prstGeom prst="rect">
            <a:avLst/>
          </a:prstGeom>
          <a:noFill/>
          <a:ln>
            <a:noFill/>
          </a:ln>
        </p:spPr>
        <p:txBody>
          <a:bodyPr anchorCtr="0" anchor="t" bIns="25400" lIns="25400" spcFirstLastPara="1" rIns="25400" wrap="square" tIns="25400">
            <a:spAutoFit/>
          </a:bodyPr>
          <a:lstStyle>
            <a:lvl1pPr indent="0" lvl="0"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FFFFFF"/>
              </a:buClr>
              <a:buSzPts val="1200"/>
              <a:buFont typeface="Helvetica Neue Light"/>
              <a:buNone/>
              <a:defRPr b="0" sz="1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3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github.com/feraco/R-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github.com/rstudio/cheatsheets/raw/master/base-r.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vnijs.shinyapps.io/radiant/?SSUID=da20c33bd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kag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login.rstudio.cloud/" TargetMode="External"/><Relationship Id="rId4" Type="http://schemas.openxmlformats.org/officeDocument/2006/relationships/hyperlink" Target="https://www.kaggle.com/" TargetMode="External"/><Relationship Id="rId5" Type="http://schemas.openxmlformats.org/officeDocument/2006/relationships/hyperlink" Target="https://www.kaggle.com/code/feraco/r-worksho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datacarpentry.org/R-ecology-lesson/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sites.google.com/shufsd.org/feracoscienceresearch/stats-1" TargetMode="Externa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edcarp.github.io/2020-06-16-sfc-online/" TargetMode="External"/><Relationship Id="rId4" Type="http://schemas.openxmlformats.org/officeDocument/2006/relationships/hyperlink" Target="https://datacarpentry.org/R-ecology-lesson/#chapte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4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datacarpentry.org/R-ecology-lesson/code-handout.R" TargetMode="External"/><Relationship Id="rId4" Type="http://schemas.openxmlformats.org/officeDocument/2006/relationships/image" Target="../media/image23.jpg"/><Relationship Id="rId5" Type="http://schemas.openxmlformats.org/officeDocument/2006/relationships/image" Target="../media/image36.jpg"/><Relationship Id="rId6"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31.jpg"/><Relationship Id="rId4" Type="http://schemas.openxmlformats.org/officeDocument/2006/relationships/image" Target="../media/image35.jpg"/><Relationship Id="rId5"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4.jpg"/><Relationship Id="rId4" Type="http://schemas.openxmlformats.org/officeDocument/2006/relationships/image" Target="../media/image34.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38.jpg"/><Relationship Id="rId5" Type="http://schemas.openxmlformats.org/officeDocument/2006/relationships/image" Target="../media/image5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3.png"/><Relationship Id="rId7" Type="http://schemas.openxmlformats.org/officeDocument/2006/relationships/image" Target="../media/image42.jpg"/><Relationship Id="rId8" Type="http://schemas.openxmlformats.org/officeDocument/2006/relationships/image" Target="../media/image4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53.png"/><Relationship Id="rId5" Type="http://schemas.openxmlformats.org/officeDocument/2006/relationships/image" Target="../media/image47.png"/><Relationship Id="rId6" Type="http://schemas.openxmlformats.org/officeDocument/2006/relationships/image" Target="../media/image4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50.png"/><Relationship Id="rId4" Type="http://schemas.openxmlformats.org/officeDocument/2006/relationships/image" Target="../media/image57.jpg"/><Relationship Id="rId9" Type="http://schemas.openxmlformats.org/officeDocument/2006/relationships/image" Target="../media/image56.jpg"/><Relationship Id="rId5" Type="http://schemas.openxmlformats.org/officeDocument/2006/relationships/hyperlink" Target="http://www.rdocumentation.org/" TargetMode="External"/><Relationship Id="rId6" Type="http://schemas.openxmlformats.org/officeDocument/2006/relationships/image" Target="../media/image55.jpg"/><Relationship Id="rId7" Type="http://schemas.openxmlformats.org/officeDocument/2006/relationships/hyperlink" Target="http://edinbr.org/" TargetMode="External"/><Relationship Id="rId8" Type="http://schemas.openxmlformats.org/officeDocument/2006/relationships/image" Target="../media/image5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5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65.jpg"/><Relationship Id="rId4" Type="http://schemas.openxmlformats.org/officeDocument/2006/relationships/hyperlink" Target="http://adv-r.had.co.nz/Reproducibility.html" TargetMode="External"/><Relationship Id="rId5" Type="http://schemas.openxmlformats.org/officeDocument/2006/relationships/hyperlink" Target="http://www.tidyverse.org/hel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52.jpg"/><Relationship Id="rId4" Type="http://schemas.openxmlformats.org/officeDocument/2006/relationships/image" Target="../media/image54.jpg"/><Relationship Id="rId5" Type="http://schemas.openxmlformats.org/officeDocument/2006/relationships/hyperlink" Target="http://www.tidytuesday.com/" TargetMode="External"/><Relationship Id="rId6" Type="http://schemas.openxmlformats.org/officeDocument/2006/relationships/image" Target="../media/image6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60.jpg"/><Relationship Id="rId4" Type="http://schemas.openxmlformats.org/officeDocument/2006/relationships/hyperlink" Target="http://www.kaggle.com/rtatman/welcome-to-data-science-in-r/" TargetMode="External"/><Relationship Id="rId5" Type="http://schemas.openxmlformats.org/officeDocument/2006/relationships/image" Target="../media/image61.jpg"/><Relationship Id="rId6" Type="http://schemas.openxmlformats.org/officeDocument/2006/relationships/image" Target="../media/image64.jpg"/><Relationship Id="rId7" Type="http://schemas.openxmlformats.org/officeDocument/2006/relationships/image" Target="../media/image6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oi.org/10.1371/journal.pbio.100174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www.datasciencecentral.com/" TargetMode="External"/><Relationship Id="rId4" Type="http://schemas.openxmlformats.org/officeDocument/2006/relationships/image" Target="../media/image3.jp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5.jpg"/><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jpg"/><Relationship Id="rId9" Type="http://schemas.openxmlformats.org/officeDocument/2006/relationships/image" Target="../media/image11.png"/><Relationship Id="rId5" Type="http://schemas.openxmlformats.org/officeDocument/2006/relationships/image" Target="../media/image9.jpg"/><Relationship Id="rId6" Type="http://schemas.openxmlformats.org/officeDocument/2006/relationships/image" Target="../media/image19.jpg"/><Relationship Id="rId7" Type="http://schemas.openxmlformats.org/officeDocument/2006/relationships/image" Target="../media/image7.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jef.works/R-style-guide/" TargetMode="Externa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92" name="Shape 92"/>
        <p:cNvGrpSpPr/>
        <p:nvPr/>
      </p:nvGrpSpPr>
      <p:grpSpPr>
        <a:xfrm>
          <a:off x="0" y="0"/>
          <a:ext cx="0" cy="0"/>
          <a:chOff x="0" y="0"/>
          <a:chExt cx="0" cy="0"/>
        </a:xfrm>
      </p:grpSpPr>
      <p:sp>
        <p:nvSpPr>
          <p:cNvPr id="93" name="Google Shape;93;p21"/>
          <p:cNvSpPr txBox="1"/>
          <p:nvPr>
            <p:ph idx="4294967295" type="ctrTitle"/>
          </p:nvPr>
        </p:nvSpPr>
        <p:spPr>
          <a:xfrm>
            <a:off x="889000" y="1149350"/>
            <a:ext cx="10414200" cy="2324100"/>
          </a:xfrm>
          <a:prstGeom prst="rect">
            <a:avLst/>
          </a:prstGeom>
          <a:noFill/>
          <a:ln>
            <a:noFill/>
          </a:ln>
        </p:spPr>
        <p:txBody>
          <a:bodyPr anchorCtr="0" anchor="b" bIns="25400" lIns="25400" spcFirstLastPara="1" rIns="25400" wrap="square" tIns="25400">
            <a:normAutofit/>
          </a:bodyPr>
          <a:lstStyle/>
          <a:p>
            <a:pPr indent="0" lvl="0" marL="0" marR="0" rtl="0" algn="ctr">
              <a:lnSpc>
                <a:spcPct val="100000"/>
              </a:lnSpc>
              <a:spcBef>
                <a:spcPts val="0"/>
              </a:spcBef>
              <a:spcAft>
                <a:spcPts val="0"/>
              </a:spcAft>
              <a:buClr>
                <a:srgbClr val="FFFFFF"/>
              </a:buClr>
              <a:buSzPts val="7000"/>
              <a:buFont typeface="Helvetica Neue Light"/>
              <a:buNone/>
            </a:pPr>
            <a:r>
              <a:rPr b="0" i="0" lang="en-US" sz="7000" u="none" cap="none" strike="noStrike">
                <a:solidFill>
                  <a:srgbClr val="FFFFFF"/>
                </a:solidFill>
                <a:latin typeface="Helvetica Neue Light"/>
                <a:ea typeface="Helvetica Neue Light"/>
                <a:cs typeface="Helvetica Neue Light"/>
                <a:sym typeface="Helvetica Neue Light"/>
              </a:rPr>
              <a:t>       Introduction</a:t>
            </a:r>
            <a:endParaRPr/>
          </a:p>
        </p:txBody>
      </p:sp>
      <p:sp>
        <p:nvSpPr>
          <p:cNvPr id="94" name="Google Shape;94;p21"/>
          <p:cNvSpPr txBox="1"/>
          <p:nvPr/>
        </p:nvSpPr>
        <p:spPr>
          <a:xfrm>
            <a:off x="345471" y="5265249"/>
            <a:ext cx="6533400" cy="1159500"/>
          </a:xfrm>
          <a:prstGeom prst="rect">
            <a:avLst/>
          </a:prstGeom>
          <a:noFill/>
          <a:ln>
            <a:noFill/>
          </a:ln>
        </p:spPr>
        <p:txBody>
          <a:bodyPr anchorCtr="0" anchor="ctr" bIns="25400" lIns="25400" spcFirstLastPara="1" rIns="25400" wrap="square" tIns="25400">
            <a:spAutoFit/>
          </a:bodyPr>
          <a:lstStyle/>
          <a:p>
            <a:pPr indent="0" lvl="0" marL="0" marR="0" rtl="0" algn="l">
              <a:lnSpc>
                <a:spcPct val="100000"/>
              </a:lnSpc>
              <a:spcBef>
                <a:spcPts val="0"/>
              </a:spcBef>
              <a:spcAft>
                <a:spcPts val="0"/>
              </a:spcAft>
              <a:buClr>
                <a:srgbClr val="EE5EA7"/>
              </a:buClr>
              <a:buSzPts val="2400"/>
              <a:buFont typeface="Helvetica Neue"/>
              <a:buNone/>
            </a:pPr>
            <a:r>
              <a:rPr lang="en-US" sz="2400">
                <a:solidFill>
                  <a:srgbClr val="0000FF"/>
                </a:solidFill>
                <a:latin typeface="Helvetica Neue"/>
                <a:ea typeface="Helvetica Neue"/>
                <a:cs typeface="Helvetica Neue"/>
                <a:sym typeface="Helvetica Neue"/>
              </a:rPr>
              <a:t>Frederick Feraco</a:t>
            </a:r>
            <a:endParaRPr sz="700">
              <a:solidFill>
                <a:srgbClr val="0000FF"/>
              </a:solidFill>
            </a:endParaRPr>
          </a:p>
          <a:p>
            <a:pPr indent="0" lvl="0" marL="0" marR="0" rtl="0" algn="l">
              <a:lnSpc>
                <a:spcPct val="100000"/>
              </a:lnSpc>
              <a:spcBef>
                <a:spcPts val="0"/>
              </a:spcBef>
              <a:spcAft>
                <a:spcPts val="0"/>
              </a:spcAft>
              <a:buClr>
                <a:srgbClr val="EE5EA7"/>
              </a:buClr>
              <a:buSzPts val="2400"/>
              <a:buFont typeface="Helvetica Neue Light"/>
              <a:buNone/>
            </a:pPr>
            <a:r>
              <a:rPr lang="en-US" sz="2400">
                <a:solidFill>
                  <a:srgbClr val="0000FF"/>
                </a:solidFill>
                <a:latin typeface="Helvetica Neue Light"/>
                <a:ea typeface="Helvetica Neue Light"/>
                <a:cs typeface="Helvetica Neue Light"/>
                <a:sym typeface="Helvetica Neue Light"/>
              </a:rPr>
              <a:t>Science Research &amp; Computer Science Teacher</a:t>
            </a:r>
            <a:endParaRPr sz="700">
              <a:solidFill>
                <a:srgbClr val="0000FF"/>
              </a:solidFill>
            </a:endParaRPr>
          </a:p>
          <a:p>
            <a:pPr indent="0" lvl="0" marL="0" marR="0" rtl="0" algn="l">
              <a:lnSpc>
                <a:spcPct val="100000"/>
              </a:lnSpc>
              <a:spcBef>
                <a:spcPts val="0"/>
              </a:spcBef>
              <a:spcAft>
                <a:spcPts val="0"/>
              </a:spcAft>
              <a:buClr>
                <a:srgbClr val="EE5EA7"/>
              </a:buClr>
              <a:buSzPts val="2400"/>
              <a:buFont typeface="Helvetica Neue Light"/>
              <a:buNone/>
            </a:pPr>
            <a:r>
              <a:rPr lang="en-US" sz="2400">
                <a:solidFill>
                  <a:srgbClr val="0000FF"/>
                </a:solidFill>
                <a:latin typeface="Helvetica Neue Light"/>
                <a:ea typeface="Helvetica Neue Light"/>
                <a:cs typeface="Helvetica Neue Light"/>
                <a:sym typeface="Helvetica Neue Light"/>
              </a:rPr>
              <a:t>fferaco@shufsd.org</a:t>
            </a:r>
            <a:endParaRPr sz="700">
              <a:solidFill>
                <a:srgbClr val="0000FF"/>
              </a:solidFill>
            </a:endParaRPr>
          </a:p>
        </p:txBody>
      </p:sp>
      <p:pic>
        <p:nvPicPr>
          <p:cNvPr descr="Image" id="95" name="Google Shape;95;p21"/>
          <p:cNvPicPr preferRelativeResize="0"/>
          <p:nvPr/>
        </p:nvPicPr>
        <p:blipFill rotWithShape="1">
          <a:blip r:embed="rId3">
            <a:alphaModFix/>
          </a:blip>
          <a:srcRect b="0" l="0" r="0" t="0"/>
          <a:stretch/>
        </p:blipFill>
        <p:spPr>
          <a:xfrm>
            <a:off x="1952352" y="1737261"/>
            <a:ext cx="2303341" cy="1784772"/>
          </a:xfrm>
          <a:prstGeom prst="rect">
            <a:avLst/>
          </a:prstGeom>
          <a:noFill/>
          <a:ln>
            <a:noFill/>
          </a:ln>
        </p:spPr>
      </p:pic>
      <p:sp>
        <p:nvSpPr>
          <p:cNvPr id="96" name="Google Shape;96;p21"/>
          <p:cNvSpPr txBox="1"/>
          <p:nvPr/>
        </p:nvSpPr>
        <p:spPr>
          <a:xfrm>
            <a:off x="2708213" y="3575950"/>
            <a:ext cx="8292600" cy="6156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US" sz="3400" u="sng">
                <a:solidFill>
                  <a:schemeClr val="hlink"/>
                </a:solidFill>
                <a:hlinkClick r:id="rId4"/>
              </a:rPr>
              <a:t>https://github.com/feraco/R-workshop</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523240" y="228091"/>
            <a:ext cx="9223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Tidyverse ecosystem overview &amp; core R packages..</a:t>
            </a:r>
            <a:endParaRPr sz="2400">
              <a:latin typeface="Arial"/>
              <a:ea typeface="Arial"/>
              <a:cs typeface="Arial"/>
              <a:sym typeface="Arial"/>
            </a:endParaRPr>
          </a:p>
        </p:txBody>
      </p:sp>
      <p:pic>
        <p:nvPicPr>
          <p:cNvPr id="184" name="Google Shape;184;p30"/>
          <p:cNvPicPr preferRelativeResize="0"/>
          <p:nvPr/>
        </p:nvPicPr>
        <p:blipFill rotWithShape="1">
          <a:blip r:embed="rId3">
            <a:alphaModFix/>
          </a:blip>
          <a:srcRect b="0" l="0" r="0" t="0"/>
          <a:stretch/>
        </p:blipFill>
        <p:spPr>
          <a:xfrm>
            <a:off x="293602" y="997460"/>
            <a:ext cx="6828166" cy="5104110"/>
          </a:xfrm>
          <a:prstGeom prst="rect">
            <a:avLst/>
          </a:prstGeom>
          <a:noFill/>
          <a:ln>
            <a:noFill/>
          </a:ln>
        </p:spPr>
      </p:pic>
      <p:sp>
        <p:nvSpPr>
          <p:cNvPr id="185" name="Google Shape;185;p30"/>
          <p:cNvSpPr txBox="1"/>
          <p:nvPr/>
        </p:nvSpPr>
        <p:spPr>
          <a:xfrm>
            <a:off x="7286235" y="1029715"/>
            <a:ext cx="3975735" cy="49898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Core packages we are going to use..</a:t>
            </a:r>
            <a:endParaRPr sz="1800">
              <a:latin typeface="Arial"/>
              <a:ea typeface="Arial"/>
              <a:cs typeface="Arial"/>
              <a:sym typeface="Arial"/>
            </a:endParaRPr>
          </a:p>
          <a:p>
            <a:pPr indent="0" lvl="0" marL="12700" marR="0" rtl="0" algn="l">
              <a:lnSpc>
                <a:spcPct val="100000"/>
              </a:lnSpc>
              <a:spcBef>
                <a:spcPts val="1645"/>
              </a:spcBef>
              <a:spcAft>
                <a:spcPts val="0"/>
              </a:spcAft>
              <a:buNone/>
            </a:pPr>
            <a:r>
              <a:rPr lang="en-US" sz="1400">
                <a:latin typeface="Arial"/>
                <a:ea typeface="Arial"/>
                <a:cs typeface="Arial"/>
                <a:sym typeface="Arial"/>
              </a:rPr>
              <a:t>library(gridExtra) # ggplot</a:t>
            </a:r>
            <a:endParaRPr sz="1400">
              <a:latin typeface="Arial"/>
              <a:ea typeface="Arial"/>
              <a:cs typeface="Arial"/>
              <a:sym typeface="Arial"/>
            </a:endParaRPr>
          </a:p>
          <a:p>
            <a:pPr indent="0" lvl="0" marL="12700" marR="1068705" rtl="0" algn="l">
              <a:lnSpc>
                <a:spcPct val="199300"/>
              </a:lnSpc>
              <a:spcBef>
                <a:spcPts val="60"/>
              </a:spcBef>
              <a:spcAft>
                <a:spcPts val="0"/>
              </a:spcAft>
              <a:buNone/>
            </a:pPr>
            <a:r>
              <a:rPr lang="en-US" sz="1400">
                <a:latin typeface="Arial"/>
                <a:ea typeface="Arial"/>
                <a:cs typeface="Arial"/>
                <a:sym typeface="Arial"/>
              </a:rPr>
              <a:t>library(hexbin) # ggplot  library(dbplyr) # R and databases  library(RSQLite) # R and databases  library(tidyverse) # lesson 3 onwards  library(lubridate)</a:t>
            </a:r>
            <a:endParaRPr sz="1400">
              <a:latin typeface="Arial"/>
              <a:ea typeface="Arial"/>
              <a:cs typeface="Arial"/>
              <a:sym typeface="Arial"/>
            </a:endParaRPr>
          </a:p>
          <a:p>
            <a:pPr indent="0" lvl="0" marL="12700" marR="2754630" rtl="0" algn="l">
              <a:lnSpc>
                <a:spcPct val="199300"/>
              </a:lnSpc>
              <a:spcBef>
                <a:spcPts val="60"/>
              </a:spcBef>
              <a:spcAft>
                <a:spcPts val="0"/>
              </a:spcAft>
              <a:buNone/>
            </a:pPr>
            <a:r>
              <a:rPr lang="en-US" sz="1400">
                <a:latin typeface="Arial"/>
                <a:ea typeface="Arial"/>
                <a:cs typeface="Arial"/>
                <a:sym typeface="Arial"/>
              </a:rPr>
              <a:t>library(readr)  library(ggplot2)  library(dplyr)  library(magrittr)  library(tidyr)</a:t>
            </a:r>
            <a:endParaRPr sz="1400">
              <a:latin typeface="Arial"/>
              <a:ea typeface="Arial"/>
              <a:cs typeface="Arial"/>
              <a:sym typeface="Arial"/>
            </a:endParaRPr>
          </a:p>
        </p:txBody>
      </p:sp>
      <p:sp>
        <p:nvSpPr>
          <p:cNvPr id="186" name="Google Shape;186;p30"/>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523240" y="228091"/>
            <a:ext cx="9634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Working with data - fundamental concepts / elements..</a:t>
            </a:r>
            <a:endParaRPr sz="2400">
              <a:latin typeface="Arial"/>
              <a:ea typeface="Arial"/>
              <a:cs typeface="Arial"/>
              <a:sym typeface="Arial"/>
            </a:endParaRPr>
          </a:p>
        </p:txBody>
      </p:sp>
      <p:sp>
        <p:nvSpPr>
          <p:cNvPr id="192" name="Google Shape;192;p31"/>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193" name="Google Shape;193;p31"/>
          <p:cNvSpPr txBox="1"/>
          <p:nvPr/>
        </p:nvSpPr>
        <p:spPr>
          <a:xfrm>
            <a:off x="339997" y="1307084"/>
            <a:ext cx="10890885" cy="4414520"/>
          </a:xfrm>
          <a:prstGeom prst="rect">
            <a:avLst/>
          </a:prstGeom>
          <a:noFill/>
          <a:ln>
            <a:noFill/>
          </a:ln>
        </p:spPr>
        <p:txBody>
          <a:bodyPr anchorCtr="0" anchor="t" bIns="0" lIns="0" spcFirstLastPara="1" rIns="0" wrap="square" tIns="28575">
            <a:spAutoFit/>
          </a:bodyPr>
          <a:lstStyle/>
          <a:p>
            <a:pPr indent="0" lvl="0" marL="12700" marR="1994535" rtl="0" algn="l">
              <a:lnSpc>
                <a:spcPct val="116111"/>
              </a:lnSpc>
              <a:spcBef>
                <a:spcPts val="0"/>
              </a:spcBef>
              <a:spcAft>
                <a:spcPts val="0"/>
              </a:spcAft>
              <a:buNone/>
            </a:pPr>
            <a:r>
              <a:rPr lang="en-US" sz="1800">
                <a:latin typeface="Arial"/>
                <a:ea typeface="Arial"/>
                <a:cs typeface="Arial"/>
                <a:sym typeface="Arial"/>
              </a:rPr>
              <a:t>Introductory statistical package ‘mosaic’ overview &gt; </a:t>
            </a:r>
            <a:r>
              <a:rPr lang="en-US" sz="1800" u="sng">
                <a:solidFill>
                  <a:srgbClr val="0563C1"/>
                </a:solidFill>
                <a:latin typeface="Arial"/>
                <a:ea typeface="Arial"/>
                <a:cs typeface="Arial"/>
                <a:sym typeface="Arial"/>
              </a:rPr>
              <a:t>https://github.com/mlaviolet/Mosaic-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cheatsheets/raw/master/mosaic-cheatsheet-gf.pdf</a:t>
            </a:r>
            <a:endParaRPr sz="1800">
              <a:latin typeface="Arial"/>
              <a:ea typeface="Arial"/>
              <a:cs typeface="Arial"/>
              <a:sym typeface="Arial"/>
            </a:endParaRPr>
          </a:p>
          <a:p>
            <a:pPr indent="0" lvl="0" marL="0" marR="0" rtl="0" algn="l">
              <a:lnSpc>
                <a:spcPct val="100000"/>
              </a:lnSpc>
              <a:spcBef>
                <a:spcPts val="30"/>
              </a:spcBef>
              <a:spcAft>
                <a:spcPts val="0"/>
              </a:spcAft>
              <a:buNone/>
            </a:pPr>
            <a:r>
              <a:t/>
            </a:r>
            <a:endParaRPr sz="180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Base-R instructions &gt; </a:t>
            </a:r>
            <a:r>
              <a:rPr lang="en-US" sz="1800" u="sng">
                <a:solidFill>
                  <a:srgbClr val="0563C1"/>
                </a:solidFill>
                <a:latin typeface="Arial"/>
                <a:ea typeface="Arial"/>
                <a:cs typeface="Arial"/>
                <a:sym typeface="Arial"/>
                <a:hlinkClick r:id="rId3">
                  <a:extLst>
                    <a:ext uri="{A12FA001-AC4F-418D-AE19-62706E023703}">
                      <ahyp:hlinkClr val="tx"/>
                    </a:ext>
                  </a:extLst>
                </a:hlinkClick>
              </a:rPr>
              <a:t>http://github.com/rstudio/cheatsheets/raw/master/base-r.pdf</a:t>
            </a:r>
            <a:endParaRPr sz="1800">
              <a:latin typeface="Arial"/>
              <a:ea typeface="Arial"/>
              <a:cs typeface="Arial"/>
              <a:sym typeface="Arial"/>
            </a:endParaRPr>
          </a:p>
          <a:p>
            <a:pPr indent="0" lvl="0" marL="12700" marR="525780" rtl="0" algn="l">
              <a:lnSpc>
                <a:spcPct val="198900"/>
              </a:lnSpc>
              <a:spcBef>
                <a:spcPts val="95"/>
              </a:spcBef>
              <a:spcAft>
                <a:spcPts val="0"/>
              </a:spcAft>
              <a:buNone/>
            </a:pPr>
            <a:r>
              <a:rPr lang="en-US" sz="1800">
                <a:latin typeface="Arial"/>
                <a:ea typeface="Arial"/>
                <a:cs typeface="Arial"/>
                <a:sym typeface="Arial"/>
              </a:rPr>
              <a:t>ggplot data visualisation &gt; </a:t>
            </a:r>
            <a:r>
              <a:rPr lang="en-US" sz="1800" u="sng">
                <a:solidFill>
                  <a:srgbClr val="0563C1"/>
                </a:solidFill>
                <a:latin typeface="Arial"/>
                <a:ea typeface="Arial"/>
                <a:cs typeface="Arial"/>
                <a:sym typeface="Arial"/>
              </a:rPr>
              <a:t>https://github.com/rstudio/cheatsheets/raw/master/data-visualization-2.1.pdf </a:t>
            </a:r>
            <a:r>
              <a:rPr lang="en-US" sz="1800">
                <a:solidFill>
                  <a:srgbClr val="0563C1"/>
                </a:solidFill>
                <a:latin typeface="Arial"/>
                <a:ea typeface="Arial"/>
                <a:cs typeface="Arial"/>
                <a:sym typeface="Arial"/>
              </a:rPr>
              <a:t> </a:t>
            </a:r>
            <a:r>
              <a:rPr lang="en-US" sz="1800">
                <a:latin typeface="Arial"/>
                <a:ea typeface="Arial"/>
                <a:cs typeface="Arial"/>
                <a:sym typeface="Arial"/>
              </a:rPr>
              <a:t>factors with ‘forcats’ &gt; </a:t>
            </a:r>
            <a:r>
              <a:rPr lang="en-US" sz="1800" u="sng">
                <a:solidFill>
                  <a:srgbClr val="0563C1"/>
                </a:solidFill>
                <a:latin typeface="Arial"/>
                <a:ea typeface="Arial"/>
                <a:cs typeface="Arial"/>
                <a:sym typeface="Arial"/>
              </a:rPr>
              <a:t>https://github.com/rstudio/cheatsheets/raw/master/factors.pdf</a:t>
            </a:r>
            <a:endParaRPr sz="1800">
              <a:latin typeface="Arial"/>
              <a:ea typeface="Arial"/>
              <a:cs typeface="Arial"/>
              <a:sym typeface="Arial"/>
            </a:endParaRPr>
          </a:p>
          <a:p>
            <a:pPr indent="0" lvl="0" marL="12700" marR="2409190" rtl="0" algn="l">
              <a:lnSpc>
                <a:spcPct val="198900"/>
              </a:lnSpc>
              <a:spcBef>
                <a:spcPts val="0"/>
              </a:spcBef>
              <a:spcAft>
                <a:spcPts val="0"/>
              </a:spcAft>
              <a:buNone/>
            </a:pPr>
            <a:r>
              <a:rPr lang="en-US" sz="1800">
                <a:latin typeface="Arial"/>
                <a:ea typeface="Arial"/>
                <a:cs typeface="Arial"/>
                <a:sym typeface="Arial"/>
              </a:rPr>
              <a:t>Dates and times &gt; </a:t>
            </a:r>
            <a:r>
              <a:rPr lang="en-US" sz="1800" u="sng">
                <a:solidFill>
                  <a:srgbClr val="0563C1"/>
                </a:solidFill>
                <a:latin typeface="Arial"/>
                <a:ea typeface="Arial"/>
                <a:cs typeface="Arial"/>
                <a:sym typeface="Arial"/>
              </a:rPr>
              <a:t>https://github.com/rstudio/cheatsheets/raw/master/lubridate.pdf </a:t>
            </a:r>
            <a:r>
              <a:rPr lang="en-US" sz="1800">
                <a:solidFill>
                  <a:srgbClr val="0563C1"/>
                </a:solidFill>
                <a:latin typeface="Arial"/>
                <a:ea typeface="Arial"/>
                <a:cs typeface="Arial"/>
                <a:sym typeface="Arial"/>
              </a:rPr>
              <a:t> </a:t>
            </a:r>
            <a:r>
              <a:rPr lang="en-US" sz="1800">
                <a:latin typeface="Arial"/>
                <a:ea typeface="Arial"/>
                <a:cs typeface="Arial"/>
                <a:sym typeface="Arial"/>
              </a:rPr>
              <a:t>Working with strings &gt; </a:t>
            </a:r>
            <a:r>
              <a:rPr lang="en-US" sz="1800" u="sng">
                <a:solidFill>
                  <a:srgbClr val="0563C1"/>
                </a:solidFill>
                <a:latin typeface="Arial"/>
                <a:ea typeface="Arial"/>
                <a:cs typeface="Arial"/>
                <a:sym typeface="Arial"/>
              </a:rPr>
              <a:t>https://github.com/rstudio/cheatsheets/raw/master/strings.pdf</a:t>
            </a:r>
            <a:endParaRPr sz="1800">
              <a:latin typeface="Arial"/>
              <a:ea typeface="Arial"/>
              <a:cs typeface="Arial"/>
              <a:sym typeface="Arial"/>
            </a:endParaRPr>
          </a:p>
          <a:p>
            <a:pPr indent="0" lvl="0" marL="0" marR="0" rtl="0" algn="l">
              <a:lnSpc>
                <a:spcPct val="100000"/>
              </a:lnSpc>
              <a:spcBef>
                <a:spcPts val="35"/>
              </a:spcBef>
              <a:spcAft>
                <a:spcPts val="0"/>
              </a:spcAft>
              <a:buNone/>
            </a:pPr>
            <a:r>
              <a:t/>
            </a:r>
            <a:endParaRPr sz="185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Data/ file import &gt; </a:t>
            </a:r>
            <a:r>
              <a:rPr lang="en-US" sz="1800" u="sng">
                <a:solidFill>
                  <a:srgbClr val="0563C1"/>
                </a:solidFill>
                <a:latin typeface="Arial"/>
                <a:ea typeface="Arial"/>
                <a:cs typeface="Arial"/>
                <a:sym typeface="Arial"/>
              </a:rPr>
              <a:t>https://github.com/rstudio/cheatsheets/raw/master/data-import.pdf</a:t>
            </a:r>
            <a:endParaRPr sz="1800">
              <a:latin typeface="Arial"/>
              <a:ea typeface="Arial"/>
              <a:cs typeface="Arial"/>
              <a:sym typeface="Arial"/>
            </a:endParaRPr>
          </a:p>
          <a:p>
            <a:pPr indent="0" lvl="0" marL="0" marR="0" rtl="0" algn="l">
              <a:lnSpc>
                <a:spcPct val="100000"/>
              </a:lnSpc>
              <a:spcBef>
                <a:spcPts val="45"/>
              </a:spcBef>
              <a:spcAft>
                <a:spcPts val="0"/>
              </a:spcAft>
              <a:buNone/>
            </a:pPr>
            <a:r>
              <a:t/>
            </a:r>
            <a:endParaRPr sz="190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Data transformation with ‘dplyr’ &gt; </a:t>
            </a:r>
            <a:r>
              <a:rPr lang="en-US" sz="1800" u="sng">
                <a:solidFill>
                  <a:srgbClr val="0563C1"/>
                </a:solidFill>
                <a:latin typeface="Arial"/>
                <a:ea typeface="Arial"/>
                <a:cs typeface="Arial"/>
                <a:sym typeface="Arial"/>
              </a:rPr>
              <a:t>https://github.com/rstudio/cheatsheets/raw/master/data-transformation.pdf</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523240" y="228091"/>
            <a:ext cx="4563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Why learning R …?</a:t>
            </a:r>
            <a:endParaRPr sz="2400">
              <a:latin typeface="Arial"/>
              <a:ea typeface="Arial"/>
              <a:cs typeface="Arial"/>
              <a:sym typeface="Arial"/>
            </a:endParaRPr>
          </a:p>
        </p:txBody>
      </p:sp>
      <p:sp>
        <p:nvSpPr>
          <p:cNvPr id="199" name="Google Shape;199;p32"/>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00" name="Google Shape;200;p32"/>
          <p:cNvSpPr txBox="1"/>
          <p:nvPr/>
        </p:nvSpPr>
        <p:spPr>
          <a:xfrm>
            <a:off x="523240" y="1248155"/>
            <a:ext cx="8208009" cy="4597400"/>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does not involve lots of pointing and clicking, and that’s a good thing</a:t>
            </a:r>
            <a:endParaRPr sz="2000">
              <a:latin typeface="Arial"/>
              <a:ea typeface="Arial"/>
              <a:cs typeface="Arial"/>
              <a:sym typeface="Arial"/>
            </a:endParaRPr>
          </a:p>
          <a:p>
            <a:pPr indent="0" lvl="0" marL="0" marR="0" rtl="0" algn="l">
              <a:lnSpc>
                <a:spcPct val="100000"/>
              </a:lnSpc>
              <a:spcBef>
                <a:spcPts val="40"/>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code is great for reproducibility</a:t>
            </a:r>
            <a:endParaRPr sz="2000">
              <a:latin typeface="Arial"/>
              <a:ea typeface="Arial"/>
              <a:cs typeface="Arial"/>
              <a:sym typeface="Arial"/>
            </a:endParaRPr>
          </a:p>
          <a:p>
            <a:pPr indent="0" lvl="0" marL="0" marR="0" rtl="0" algn="l">
              <a:lnSpc>
                <a:spcPct val="100000"/>
              </a:lnSpc>
              <a:spcBef>
                <a:spcPts val="45"/>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is interdisciplinary and extensible</a:t>
            </a:r>
            <a:endParaRPr sz="2000">
              <a:latin typeface="Arial"/>
              <a:ea typeface="Arial"/>
              <a:cs typeface="Arial"/>
              <a:sym typeface="Arial"/>
            </a:endParaRPr>
          </a:p>
          <a:p>
            <a:pPr indent="0" lvl="0" marL="0" marR="0" rtl="0" algn="l">
              <a:lnSpc>
                <a:spcPct val="100000"/>
              </a:lnSpc>
              <a:spcBef>
                <a:spcPts val="40"/>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works on data of all shapes and sizes</a:t>
            </a:r>
            <a:endParaRPr sz="2000">
              <a:latin typeface="Arial"/>
              <a:ea typeface="Arial"/>
              <a:cs typeface="Arial"/>
              <a:sym typeface="Arial"/>
            </a:endParaRPr>
          </a:p>
          <a:p>
            <a:pPr indent="0" lvl="0" marL="0" marR="0" rtl="0" algn="l">
              <a:lnSpc>
                <a:spcPct val="100000"/>
              </a:lnSpc>
              <a:spcBef>
                <a:spcPts val="45"/>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Advanced in handling missing values , date objects, etc.</a:t>
            </a:r>
            <a:endParaRPr sz="2000">
              <a:latin typeface="Arial"/>
              <a:ea typeface="Arial"/>
              <a:cs typeface="Arial"/>
              <a:sym typeface="Arial"/>
            </a:endParaRPr>
          </a:p>
          <a:p>
            <a:pPr indent="0" lvl="0" marL="0" marR="0" rtl="0" algn="l">
              <a:lnSpc>
                <a:spcPct val="100000"/>
              </a:lnSpc>
              <a:spcBef>
                <a:spcPts val="40"/>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produces high-quality graphics</a:t>
            </a:r>
            <a:endParaRPr sz="2000">
              <a:latin typeface="Arial"/>
              <a:ea typeface="Arial"/>
              <a:cs typeface="Arial"/>
              <a:sym typeface="Arial"/>
            </a:endParaRPr>
          </a:p>
          <a:p>
            <a:pPr indent="0" lvl="0" marL="0" marR="0" rtl="0" algn="l">
              <a:lnSpc>
                <a:spcPct val="100000"/>
              </a:lnSpc>
              <a:spcBef>
                <a:spcPts val="45"/>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R has a large and welcoming community</a:t>
            </a:r>
            <a:endParaRPr sz="2000">
              <a:latin typeface="Arial"/>
              <a:ea typeface="Arial"/>
              <a:cs typeface="Arial"/>
              <a:sym typeface="Arial"/>
            </a:endParaRPr>
          </a:p>
          <a:p>
            <a:pPr indent="0" lvl="0" marL="0" marR="0" rtl="0" algn="l">
              <a:lnSpc>
                <a:spcPct val="100000"/>
              </a:lnSpc>
              <a:spcBef>
                <a:spcPts val="40"/>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Not only is R free, but it is also open-source and cross-platform</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844550" y="177800"/>
            <a:ext cx="10503000" cy="1143000"/>
          </a:xfrm>
          <a:prstGeom prst="rect">
            <a:avLst/>
          </a:prstGeom>
          <a:noFill/>
          <a:ln>
            <a:noFill/>
          </a:ln>
        </p:spPr>
        <p:txBody>
          <a:bodyPr anchorCtr="0" anchor="ctr" bIns="25400" lIns="25400" spcFirstLastPara="1" rIns="25400" wrap="square" tIns="25400">
            <a:normAutofit/>
          </a:bodyPr>
          <a:lstStyle/>
          <a:p>
            <a:pPr indent="0" lvl="0" marL="0" rtl="0" algn="ctr">
              <a:lnSpc>
                <a:spcPct val="100000"/>
              </a:lnSpc>
              <a:spcBef>
                <a:spcPts val="0"/>
              </a:spcBef>
              <a:spcAft>
                <a:spcPts val="0"/>
              </a:spcAft>
              <a:buClr>
                <a:srgbClr val="97175D"/>
              </a:buClr>
              <a:buSzPts val="7000"/>
              <a:buFont typeface="Helvetica Neue Light"/>
              <a:buNone/>
            </a:pPr>
            <a:r>
              <a:rPr b="0" i="0" lang="en-US" sz="7000" u="none" cap="none" strike="noStrike">
                <a:solidFill>
                  <a:srgbClr val="97175D"/>
                </a:solidFill>
                <a:latin typeface="Helvetica Neue Light"/>
                <a:ea typeface="Helvetica Neue Light"/>
                <a:cs typeface="Helvetica Neue Light"/>
                <a:sym typeface="Helvetica Neue Light"/>
              </a:rPr>
              <a:t>What is Radiant R app?</a:t>
            </a:r>
            <a:endParaRPr/>
          </a:p>
        </p:txBody>
      </p:sp>
      <p:sp>
        <p:nvSpPr>
          <p:cNvPr id="206" name="Google Shape;206;p33"/>
          <p:cNvSpPr txBox="1"/>
          <p:nvPr>
            <p:ph idx="1" type="body"/>
          </p:nvPr>
        </p:nvSpPr>
        <p:spPr>
          <a:xfrm>
            <a:off x="583706" y="2103817"/>
            <a:ext cx="11024700" cy="4361100"/>
          </a:xfrm>
          <a:prstGeom prst="rect">
            <a:avLst/>
          </a:prstGeom>
          <a:noFill/>
          <a:ln>
            <a:noFill/>
          </a:ln>
        </p:spPr>
        <p:txBody>
          <a:bodyPr anchorCtr="0" anchor="t" bIns="25400" lIns="25400" spcFirstLastPara="1" rIns="25400" wrap="square" tIns="25400">
            <a:spAutoFit/>
          </a:bodyPr>
          <a:lstStyle/>
          <a:p>
            <a:pPr indent="0" lvl="0" marL="0" rtl="0" algn="ctr">
              <a:lnSpc>
                <a:spcPct val="100000"/>
              </a:lnSpc>
              <a:spcBef>
                <a:spcPts val="0"/>
              </a:spcBef>
              <a:spcAft>
                <a:spcPts val="0"/>
              </a:spcAft>
              <a:buClr>
                <a:srgbClr val="434343"/>
              </a:buClr>
              <a:buSzPts val="4800"/>
              <a:buFont typeface="Georgia"/>
              <a:buNone/>
            </a:pPr>
            <a:r>
              <a:t/>
            </a:r>
            <a:endParaRPr sz="4800"/>
          </a:p>
          <a:p>
            <a:pPr indent="0" lvl="0" marL="0" rtl="0" algn="ctr">
              <a:lnSpc>
                <a:spcPct val="100000"/>
              </a:lnSpc>
              <a:spcBef>
                <a:spcPts val="0"/>
              </a:spcBef>
              <a:spcAft>
                <a:spcPts val="0"/>
              </a:spcAft>
              <a:buClr>
                <a:srgbClr val="434343"/>
              </a:buClr>
              <a:buSzPts val="4800"/>
              <a:buFont typeface="Georgia"/>
              <a:buNone/>
            </a:pPr>
            <a:r>
              <a:rPr lang="en-US" sz="4800"/>
              <a:t>A Web app software program that makes working in R easier</a:t>
            </a:r>
            <a:endParaRPr/>
          </a:p>
          <a:p>
            <a:pPr indent="0" lvl="0" marL="0" rtl="0" algn="ctr">
              <a:lnSpc>
                <a:spcPct val="100000"/>
              </a:lnSpc>
              <a:spcBef>
                <a:spcPts val="0"/>
              </a:spcBef>
              <a:spcAft>
                <a:spcPts val="0"/>
              </a:spcAft>
              <a:buClr>
                <a:srgbClr val="434343"/>
              </a:buClr>
              <a:buSzPts val="4800"/>
              <a:buFont typeface="Georgia"/>
              <a:buNone/>
            </a:pPr>
            <a:r>
              <a:t/>
            </a:r>
            <a:endParaRPr sz="4800"/>
          </a:p>
          <a:p>
            <a:pPr indent="0" lvl="0" marL="0" rtl="0" algn="ctr">
              <a:lnSpc>
                <a:spcPct val="100000"/>
              </a:lnSpc>
              <a:spcBef>
                <a:spcPts val="0"/>
              </a:spcBef>
              <a:spcAft>
                <a:spcPts val="0"/>
              </a:spcAft>
              <a:buClr>
                <a:srgbClr val="434343"/>
              </a:buClr>
              <a:buSzPts val="4400"/>
              <a:buFont typeface="Georgia"/>
              <a:buNone/>
            </a:pPr>
            <a:r>
              <a:rPr lang="en-US" sz="4400" u="sng">
                <a:solidFill>
                  <a:schemeClr val="hlink"/>
                </a:solidFill>
                <a:hlinkClick r:id="rId3"/>
              </a:rPr>
              <a:t>https://vnijs.shinyapps.io/radiant/?SSUID=da20c33bd3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919425" y="761788"/>
            <a:ext cx="10503000" cy="1143000"/>
          </a:xfrm>
          <a:prstGeom prst="rect">
            <a:avLst/>
          </a:prstGeom>
          <a:noFill/>
          <a:ln>
            <a:noFill/>
          </a:ln>
        </p:spPr>
        <p:txBody>
          <a:bodyPr anchorCtr="0" anchor="ctr" bIns="25400" lIns="25400" spcFirstLastPara="1" rIns="25400" wrap="square" tIns="25400">
            <a:normAutofit/>
          </a:bodyPr>
          <a:lstStyle/>
          <a:p>
            <a:pPr indent="0" lvl="0" marL="0" rtl="0" algn="ctr">
              <a:lnSpc>
                <a:spcPct val="100000"/>
              </a:lnSpc>
              <a:spcBef>
                <a:spcPts val="0"/>
              </a:spcBef>
              <a:spcAft>
                <a:spcPts val="0"/>
              </a:spcAft>
              <a:buClr>
                <a:srgbClr val="97175D"/>
              </a:buClr>
              <a:buSzPts val="7000"/>
              <a:buFont typeface="Helvetica Neue Light"/>
              <a:buNone/>
            </a:pPr>
            <a:r>
              <a:rPr b="0" i="0" lang="en-US" sz="7000" u="none" cap="none" strike="noStrike">
                <a:solidFill>
                  <a:srgbClr val="97175D"/>
                </a:solidFill>
                <a:latin typeface="Helvetica Neue Light"/>
                <a:ea typeface="Helvetica Neue Light"/>
                <a:cs typeface="Helvetica Neue Light"/>
                <a:sym typeface="Helvetica Neue Light"/>
              </a:rPr>
              <a:t>What is </a:t>
            </a:r>
            <a:r>
              <a:rPr lang="en-US"/>
              <a:t>Kaggle.com and R Kernal</a:t>
            </a:r>
            <a:r>
              <a:rPr b="0" i="0" lang="en-US" sz="7000" u="none" cap="none" strike="noStrike">
                <a:solidFill>
                  <a:srgbClr val="97175D"/>
                </a:solidFill>
                <a:latin typeface="Helvetica Neue Light"/>
                <a:ea typeface="Helvetica Neue Light"/>
                <a:cs typeface="Helvetica Neue Light"/>
                <a:sym typeface="Helvetica Neue Light"/>
              </a:rPr>
              <a:t>?</a:t>
            </a:r>
            <a:endParaRPr/>
          </a:p>
        </p:txBody>
      </p:sp>
      <p:sp>
        <p:nvSpPr>
          <p:cNvPr id="212" name="Google Shape;212;p34"/>
          <p:cNvSpPr txBox="1"/>
          <p:nvPr>
            <p:ph idx="1" type="body"/>
          </p:nvPr>
        </p:nvSpPr>
        <p:spPr>
          <a:xfrm>
            <a:off x="583706" y="2103816"/>
            <a:ext cx="11024700" cy="4484400"/>
          </a:xfrm>
          <a:prstGeom prst="rect">
            <a:avLst/>
          </a:prstGeom>
          <a:noFill/>
          <a:ln>
            <a:noFill/>
          </a:ln>
        </p:spPr>
        <p:txBody>
          <a:bodyPr anchorCtr="0" anchor="t" bIns="25400" lIns="25400" spcFirstLastPara="1" rIns="25400" wrap="square" tIns="25400">
            <a:spAutoFit/>
          </a:bodyPr>
          <a:lstStyle/>
          <a:p>
            <a:pPr indent="0" lvl="0" marL="0" rtl="0" algn="ctr">
              <a:lnSpc>
                <a:spcPct val="100000"/>
              </a:lnSpc>
              <a:spcBef>
                <a:spcPts val="0"/>
              </a:spcBef>
              <a:spcAft>
                <a:spcPts val="0"/>
              </a:spcAft>
              <a:buClr>
                <a:srgbClr val="434343"/>
              </a:buClr>
              <a:buSzPts val="4800"/>
              <a:buFont typeface="Georgia"/>
              <a:buNone/>
            </a:pPr>
            <a:r>
              <a:t/>
            </a:r>
            <a:endParaRPr sz="4800"/>
          </a:p>
          <a:p>
            <a:pPr indent="0" lvl="0" marL="0" rtl="0" algn="ctr">
              <a:lnSpc>
                <a:spcPct val="100000"/>
              </a:lnSpc>
              <a:spcBef>
                <a:spcPts val="0"/>
              </a:spcBef>
              <a:spcAft>
                <a:spcPts val="0"/>
              </a:spcAft>
              <a:buClr>
                <a:srgbClr val="434343"/>
              </a:buClr>
              <a:buSzPts val="4800"/>
              <a:buFont typeface="Georgia"/>
              <a:buNone/>
            </a:pPr>
            <a:r>
              <a:rPr lang="en-US" sz="4800"/>
              <a:t>A Data science site for learning dta science in r and python.</a:t>
            </a:r>
            <a:endParaRPr sz="4800"/>
          </a:p>
          <a:p>
            <a:pPr indent="0" lvl="0" marL="0" rtl="0" algn="ctr">
              <a:lnSpc>
                <a:spcPct val="100000"/>
              </a:lnSpc>
              <a:spcBef>
                <a:spcPts val="0"/>
              </a:spcBef>
              <a:spcAft>
                <a:spcPts val="0"/>
              </a:spcAft>
              <a:buClr>
                <a:srgbClr val="434343"/>
              </a:buClr>
              <a:buSzPts val="4800"/>
              <a:buFont typeface="Georgia"/>
              <a:buNone/>
            </a:pPr>
            <a:r>
              <a:rPr lang="en-US" sz="4800"/>
              <a:t>You can run your code through the website.</a:t>
            </a:r>
            <a:endParaRPr sz="4800"/>
          </a:p>
          <a:p>
            <a:pPr indent="0" lvl="0" marL="0" rtl="0" algn="l">
              <a:lnSpc>
                <a:spcPct val="100000"/>
              </a:lnSpc>
              <a:spcBef>
                <a:spcPts val="0"/>
              </a:spcBef>
              <a:spcAft>
                <a:spcPts val="0"/>
              </a:spcAft>
              <a:buClr>
                <a:srgbClr val="434343"/>
              </a:buClr>
              <a:buSzPts val="4400"/>
              <a:buFont typeface="Georgia"/>
              <a:buNone/>
            </a:pPr>
            <a:r>
              <a:rPr lang="en-US" sz="4800" u="sng">
                <a:solidFill>
                  <a:schemeClr val="hlink"/>
                </a:solidFill>
                <a:hlinkClick r:id="rId3"/>
              </a:rPr>
              <a:t>https://www.kaggle.com/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844550" y="177800"/>
            <a:ext cx="10503000" cy="1143000"/>
          </a:xfrm>
          <a:prstGeom prst="rect">
            <a:avLst/>
          </a:prstGeom>
        </p:spPr>
        <p:txBody>
          <a:bodyPr anchorCtr="0" anchor="ctr" bIns="25400" lIns="25400" spcFirstLastPara="1" rIns="25400" wrap="square" tIns="25400">
            <a:normAutofit/>
          </a:bodyPr>
          <a:lstStyle/>
          <a:p>
            <a:pPr indent="0" lvl="0" marL="0" rtl="0" algn="ctr">
              <a:spcBef>
                <a:spcPts val="0"/>
              </a:spcBef>
              <a:spcAft>
                <a:spcPts val="0"/>
              </a:spcAft>
              <a:buNone/>
            </a:pPr>
            <a:r>
              <a:rPr lang="en-US"/>
              <a:t>Make a free account </a:t>
            </a:r>
            <a:endParaRPr/>
          </a:p>
        </p:txBody>
      </p:sp>
      <p:sp>
        <p:nvSpPr>
          <p:cNvPr id="218" name="Google Shape;218;p35"/>
          <p:cNvSpPr txBox="1"/>
          <p:nvPr>
            <p:ph idx="1" type="body"/>
          </p:nvPr>
        </p:nvSpPr>
        <p:spPr>
          <a:xfrm>
            <a:off x="583706" y="1577975"/>
            <a:ext cx="11024700" cy="2267700"/>
          </a:xfrm>
          <a:prstGeom prst="rect">
            <a:avLst/>
          </a:prstGeom>
        </p:spPr>
        <p:txBody>
          <a:bodyPr anchorCtr="0" anchor="t" bIns="25400" lIns="25400" spcFirstLastPara="1" rIns="25400" wrap="square" tIns="25400">
            <a:spAutoFit/>
          </a:bodyPr>
          <a:lstStyle/>
          <a:p>
            <a:pPr indent="0" lvl="0" marL="0" rtl="0" algn="ctr">
              <a:spcBef>
                <a:spcPts val="0"/>
              </a:spcBef>
              <a:spcAft>
                <a:spcPts val="0"/>
              </a:spcAft>
              <a:buNone/>
            </a:pPr>
            <a:r>
              <a:rPr lang="en-US"/>
              <a:t>go to </a:t>
            </a:r>
            <a:r>
              <a:rPr lang="en-US" u="sng">
                <a:solidFill>
                  <a:schemeClr val="hlink"/>
                </a:solidFill>
                <a:hlinkClick r:id="rId3"/>
              </a:rPr>
              <a:t>https://login.rstudio.cloud/</a:t>
            </a:r>
            <a:r>
              <a:rPr lang="en-US"/>
              <a:t> and make a free account.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Go to </a:t>
            </a:r>
            <a:r>
              <a:rPr lang="en-US" u="sng">
                <a:solidFill>
                  <a:schemeClr val="hlink"/>
                </a:solidFill>
                <a:hlinkClick r:id="rId4"/>
              </a:rPr>
              <a:t>https://www.kaggle.com/</a:t>
            </a:r>
            <a:r>
              <a:rPr lang="en-US"/>
              <a:t> and make a free account.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Open this link after you have made a free account at Kaggle.</a:t>
            </a:r>
            <a:endParaRPr/>
          </a:p>
          <a:p>
            <a:pPr indent="0" lvl="0" marL="0" rtl="0" algn="ctr">
              <a:spcBef>
                <a:spcPts val="0"/>
              </a:spcBef>
              <a:spcAft>
                <a:spcPts val="0"/>
              </a:spcAft>
              <a:buNone/>
            </a:pPr>
            <a:r>
              <a:rPr lang="en-US" u="sng">
                <a:solidFill>
                  <a:schemeClr val="hlink"/>
                </a:solidFill>
                <a:hlinkClick r:id="rId5"/>
              </a:rPr>
              <a:t>https://www.kaggle.com/code/feraco/r-workshop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844550" y="177800"/>
            <a:ext cx="10503000" cy="1143000"/>
          </a:xfrm>
          <a:prstGeom prst="rect">
            <a:avLst/>
          </a:prstGeom>
        </p:spPr>
        <p:txBody>
          <a:bodyPr anchorCtr="0" anchor="ctr" bIns="25400" lIns="25400" spcFirstLastPara="1" rIns="25400" wrap="square" tIns="25400">
            <a:normAutofit/>
          </a:bodyPr>
          <a:lstStyle/>
          <a:p>
            <a:pPr indent="0" lvl="0" marL="0" rtl="0" algn="ctr">
              <a:spcBef>
                <a:spcPts val="0"/>
              </a:spcBef>
              <a:spcAft>
                <a:spcPts val="0"/>
              </a:spcAft>
              <a:buNone/>
            </a:pPr>
            <a:r>
              <a:rPr lang="en-US"/>
              <a:t>R Studio analysis tutorial</a:t>
            </a:r>
            <a:endParaRPr/>
          </a:p>
        </p:txBody>
      </p:sp>
      <p:sp>
        <p:nvSpPr>
          <p:cNvPr id="224" name="Google Shape;224;p36"/>
          <p:cNvSpPr txBox="1"/>
          <p:nvPr>
            <p:ph idx="1" type="body"/>
          </p:nvPr>
        </p:nvSpPr>
        <p:spPr>
          <a:xfrm>
            <a:off x="548868" y="1577975"/>
            <a:ext cx="11024700" cy="420600"/>
          </a:xfrm>
          <a:prstGeom prst="rect">
            <a:avLst/>
          </a:prstGeom>
        </p:spPr>
        <p:txBody>
          <a:bodyPr anchorCtr="0" anchor="t" bIns="25400" lIns="25400" spcFirstLastPara="1" rIns="25400" wrap="square" tIns="25400">
            <a:spAutoFit/>
          </a:bodyPr>
          <a:lstStyle/>
          <a:p>
            <a:pPr indent="0" lvl="0" marL="0" rtl="0" algn="ctr">
              <a:spcBef>
                <a:spcPts val="0"/>
              </a:spcBef>
              <a:spcAft>
                <a:spcPts val="0"/>
              </a:spcAft>
              <a:buNone/>
            </a:pPr>
            <a:r>
              <a:rPr lang="en-US" u="sng">
                <a:solidFill>
                  <a:schemeClr val="hlink"/>
                </a:solidFill>
                <a:hlinkClick r:id="rId3"/>
              </a:rPr>
              <a:t>https://datacarpentry.org/R-ecology-lesson/index.html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844550" y="177800"/>
            <a:ext cx="10503000" cy="1143000"/>
          </a:xfrm>
          <a:prstGeom prst="rect">
            <a:avLst/>
          </a:prstGeom>
        </p:spPr>
        <p:txBody>
          <a:bodyPr anchorCtr="0" anchor="ctr" bIns="25400" lIns="25400" spcFirstLastPara="1" rIns="25400" wrap="square" tIns="25400">
            <a:normAutofit/>
          </a:bodyPr>
          <a:lstStyle/>
          <a:p>
            <a:pPr indent="0" lvl="0" marL="0" rtl="0" algn="ctr">
              <a:spcBef>
                <a:spcPts val="0"/>
              </a:spcBef>
              <a:spcAft>
                <a:spcPts val="0"/>
              </a:spcAft>
              <a:buNone/>
            </a:pPr>
            <a:r>
              <a:rPr lang="en-US"/>
              <a:t>Dta analysis Flow Chart</a:t>
            </a:r>
            <a:endParaRPr/>
          </a:p>
        </p:txBody>
      </p:sp>
      <p:sp>
        <p:nvSpPr>
          <p:cNvPr id="230" name="Google Shape;230;p37"/>
          <p:cNvSpPr txBox="1"/>
          <p:nvPr>
            <p:ph idx="1" type="body"/>
          </p:nvPr>
        </p:nvSpPr>
        <p:spPr>
          <a:xfrm>
            <a:off x="583706" y="1577975"/>
            <a:ext cx="11024700" cy="420600"/>
          </a:xfrm>
          <a:prstGeom prst="rect">
            <a:avLst/>
          </a:prstGeom>
        </p:spPr>
        <p:txBody>
          <a:bodyPr anchorCtr="0" anchor="t" bIns="25400" lIns="25400" spcFirstLastPara="1" rIns="25400" wrap="square" tIns="25400">
            <a:spAutoFit/>
          </a:bodyPr>
          <a:lstStyle/>
          <a:p>
            <a:pPr indent="0" lvl="0" marL="0" rtl="0" algn="ctr">
              <a:spcBef>
                <a:spcPts val="0"/>
              </a:spcBef>
              <a:spcAft>
                <a:spcPts val="0"/>
              </a:spcAft>
              <a:buNone/>
            </a:pPr>
            <a:r>
              <a:rPr lang="en-US" u="sng">
                <a:solidFill>
                  <a:schemeClr val="hlink"/>
                </a:solidFill>
                <a:hlinkClick r:id="rId3"/>
              </a:rPr>
              <a:t>https://sites.google.com/shufsd.org/feracoscienceresearch/stats-1</a:t>
            </a:r>
            <a:endParaRPr/>
          </a:p>
        </p:txBody>
      </p:sp>
      <p:sp>
        <p:nvSpPr>
          <p:cNvPr id="231" name="Google Shape;231;p37"/>
          <p:cNvSpPr txBox="1"/>
          <p:nvPr/>
        </p:nvSpPr>
        <p:spPr>
          <a:xfrm>
            <a:off x="3900675" y="3399050"/>
            <a:ext cx="1500000" cy="2001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t/>
            </a:r>
            <a:endParaRPr sz="700"/>
          </a:p>
        </p:txBody>
      </p:sp>
      <p:pic>
        <p:nvPicPr>
          <p:cNvPr id="232" name="Google Shape;232;p37"/>
          <p:cNvPicPr preferRelativeResize="0"/>
          <p:nvPr/>
        </p:nvPicPr>
        <p:blipFill>
          <a:blip r:embed="rId4">
            <a:alphaModFix/>
          </a:blip>
          <a:stretch>
            <a:fillRect/>
          </a:stretch>
        </p:blipFill>
        <p:spPr>
          <a:xfrm>
            <a:off x="7625613" y="2297075"/>
            <a:ext cx="3274481" cy="3968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38"/>
          <p:cNvSpPr txBox="1"/>
          <p:nvPr/>
        </p:nvSpPr>
        <p:spPr>
          <a:xfrm>
            <a:off x="978128" y="1105915"/>
            <a:ext cx="6884100" cy="4317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Lessons</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1950">
              <a:latin typeface="Arial"/>
              <a:ea typeface="Arial"/>
              <a:cs typeface="Arial"/>
              <a:sym typeface="Arial"/>
            </a:endParaRPr>
          </a:p>
          <a:p>
            <a:pPr indent="0" lvl="0" marL="12700" marR="1507490" rtl="0" algn="l">
              <a:lnSpc>
                <a:spcPct val="116111"/>
              </a:lnSpc>
              <a:spcBef>
                <a:spcPts val="0"/>
              </a:spcBef>
              <a:spcAft>
                <a:spcPts val="0"/>
              </a:spcAft>
              <a:buNone/>
            </a:pPr>
            <a:r>
              <a:rPr lang="en-US" sz="1800" u="sng">
                <a:solidFill>
                  <a:schemeClr val="hlink"/>
                </a:solidFill>
                <a:latin typeface="Arial"/>
                <a:ea typeface="Arial"/>
                <a:cs typeface="Arial"/>
                <a:sym typeface="Arial"/>
                <a:hlinkClick r:id="rId3"/>
              </a:rPr>
              <a:t>https://edcarp.github.io/2020-06-16-sfc-online/  </a:t>
            </a:r>
            <a:r>
              <a:rPr lang="en-US" sz="1800" u="sng">
                <a:solidFill>
                  <a:schemeClr val="hlink"/>
                </a:solidFill>
                <a:latin typeface="Arial"/>
                <a:ea typeface="Arial"/>
                <a:cs typeface="Arial"/>
                <a:sym typeface="Arial"/>
                <a:hlinkClick r:id="rId4"/>
              </a:rPr>
              <a:t>https://datacarpentry.org/R-ecology-lesson/#chapters</a:t>
            </a:r>
            <a:endParaRPr sz="1800">
              <a:latin typeface="Arial"/>
              <a:ea typeface="Arial"/>
              <a:cs typeface="Arial"/>
              <a:sym typeface="Arial"/>
            </a:endParaRPr>
          </a:p>
          <a:p>
            <a:pPr indent="0" lvl="0" marL="12700" marR="1922145" rtl="0" algn="l">
              <a:lnSpc>
                <a:spcPct val="198900"/>
              </a:lnSpc>
              <a:spcBef>
                <a:spcPts val="60"/>
              </a:spcBef>
              <a:spcAft>
                <a:spcPts val="0"/>
              </a:spcAft>
              <a:buNone/>
            </a:pPr>
            <a:r>
              <a:rPr b="1" lang="en-US" sz="1800">
                <a:latin typeface="Arial"/>
                <a:ea typeface="Arial"/>
                <a:cs typeface="Arial"/>
                <a:sym typeface="Arial"/>
              </a:rPr>
              <a:t>Download the datasets</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1800">
              <a:latin typeface="Arial"/>
              <a:ea typeface="Arial"/>
              <a:cs typeface="Arial"/>
              <a:sym typeface="Arial"/>
            </a:endParaRPr>
          </a:p>
          <a:p>
            <a:pPr indent="0" lvl="0" marL="12700" marR="664845" rtl="0" algn="l">
              <a:lnSpc>
                <a:spcPct val="102200"/>
              </a:lnSpc>
              <a:spcBef>
                <a:spcPts val="0"/>
              </a:spcBef>
              <a:spcAft>
                <a:spcPts val="0"/>
              </a:spcAft>
              <a:buNone/>
            </a:pPr>
            <a:r>
              <a:rPr lang="en-US" sz="1800" u="sng">
                <a:solidFill>
                  <a:srgbClr val="0563C1"/>
                </a:solidFill>
                <a:latin typeface="Arial"/>
                <a:ea typeface="Arial"/>
                <a:cs typeface="Arial"/>
                <a:sym typeface="Arial"/>
              </a:rPr>
              <a:t>https://ndownloader.figshare.com/articles/1314459/versions/9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https://ndownloader.figshare.com/files/2292169</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850">
              <a:latin typeface="Arial"/>
              <a:ea typeface="Arial"/>
              <a:cs typeface="Arial"/>
              <a:sym typeface="Arial"/>
            </a:endParaRPr>
          </a:p>
          <a:p>
            <a:pPr indent="0" lvl="0" marL="12700" marR="0" rtl="0" algn="l">
              <a:lnSpc>
                <a:spcPct val="100000"/>
              </a:lnSpc>
              <a:spcBef>
                <a:spcPts val="0"/>
              </a:spcBef>
              <a:spcAft>
                <a:spcPts val="0"/>
              </a:spcAft>
              <a:buNone/>
            </a:pPr>
            <a:r>
              <a:rPr b="1" lang="en-US" sz="1800">
                <a:latin typeface="Arial"/>
                <a:ea typeface="Arial"/>
                <a:cs typeface="Arial"/>
                <a:sym typeface="Arial"/>
              </a:rPr>
              <a:t>R scripts &amp; handout</a:t>
            </a:r>
            <a:endParaRPr sz="1800">
              <a:latin typeface="Arial"/>
              <a:ea typeface="Arial"/>
              <a:cs typeface="Arial"/>
              <a:sym typeface="Arial"/>
            </a:endParaRPr>
          </a:p>
          <a:p>
            <a:pPr indent="0" lvl="0" marL="0" marR="0" rtl="0" algn="l">
              <a:lnSpc>
                <a:spcPct val="100000"/>
              </a:lnSpc>
              <a:spcBef>
                <a:spcPts val="25"/>
              </a:spcBef>
              <a:spcAft>
                <a:spcPts val="0"/>
              </a:spcAft>
              <a:buNone/>
            </a:pPr>
            <a:r>
              <a:t/>
            </a:r>
            <a:endParaRPr sz="1850">
              <a:latin typeface="Arial"/>
              <a:ea typeface="Arial"/>
              <a:cs typeface="Arial"/>
              <a:sym typeface="Arial"/>
            </a:endParaRPr>
          </a:p>
          <a:p>
            <a:pPr indent="0" lvl="0" marL="12700" marR="5080" rtl="0" algn="l">
              <a:lnSpc>
                <a:spcPct val="99400"/>
              </a:lnSpc>
              <a:spcBef>
                <a:spcPts val="0"/>
              </a:spcBef>
              <a:spcAft>
                <a:spcPts val="0"/>
              </a:spcAft>
              <a:buNone/>
            </a:pPr>
            <a:r>
              <a:rPr lang="en-US" sz="1800" u="sng">
                <a:solidFill>
                  <a:srgbClr val="0563C1"/>
                </a:solidFill>
                <a:latin typeface="Arial"/>
                <a:ea typeface="Arial"/>
                <a:cs typeface="Arial"/>
                <a:sym typeface="Arial"/>
              </a:rPr>
              <a:t>https://github.com/robertn01/Data-Carpentry-R-RStudio-introduction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https://datacarpentry.org/R-ecology-lesson/code-handout.R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https://github.com/justinchuntingho/Data-Carpentry-Ecology-R</a:t>
            </a:r>
            <a:endParaRPr sz="1800">
              <a:latin typeface="Arial"/>
              <a:ea typeface="Arial"/>
              <a:cs typeface="Arial"/>
              <a:sym typeface="Arial"/>
            </a:endParaRPr>
          </a:p>
        </p:txBody>
      </p:sp>
      <p:sp>
        <p:nvSpPr>
          <p:cNvPr id="238" name="Google Shape;238;p38"/>
          <p:cNvSpPr/>
          <p:nvPr/>
        </p:nvSpPr>
        <p:spPr>
          <a:xfrm>
            <a:off x="0" y="0"/>
            <a:ext cx="12192000" cy="936625"/>
          </a:xfrm>
          <a:custGeom>
            <a:rect b="b" l="l" r="r" t="t"/>
            <a:pathLst>
              <a:path extrusionOk="0" h="936625" w="12192000">
                <a:moveTo>
                  <a:pt x="0" y="0"/>
                </a:moveTo>
                <a:lnTo>
                  <a:pt x="12192000" y="0"/>
                </a:lnTo>
                <a:lnTo>
                  <a:pt x="12192000" y="936212"/>
                </a:lnTo>
                <a:lnTo>
                  <a:pt x="0" y="936212"/>
                </a:lnTo>
                <a:lnTo>
                  <a:pt x="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38"/>
          <p:cNvSpPr txBox="1"/>
          <p:nvPr>
            <p:ph type="title"/>
          </p:nvPr>
        </p:nvSpPr>
        <p:spPr>
          <a:xfrm>
            <a:off x="523240" y="228091"/>
            <a:ext cx="1738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Useful URLs</a:t>
            </a:r>
            <a:endParaRPr sz="2400">
              <a:latin typeface="Arial"/>
              <a:ea typeface="Arial"/>
              <a:cs typeface="Arial"/>
              <a:sym typeface="Arial"/>
            </a:endParaRPr>
          </a:p>
        </p:txBody>
      </p:sp>
      <p:sp>
        <p:nvSpPr>
          <p:cNvPr id="240" name="Google Shape;240;p38"/>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523240" y="228091"/>
            <a:ext cx="4448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‘Before we start…’</a:t>
            </a:r>
            <a:endParaRPr sz="2400">
              <a:latin typeface="Arial"/>
              <a:ea typeface="Arial"/>
              <a:cs typeface="Arial"/>
              <a:sym typeface="Arial"/>
            </a:endParaRPr>
          </a:p>
        </p:txBody>
      </p:sp>
      <p:sp>
        <p:nvSpPr>
          <p:cNvPr id="246" name="Google Shape;246;p39"/>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47" name="Google Shape;247;p39"/>
          <p:cNvSpPr txBox="1"/>
          <p:nvPr/>
        </p:nvSpPr>
        <p:spPr>
          <a:xfrm>
            <a:off x="5179377" y="304291"/>
            <a:ext cx="67398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https://datacarpentry.org/R-ecology-lesson/00-before-we-start.html</a:t>
            </a:r>
            <a:endParaRPr sz="1800">
              <a:latin typeface="Arial"/>
              <a:ea typeface="Arial"/>
              <a:cs typeface="Arial"/>
              <a:sym typeface="Arial"/>
            </a:endParaRPr>
          </a:p>
        </p:txBody>
      </p:sp>
      <p:sp>
        <p:nvSpPr>
          <p:cNvPr id="248" name="Google Shape;248;p39"/>
          <p:cNvSpPr txBox="1"/>
          <p:nvPr/>
        </p:nvSpPr>
        <p:spPr>
          <a:xfrm>
            <a:off x="960482" y="1488947"/>
            <a:ext cx="9812020" cy="337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Arial"/>
                <a:ea typeface="Arial"/>
                <a:cs typeface="Arial"/>
                <a:sym typeface="Arial"/>
              </a:rPr>
              <a:t>Learning Objectives</a:t>
            </a:r>
            <a:endParaRPr sz="2000">
              <a:latin typeface="Arial"/>
              <a:ea typeface="Arial"/>
              <a:cs typeface="Arial"/>
              <a:sym typeface="Arial"/>
            </a:endParaRPr>
          </a:p>
          <a:p>
            <a:pPr indent="0" lvl="0" marL="0" marR="0" rtl="0" algn="l">
              <a:lnSpc>
                <a:spcPct val="100000"/>
              </a:lnSpc>
              <a:spcBef>
                <a:spcPts val="40"/>
              </a:spcBef>
              <a:spcAft>
                <a:spcPts val="0"/>
              </a:spcAft>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Describe the purpose of the RStudio Script, Console, Environment, and Plots panes</a:t>
            </a:r>
            <a:endParaRPr sz="2000">
              <a:latin typeface="Arial"/>
              <a:ea typeface="Arial"/>
              <a:cs typeface="Arial"/>
              <a:sym typeface="Arial"/>
            </a:endParaRPr>
          </a:p>
          <a:p>
            <a:pPr indent="0" lvl="0" marL="0" marR="0" rtl="0" algn="l">
              <a:lnSpc>
                <a:spcPct val="100000"/>
              </a:lnSpc>
              <a:spcBef>
                <a:spcPts val="45"/>
              </a:spcBef>
              <a:spcAft>
                <a:spcPts val="0"/>
              </a:spcAft>
              <a:buSzPts val="2050"/>
              <a:buFont typeface="Arial"/>
              <a:buNone/>
            </a:pPr>
            <a:r>
              <a:t/>
            </a:r>
            <a:endParaRPr sz="2050">
              <a:latin typeface="Arial"/>
              <a:ea typeface="Arial"/>
              <a:cs typeface="Arial"/>
              <a:sym typeface="Arial"/>
            </a:endParaRPr>
          </a:p>
          <a:p>
            <a:pPr indent="-285750" lvl="0" marL="298450" marR="170815" rtl="0" algn="l">
              <a:lnSpc>
                <a:spcPct val="100000"/>
              </a:lnSpc>
              <a:spcBef>
                <a:spcPts val="0"/>
              </a:spcBef>
              <a:spcAft>
                <a:spcPts val="0"/>
              </a:spcAft>
              <a:buSzPts val="2000"/>
              <a:buFont typeface="Arial"/>
              <a:buChar char="•"/>
            </a:pPr>
            <a:r>
              <a:rPr lang="en-US" sz="2000">
                <a:latin typeface="Arial"/>
                <a:ea typeface="Arial"/>
                <a:cs typeface="Arial"/>
                <a:sym typeface="Arial"/>
              </a:rPr>
              <a:t>Organize files and directories for a set of analyses as an R Project, and understand  the purpose of the working directory</a:t>
            </a:r>
            <a:endParaRPr sz="2000">
              <a:latin typeface="Arial"/>
              <a:ea typeface="Arial"/>
              <a:cs typeface="Arial"/>
              <a:sym typeface="Arial"/>
            </a:endParaRPr>
          </a:p>
          <a:p>
            <a:pPr indent="0" lvl="0" marL="0" marR="0" rtl="0" algn="l">
              <a:lnSpc>
                <a:spcPct val="100000"/>
              </a:lnSpc>
              <a:spcBef>
                <a:spcPts val="40"/>
              </a:spcBef>
              <a:spcAft>
                <a:spcPts val="0"/>
              </a:spcAft>
              <a:buSzPts val="2050"/>
              <a:buFont typeface="Arial"/>
              <a:buNone/>
            </a:pPr>
            <a:r>
              <a:t/>
            </a:r>
            <a:endParaRPr sz="2050">
              <a:latin typeface="Arial"/>
              <a:ea typeface="Arial"/>
              <a:cs typeface="Arial"/>
              <a:sym typeface="Arial"/>
            </a:endParaRPr>
          </a:p>
          <a:p>
            <a:pPr indent="-285750" lvl="0" marL="298450" marR="0" rtl="0" algn="l">
              <a:lnSpc>
                <a:spcPct val="100000"/>
              </a:lnSpc>
              <a:spcBef>
                <a:spcPts val="0"/>
              </a:spcBef>
              <a:spcAft>
                <a:spcPts val="0"/>
              </a:spcAft>
              <a:buSzPts val="2000"/>
              <a:buFont typeface="Arial"/>
              <a:buChar char="•"/>
            </a:pPr>
            <a:r>
              <a:rPr lang="en-US" sz="2000">
                <a:latin typeface="Arial"/>
                <a:ea typeface="Arial"/>
                <a:cs typeface="Arial"/>
                <a:sym typeface="Arial"/>
              </a:rPr>
              <a:t>Use the built-in RStudio help interface to search for more information on R functions</a:t>
            </a:r>
            <a:endParaRPr sz="2000">
              <a:latin typeface="Arial"/>
              <a:ea typeface="Arial"/>
              <a:cs typeface="Arial"/>
              <a:sym typeface="Arial"/>
            </a:endParaRPr>
          </a:p>
          <a:p>
            <a:pPr indent="0" lvl="0" marL="0" marR="0" rtl="0" algn="l">
              <a:lnSpc>
                <a:spcPct val="100000"/>
              </a:lnSpc>
              <a:spcBef>
                <a:spcPts val="45"/>
              </a:spcBef>
              <a:spcAft>
                <a:spcPts val="0"/>
              </a:spcAft>
              <a:buSzPts val="2050"/>
              <a:buFont typeface="Arial"/>
              <a:buNone/>
            </a:pPr>
            <a:r>
              <a:t/>
            </a:r>
            <a:endParaRPr sz="2050">
              <a:latin typeface="Arial"/>
              <a:ea typeface="Arial"/>
              <a:cs typeface="Arial"/>
              <a:sym typeface="Arial"/>
            </a:endParaRPr>
          </a:p>
          <a:p>
            <a:pPr indent="-285750" lvl="0" marL="298450" marR="5080" rtl="0" algn="l">
              <a:lnSpc>
                <a:spcPct val="100000"/>
              </a:lnSpc>
              <a:spcBef>
                <a:spcPts val="0"/>
              </a:spcBef>
              <a:spcAft>
                <a:spcPts val="0"/>
              </a:spcAft>
              <a:buSzPts val="2000"/>
              <a:buFont typeface="Arial"/>
              <a:buChar char="•"/>
            </a:pPr>
            <a:r>
              <a:rPr lang="en-US" sz="2000">
                <a:latin typeface="Arial"/>
                <a:ea typeface="Arial"/>
                <a:cs typeface="Arial"/>
                <a:sym typeface="Arial"/>
              </a:rPr>
              <a:t>Demonstrate how to provide sufficient information for troubleshooting with the R user  community</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844550" y="177800"/>
            <a:ext cx="10503000" cy="1143000"/>
          </a:xfrm>
          <a:prstGeom prst="rect">
            <a:avLst/>
          </a:prstGeom>
          <a:noFill/>
          <a:ln>
            <a:noFill/>
          </a:ln>
        </p:spPr>
        <p:txBody>
          <a:bodyPr anchorCtr="0" anchor="ctr" bIns="25400" lIns="25400" spcFirstLastPara="1" rIns="25400" wrap="square" tIns="25400">
            <a:normAutofit/>
          </a:bodyPr>
          <a:lstStyle/>
          <a:p>
            <a:pPr indent="0" lvl="0" marL="0" rtl="0" algn="ctr">
              <a:lnSpc>
                <a:spcPct val="100000"/>
              </a:lnSpc>
              <a:spcBef>
                <a:spcPts val="0"/>
              </a:spcBef>
              <a:spcAft>
                <a:spcPts val="0"/>
              </a:spcAft>
              <a:buClr>
                <a:srgbClr val="97175D"/>
              </a:buClr>
              <a:buSzPts val="7000"/>
              <a:buFont typeface="Helvetica Neue Light"/>
              <a:buNone/>
            </a:pPr>
            <a:r>
              <a:rPr b="0" i="0" lang="en-US" sz="7000" u="none" cap="none" strike="noStrike">
                <a:solidFill>
                  <a:srgbClr val="97175D"/>
                </a:solidFill>
                <a:latin typeface="Helvetica Neue Light"/>
                <a:ea typeface="Helvetica Neue Light"/>
                <a:cs typeface="Helvetica Neue Light"/>
                <a:sym typeface="Helvetica Neue Light"/>
              </a:rPr>
              <a:t>What is          ?</a:t>
            </a:r>
            <a:endParaRPr/>
          </a:p>
        </p:txBody>
      </p:sp>
      <p:sp>
        <p:nvSpPr>
          <p:cNvPr id="102" name="Google Shape;102;p22"/>
          <p:cNvSpPr txBox="1"/>
          <p:nvPr>
            <p:ph idx="1" type="body"/>
          </p:nvPr>
        </p:nvSpPr>
        <p:spPr>
          <a:xfrm>
            <a:off x="583706" y="1455656"/>
            <a:ext cx="11024700" cy="5223300"/>
          </a:xfrm>
          <a:prstGeom prst="rect">
            <a:avLst/>
          </a:prstGeom>
          <a:noFill/>
          <a:ln>
            <a:noFill/>
          </a:ln>
        </p:spPr>
        <p:txBody>
          <a:bodyPr anchorCtr="0" anchor="t" bIns="25400" lIns="25400" spcFirstLastPara="1" rIns="25400" wrap="square" tIns="25400">
            <a:spAutoFit/>
          </a:bodyPr>
          <a:lstStyle/>
          <a:p>
            <a:pPr indent="0" lvl="0" marL="0" rtl="0" algn="ctr">
              <a:lnSpc>
                <a:spcPct val="120000"/>
              </a:lnSpc>
              <a:spcBef>
                <a:spcPts val="0"/>
              </a:spcBef>
              <a:spcAft>
                <a:spcPts val="0"/>
              </a:spcAft>
              <a:buClr>
                <a:srgbClr val="434343"/>
              </a:buClr>
              <a:buSzPts val="4800"/>
              <a:buFont typeface="Georgia"/>
              <a:buNone/>
            </a:pPr>
            <a:r>
              <a:t/>
            </a:r>
            <a:endParaRPr sz="4800"/>
          </a:p>
          <a:p>
            <a:pPr indent="0" lvl="0" marL="0" rtl="0" algn="ctr">
              <a:lnSpc>
                <a:spcPct val="120000"/>
              </a:lnSpc>
              <a:spcBef>
                <a:spcPts val="0"/>
              </a:spcBef>
              <a:spcAft>
                <a:spcPts val="0"/>
              </a:spcAft>
              <a:buClr>
                <a:srgbClr val="434343"/>
              </a:buClr>
              <a:buSzPts val="4800"/>
              <a:buFont typeface="Georgia"/>
              <a:buNone/>
            </a:pPr>
            <a:r>
              <a:rPr lang="en-US" sz="4800"/>
              <a:t>free</a:t>
            </a:r>
            <a:endParaRPr/>
          </a:p>
          <a:p>
            <a:pPr indent="0" lvl="0" marL="0" rtl="0" algn="ctr">
              <a:lnSpc>
                <a:spcPct val="120000"/>
              </a:lnSpc>
              <a:spcBef>
                <a:spcPts val="0"/>
              </a:spcBef>
              <a:spcAft>
                <a:spcPts val="0"/>
              </a:spcAft>
              <a:buClr>
                <a:srgbClr val="434343"/>
              </a:buClr>
              <a:buSzPts val="4800"/>
              <a:buFont typeface="Georgia"/>
              <a:buNone/>
            </a:pPr>
            <a:r>
              <a:rPr lang="en-US" sz="4800"/>
              <a:t>software environment</a:t>
            </a:r>
            <a:endParaRPr/>
          </a:p>
          <a:p>
            <a:pPr indent="0" lvl="0" marL="0" rtl="0" algn="ctr">
              <a:lnSpc>
                <a:spcPct val="120000"/>
              </a:lnSpc>
              <a:spcBef>
                <a:spcPts val="0"/>
              </a:spcBef>
              <a:spcAft>
                <a:spcPts val="0"/>
              </a:spcAft>
              <a:buClr>
                <a:srgbClr val="434343"/>
              </a:buClr>
              <a:buSzPts val="4800"/>
              <a:buFont typeface="Georgia"/>
              <a:buNone/>
            </a:pPr>
            <a:r>
              <a:rPr lang="en-US" sz="4800"/>
              <a:t>for statistical computing</a:t>
            </a:r>
            <a:endParaRPr/>
          </a:p>
          <a:p>
            <a:pPr indent="0" lvl="0" marL="0" rtl="0" algn="ctr">
              <a:lnSpc>
                <a:spcPct val="120000"/>
              </a:lnSpc>
              <a:spcBef>
                <a:spcPts val="0"/>
              </a:spcBef>
              <a:spcAft>
                <a:spcPts val="0"/>
              </a:spcAft>
              <a:buClr>
                <a:srgbClr val="434343"/>
              </a:buClr>
              <a:buSzPts val="4800"/>
              <a:buFont typeface="Georgia"/>
              <a:buNone/>
            </a:pPr>
            <a:r>
              <a:rPr lang="en-US" sz="4800"/>
              <a:t>and graphics</a:t>
            </a:r>
            <a:endParaRPr/>
          </a:p>
          <a:p>
            <a:pPr indent="0" lvl="0" marL="0" rtl="0" algn="ctr">
              <a:lnSpc>
                <a:spcPct val="120000"/>
              </a:lnSpc>
              <a:spcBef>
                <a:spcPts val="0"/>
              </a:spcBef>
              <a:spcAft>
                <a:spcPts val="0"/>
              </a:spcAft>
              <a:buClr>
                <a:srgbClr val="434343"/>
              </a:buClr>
              <a:buSzPts val="4800"/>
              <a:buFont typeface="Georgia"/>
              <a:buNone/>
            </a:pPr>
            <a:r>
              <a:t/>
            </a:r>
            <a:endParaRPr sz="4800"/>
          </a:p>
        </p:txBody>
      </p:sp>
      <p:pic>
        <p:nvPicPr>
          <p:cNvPr descr="Image" id="103" name="Google Shape;103;p22"/>
          <p:cNvPicPr preferRelativeResize="0"/>
          <p:nvPr/>
        </p:nvPicPr>
        <p:blipFill rotWithShape="1">
          <a:blip r:embed="rId3">
            <a:alphaModFix/>
          </a:blip>
          <a:srcRect b="0" l="0" r="0" t="0"/>
          <a:stretch/>
        </p:blipFill>
        <p:spPr>
          <a:xfrm>
            <a:off x="6434089" y="52597"/>
            <a:ext cx="2076895" cy="16093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74930" y="206755"/>
            <a:ext cx="9967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The RStudio Script, Console, Environment, and Plots panes</a:t>
            </a:r>
            <a:endParaRPr sz="2400">
              <a:latin typeface="Arial"/>
              <a:ea typeface="Arial"/>
              <a:cs typeface="Arial"/>
              <a:sym typeface="Arial"/>
            </a:endParaRPr>
          </a:p>
        </p:txBody>
      </p:sp>
      <p:sp>
        <p:nvSpPr>
          <p:cNvPr id="254" name="Google Shape;254;p40"/>
          <p:cNvSpPr txBox="1"/>
          <p:nvPr/>
        </p:nvSpPr>
        <p:spPr>
          <a:xfrm>
            <a:off x="374930" y="1261364"/>
            <a:ext cx="5156835" cy="1113790"/>
          </a:xfrm>
          <a:prstGeom prst="rect">
            <a:avLst/>
          </a:prstGeom>
          <a:noFill/>
          <a:ln>
            <a:noFill/>
          </a:ln>
        </p:spPr>
        <p:txBody>
          <a:bodyPr anchorCtr="0" anchor="t" bIns="0" lIns="0" spcFirstLastPara="1" rIns="0" wrap="square" tIns="15225">
            <a:spAutoFit/>
          </a:bodyPr>
          <a:lstStyle/>
          <a:p>
            <a:pPr indent="0" lvl="0" marL="12700" marR="5080" rtl="0" algn="l">
              <a:lnSpc>
                <a:spcPct val="98900"/>
              </a:lnSpc>
              <a:spcBef>
                <a:spcPts val="0"/>
              </a:spcBef>
              <a:spcAft>
                <a:spcPts val="0"/>
              </a:spcAft>
              <a:buNone/>
            </a:pPr>
            <a:r>
              <a:rPr lang="en-US" sz="1800">
                <a:latin typeface="Arial"/>
                <a:ea typeface="Arial"/>
                <a:cs typeface="Arial"/>
                <a:sym typeface="Arial"/>
              </a:rPr>
              <a:t>RStudio is divided into four “panes”. The  placement of these panes and their content can be  customized (see menu, Tools -&gt; Global Options -&gt;  Pane Layout).</a:t>
            </a:r>
            <a:endParaRPr sz="1800">
              <a:latin typeface="Arial"/>
              <a:ea typeface="Arial"/>
              <a:cs typeface="Arial"/>
              <a:sym typeface="Arial"/>
            </a:endParaRPr>
          </a:p>
        </p:txBody>
      </p:sp>
      <p:sp>
        <p:nvSpPr>
          <p:cNvPr id="255" name="Google Shape;255;p40"/>
          <p:cNvSpPr txBox="1"/>
          <p:nvPr/>
        </p:nvSpPr>
        <p:spPr>
          <a:xfrm>
            <a:off x="374930" y="2632964"/>
            <a:ext cx="5095240" cy="35890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The Default Layout is:</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950">
              <a:latin typeface="Arial"/>
              <a:ea typeface="Arial"/>
              <a:cs typeface="Arial"/>
              <a:sym typeface="Arial"/>
            </a:endParaRPr>
          </a:p>
          <a:p>
            <a:pPr indent="-285750" lvl="0" marL="298450" marR="893444" rtl="0" algn="l">
              <a:lnSpc>
                <a:spcPct val="117222"/>
              </a:lnSpc>
              <a:spcBef>
                <a:spcPts val="0"/>
              </a:spcBef>
              <a:spcAft>
                <a:spcPts val="0"/>
              </a:spcAft>
              <a:buSzPts val="1800"/>
              <a:buFont typeface="Arial"/>
              <a:buChar char="•"/>
            </a:pPr>
            <a:r>
              <a:rPr b="1" lang="en-US" sz="1800">
                <a:latin typeface="Arial"/>
                <a:ea typeface="Arial"/>
                <a:cs typeface="Arial"/>
                <a:sym typeface="Arial"/>
              </a:rPr>
              <a:t>(1) Top Left </a:t>
            </a:r>
            <a:r>
              <a:rPr lang="en-US" sz="1800">
                <a:latin typeface="Arial"/>
                <a:ea typeface="Arial"/>
                <a:cs typeface="Arial"/>
                <a:sym typeface="Arial"/>
              </a:rPr>
              <a:t>- </a:t>
            </a:r>
            <a:r>
              <a:rPr i="1" lang="en-US" sz="1800">
                <a:latin typeface="Arial"/>
                <a:ea typeface="Arial"/>
                <a:cs typeface="Arial"/>
                <a:sym typeface="Arial"/>
              </a:rPr>
              <a:t>Source</a:t>
            </a:r>
            <a:r>
              <a:rPr lang="en-US" sz="1800">
                <a:latin typeface="Arial"/>
                <a:ea typeface="Arial"/>
                <a:cs typeface="Arial"/>
                <a:sym typeface="Arial"/>
              </a:rPr>
              <a:t>: your scripts and  documents</a:t>
            </a:r>
            <a:endParaRPr sz="1800">
              <a:latin typeface="Arial"/>
              <a:ea typeface="Arial"/>
              <a:cs typeface="Arial"/>
              <a:sym typeface="Arial"/>
            </a:endParaRPr>
          </a:p>
          <a:p>
            <a:pPr indent="0" lvl="0" marL="0" marR="0" rtl="0" algn="l">
              <a:lnSpc>
                <a:spcPct val="100000"/>
              </a:lnSpc>
              <a:spcBef>
                <a:spcPts val="0"/>
              </a:spcBef>
              <a:spcAft>
                <a:spcPts val="0"/>
              </a:spcAft>
              <a:buSzPts val="2000"/>
              <a:buFont typeface="Arial"/>
              <a:buNone/>
            </a:pPr>
            <a:r>
              <a:t/>
            </a:r>
            <a:endParaRPr sz="2000">
              <a:latin typeface="Arial"/>
              <a:ea typeface="Arial"/>
              <a:cs typeface="Arial"/>
              <a:sym typeface="Arial"/>
            </a:endParaRPr>
          </a:p>
          <a:p>
            <a:pPr indent="-285750" lvl="0" marL="298450" marR="140335" rtl="0" algn="l">
              <a:lnSpc>
                <a:spcPct val="116111"/>
              </a:lnSpc>
              <a:spcBef>
                <a:spcPts val="0"/>
              </a:spcBef>
              <a:spcAft>
                <a:spcPts val="0"/>
              </a:spcAft>
              <a:buSzPts val="1800"/>
              <a:buFont typeface="Arial"/>
              <a:buChar char="•"/>
            </a:pPr>
            <a:r>
              <a:rPr b="1" lang="en-US" sz="1800">
                <a:latin typeface="Arial"/>
                <a:ea typeface="Arial"/>
                <a:cs typeface="Arial"/>
                <a:sym typeface="Arial"/>
              </a:rPr>
              <a:t>(2) Bottom Left </a:t>
            </a:r>
            <a:r>
              <a:rPr lang="en-US" sz="1800">
                <a:latin typeface="Arial"/>
                <a:ea typeface="Arial"/>
                <a:cs typeface="Arial"/>
                <a:sym typeface="Arial"/>
              </a:rPr>
              <a:t>- </a:t>
            </a:r>
            <a:r>
              <a:rPr i="1" lang="en-US" sz="1800">
                <a:latin typeface="Arial"/>
                <a:ea typeface="Arial"/>
                <a:cs typeface="Arial"/>
                <a:sym typeface="Arial"/>
              </a:rPr>
              <a:t>Console</a:t>
            </a:r>
            <a:r>
              <a:rPr lang="en-US" sz="1800">
                <a:latin typeface="Arial"/>
                <a:ea typeface="Arial"/>
                <a:cs typeface="Arial"/>
                <a:sym typeface="Arial"/>
              </a:rPr>
              <a:t>: what R would look  and be like without RStudio</a:t>
            </a:r>
            <a:endParaRPr sz="1800">
              <a:latin typeface="Arial"/>
              <a:ea typeface="Arial"/>
              <a:cs typeface="Arial"/>
              <a:sym typeface="Arial"/>
            </a:endParaRPr>
          </a:p>
          <a:p>
            <a:pPr indent="0" lvl="0" marL="0" marR="0" rtl="0" algn="l">
              <a:lnSpc>
                <a:spcPct val="100000"/>
              </a:lnSpc>
              <a:spcBef>
                <a:spcPts val="5"/>
              </a:spcBef>
              <a:spcAft>
                <a:spcPts val="0"/>
              </a:spcAft>
              <a:buSzPts val="1800"/>
              <a:buFont typeface="Arial"/>
              <a:buNone/>
            </a:pPr>
            <a:r>
              <a:t/>
            </a:r>
            <a:endParaRPr sz="1800">
              <a:latin typeface="Arial"/>
              <a:ea typeface="Arial"/>
              <a:cs typeface="Arial"/>
              <a:sym typeface="Arial"/>
            </a:endParaRPr>
          </a:p>
          <a:p>
            <a:pPr indent="-285750" lvl="0" marL="298450" marR="5080" rtl="0" algn="l">
              <a:lnSpc>
                <a:spcPct val="101099"/>
              </a:lnSpc>
              <a:spcBef>
                <a:spcPts val="0"/>
              </a:spcBef>
              <a:spcAft>
                <a:spcPts val="0"/>
              </a:spcAft>
              <a:buSzPts val="1800"/>
              <a:buFont typeface="Arial"/>
              <a:buChar char="•"/>
            </a:pPr>
            <a:r>
              <a:rPr b="1" lang="en-US" sz="1800">
                <a:latin typeface="Arial"/>
                <a:ea typeface="Arial"/>
                <a:cs typeface="Arial"/>
                <a:sym typeface="Arial"/>
              </a:rPr>
              <a:t>(3) Top Right </a:t>
            </a:r>
            <a:r>
              <a:rPr lang="en-US" sz="1800">
                <a:latin typeface="Arial"/>
                <a:ea typeface="Arial"/>
                <a:cs typeface="Arial"/>
                <a:sym typeface="Arial"/>
              </a:rPr>
              <a:t>- </a:t>
            </a:r>
            <a:r>
              <a:rPr i="1" lang="en-US" sz="1800">
                <a:latin typeface="Arial"/>
                <a:ea typeface="Arial"/>
                <a:cs typeface="Arial"/>
                <a:sym typeface="Arial"/>
              </a:rPr>
              <a:t>Environment/ History</a:t>
            </a:r>
            <a:r>
              <a:rPr lang="en-US" sz="1800">
                <a:latin typeface="Arial"/>
                <a:ea typeface="Arial"/>
                <a:cs typeface="Arial"/>
                <a:sym typeface="Arial"/>
              </a:rPr>
              <a:t>: look here  to see what you have done</a:t>
            </a:r>
            <a:endParaRPr sz="1800">
              <a:latin typeface="Arial"/>
              <a:ea typeface="Arial"/>
              <a:cs typeface="Arial"/>
              <a:sym typeface="Arial"/>
            </a:endParaRPr>
          </a:p>
          <a:p>
            <a:pPr indent="0" lvl="0" marL="0" marR="0" rtl="0" algn="l">
              <a:lnSpc>
                <a:spcPct val="100000"/>
              </a:lnSpc>
              <a:spcBef>
                <a:spcPts val="20"/>
              </a:spcBef>
              <a:spcAft>
                <a:spcPts val="0"/>
              </a:spcAft>
              <a:buSzPts val="1800"/>
              <a:buFont typeface="Arial"/>
              <a:buNone/>
            </a:pPr>
            <a:r>
              <a:t/>
            </a:r>
            <a:endParaRPr sz="1800">
              <a:latin typeface="Arial"/>
              <a:ea typeface="Arial"/>
              <a:cs typeface="Arial"/>
              <a:sym typeface="Arial"/>
            </a:endParaRPr>
          </a:p>
          <a:p>
            <a:pPr indent="-285750" lvl="0" marL="298450" marR="534035" rtl="0" algn="l">
              <a:lnSpc>
                <a:spcPct val="102200"/>
              </a:lnSpc>
              <a:spcBef>
                <a:spcPts val="0"/>
              </a:spcBef>
              <a:spcAft>
                <a:spcPts val="0"/>
              </a:spcAft>
              <a:buSzPts val="1800"/>
              <a:buFont typeface="Arial"/>
              <a:buChar char="•"/>
            </a:pPr>
            <a:r>
              <a:rPr b="1" lang="en-US" sz="1800">
                <a:latin typeface="Arial"/>
                <a:ea typeface="Arial"/>
                <a:cs typeface="Arial"/>
                <a:sym typeface="Arial"/>
              </a:rPr>
              <a:t>(4) Bottom Right </a:t>
            </a:r>
            <a:r>
              <a:rPr lang="en-US" sz="1800">
                <a:latin typeface="Arial"/>
                <a:ea typeface="Arial"/>
                <a:cs typeface="Arial"/>
                <a:sym typeface="Arial"/>
              </a:rPr>
              <a:t>- </a:t>
            </a:r>
            <a:r>
              <a:rPr i="1" lang="en-US" sz="1800">
                <a:latin typeface="Arial"/>
                <a:ea typeface="Arial"/>
                <a:cs typeface="Arial"/>
                <a:sym typeface="Arial"/>
              </a:rPr>
              <a:t>Files, plots, packages,  documentation/ help, etc.</a:t>
            </a:r>
            <a:endParaRPr sz="1800">
              <a:latin typeface="Arial"/>
              <a:ea typeface="Arial"/>
              <a:cs typeface="Arial"/>
              <a:sym typeface="Arial"/>
            </a:endParaRPr>
          </a:p>
        </p:txBody>
      </p:sp>
      <p:pic>
        <p:nvPicPr>
          <p:cNvPr id="256" name="Google Shape;256;p40"/>
          <p:cNvPicPr preferRelativeResize="0"/>
          <p:nvPr/>
        </p:nvPicPr>
        <p:blipFill rotWithShape="1">
          <a:blip r:embed="rId3">
            <a:alphaModFix/>
          </a:blip>
          <a:srcRect b="0" l="0" r="0" t="0"/>
          <a:stretch/>
        </p:blipFill>
        <p:spPr>
          <a:xfrm>
            <a:off x="5761709" y="1527685"/>
            <a:ext cx="6134100" cy="4038600"/>
          </a:xfrm>
          <a:prstGeom prst="rect">
            <a:avLst/>
          </a:prstGeom>
          <a:noFill/>
          <a:ln>
            <a:noFill/>
          </a:ln>
        </p:spPr>
      </p:pic>
      <p:sp>
        <p:nvSpPr>
          <p:cNvPr id="257" name="Google Shape;257;p40"/>
          <p:cNvSpPr txBox="1"/>
          <p:nvPr/>
        </p:nvSpPr>
        <p:spPr>
          <a:xfrm>
            <a:off x="6479540" y="2507996"/>
            <a:ext cx="3048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(1)</a:t>
            </a:r>
            <a:endParaRPr sz="1800">
              <a:latin typeface="Arial"/>
              <a:ea typeface="Arial"/>
              <a:cs typeface="Arial"/>
              <a:sym typeface="Arial"/>
            </a:endParaRPr>
          </a:p>
        </p:txBody>
      </p:sp>
      <p:sp>
        <p:nvSpPr>
          <p:cNvPr id="258" name="Google Shape;258;p40"/>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59" name="Google Shape;259;p40"/>
          <p:cNvSpPr txBox="1"/>
          <p:nvPr/>
        </p:nvSpPr>
        <p:spPr>
          <a:xfrm>
            <a:off x="9356414" y="2538476"/>
            <a:ext cx="3048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(3)</a:t>
            </a:r>
            <a:endParaRPr sz="1800">
              <a:latin typeface="Arial"/>
              <a:ea typeface="Arial"/>
              <a:cs typeface="Arial"/>
              <a:sym typeface="Arial"/>
            </a:endParaRPr>
          </a:p>
        </p:txBody>
      </p:sp>
      <p:sp>
        <p:nvSpPr>
          <p:cNvPr id="260" name="Google Shape;260;p40"/>
          <p:cNvSpPr txBox="1"/>
          <p:nvPr/>
        </p:nvSpPr>
        <p:spPr>
          <a:xfrm>
            <a:off x="5840449" y="5168900"/>
            <a:ext cx="3820795" cy="751205"/>
          </a:xfrm>
          <a:prstGeom prst="rect">
            <a:avLst/>
          </a:prstGeom>
          <a:noFill/>
          <a:ln>
            <a:noFill/>
          </a:ln>
        </p:spPr>
        <p:txBody>
          <a:bodyPr anchorCtr="0" anchor="t" bIns="0" lIns="0" spcFirstLastPara="1" rIns="0" wrap="square" tIns="12700">
            <a:spAutoFit/>
          </a:bodyPr>
          <a:lstStyle/>
          <a:p>
            <a:pPr indent="0" lvl="0" marL="560705" marR="0" rtl="0" algn="l">
              <a:lnSpc>
                <a:spcPct val="100000"/>
              </a:lnSpc>
              <a:spcBef>
                <a:spcPts val="0"/>
              </a:spcBef>
              <a:spcAft>
                <a:spcPts val="0"/>
              </a:spcAft>
              <a:buNone/>
            </a:pPr>
            <a:r>
              <a:rPr lang="en-US" sz="1800">
                <a:latin typeface="Arial"/>
                <a:ea typeface="Arial"/>
                <a:cs typeface="Arial"/>
                <a:sym typeface="Arial"/>
              </a:rPr>
              <a:t>(2)	(4)</a:t>
            </a:r>
            <a:endParaRPr sz="1800">
              <a:latin typeface="Arial"/>
              <a:ea typeface="Arial"/>
              <a:cs typeface="Arial"/>
              <a:sym typeface="Arial"/>
            </a:endParaRPr>
          </a:p>
          <a:p>
            <a:pPr indent="0" lvl="0" marL="0" marR="0" rtl="0" algn="l">
              <a:lnSpc>
                <a:spcPct val="100000"/>
              </a:lnSpc>
              <a:spcBef>
                <a:spcPts val="40"/>
              </a:spcBef>
              <a:spcAft>
                <a:spcPts val="0"/>
              </a:spcAft>
              <a:buNone/>
            </a:pPr>
            <a:r>
              <a:t/>
            </a:r>
            <a:endParaRPr sz="1800">
              <a:latin typeface="Arial"/>
              <a:ea typeface="Arial"/>
              <a:cs typeface="Arial"/>
              <a:sym typeface="Arial"/>
            </a:endParaRPr>
          </a:p>
          <a:p>
            <a:pPr indent="0" lvl="0" marL="12700" marR="0" rtl="0" algn="l">
              <a:lnSpc>
                <a:spcPct val="100000"/>
              </a:lnSpc>
              <a:spcBef>
                <a:spcPts val="0"/>
              </a:spcBef>
              <a:spcAft>
                <a:spcPts val="0"/>
              </a:spcAft>
              <a:buNone/>
            </a:pPr>
            <a:r>
              <a:rPr b="1" lang="en-US" sz="1200">
                <a:latin typeface="Arial"/>
                <a:ea typeface="Arial"/>
                <a:cs typeface="Arial"/>
                <a:sym typeface="Arial"/>
              </a:rPr>
              <a:t>RStudio’s default GUI arrangement on Windows 10.</a:t>
            </a:r>
            <a:endParaRPr sz="1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00990" y="264667"/>
            <a:ext cx="5229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Interacting with R/Studio</a:t>
            </a:r>
            <a:endParaRPr sz="2400">
              <a:latin typeface="Arial"/>
              <a:ea typeface="Arial"/>
              <a:cs typeface="Arial"/>
              <a:sym typeface="Arial"/>
            </a:endParaRPr>
          </a:p>
        </p:txBody>
      </p:sp>
      <p:sp>
        <p:nvSpPr>
          <p:cNvPr id="266" name="Google Shape;266;p41"/>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67" name="Google Shape;267;p41"/>
          <p:cNvSpPr txBox="1"/>
          <p:nvPr/>
        </p:nvSpPr>
        <p:spPr>
          <a:xfrm>
            <a:off x="481696" y="1179067"/>
            <a:ext cx="11144250" cy="5228590"/>
          </a:xfrm>
          <a:prstGeom prst="rect">
            <a:avLst/>
          </a:prstGeom>
          <a:noFill/>
          <a:ln>
            <a:noFill/>
          </a:ln>
        </p:spPr>
        <p:txBody>
          <a:bodyPr anchorCtr="0" anchor="t" bIns="0" lIns="0" spcFirstLastPara="1" rIns="0" wrap="square" tIns="26650">
            <a:spAutoFit/>
          </a:bodyPr>
          <a:lstStyle/>
          <a:p>
            <a:pPr indent="0" lvl="0" marL="12700" marR="636905" rtl="0" algn="l">
              <a:lnSpc>
                <a:spcPct val="117222"/>
              </a:lnSpc>
              <a:spcBef>
                <a:spcPts val="0"/>
              </a:spcBef>
              <a:spcAft>
                <a:spcPts val="0"/>
              </a:spcAft>
              <a:buNone/>
            </a:pPr>
            <a:r>
              <a:rPr lang="en-US" sz="1800">
                <a:latin typeface="Arial"/>
                <a:ea typeface="Arial"/>
                <a:cs typeface="Arial"/>
                <a:sym typeface="Arial"/>
              </a:rPr>
              <a:t>We call the instructions </a:t>
            </a:r>
            <a:r>
              <a:rPr i="1" lang="en-US" sz="1800">
                <a:latin typeface="Arial"/>
                <a:ea typeface="Arial"/>
                <a:cs typeface="Arial"/>
                <a:sym typeface="Arial"/>
              </a:rPr>
              <a:t>commands </a:t>
            </a:r>
            <a:r>
              <a:rPr lang="en-US" sz="1800">
                <a:latin typeface="Arial"/>
                <a:ea typeface="Arial"/>
                <a:cs typeface="Arial"/>
                <a:sym typeface="Arial"/>
              </a:rPr>
              <a:t>and we tell the computer to follow the instructions by </a:t>
            </a:r>
            <a:r>
              <a:rPr i="1" lang="en-US" sz="1800">
                <a:latin typeface="Arial"/>
                <a:ea typeface="Arial"/>
                <a:cs typeface="Arial"/>
                <a:sym typeface="Arial"/>
              </a:rPr>
              <a:t>executing </a:t>
            </a:r>
            <a:r>
              <a:rPr lang="en-US" sz="1800">
                <a:latin typeface="Arial"/>
                <a:ea typeface="Arial"/>
                <a:cs typeface="Arial"/>
                <a:sym typeface="Arial"/>
              </a:rPr>
              <a:t>(also  called </a:t>
            </a:r>
            <a:r>
              <a:rPr i="1" lang="en-US" sz="1800">
                <a:latin typeface="Arial"/>
                <a:ea typeface="Arial"/>
                <a:cs typeface="Arial"/>
                <a:sym typeface="Arial"/>
              </a:rPr>
              <a:t>running</a:t>
            </a:r>
            <a:r>
              <a:rPr lang="en-US" sz="1800">
                <a:latin typeface="Arial"/>
                <a:ea typeface="Arial"/>
                <a:cs typeface="Arial"/>
                <a:sym typeface="Arial"/>
              </a:rPr>
              <a:t>) those commands.</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80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Two main ways of interacting with R:</a:t>
            </a:r>
            <a:endParaRPr sz="1800">
              <a:latin typeface="Arial"/>
              <a:ea typeface="Arial"/>
              <a:cs typeface="Arial"/>
              <a:sym typeface="Arial"/>
            </a:endParaRPr>
          </a:p>
          <a:p>
            <a:pPr indent="0" lvl="0" marL="0" marR="0" rtl="0" algn="l">
              <a:lnSpc>
                <a:spcPct val="100000"/>
              </a:lnSpc>
              <a:spcBef>
                <a:spcPts val="50"/>
              </a:spcBef>
              <a:spcAft>
                <a:spcPts val="0"/>
              </a:spcAft>
              <a:buNone/>
            </a:pPr>
            <a:r>
              <a:t/>
            </a:r>
            <a:endParaRPr sz="190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(1) by using the </a:t>
            </a:r>
            <a:r>
              <a:rPr i="1" lang="en-US" sz="1800">
                <a:latin typeface="Arial"/>
                <a:ea typeface="Arial"/>
                <a:cs typeface="Arial"/>
                <a:sym typeface="Arial"/>
              </a:rPr>
              <a:t>Console</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850">
              <a:latin typeface="Arial"/>
              <a:ea typeface="Arial"/>
              <a:cs typeface="Arial"/>
              <a:sym typeface="Arial"/>
            </a:endParaRPr>
          </a:p>
          <a:p>
            <a:pPr indent="-285750" lvl="0" marL="298450" marR="0" rtl="0" algn="l">
              <a:lnSpc>
                <a:spcPct val="118611"/>
              </a:lnSpc>
              <a:spcBef>
                <a:spcPts val="5"/>
              </a:spcBef>
              <a:spcAft>
                <a:spcPts val="0"/>
              </a:spcAft>
              <a:buSzPts val="1800"/>
              <a:buFont typeface="Arial"/>
              <a:buChar char="-"/>
            </a:pPr>
            <a:r>
              <a:rPr lang="en-US" sz="1800">
                <a:latin typeface="Arial"/>
                <a:ea typeface="Arial"/>
                <a:cs typeface="Arial"/>
                <a:sym typeface="Arial"/>
              </a:rPr>
              <a:t>Commands can be directly typed and instantly executed (by pressing </a:t>
            </a:r>
            <a:r>
              <a:rPr i="1" lang="en-US" sz="1800">
                <a:latin typeface="Arial"/>
                <a:ea typeface="Arial"/>
                <a:cs typeface="Arial"/>
                <a:sym typeface="Arial"/>
              </a:rPr>
              <a:t>Enter</a:t>
            </a:r>
            <a:r>
              <a:rPr lang="en-US" sz="1800">
                <a:latin typeface="Arial"/>
                <a:ea typeface="Arial"/>
                <a:cs typeface="Arial"/>
                <a:sym typeface="Arial"/>
              </a:rPr>
              <a:t>)</a:t>
            </a:r>
            <a:endParaRPr sz="1800">
              <a:latin typeface="Arial"/>
              <a:ea typeface="Arial"/>
              <a:cs typeface="Arial"/>
              <a:sym typeface="Arial"/>
            </a:endParaRPr>
          </a:p>
          <a:p>
            <a:pPr indent="-285750" lvl="0" marL="298450" marR="0" rtl="0" algn="l">
              <a:lnSpc>
                <a:spcPct val="118611"/>
              </a:lnSpc>
              <a:spcBef>
                <a:spcPts val="0"/>
              </a:spcBef>
              <a:spcAft>
                <a:spcPts val="0"/>
              </a:spcAft>
              <a:buSzPts val="1800"/>
              <a:buFont typeface="Arial"/>
              <a:buChar char="-"/>
            </a:pPr>
            <a:r>
              <a:rPr lang="en-US" sz="1800">
                <a:latin typeface="Arial"/>
                <a:ea typeface="Arial"/>
                <a:cs typeface="Arial"/>
                <a:sym typeface="Arial"/>
              </a:rPr>
              <a:t>Also, results will be shown for executed commands</a:t>
            </a:r>
            <a:endParaRPr sz="1800">
              <a:latin typeface="Arial"/>
              <a:ea typeface="Arial"/>
              <a:cs typeface="Arial"/>
              <a:sym typeface="Arial"/>
            </a:endParaRPr>
          </a:p>
          <a:p>
            <a:pPr indent="-285750" lvl="0" marL="298450" marR="0" rtl="0" algn="l">
              <a:lnSpc>
                <a:spcPct val="100000"/>
              </a:lnSpc>
              <a:spcBef>
                <a:spcPts val="45"/>
              </a:spcBef>
              <a:spcAft>
                <a:spcPts val="0"/>
              </a:spcAft>
              <a:buSzPts val="1800"/>
              <a:buFont typeface="Arial"/>
              <a:buChar char="-"/>
            </a:pPr>
            <a:r>
              <a:rPr lang="en-US" sz="1800">
                <a:latin typeface="Arial"/>
                <a:ea typeface="Arial"/>
                <a:cs typeface="Arial"/>
                <a:sym typeface="Arial"/>
              </a:rPr>
              <a:t>Commands executed earlier on are preserved and can be recalled by pressing the </a:t>
            </a:r>
            <a:r>
              <a:rPr i="1" lang="en-US" sz="1800">
                <a:latin typeface="Arial"/>
                <a:ea typeface="Arial"/>
                <a:cs typeface="Arial"/>
                <a:sym typeface="Arial"/>
              </a:rPr>
              <a:t>Up/ Down arrow </a:t>
            </a:r>
            <a:r>
              <a:rPr lang="en-US" sz="1800">
                <a:latin typeface="Arial"/>
                <a:ea typeface="Arial"/>
                <a:cs typeface="Arial"/>
                <a:sym typeface="Arial"/>
              </a:rPr>
              <a:t>buttons</a:t>
            </a:r>
            <a:endParaRPr sz="1800">
              <a:latin typeface="Arial"/>
              <a:ea typeface="Arial"/>
              <a:cs typeface="Arial"/>
              <a:sym typeface="Arial"/>
            </a:endParaRPr>
          </a:p>
          <a:p>
            <a:pPr indent="0" lvl="0" marL="0" marR="0" rtl="0" algn="l">
              <a:lnSpc>
                <a:spcPct val="100000"/>
              </a:lnSpc>
              <a:spcBef>
                <a:spcPts val="10"/>
              </a:spcBef>
              <a:spcAft>
                <a:spcPts val="0"/>
              </a:spcAft>
              <a:buNone/>
            </a:pPr>
            <a:r>
              <a:t/>
            </a:r>
            <a:endParaRPr sz="1850">
              <a:latin typeface="Arial"/>
              <a:ea typeface="Arial"/>
              <a:cs typeface="Arial"/>
              <a:sym typeface="Arial"/>
            </a:endParaRPr>
          </a:p>
          <a:p>
            <a:pPr indent="0" lvl="0" marL="12700" marR="0" rtl="0" algn="l">
              <a:lnSpc>
                <a:spcPct val="100000"/>
              </a:lnSpc>
              <a:spcBef>
                <a:spcPts val="0"/>
              </a:spcBef>
              <a:spcAft>
                <a:spcPts val="0"/>
              </a:spcAft>
              <a:buNone/>
            </a:pPr>
            <a:r>
              <a:rPr lang="en-US" sz="1800">
                <a:latin typeface="Arial"/>
                <a:ea typeface="Arial"/>
                <a:cs typeface="Arial"/>
                <a:sym typeface="Arial"/>
              </a:rPr>
              <a:t>(2) by using </a:t>
            </a:r>
            <a:r>
              <a:rPr i="1" lang="en-US" sz="1800">
                <a:latin typeface="Arial"/>
                <a:ea typeface="Arial"/>
                <a:cs typeface="Arial"/>
                <a:sym typeface="Arial"/>
              </a:rPr>
              <a:t>script files </a:t>
            </a:r>
            <a:r>
              <a:rPr lang="en-US" sz="1800">
                <a:latin typeface="Arial"/>
                <a:ea typeface="Arial"/>
                <a:cs typeface="Arial"/>
                <a:sym typeface="Arial"/>
              </a:rPr>
              <a:t>(plain text files that contain your code). [</a:t>
            </a:r>
            <a:r>
              <a:rPr i="1" lang="en-US" sz="1800">
                <a:latin typeface="Arial"/>
                <a:ea typeface="Arial"/>
                <a:cs typeface="Arial"/>
                <a:sym typeface="Arial"/>
              </a:rPr>
              <a:t>reproducibility considerations</a:t>
            </a: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30"/>
              </a:spcBef>
              <a:spcAft>
                <a:spcPts val="0"/>
              </a:spcAft>
              <a:buNone/>
            </a:pPr>
            <a:r>
              <a:t/>
            </a:r>
            <a:endParaRPr sz="1800">
              <a:latin typeface="Arial"/>
              <a:ea typeface="Arial"/>
              <a:cs typeface="Arial"/>
              <a:sym typeface="Arial"/>
            </a:endParaRPr>
          </a:p>
          <a:p>
            <a:pPr indent="-285750" lvl="0" marL="298450" marR="232409" rtl="0" algn="l">
              <a:lnSpc>
                <a:spcPct val="101699"/>
              </a:lnSpc>
              <a:spcBef>
                <a:spcPts val="0"/>
              </a:spcBef>
              <a:spcAft>
                <a:spcPts val="0"/>
              </a:spcAft>
              <a:buSzPts val="1800"/>
              <a:buFont typeface="Arial"/>
              <a:buChar char="-"/>
            </a:pPr>
            <a:r>
              <a:rPr lang="en-US" sz="1800">
                <a:latin typeface="Arial"/>
                <a:ea typeface="Arial"/>
                <a:cs typeface="Arial"/>
                <a:sym typeface="Arial"/>
              </a:rPr>
              <a:t>Because we want our code and workflow to be reproducible, it is better to type the commands we want in  the </a:t>
            </a:r>
            <a:r>
              <a:rPr i="1" lang="en-US" sz="1800">
                <a:latin typeface="Arial"/>
                <a:ea typeface="Arial"/>
                <a:cs typeface="Arial"/>
                <a:sym typeface="Arial"/>
              </a:rPr>
              <a:t>script editor </a:t>
            </a:r>
            <a:r>
              <a:rPr lang="en-US" sz="1800">
                <a:latin typeface="Arial"/>
                <a:ea typeface="Arial"/>
                <a:cs typeface="Arial"/>
                <a:sym typeface="Arial"/>
              </a:rPr>
              <a:t>(</a:t>
            </a:r>
            <a:r>
              <a:rPr i="1" lang="en-US" sz="1800">
                <a:latin typeface="Arial"/>
                <a:ea typeface="Arial"/>
                <a:cs typeface="Arial"/>
                <a:sym typeface="Arial"/>
              </a:rPr>
              <a:t>Source pane</a:t>
            </a:r>
            <a:r>
              <a:rPr lang="en-US" sz="1800">
                <a:latin typeface="Arial"/>
                <a:ea typeface="Arial"/>
                <a:cs typeface="Arial"/>
                <a:sym typeface="Arial"/>
              </a:rPr>
              <a:t>), and save the script. This way, there is a complete record of what we did,  and anyone (including our future selves!) can easily replicate the results on their computer.</a:t>
            </a:r>
            <a:endParaRPr sz="1800">
              <a:latin typeface="Arial"/>
              <a:ea typeface="Arial"/>
              <a:cs typeface="Arial"/>
              <a:sym typeface="Arial"/>
            </a:endParaRPr>
          </a:p>
          <a:p>
            <a:pPr indent="0" lvl="0" marL="0" marR="0" rtl="0" algn="l">
              <a:lnSpc>
                <a:spcPct val="100000"/>
              </a:lnSpc>
              <a:spcBef>
                <a:spcPts val="5"/>
              </a:spcBef>
              <a:spcAft>
                <a:spcPts val="0"/>
              </a:spcAft>
              <a:buSzPts val="1950"/>
              <a:buFont typeface="Arial"/>
              <a:buNone/>
            </a:pPr>
            <a:r>
              <a:t/>
            </a:r>
            <a:endParaRPr sz="1950">
              <a:latin typeface="Arial"/>
              <a:ea typeface="Arial"/>
              <a:cs typeface="Arial"/>
              <a:sym typeface="Arial"/>
            </a:endParaRPr>
          </a:p>
          <a:p>
            <a:pPr indent="-285750" lvl="0" marL="298450" marR="213995" rtl="0" algn="l">
              <a:lnSpc>
                <a:spcPct val="117222"/>
              </a:lnSpc>
              <a:spcBef>
                <a:spcPts val="0"/>
              </a:spcBef>
              <a:spcAft>
                <a:spcPts val="0"/>
              </a:spcAft>
              <a:buSzPts val="1800"/>
              <a:buFont typeface="Arial"/>
              <a:buChar char="-"/>
            </a:pPr>
            <a:r>
              <a:rPr lang="en-US" sz="1800">
                <a:latin typeface="Arial"/>
                <a:ea typeface="Arial"/>
                <a:cs typeface="Arial"/>
                <a:sym typeface="Arial"/>
              </a:rPr>
              <a:t>RStudio allows us to </a:t>
            </a:r>
            <a:r>
              <a:rPr i="1" lang="en-US" sz="1800">
                <a:latin typeface="Arial"/>
                <a:ea typeface="Arial"/>
                <a:cs typeface="Arial"/>
                <a:sym typeface="Arial"/>
              </a:rPr>
              <a:t>execute commands directly </a:t>
            </a:r>
            <a:r>
              <a:rPr lang="en-US" sz="1800">
                <a:latin typeface="Arial"/>
                <a:ea typeface="Arial"/>
                <a:cs typeface="Arial"/>
                <a:sym typeface="Arial"/>
              </a:rPr>
              <a:t>from the script editor by pressing </a:t>
            </a:r>
            <a:r>
              <a:rPr i="1" lang="en-US" sz="1800">
                <a:latin typeface="Arial"/>
                <a:ea typeface="Arial"/>
                <a:cs typeface="Arial"/>
                <a:sym typeface="Arial"/>
              </a:rPr>
              <a:t>Ctrl (Cmd) + Enter </a:t>
            </a:r>
            <a:r>
              <a:rPr lang="en-US" sz="1800">
                <a:latin typeface="Arial"/>
                <a:ea typeface="Arial"/>
                <a:cs typeface="Arial"/>
                <a:sym typeface="Arial"/>
              </a:rPr>
              <a:t>key  combination</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00990" y="264667"/>
            <a:ext cx="6508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Interacting with R/Studio (cont’d..)</a:t>
            </a:r>
            <a:endParaRPr sz="2400">
              <a:latin typeface="Arial"/>
              <a:ea typeface="Arial"/>
              <a:cs typeface="Arial"/>
              <a:sym typeface="Arial"/>
            </a:endParaRPr>
          </a:p>
        </p:txBody>
      </p:sp>
      <p:sp>
        <p:nvSpPr>
          <p:cNvPr id="273" name="Google Shape;273;p42"/>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74" name="Google Shape;274;p42"/>
          <p:cNvSpPr txBox="1"/>
          <p:nvPr/>
        </p:nvSpPr>
        <p:spPr>
          <a:xfrm>
            <a:off x="479112" y="1535684"/>
            <a:ext cx="11146790" cy="2766060"/>
          </a:xfrm>
          <a:prstGeom prst="rect">
            <a:avLst/>
          </a:prstGeom>
          <a:noFill/>
          <a:ln>
            <a:noFill/>
          </a:ln>
        </p:spPr>
        <p:txBody>
          <a:bodyPr anchorCtr="0" anchor="t" bIns="0" lIns="0" spcFirstLastPara="1" rIns="0" wrap="square" tIns="12700">
            <a:spAutoFit/>
          </a:bodyPr>
          <a:lstStyle/>
          <a:p>
            <a:pPr indent="-285750" lvl="0" marL="298450" marR="0" rtl="0" algn="l">
              <a:lnSpc>
                <a:spcPct val="118611"/>
              </a:lnSpc>
              <a:spcBef>
                <a:spcPts val="0"/>
              </a:spcBef>
              <a:spcAft>
                <a:spcPts val="0"/>
              </a:spcAft>
              <a:buSzPts val="1800"/>
              <a:buFont typeface="Arial"/>
              <a:buChar char="•"/>
            </a:pPr>
            <a:r>
              <a:rPr lang="en-US" sz="1800">
                <a:latin typeface="Arial"/>
                <a:ea typeface="Arial"/>
                <a:cs typeface="Arial"/>
                <a:sym typeface="Arial"/>
              </a:rPr>
              <a:t>RStudio provides the </a:t>
            </a:r>
            <a:r>
              <a:rPr b="1" lang="en-US" sz="1800">
                <a:latin typeface="Arial"/>
                <a:ea typeface="Arial"/>
                <a:cs typeface="Arial"/>
                <a:sym typeface="Arial"/>
              </a:rPr>
              <a:t>Ctrl + 1 </a:t>
            </a:r>
            <a:r>
              <a:rPr lang="en-US" sz="1800">
                <a:latin typeface="Arial"/>
                <a:ea typeface="Arial"/>
                <a:cs typeface="Arial"/>
                <a:sym typeface="Arial"/>
              </a:rPr>
              <a:t>and </a:t>
            </a:r>
            <a:r>
              <a:rPr b="1" lang="en-US" sz="1800">
                <a:latin typeface="Arial"/>
                <a:ea typeface="Arial"/>
                <a:cs typeface="Arial"/>
                <a:sym typeface="Arial"/>
              </a:rPr>
              <a:t>Ctrl + 2 </a:t>
            </a:r>
            <a:r>
              <a:rPr lang="en-US" sz="1800">
                <a:latin typeface="Arial"/>
                <a:ea typeface="Arial"/>
                <a:cs typeface="Arial"/>
                <a:sym typeface="Arial"/>
              </a:rPr>
              <a:t>shortcuts allow you to jump between the </a:t>
            </a:r>
            <a:r>
              <a:rPr i="1" lang="en-US" sz="1800">
                <a:latin typeface="Arial"/>
                <a:ea typeface="Arial"/>
                <a:cs typeface="Arial"/>
                <a:sym typeface="Arial"/>
              </a:rPr>
              <a:t>Script </a:t>
            </a:r>
            <a:r>
              <a:rPr lang="en-US" sz="1800">
                <a:latin typeface="Arial"/>
                <a:ea typeface="Arial"/>
                <a:cs typeface="Arial"/>
                <a:sym typeface="Arial"/>
              </a:rPr>
              <a:t>and the </a:t>
            </a:r>
            <a:r>
              <a:rPr i="1" lang="en-US" sz="1800">
                <a:latin typeface="Arial"/>
                <a:ea typeface="Arial"/>
                <a:cs typeface="Arial"/>
                <a:sym typeface="Arial"/>
              </a:rPr>
              <a:t>Console</a:t>
            </a:r>
            <a:endParaRPr sz="1800">
              <a:latin typeface="Arial"/>
              <a:ea typeface="Arial"/>
              <a:cs typeface="Arial"/>
              <a:sym typeface="Arial"/>
            </a:endParaRPr>
          </a:p>
          <a:p>
            <a:pPr indent="0" lvl="0" marL="298450" marR="0" rtl="0" algn="l">
              <a:lnSpc>
                <a:spcPct val="118611"/>
              </a:lnSpc>
              <a:spcBef>
                <a:spcPts val="0"/>
              </a:spcBef>
              <a:spcAft>
                <a:spcPts val="0"/>
              </a:spcAft>
              <a:buNone/>
            </a:pPr>
            <a:r>
              <a:rPr lang="en-US" sz="1800">
                <a:latin typeface="Arial"/>
                <a:ea typeface="Arial"/>
                <a:cs typeface="Arial"/>
                <a:sym typeface="Arial"/>
              </a:rPr>
              <a:t>panes</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SzPts val="1800"/>
              <a:buFont typeface="Arial"/>
              <a:buChar char="•"/>
            </a:pPr>
            <a:r>
              <a:rPr lang="en-US" sz="1800">
                <a:latin typeface="Arial"/>
                <a:ea typeface="Arial"/>
                <a:cs typeface="Arial"/>
                <a:sym typeface="Arial"/>
              </a:rPr>
              <a:t>If R is ready to accept commands, the R console shows a </a:t>
            </a:r>
            <a:r>
              <a:rPr b="1" lang="en-US" sz="1800">
                <a:latin typeface="Arial"/>
                <a:ea typeface="Arial"/>
                <a:cs typeface="Arial"/>
                <a:sym typeface="Arial"/>
              </a:rPr>
              <a:t>&gt; </a:t>
            </a:r>
            <a:r>
              <a:rPr lang="en-US" sz="1800">
                <a:latin typeface="Arial"/>
                <a:ea typeface="Arial"/>
                <a:cs typeface="Arial"/>
                <a:sym typeface="Arial"/>
              </a:rPr>
              <a:t>prompt</a:t>
            </a:r>
            <a:endParaRPr sz="1800">
              <a:latin typeface="Arial"/>
              <a:ea typeface="Arial"/>
              <a:cs typeface="Arial"/>
              <a:sym typeface="Arial"/>
            </a:endParaRPr>
          </a:p>
          <a:p>
            <a:pPr indent="0" lvl="0" marL="0" marR="0" rtl="0" algn="l">
              <a:lnSpc>
                <a:spcPct val="100000"/>
              </a:lnSpc>
              <a:spcBef>
                <a:spcPts val="50"/>
              </a:spcBef>
              <a:spcAft>
                <a:spcPts val="0"/>
              </a:spcAft>
              <a:buSzPts val="1900"/>
              <a:buFont typeface="Arial"/>
              <a:buNone/>
            </a:pPr>
            <a:r>
              <a:t/>
            </a:r>
            <a:endParaRPr sz="1900">
              <a:latin typeface="Arial"/>
              <a:ea typeface="Arial"/>
              <a:cs typeface="Arial"/>
              <a:sym typeface="Arial"/>
            </a:endParaRPr>
          </a:p>
          <a:p>
            <a:pPr indent="-285750" lvl="0" marL="298450" marR="0" rtl="0" algn="l">
              <a:lnSpc>
                <a:spcPct val="100000"/>
              </a:lnSpc>
              <a:spcBef>
                <a:spcPts val="0"/>
              </a:spcBef>
              <a:spcAft>
                <a:spcPts val="0"/>
              </a:spcAft>
              <a:buSzPts val="1800"/>
              <a:buFont typeface="Arial"/>
              <a:buChar char="•"/>
            </a:pPr>
            <a:r>
              <a:rPr lang="en-US" sz="1800">
                <a:latin typeface="Arial"/>
                <a:ea typeface="Arial"/>
                <a:cs typeface="Arial"/>
                <a:sym typeface="Arial"/>
              </a:rPr>
              <a:t>If R is still waiting for you to enter more data because it’s incomplete yet, the console will show a </a:t>
            </a:r>
            <a:r>
              <a:rPr i="1" lang="en-US" sz="1800">
                <a:latin typeface="Arial"/>
                <a:ea typeface="Arial"/>
                <a:cs typeface="Arial"/>
                <a:sym typeface="Arial"/>
              </a:rPr>
              <a:t>’</a:t>
            </a:r>
            <a:r>
              <a:rPr b="1" i="1" lang="en-US" sz="1800">
                <a:latin typeface="Arial"/>
                <a:ea typeface="Arial"/>
                <a:cs typeface="Arial"/>
                <a:sym typeface="Arial"/>
              </a:rPr>
              <a:t>+</a:t>
            </a:r>
            <a:r>
              <a:rPr i="1" lang="en-US" sz="1800">
                <a:latin typeface="Arial"/>
                <a:ea typeface="Arial"/>
                <a:cs typeface="Arial"/>
                <a:sym typeface="Arial"/>
              </a:rPr>
              <a:t>’ prompt</a:t>
            </a: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5"/>
              </a:spcBef>
              <a:spcAft>
                <a:spcPts val="0"/>
              </a:spcAft>
              <a:buSzPts val="1850"/>
              <a:buFont typeface="Arial"/>
              <a:buNone/>
            </a:pPr>
            <a:r>
              <a:t/>
            </a:r>
            <a:endParaRPr sz="1850">
              <a:latin typeface="Arial"/>
              <a:ea typeface="Arial"/>
              <a:cs typeface="Arial"/>
              <a:sym typeface="Arial"/>
            </a:endParaRPr>
          </a:p>
          <a:p>
            <a:pPr indent="-285750" lvl="0" marL="298450" marR="19050" rtl="0" algn="l">
              <a:lnSpc>
                <a:spcPct val="100000"/>
              </a:lnSpc>
              <a:spcBef>
                <a:spcPts val="5"/>
              </a:spcBef>
              <a:spcAft>
                <a:spcPts val="0"/>
              </a:spcAft>
              <a:buSzPts val="1800"/>
              <a:buFont typeface="Arial"/>
              <a:buChar char="•"/>
            </a:pPr>
            <a:r>
              <a:rPr lang="en-US" sz="1800">
                <a:latin typeface="Arial"/>
                <a:ea typeface="Arial"/>
                <a:cs typeface="Arial"/>
                <a:sym typeface="Arial"/>
              </a:rPr>
              <a:t>It means that you haven’t finished entering a complete command. When this happens, and you thought you  finished typing your command, click inside the console window and press </a:t>
            </a:r>
            <a:r>
              <a:rPr i="1" lang="en-US" sz="1800">
                <a:latin typeface="Arial"/>
                <a:ea typeface="Arial"/>
                <a:cs typeface="Arial"/>
                <a:sym typeface="Arial"/>
              </a:rPr>
              <a:t>Esc</a:t>
            </a:r>
            <a:r>
              <a:rPr lang="en-US" sz="1800">
                <a:latin typeface="Arial"/>
                <a:ea typeface="Arial"/>
                <a:cs typeface="Arial"/>
                <a:sym typeface="Arial"/>
              </a:rPr>
              <a:t>; this will cancel the  incomplete command and return you to the </a:t>
            </a:r>
            <a:r>
              <a:rPr b="1" lang="en-US" sz="1800">
                <a:latin typeface="Arial"/>
                <a:ea typeface="Arial"/>
                <a:cs typeface="Arial"/>
                <a:sym typeface="Arial"/>
              </a:rPr>
              <a:t>&gt; </a:t>
            </a:r>
            <a:r>
              <a:rPr lang="en-US" sz="1800">
                <a:latin typeface="Arial"/>
                <a:ea typeface="Arial"/>
                <a:cs typeface="Arial"/>
                <a:sym typeface="Arial"/>
              </a:rPr>
              <a:t>prompt.</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00990" y="264667"/>
            <a:ext cx="9298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a:t>
            </a:r>
            <a:r>
              <a:rPr b="0" i="1" lang="en-US" sz="2400">
                <a:latin typeface="Arial"/>
                <a:ea typeface="Arial"/>
                <a:cs typeface="Arial"/>
                <a:sym typeface="Arial"/>
              </a:rPr>
              <a:t>working directory</a:t>
            </a:r>
            <a:r>
              <a:rPr b="0" lang="en-US" sz="2400">
                <a:latin typeface="Arial"/>
                <a:ea typeface="Arial"/>
                <a:cs typeface="Arial"/>
                <a:sym typeface="Arial"/>
              </a:rPr>
              <a:t>)</a:t>
            </a:r>
            <a:endParaRPr sz="2400">
              <a:latin typeface="Arial"/>
              <a:ea typeface="Arial"/>
              <a:cs typeface="Arial"/>
              <a:sym typeface="Arial"/>
            </a:endParaRPr>
          </a:p>
        </p:txBody>
      </p:sp>
      <p:sp>
        <p:nvSpPr>
          <p:cNvPr id="280" name="Google Shape;280;p43"/>
          <p:cNvSpPr txBox="1"/>
          <p:nvPr/>
        </p:nvSpPr>
        <p:spPr>
          <a:xfrm>
            <a:off x="421637" y="1243076"/>
            <a:ext cx="11190605" cy="2635885"/>
          </a:xfrm>
          <a:prstGeom prst="rect">
            <a:avLst/>
          </a:prstGeom>
          <a:noFill/>
          <a:ln>
            <a:noFill/>
          </a:ln>
        </p:spPr>
        <p:txBody>
          <a:bodyPr anchorCtr="0" anchor="t" bIns="0" lIns="0" spcFirstLastPara="1" rIns="0" wrap="square" tIns="15225">
            <a:spAutoFit/>
          </a:bodyPr>
          <a:lstStyle/>
          <a:p>
            <a:pPr indent="0" lvl="0" marL="12700" marR="142875" rtl="0" algn="just">
              <a:lnSpc>
                <a:spcPct val="98900"/>
              </a:lnSpc>
              <a:spcBef>
                <a:spcPts val="0"/>
              </a:spcBef>
              <a:spcAft>
                <a:spcPts val="0"/>
              </a:spcAft>
              <a:buNone/>
            </a:pPr>
            <a:r>
              <a:rPr b="1" lang="en-US" sz="1800">
                <a:latin typeface="Arial"/>
                <a:ea typeface="Arial"/>
                <a:cs typeface="Arial"/>
                <a:sym typeface="Arial"/>
              </a:rPr>
              <a:t>Working directory </a:t>
            </a:r>
            <a:r>
              <a:rPr lang="en-US" sz="1800">
                <a:latin typeface="Arial"/>
                <a:ea typeface="Arial"/>
                <a:cs typeface="Arial"/>
                <a:sym typeface="Arial"/>
              </a:rPr>
              <a:t>[</a:t>
            </a:r>
            <a:r>
              <a:rPr i="1" lang="en-US" sz="1800">
                <a:latin typeface="Arial"/>
                <a:ea typeface="Arial"/>
                <a:cs typeface="Arial"/>
                <a:sym typeface="Arial"/>
              </a:rPr>
              <a:t>computing concept</a:t>
            </a:r>
            <a:r>
              <a:rPr lang="en-US" sz="1800">
                <a:latin typeface="Arial"/>
                <a:ea typeface="Arial"/>
                <a:cs typeface="Arial"/>
                <a:sym typeface="Arial"/>
              </a:rPr>
              <a:t>] - The directory in which you are currently working. Path names that  do not start with the root directory are assumed by the operating system to start from the working directory. It  is the place where R will look for and save files. When you write code for your project, your scripts should  refer to files in relation to the root of your working directory and only to files within this structure.</a:t>
            </a:r>
            <a:endParaRPr sz="1800">
              <a:latin typeface="Arial"/>
              <a:ea typeface="Arial"/>
              <a:cs typeface="Arial"/>
              <a:sym typeface="Arial"/>
            </a:endParaRPr>
          </a:p>
          <a:p>
            <a:pPr indent="0" lvl="0" marL="0" marR="0" rtl="0" algn="l">
              <a:lnSpc>
                <a:spcPct val="100000"/>
              </a:lnSpc>
              <a:spcBef>
                <a:spcPts val="30"/>
              </a:spcBef>
              <a:spcAft>
                <a:spcPts val="0"/>
              </a:spcAft>
              <a:buNone/>
            </a:pPr>
            <a:r>
              <a:t/>
            </a:r>
            <a:endParaRPr sz="2500">
              <a:latin typeface="Arial"/>
              <a:ea typeface="Arial"/>
              <a:cs typeface="Arial"/>
              <a:sym typeface="Arial"/>
            </a:endParaRPr>
          </a:p>
          <a:p>
            <a:pPr indent="0" lvl="0" marL="12700" marR="0" rtl="0" algn="just">
              <a:lnSpc>
                <a:spcPct val="100000"/>
              </a:lnSpc>
              <a:spcBef>
                <a:spcPts val="0"/>
              </a:spcBef>
              <a:spcAft>
                <a:spcPts val="0"/>
              </a:spcAft>
              <a:buNone/>
            </a:pPr>
            <a:r>
              <a:rPr b="1" lang="en-US" sz="1800">
                <a:solidFill>
                  <a:srgbClr val="333333"/>
                </a:solidFill>
                <a:latin typeface="Arial"/>
                <a:ea typeface="Arial"/>
                <a:cs typeface="Arial"/>
                <a:sym typeface="Arial"/>
              </a:rPr>
              <a:t>Set and organizing your working directory</a:t>
            </a:r>
            <a:endParaRPr sz="1800">
              <a:latin typeface="Arial"/>
              <a:ea typeface="Arial"/>
              <a:cs typeface="Arial"/>
              <a:sym typeface="Arial"/>
            </a:endParaRPr>
          </a:p>
          <a:p>
            <a:pPr indent="-101600" lvl="0" marL="12700" marR="5080" rtl="0" algn="just">
              <a:lnSpc>
                <a:spcPct val="118750"/>
              </a:lnSpc>
              <a:spcBef>
                <a:spcPts val="1290"/>
              </a:spcBef>
              <a:spcAft>
                <a:spcPts val="0"/>
              </a:spcAft>
              <a:buClr>
                <a:srgbClr val="333333"/>
              </a:buClr>
              <a:buSzPts val="1600"/>
              <a:buFont typeface="Arial"/>
              <a:buChar char="•"/>
            </a:pPr>
            <a:r>
              <a:rPr b="1" lang="en-US" sz="1600">
                <a:solidFill>
                  <a:srgbClr val="333333"/>
                </a:solidFill>
                <a:latin typeface="Arial"/>
                <a:ea typeface="Arial"/>
                <a:cs typeface="Arial"/>
                <a:sym typeface="Arial"/>
              </a:rPr>
              <a:t>data/ raw_data. </a:t>
            </a:r>
            <a:r>
              <a:rPr lang="en-US" sz="1600">
                <a:solidFill>
                  <a:srgbClr val="333333"/>
                </a:solidFill>
                <a:latin typeface="Arial"/>
                <a:ea typeface="Arial"/>
                <a:cs typeface="Arial"/>
                <a:sym typeface="Arial"/>
              </a:rPr>
              <a:t>Use this  folder  to store your raw  data  and  intermediate datasets.  For the  sake of  transparency  and</a:t>
            </a:r>
            <a:r>
              <a:rPr lang="en-US" sz="1600">
                <a:solidFill>
                  <a:srgbClr val="0563C1"/>
                </a:solidFill>
                <a:latin typeface="Arial"/>
                <a:ea typeface="Arial"/>
                <a:cs typeface="Arial"/>
                <a:sym typeface="Arial"/>
              </a:rPr>
              <a:t> </a:t>
            </a:r>
            <a:r>
              <a:rPr lang="en-US" sz="1600" u="sng">
                <a:solidFill>
                  <a:srgbClr val="0563C1"/>
                </a:solidFill>
                <a:latin typeface="Arial"/>
                <a:ea typeface="Arial"/>
                <a:cs typeface="Arial"/>
                <a:sym typeface="Arial"/>
              </a:rPr>
              <a:t>provenanc</a:t>
            </a:r>
            <a:r>
              <a:rPr lang="en-US" sz="1600">
                <a:solidFill>
                  <a:srgbClr val="337AB7"/>
                </a:solidFill>
                <a:latin typeface="Arial"/>
                <a:ea typeface="Arial"/>
                <a:cs typeface="Arial"/>
                <a:sym typeface="Arial"/>
              </a:rPr>
              <a:t>e</a:t>
            </a:r>
            <a:r>
              <a:rPr lang="en-US" sz="1600">
                <a:solidFill>
                  <a:srgbClr val="333333"/>
                </a:solidFill>
                <a:latin typeface="Arial"/>
                <a:ea typeface="Arial"/>
                <a:cs typeface="Arial"/>
                <a:sym typeface="Arial"/>
              </a:rPr>
              <a:t>, you should </a:t>
            </a:r>
            <a:r>
              <a:rPr i="1" lang="en-US" sz="1600">
                <a:solidFill>
                  <a:srgbClr val="333333"/>
                </a:solidFill>
                <a:latin typeface="Arial"/>
                <a:ea typeface="Arial"/>
                <a:cs typeface="Arial"/>
                <a:sym typeface="Arial"/>
              </a:rPr>
              <a:t>always </a:t>
            </a:r>
            <a:r>
              <a:rPr lang="en-US" sz="1600">
                <a:solidFill>
                  <a:srgbClr val="333333"/>
                </a:solidFill>
                <a:latin typeface="Arial"/>
                <a:ea typeface="Arial"/>
                <a:cs typeface="Arial"/>
                <a:sym typeface="Arial"/>
              </a:rPr>
              <a:t>keep a copy of your raw data accessible and do as much of your data cleanup and  pre-processing programmatically (i.e., with scripts, rather than manually) as possible.</a:t>
            </a:r>
            <a:endParaRPr sz="1600">
              <a:latin typeface="Arial"/>
              <a:ea typeface="Arial"/>
              <a:cs typeface="Arial"/>
              <a:sym typeface="Arial"/>
            </a:endParaRPr>
          </a:p>
        </p:txBody>
      </p:sp>
      <p:sp>
        <p:nvSpPr>
          <p:cNvPr id="281" name="Google Shape;281;p43"/>
          <p:cNvSpPr txBox="1"/>
          <p:nvPr/>
        </p:nvSpPr>
        <p:spPr>
          <a:xfrm>
            <a:off x="421637" y="4093972"/>
            <a:ext cx="6993255" cy="522605"/>
          </a:xfrm>
          <a:prstGeom prst="rect">
            <a:avLst/>
          </a:prstGeom>
          <a:noFill/>
          <a:ln>
            <a:noFill/>
          </a:ln>
        </p:spPr>
        <p:txBody>
          <a:bodyPr anchorCtr="0" anchor="t" bIns="0" lIns="0" spcFirstLastPara="1" rIns="0" wrap="square" tIns="12700">
            <a:spAutoFit/>
          </a:bodyPr>
          <a:lstStyle/>
          <a:p>
            <a:pPr indent="-128905" lvl="0" marL="140970" marR="0" rtl="0" algn="l">
              <a:lnSpc>
                <a:spcPct val="100000"/>
              </a:lnSpc>
              <a:spcBef>
                <a:spcPts val="0"/>
              </a:spcBef>
              <a:spcAft>
                <a:spcPts val="0"/>
              </a:spcAft>
              <a:buClr>
                <a:srgbClr val="333333"/>
              </a:buClr>
              <a:buSzPts val="1600"/>
              <a:buFont typeface="Arial"/>
              <a:buChar char="•"/>
            </a:pPr>
            <a:r>
              <a:rPr b="1" lang="en-US" sz="1600">
                <a:solidFill>
                  <a:srgbClr val="333333"/>
                </a:solidFill>
                <a:latin typeface="Arial"/>
                <a:ea typeface="Arial"/>
                <a:cs typeface="Arial"/>
                <a:sym typeface="Arial"/>
              </a:rPr>
              <a:t>data_output/ </a:t>
            </a:r>
            <a:r>
              <a:rPr lang="en-US" sz="1600">
                <a:solidFill>
                  <a:srgbClr val="333333"/>
                </a:solidFill>
                <a:latin typeface="Arial"/>
                <a:ea typeface="Arial"/>
                <a:cs typeface="Arial"/>
                <a:sym typeface="Arial"/>
              </a:rPr>
              <a:t>When you need to modify your raw data, it might be useful to</a:t>
            </a:r>
            <a:endParaRPr sz="1600">
              <a:latin typeface="Arial"/>
              <a:ea typeface="Arial"/>
              <a:cs typeface="Arial"/>
              <a:sym typeface="Arial"/>
            </a:endParaRPr>
          </a:p>
          <a:p>
            <a:pPr indent="-101600" lvl="0" marL="84455" marR="0" rtl="0" algn="l">
              <a:lnSpc>
                <a:spcPct val="100000"/>
              </a:lnSpc>
              <a:spcBef>
                <a:spcPts val="70"/>
              </a:spcBef>
              <a:spcAft>
                <a:spcPts val="0"/>
              </a:spcAft>
              <a:buClr>
                <a:srgbClr val="333333"/>
              </a:buClr>
              <a:buSzPts val="1600"/>
              <a:buFont typeface="Arial"/>
              <a:buChar char="•"/>
            </a:pPr>
            <a:r>
              <a:rPr lang="en-US" sz="1600">
                <a:solidFill>
                  <a:srgbClr val="333333"/>
                </a:solidFill>
                <a:latin typeface="Arial"/>
                <a:ea typeface="Arial"/>
                <a:cs typeface="Arial"/>
                <a:sym typeface="Arial"/>
              </a:rPr>
              <a:t>store the modified versions of the datasets in a different folder.</a:t>
            </a:r>
            <a:endParaRPr sz="1600">
              <a:latin typeface="Arial"/>
              <a:ea typeface="Arial"/>
              <a:cs typeface="Arial"/>
              <a:sym typeface="Arial"/>
            </a:endParaRPr>
          </a:p>
        </p:txBody>
      </p:sp>
      <p:sp>
        <p:nvSpPr>
          <p:cNvPr id="282" name="Google Shape;282;p43"/>
          <p:cNvSpPr txBox="1"/>
          <p:nvPr/>
        </p:nvSpPr>
        <p:spPr>
          <a:xfrm>
            <a:off x="421637" y="4828540"/>
            <a:ext cx="4990465" cy="269240"/>
          </a:xfrm>
          <a:prstGeom prst="rect">
            <a:avLst/>
          </a:prstGeom>
          <a:noFill/>
          <a:ln>
            <a:noFill/>
          </a:ln>
        </p:spPr>
        <p:txBody>
          <a:bodyPr anchorCtr="0" anchor="t" bIns="0" lIns="0" spcFirstLastPara="1" rIns="0" wrap="square" tIns="12700">
            <a:spAutoFit/>
          </a:bodyPr>
          <a:lstStyle/>
          <a:p>
            <a:pPr indent="-128905" lvl="0" marL="140970" marR="0" rtl="0" algn="l">
              <a:lnSpc>
                <a:spcPct val="100000"/>
              </a:lnSpc>
              <a:spcBef>
                <a:spcPts val="0"/>
              </a:spcBef>
              <a:spcAft>
                <a:spcPts val="0"/>
              </a:spcAft>
              <a:buClr>
                <a:srgbClr val="333333"/>
              </a:buClr>
              <a:buSzPts val="1600"/>
              <a:buFont typeface="Arial"/>
              <a:buChar char="•"/>
            </a:pPr>
            <a:r>
              <a:rPr b="1" lang="en-US" sz="1600">
                <a:solidFill>
                  <a:srgbClr val="333333"/>
                </a:solidFill>
                <a:latin typeface="Arial"/>
                <a:ea typeface="Arial"/>
                <a:cs typeface="Arial"/>
                <a:sym typeface="Arial"/>
              </a:rPr>
              <a:t>documents/ </a:t>
            </a:r>
            <a:r>
              <a:rPr lang="en-US" sz="1600">
                <a:solidFill>
                  <a:srgbClr val="333333"/>
                </a:solidFill>
                <a:latin typeface="Arial"/>
                <a:ea typeface="Arial"/>
                <a:cs typeface="Arial"/>
                <a:sym typeface="Arial"/>
              </a:rPr>
              <a:t>Used for outlines, drafts, and other text.</a:t>
            </a:r>
            <a:endParaRPr sz="1600">
              <a:latin typeface="Arial"/>
              <a:ea typeface="Arial"/>
              <a:cs typeface="Arial"/>
              <a:sym typeface="Arial"/>
            </a:endParaRPr>
          </a:p>
        </p:txBody>
      </p:sp>
      <p:sp>
        <p:nvSpPr>
          <p:cNvPr id="283" name="Google Shape;283;p43"/>
          <p:cNvSpPr txBox="1"/>
          <p:nvPr/>
        </p:nvSpPr>
        <p:spPr>
          <a:xfrm>
            <a:off x="421637" y="5313172"/>
            <a:ext cx="7480300" cy="269240"/>
          </a:xfrm>
          <a:prstGeom prst="rect">
            <a:avLst/>
          </a:prstGeom>
          <a:noFill/>
          <a:ln>
            <a:noFill/>
          </a:ln>
        </p:spPr>
        <p:txBody>
          <a:bodyPr anchorCtr="0" anchor="t" bIns="0" lIns="0" spcFirstLastPara="1" rIns="0" wrap="square" tIns="12700">
            <a:spAutoFit/>
          </a:bodyPr>
          <a:lstStyle/>
          <a:p>
            <a:pPr indent="-128905" lvl="0" marL="140970" marR="0" rtl="0" algn="l">
              <a:lnSpc>
                <a:spcPct val="100000"/>
              </a:lnSpc>
              <a:spcBef>
                <a:spcPts val="0"/>
              </a:spcBef>
              <a:spcAft>
                <a:spcPts val="0"/>
              </a:spcAft>
              <a:buClr>
                <a:srgbClr val="333333"/>
              </a:buClr>
              <a:buSzPts val="1600"/>
              <a:buFont typeface="Arial"/>
              <a:buChar char="•"/>
            </a:pPr>
            <a:r>
              <a:rPr b="1" lang="en-US" sz="1600">
                <a:solidFill>
                  <a:srgbClr val="333333"/>
                </a:solidFill>
                <a:latin typeface="Arial"/>
                <a:ea typeface="Arial"/>
                <a:cs typeface="Arial"/>
                <a:sym typeface="Arial"/>
              </a:rPr>
              <a:t>fig_output/ </a:t>
            </a:r>
            <a:r>
              <a:rPr lang="en-US" sz="1600">
                <a:solidFill>
                  <a:srgbClr val="333333"/>
                </a:solidFill>
                <a:latin typeface="Arial"/>
                <a:ea typeface="Arial"/>
                <a:cs typeface="Arial"/>
                <a:sym typeface="Arial"/>
              </a:rPr>
              <a:t>This folder can store the graphics that are generated by your scripts.</a:t>
            </a:r>
            <a:endParaRPr sz="1600">
              <a:latin typeface="Arial"/>
              <a:ea typeface="Arial"/>
              <a:cs typeface="Arial"/>
              <a:sym typeface="Arial"/>
            </a:endParaRPr>
          </a:p>
        </p:txBody>
      </p:sp>
      <p:sp>
        <p:nvSpPr>
          <p:cNvPr id="284" name="Google Shape;284;p43"/>
          <p:cNvSpPr txBox="1"/>
          <p:nvPr/>
        </p:nvSpPr>
        <p:spPr>
          <a:xfrm>
            <a:off x="421637" y="5806947"/>
            <a:ext cx="6672580" cy="269240"/>
          </a:xfrm>
          <a:prstGeom prst="rect">
            <a:avLst/>
          </a:prstGeom>
          <a:noFill/>
          <a:ln>
            <a:noFill/>
          </a:ln>
        </p:spPr>
        <p:txBody>
          <a:bodyPr anchorCtr="0" anchor="t" bIns="0" lIns="0" spcFirstLastPara="1" rIns="0" wrap="square" tIns="12700">
            <a:spAutoFit/>
          </a:bodyPr>
          <a:lstStyle/>
          <a:p>
            <a:pPr indent="-128905" lvl="0" marL="140970" marR="0" rtl="0" algn="l">
              <a:lnSpc>
                <a:spcPct val="100000"/>
              </a:lnSpc>
              <a:spcBef>
                <a:spcPts val="0"/>
              </a:spcBef>
              <a:spcAft>
                <a:spcPts val="0"/>
              </a:spcAft>
              <a:buClr>
                <a:srgbClr val="333333"/>
              </a:buClr>
              <a:buSzPts val="1600"/>
              <a:buFont typeface="Arial"/>
              <a:buChar char="•"/>
            </a:pPr>
            <a:r>
              <a:rPr b="1" lang="en-US" sz="1600">
                <a:solidFill>
                  <a:srgbClr val="333333"/>
                </a:solidFill>
                <a:latin typeface="Arial"/>
                <a:ea typeface="Arial"/>
                <a:cs typeface="Arial"/>
                <a:sym typeface="Arial"/>
              </a:rPr>
              <a:t>scripts/ </a:t>
            </a:r>
            <a:r>
              <a:rPr lang="en-US" sz="1600">
                <a:solidFill>
                  <a:srgbClr val="333333"/>
                </a:solidFill>
                <a:latin typeface="Arial"/>
                <a:ea typeface="Arial"/>
                <a:cs typeface="Arial"/>
                <a:sym typeface="Arial"/>
              </a:rPr>
              <a:t>A place to keep your R scripts for different analyses or plotting.</a:t>
            </a:r>
            <a:endParaRPr sz="1600">
              <a:latin typeface="Arial"/>
              <a:ea typeface="Arial"/>
              <a:cs typeface="Arial"/>
              <a:sym typeface="Arial"/>
            </a:endParaRPr>
          </a:p>
        </p:txBody>
      </p:sp>
      <p:pic>
        <p:nvPicPr>
          <p:cNvPr id="285" name="Google Shape;285;p43"/>
          <p:cNvPicPr preferRelativeResize="0"/>
          <p:nvPr/>
        </p:nvPicPr>
        <p:blipFill rotWithShape="1">
          <a:blip r:embed="rId3">
            <a:alphaModFix/>
          </a:blip>
          <a:srcRect b="0" l="0" r="0" t="0"/>
          <a:stretch/>
        </p:blipFill>
        <p:spPr>
          <a:xfrm>
            <a:off x="8494483" y="3915878"/>
            <a:ext cx="3196770" cy="2582636"/>
          </a:xfrm>
          <a:prstGeom prst="rect">
            <a:avLst/>
          </a:prstGeom>
          <a:noFill/>
          <a:ln>
            <a:noFill/>
          </a:ln>
        </p:spPr>
      </p:pic>
      <p:sp>
        <p:nvSpPr>
          <p:cNvPr id="286" name="Google Shape;286;p43"/>
          <p:cNvSpPr txBox="1"/>
          <p:nvPr/>
        </p:nvSpPr>
        <p:spPr>
          <a:xfrm>
            <a:off x="9116559" y="3994405"/>
            <a:ext cx="1173480" cy="339090"/>
          </a:xfrm>
          <a:prstGeom prst="rect">
            <a:avLst/>
          </a:prstGeom>
          <a:solidFill>
            <a:srgbClr val="FFFFFF"/>
          </a:solidFill>
          <a:ln>
            <a:noFill/>
          </a:ln>
        </p:spPr>
        <p:txBody>
          <a:bodyPr anchorCtr="0" anchor="t" bIns="0" lIns="0" spcFirstLastPara="1" rIns="0" wrap="square" tIns="45075">
            <a:spAutoFit/>
          </a:bodyPr>
          <a:lstStyle/>
          <a:p>
            <a:pPr indent="0" lvl="0" marL="91440" marR="0" rtl="0" algn="l">
              <a:lnSpc>
                <a:spcPct val="100000"/>
              </a:lnSpc>
              <a:spcBef>
                <a:spcPts val="0"/>
              </a:spcBef>
              <a:spcAft>
                <a:spcPts val="0"/>
              </a:spcAft>
              <a:buNone/>
            </a:pPr>
            <a:r>
              <a:rPr b="1" lang="en-US" sz="1600">
                <a:latin typeface="Arial"/>
                <a:ea typeface="Arial"/>
                <a:cs typeface="Arial"/>
                <a:sym typeface="Arial"/>
              </a:rPr>
              <a:t>Raw_data</a:t>
            </a:r>
            <a:endParaRPr sz="1600">
              <a:latin typeface="Arial"/>
              <a:ea typeface="Arial"/>
              <a:cs typeface="Arial"/>
              <a:sym typeface="Arial"/>
            </a:endParaRPr>
          </a:p>
        </p:txBody>
      </p:sp>
      <p:sp>
        <p:nvSpPr>
          <p:cNvPr id="287" name="Google Shape;287;p43"/>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288" name="Google Shape;288;p43"/>
          <p:cNvSpPr txBox="1"/>
          <p:nvPr/>
        </p:nvSpPr>
        <p:spPr>
          <a:xfrm>
            <a:off x="8754207" y="5650350"/>
            <a:ext cx="1407795" cy="339090"/>
          </a:xfrm>
          <a:prstGeom prst="rect">
            <a:avLst/>
          </a:prstGeom>
          <a:solidFill>
            <a:srgbClr val="FFFFFF"/>
          </a:solidFill>
          <a:ln>
            <a:noFill/>
          </a:ln>
        </p:spPr>
        <p:txBody>
          <a:bodyPr anchorCtr="0" anchor="t" bIns="0" lIns="0" spcFirstLastPara="1" rIns="0" wrap="square" tIns="44450">
            <a:spAutoFit/>
          </a:bodyPr>
          <a:lstStyle/>
          <a:p>
            <a:pPr indent="0" lvl="0" marL="91440" marR="0" rtl="0" algn="l">
              <a:lnSpc>
                <a:spcPct val="100000"/>
              </a:lnSpc>
              <a:spcBef>
                <a:spcPts val="0"/>
              </a:spcBef>
              <a:spcAft>
                <a:spcPts val="0"/>
              </a:spcAft>
              <a:buNone/>
            </a:pPr>
            <a:r>
              <a:rPr b="1" lang="en-US" sz="1600">
                <a:latin typeface="Arial"/>
                <a:ea typeface="Arial"/>
                <a:cs typeface="Arial"/>
                <a:sym typeface="Arial"/>
              </a:rPr>
              <a:t>Data_output</a:t>
            </a:r>
            <a:endParaRPr sz="1600">
              <a:latin typeface="Arial"/>
              <a:ea typeface="Arial"/>
              <a:cs typeface="Arial"/>
              <a:sym typeface="Arial"/>
            </a:endParaRPr>
          </a:p>
        </p:txBody>
      </p:sp>
      <p:sp>
        <p:nvSpPr>
          <p:cNvPr id="289" name="Google Shape;289;p43"/>
          <p:cNvSpPr txBox="1"/>
          <p:nvPr/>
        </p:nvSpPr>
        <p:spPr>
          <a:xfrm>
            <a:off x="9282163" y="4678634"/>
            <a:ext cx="880110" cy="339090"/>
          </a:xfrm>
          <a:prstGeom prst="rect">
            <a:avLst/>
          </a:prstGeom>
          <a:solidFill>
            <a:srgbClr val="FFFFFF"/>
          </a:solidFill>
          <a:ln>
            <a:noFill/>
          </a:ln>
        </p:spPr>
        <p:txBody>
          <a:bodyPr anchorCtr="0" anchor="t" bIns="0" lIns="0" spcFirstLastPara="1" rIns="0" wrap="square" tIns="46350">
            <a:spAutoFit/>
          </a:bodyPr>
          <a:lstStyle/>
          <a:p>
            <a:pPr indent="0" lvl="0" marL="90805" marR="0" rtl="0" algn="l">
              <a:lnSpc>
                <a:spcPct val="100000"/>
              </a:lnSpc>
              <a:spcBef>
                <a:spcPts val="0"/>
              </a:spcBef>
              <a:spcAft>
                <a:spcPts val="0"/>
              </a:spcAft>
              <a:buNone/>
            </a:pPr>
            <a:r>
              <a:rPr b="1" lang="en-US" sz="1600">
                <a:latin typeface="Arial"/>
                <a:ea typeface="Arial"/>
                <a:cs typeface="Arial"/>
                <a:sym typeface="Arial"/>
              </a:rPr>
              <a:t>Scripts</a:t>
            </a:r>
            <a:endParaRPr sz="16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44"/>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Google Shape;295;p44"/>
          <p:cNvSpPr txBox="1"/>
          <p:nvPr>
            <p:ph type="title"/>
          </p:nvPr>
        </p:nvSpPr>
        <p:spPr>
          <a:xfrm>
            <a:off x="300990" y="264667"/>
            <a:ext cx="110961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a:t>
            </a:r>
            <a:r>
              <a:rPr b="0" i="1" lang="en-US" sz="2400">
                <a:latin typeface="Arial"/>
                <a:ea typeface="Arial"/>
                <a:cs typeface="Arial"/>
                <a:sym typeface="Arial"/>
              </a:rPr>
              <a:t>working directory tree concept</a:t>
            </a:r>
            <a:r>
              <a:rPr b="0" lang="en-US" sz="2400">
                <a:latin typeface="Arial"/>
                <a:ea typeface="Arial"/>
                <a:cs typeface="Arial"/>
                <a:sym typeface="Arial"/>
              </a:rPr>
              <a:t>)</a:t>
            </a:r>
            <a:endParaRPr sz="2400">
              <a:latin typeface="Arial"/>
              <a:ea typeface="Arial"/>
              <a:cs typeface="Arial"/>
              <a:sym typeface="Arial"/>
            </a:endParaRPr>
          </a:p>
        </p:txBody>
      </p:sp>
      <p:sp>
        <p:nvSpPr>
          <p:cNvPr id="296" name="Google Shape;296;p44"/>
          <p:cNvSpPr txBox="1"/>
          <p:nvPr/>
        </p:nvSpPr>
        <p:spPr>
          <a:xfrm>
            <a:off x="421637" y="1282700"/>
            <a:ext cx="57404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333333"/>
                </a:solidFill>
                <a:latin typeface="Arial"/>
                <a:ea typeface="Arial"/>
                <a:cs typeface="Arial"/>
                <a:sym typeface="Arial"/>
              </a:rPr>
              <a:t>Set and organizing your working directory (cont’d…)</a:t>
            </a:r>
            <a:endParaRPr sz="1800">
              <a:latin typeface="Arial"/>
              <a:ea typeface="Arial"/>
              <a:cs typeface="Arial"/>
              <a:sym typeface="Arial"/>
            </a:endParaRPr>
          </a:p>
        </p:txBody>
      </p:sp>
      <p:pic>
        <p:nvPicPr>
          <p:cNvPr id="297" name="Google Shape;297;p44"/>
          <p:cNvPicPr preferRelativeResize="0"/>
          <p:nvPr/>
        </p:nvPicPr>
        <p:blipFill rotWithShape="1">
          <a:blip r:embed="rId3">
            <a:alphaModFix/>
          </a:blip>
          <a:srcRect b="0" l="0" r="0" t="0"/>
          <a:stretch/>
        </p:blipFill>
        <p:spPr>
          <a:xfrm>
            <a:off x="530772" y="2121457"/>
            <a:ext cx="5841184" cy="1702151"/>
          </a:xfrm>
          <a:prstGeom prst="rect">
            <a:avLst/>
          </a:prstGeom>
          <a:noFill/>
          <a:ln>
            <a:noFill/>
          </a:ln>
        </p:spPr>
      </p:pic>
      <p:sp>
        <p:nvSpPr>
          <p:cNvPr id="298" name="Google Shape;298;p44"/>
          <p:cNvSpPr txBox="1"/>
          <p:nvPr/>
        </p:nvSpPr>
        <p:spPr>
          <a:xfrm>
            <a:off x="563153" y="4279900"/>
            <a:ext cx="5002530" cy="751205"/>
          </a:xfrm>
          <a:prstGeom prst="rect">
            <a:avLst/>
          </a:prstGeom>
          <a:noFill/>
          <a:ln>
            <a:noFill/>
          </a:ln>
        </p:spPr>
        <p:txBody>
          <a:bodyPr anchorCtr="0" anchor="t" bIns="0" lIns="0" spcFirstLastPara="1" rIns="0" wrap="square" tIns="22850">
            <a:spAutoFit/>
          </a:bodyPr>
          <a:lstStyle/>
          <a:p>
            <a:pPr indent="0" lvl="0" marL="12700" marR="5080" rtl="0" algn="just">
              <a:lnSpc>
                <a:spcPct val="118750"/>
              </a:lnSpc>
              <a:spcBef>
                <a:spcPts val="0"/>
              </a:spcBef>
              <a:spcAft>
                <a:spcPts val="0"/>
              </a:spcAft>
              <a:buNone/>
            </a:pPr>
            <a:r>
              <a:rPr b="1" i="1" lang="en-US" sz="1600">
                <a:latin typeface="Arial"/>
                <a:ea typeface="Arial"/>
                <a:cs typeface="Arial"/>
                <a:sym typeface="Arial"/>
              </a:rPr>
              <a:t>Directory tree </a:t>
            </a:r>
            <a:r>
              <a:rPr b="1" lang="en-US" sz="1600">
                <a:latin typeface="Arial"/>
                <a:ea typeface="Arial"/>
                <a:cs typeface="Arial"/>
                <a:sym typeface="Arial"/>
              </a:rPr>
              <a:t>structure abstraction that is consists  of the working directory and subdirectories in a  hierarchical arrangement.</a:t>
            </a:r>
            <a:endParaRPr sz="1600">
              <a:latin typeface="Arial"/>
              <a:ea typeface="Arial"/>
              <a:cs typeface="Arial"/>
              <a:sym typeface="Arial"/>
            </a:endParaRPr>
          </a:p>
        </p:txBody>
      </p:sp>
      <p:sp>
        <p:nvSpPr>
          <p:cNvPr id="299" name="Google Shape;299;p44"/>
          <p:cNvSpPr txBox="1"/>
          <p:nvPr/>
        </p:nvSpPr>
        <p:spPr>
          <a:xfrm>
            <a:off x="6953394" y="1272540"/>
            <a:ext cx="4636135" cy="30810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C00000"/>
                </a:solidFill>
                <a:latin typeface="Arial"/>
                <a:ea typeface="Arial"/>
                <a:cs typeface="Arial"/>
                <a:sym typeface="Arial"/>
              </a:rPr>
              <a:t>Creating the directory tree</a:t>
            </a:r>
            <a:endParaRPr sz="2000">
              <a:latin typeface="Arial"/>
              <a:ea typeface="Arial"/>
              <a:cs typeface="Arial"/>
              <a:sym typeface="Arial"/>
            </a:endParaRPr>
          </a:p>
          <a:p>
            <a:pPr indent="0" lvl="0" marL="0" marR="0" rtl="0" algn="l">
              <a:lnSpc>
                <a:spcPct val="100000"/>
              </a:lnSpc>
              <a:spcBef>
                <a:spcPts val="15"/>
              </a:spcBef>
              <a:spcAft>
                <a:spcPts val="0"/>
              </a:spcAft>
              <a:buNone/>
            </a:pPr>
            <a:r>
              <a:t/>
            </a:r>
            <a:endParaRPr sz="1850">
              <a:latin typeface="Arial"/>
              <a:ea typeface="Arial"/>
              <a:cs typeface="Arial"/>
              <a:sym typeface="Arial"/>
            </a:endParaRPr>
          </a:p>
          <a:p>
            <a:pPr indent="0" lvl="0" marL="12700" marR="5080" rtl="0" algn="l">
              <a:lnSpc>
                <a:spcPct val="102200"/>
              </a:lnSpc>
              <a:spcBef>
                <a:spcPts val="0"/>
              </a:spcBef>
              <a:spcAft>
                <a:spcPts val="0"/>
              </a:spcAft>
              <a:buNone/>
            </a:pPr>
            <a:r>
              <a:rPr b="1" lang="en-US" sz="1800">
                <a:latin typeface="Arial"/>
                <a:ea typeface="Arial"/>
                <a:cs typeface="Arial"/>
                <a:sym typeface="Arial"/>
              </a:rPr>
              <a:t>Step #1</a:t>
            </a:r>
            <a:r>
              <a:rPr lang="en-US" sz="1800">
                <a:latin typeface="Arial"/>
                <a:ea typeface="Arial"/>
                <a:cs typeface="Arial"/>
                <a:sym typeface="Arial"/>
              </a:rPr>
              <a:t>: create/ set your working directory by  creating your ‘New Project’</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0" marR="0" rtl="0" algn="l">
              <a:lnSpc>
                <a:spcPct val="100000"/>
              </a:lnSpc>
              <a:spcBef>
                <a:spcPts val="10"/>
              </a:spcBef>
              <a:spcAft>
                <a:spcPts val="0"/>
              </a:spcAft>
              <a:buNone/>
            </a:pPr>
            <a:r>
              <a:t/>
            </a:r>
            <a:endParaRPr sz="1750">
              <a:latin typeface="Arial"/>
              <a:ea typeface="Arial"/>
              <a:cs typeface="Arial"/>
              <a:sym typeface="Arial"/>
            </a:endParaRPr>
          </a:p>
          <a:p>
            <a:pPr indent="0" lvl="0" marL="12700" marR="0" rtl="0" algn="l">
              <a:lnSpc>
                <a:spcPct val="100000"/>
              </a:lnSpc>
              <a:spcBef>
                <a:spcPts val="0"/>
              </a:spcBef>
              <a:spcAft>
                <a:spcPts val="0"/>
              </a:spcAft>
              <a:buNone/>
            </a:pPr>
            <a:r>
              <a:rPr b="1" lang="en-US" sz="1800">
                <a:latin typeface="Arial"/>
                <a:ea typeface="Arial"/>
                <a:cs typeface="Arial"/>
                <a:sym typeface="Arial"/>
              </a:rPr>
              <a:t>Step #2</a:t>
            </a:r>
            <a:r>
              <a:rPr lang="en-US" sz="1800">
                <a:latin typeface="Arial"/>
                <a:ea typeface="Arial"/>
                <a:cs typeface="Arial"/>
                <a:sym typeface="Arial"/>
              </a:rPr>
              <a:t>. Add subdirectories either:</a:t>
            </a:r>
            <a:endParaRPr sz="1800">
              <a:latin typeface="Arial"/>
              <a:ea typeface="Arial"/>
              <a:cs typeface="Arial"/>
              <a:sym typeface="Arial"/>
            </a:endParaRPr>
          </a:p>
          <a:p>
            <a:pPr indent="0" lvl="0" marL="0" marR="0" rtl="0" algn="l">
              <a:lnSpc>
                <a:spcPct val="100000"/>
              </a:lnSpc>
              <a:spcBef>
                <a:spcPts val="30"/>
              </a:spcBef>
              <a:spcAft>
                <a:spcPts val="0"/>
              </a:spcAft>
              <a:buNone/>
            </a:pPr>
            <a:r>
              <a:t/>
            </a:r>
            <a:endParaRPr sz="1850">
              <a:latin typeface="Arial"/>
              <a:ea typeface="Arial"/>
              <a:cs typeface="Arial"/>
              <a:sym typeface="Arial"/>
            </a:endParaRPr>
          </a:p>
          <a:p>
            <a:pPr indent="-275590" lvl="0" marL="1202055" marR="0" rtl="0" algn="l">
              <a:lnSpc>
                <a:spcPct val="100000"/>
              </a:lnSpc>
              <a:spcBef>
                <a:spcPts val="0"/>
              </a:spcBef>
              <a:spcAft>
                <a:spcPts val="0"/>
              </a:spcAft>
              <a:buSzPts val="1800"/>
              <a:buFont typeface="Arial"/>
              <a:buAutoNum type="alphaUcPeriod"/>
            </a:pPr>
            <a:r>
              <a:rPr lang="en-US" sz="1800">
                <a:latin typeface="Arial"/>
                <a:ea typeface="Arial"/>
                <a:cs typeface="Arial"/>
                <a:sym typeface="Arial"/>
              </a:rPr>
              <a:t>Through R commands</a:t>
            </a:r>
            <a:endParaRPr sz="1800">
              <a:latin typeface="Arial"/>
              <a:ea typeface="Arial"/>
              <a:cs typeface="Arial"/>
              <a:sym typeface="Arial"/>
            </a:endParaRPr>
          </a:p>
          <a:p>
            <a:pPr indent="0" lvl="0" marL="0" marR="0" rtl="0" algn="l">
              <a:lnSpc>
                <a:spcPct val="100000"/>
              </a:lnSpc>
              <a:spcBef>
                <a:spcPts val="10"/>
              </a:spcBef>
              <a:spcAft>
                <a:spcPts val="0"/>
              </a:spcAft>
              <a:buSzPts val="1850"/>
              <a:buFont typeface="Arial"/>
              <a:buNone/>
            </a:pPr>
            <a:r>
              <a:t/>
            </a:r>
            <a:endParaRPr sz="1850">
              <a:latin typeface="Arial"/>
              <a:ea typeface="Arial"/>
              <a:cs typeface="Arial"/>
              <a:sym typeface="Arial"/>
            </a:endParaRPr>
          </a:p>
          <a:p>
            <a:pPr indent="-279400" lvl="0" marL="1205865" marR="0" rtl="0" algn="l">
              <a:lnSpc>
                <a:spcPct val="100000"/>
              </a:lnSpc>
              <a:spcBef>
                <a:spcPts val="0"/>
              </a:spcBef>
              <a:spcAft>
                <a:spcPts val="0"/>
              </a:spcAft>
              <a:buSzPts val="1800"/>
              <a:buFont typeface="Arial"/>
              <a:buAutoNum type="alphaUcPeriod"/>
            </a:pPr>
            <a:r>
              <a:rPr lang="en-US" sz="1800">
                <a:latin typeface="Arial"/>
                <a:ea typeface="Arial"/>
                <a:cs typeface="Arial"/>
                <a:sym typeface="Arial"/>
              </a:rPr>
              <a:t>Via RStudio GUI</a:t>
            </a:r>
            <a:endParaRPr sz="1800">
              <a:latin typeface="Arial"/>
              <a:ea typeface="Arial"/>
              <a:cs typeface="Arial"/>
              <a:sym typeface="Arial"/>
            </a:endParaRPr>
          </a:p>
        </p:txBody>
      </p:sp>
      <p:pic>
        <p:nvPicPr>
          <p:cNvPr id="300" name="Google Shape;300;p44"/>
          <p:cNvPicPr preferRelativeResize="0"/>
          <p:nvPr/>
        </p:nvPicPr>
        <p:blipFill rotWithShape="1">
          <a:blip r:embed="rId4">
            <a:alphaModFix/>
          </a:blip>
          <a:srcRect b="0" l="0" r="0" t="0"/>
          <a:stretch/>
        </p:blipFill>
        <p:spPr>
          <a:xfrm>
            <a:off x="6259902" y="4427113"/>
            <a:ext cx="5528024" cy="1725308"/>
          </a:xfrm>
          <a:prstGeom prst="rect">
            <a:avLst/>
          </a:prstGeom>
          <a:noFill/>
          <a:ln>
            <a:noFill/>
          </a:ln>
        </p:spPr>
      </p:pic>
      <p:sp>
        <p:nvSpPr>
          <p:cNvPr id="301" name="Google Shape;301;p44"/>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00990" y="264667"/>
            <a:ext cx="11247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 Step #1: Create a </a:t>
            </a:r>
            <a:r>
              <a:rPr b="0" i="1" lang="en-US" sz="2400">
                <a:latin typeface="Arial"/>
                <a:ea typeface="Arial"/>
                <a:cs typeface="Arial"/>
                <a:sym typeface="Arial"/>
              </a:rPr>
              <a:t>New Project </a:t>
            </a:r>
            <a:r>
              <a:rPr b="0" lang="en-US" sz="2400">
                <a:latin typeface="Arial"/>
                <a:ea typeface="Arial"/>
                <a:cs typeface="Arial"/>
                <a:sym typeface="Arial"/>
              </a:rPr>
              <a:t>)</a:t>
            </a:r>
            <a:endParaRPr sz="2400">
              <a:latin typeface="Arial"/>
              <a:ea typeface="Arial"/>
              <a:cs typeface="Arial"/>
              <a:sym typeface="Arial"/>
            </a:endParaRPr>
          </a:p>
        </p:txBody>
      </p:sp>
      <p:sp>
        <p:nvSpPr>
          <p:cNvPr id="307" name="Google Shape;307;p45"/>
          <p:cNvSpPr txBox="1"/>
          <p:nvPr/>
        </p:nvSpPr>
        <p:spPr>
          <a:xfrm>
            <a:off x="446204" y="1230884"/>
            <a:ext cx="10818495" cy="1943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Using RStudio projects makes this easy and ensures that your working directory is set up properly.</a:t>
            </a:r>
            <a:endParaRPr sz="1800">
              <a:latin typeface="Arial"/>
              <a:ea typeface="Arial"/>
              <a:cs typeface="Arial"/>
              <a:sym typeface="Arial"/>
            </a:endParaRPr>
          </a:p>
          <a:p>
            <a:pPr indent="-227965" lvl="0" marL="432434" marR="0" rtl="0" algn="l">
              <a:lnSpc>
                <a:spcPct val="100000"/>
              </a:lnSpc>
              <a:spcBef>
                <a:spcPts val="1420"/>
              </a:spcBef>
              <a:spcAft>
                <a:spcPts val="0"/>
              </a:spcAft>
              <a:buClr>
                <a:srgbClr val="333333"/>
              </a:buClr>
              <a:buSzPts val="1600"/>
              <a:buFont typeface="Arial"/>
              <a:buAutoNum type="arabicPeriod"/>
            </a:pPr>
            <a:r>
              <a:rPr lang="en-US" sz="1600">
                <a:solidFill>
                  <a:srgbClr val="333333"/>
                </a:solidFill>
                <a:latin typeface="Arial"/>
                <a:ea typeface="Arial"/>
                <a:cs typeface="Arial"/>
                <a:sym typeface="Arial"/>
              </a:rPr>
              <a:t>Under the </a:t>
            </a:r>
            <a:r>
              <a:rPr i="1" lang="en-US" sz="1600">
                <a:solidFill>
                  <a:srgbClr val="333333"/>
                </a:solidFill>
                <a:latin typeface="Arial"/>
                <a:ea typeface="Arial"/>
                <a:cs typeface="Arial"/>
                <a:sym typeface="Arial"/>
              </a:rPr>
              <a:t>File </a:t>
            </a:r>
            <a:r>
              <a:rPr lang="en-US" sz="1600">
                <a:solidFill>
                  <a:srgbClr val="333333"/>
                </a:solidFill>
                <a:latin typeface="Arial"/>
                <a:ea typeface="Arial"/>
                <a:cs typeface="Arial"/>
                <a:sym typeface="Arial"/>
              </a:rPr>
              <a:t>menu, click on </a:t>
            </a:r>
            <a:r>
              <a:rPr i="1" lang="en-US" sz="1600">
                <a:solidFill>
                  <a:srgbClr val="333333"/>
                </a:solidFill>
                <a:latin typeface="Arial"/>
                <a:ea typeface="Arial"/>
                <a:cs typeface="Arial"/>
                <a:sym typeface="Arial"/>
              </a:rPr>
              <a:t>New Project</a:t>
            </a:r>
            <a:r>
              <a:rPr lang="en-US" sz="1600">
                <a:solidFill>
                  <a:srgbClr val="333333"/>
                </a:solidFill>
                <a:latin typeface="Arial"/>
                <a:ea typeface="Arial"/>
                <a:cs typeface="Arial"/>
                <a:sym typeface="Arial"/>
              </a:rPr>
              <a:t>. Choose </a:t>
            </a:r>
            <a:r>
              <a:rPr i="1" lang="en-US" sz="1600">
                <a:solidFill>
                  <a:srgbClr val="333333"/>
                </a:solidFill>
                <a:latin typeface="Arial"/>
                <a:ea typeface="Arial"/>
                <a:cs typeface="Arial"/>
                <a:sym typeface="Arial"/>
              </a:rPr>
              <a:t>New Directory</a:t>
            </a:r>
            <a:r>
              <a:rPr lang="en-US" sz="1600">
                <a:solidFill>
                  <a:srgbClr val="333333"/>
                </a:solidFill>
                <a:latin typeface="Arial"/>
                <a:ea typeface="Arial"/>
                <a:cs typeface="Arial"/>
                <a:sym typeface="Arial"/>
              </a:rPr>
              <a:t>, then </a:t>
            </a:r>
            <a:r>
              <a:rPr i="1" lang="en-US" sz="1600">
                <a:solidFill>
                  <a:srgbClr val="333333"/>
                </a:solidFill>
                <a:latin typeface="Arial"/>
                <a:ea typeface="Arial"/>
                <a:cs typeface="Arial"/>
                <a:sym typeface="Arial"/>
              </a:rPr>
              <a:t>New Project</a:t>
            </a:r>
            <a:r>
              <a:rPr lang="en-US" sz="1600">
                <a:solidFill>
                  <a:srgbClr val="333333"/>
                </a:solidFill>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25"/>
              </a:spcBef>
              <a:spcAft>
                <a:spcPts val="0"/>
              </a:spcAft>
              <a:buClr>
                <a:srgbClr val="333333"/>
              </a:buClr>
              <a:buSzPts val="1700"/>
              <a:buFont typeface="Arial"/>
              <a:buNone/>
            </a:pPr>
            <a:r>
              <a:t/>
            </a:r>
            <a:endParaRPr sz="1700">
              <a:latin typeface="Arial"/>
              <a:ea typeface="Arial"/>
              <a:cs typeface="Arial"/>
              <a:sym typeface="Arial"/>
            </a:endParaRPr>
          </a:p>
          <a:p>
            <a:pPr indent="-101600" lvl="0" marL="205104" marR="2508250" rtl="0" algn="l">
              <a:lnSpc>
                <a:spcPct val="118750"/>
              </a:lnSpc>
              <a:spcBef>
                <a:spcPts val="0"/>
              </a:spcBef>
              <a:spcAft>
                <a:spcPts val="0"/>
              </a:spcAft>
              <a:buClr>
                <a:srgbClr val="333333"/>
              </a:buClr>
              <a:buSzPts val="1600"/>
              <a:buFont typeface="Arial"/>
              <a:buAutoNum type="arabicPeriod"/>
            </a:pPr>
            <a:r>
              <a:rPr lang="en-US" sz="1600">
                <a:solidFill>
                  <a:srgbClr val="333333"/>
                </a:solidFill>
                <a:latin typeface="Arial"/>
                <a:ea typeface="Arial"/>
                <a:cs typeface="Arial"/>
                <a:sym typeface="Arial"/>
              </a:rPr>
              <a:t>Enter a </a:t>
            </a:r>
            <a:r>
              <a:rPr i="1" lang="en-US" sz="1600">
                <a:solidFill>
                  <a:srgbClr val="333333"/>
                </a:solidFill>
                <a:latin typeface="Arial"/>
                <a:ea typeface="Arial"/>
                <a:cs typeface="Arial"/>
                <a:sym typeface="Arial"/>
              </a:rPr>
              <a:t>name </a:t>
            </a:r>
            <a:r>
              <a:rPr lang="en-US" sz="1600">
                <a:solidFill>
                  <a:srgbClr val="333333"/>
                </a:solidFill>
                <a:latin typeface="Arial"/>
                <a:ea typeface="Arial"/>
                <a:cs typeface="Arial"/>
                <a:sym typeface="Arial"/>
              </a:rPr>
              <a:t>for this new folder (or “directory”), and choose a convenient </a:t>
            </a:r>
            <a:r>
              <a:rPr i="1" lang="en-US" sz="1600">
                <a:solidFill>
                  <a:srgbClr val="333333"/>
                </a:solidFill>
                <a:latin typeface="Arial"/>
                <a:ea typeface="Arial"/>
                <a:cs typeface="Arial"/>
                <a:sym typeface="Arial"/>
              </a:rPr>
              <a:t>location </a:t>
            </a:r>
            <a:r>
              <a:rPr lang="en-US" sz="1600">
                <a:solidFill>
                  <a:srgbClr val="333333"/>
                </a:solidFill>
                <a:latin typeface="Arial"/>
                <a:ea typeface="Arial"/>
                <a:cs typeface="Arial"/>
                <a:sym typeface="Arial"/>
              </a:rPr>
              <a:t>for it.  This will be your </a:t>
            </a:r>
            <a:r>
              <a:rPr b="1" lang="en-US" sz="1600">
                <a:solidFill>
                  <a:srgbClr val="333333"/>
                </a:solidFill>
                <a:latin typeface="Arial"/>
                <a:ea typeface="Arial"/>
                <a:cs typeface="Arial"/>
                <a:sym typeface="Arial"/>
              </a:rPr>
              <a:t>working directory </a:t>
            </a:r>
            <a:r>
              <a:rPr lang="en-US" sz="1600">
                <a:solidFill>
                  <a:srgbClr val="333333"/>
                </a:solidFill>
                <a:latin typeface="Arial"/>
                <a:ea typeface="Arial"/>
                <a:cs typeface="Arial"/>
                <a:sym typeface="Arial"/>
              </a:rPr>
              <a:t>for the rest of the day (e.g., </a:t>
            </a:r>
            <a:r>
              <a:rPr i="1" lang="en-US" sz="1600">
                <a:solidFill>
                  <a:srgbClr val="333333"/>
                </a:solidFill>
                <a:latin typeface="Arial"/>
                <a:ea typeface="Arial"/>
                <a:cs typeface="Arial"/>
                <a:sym typeface="Arial"/>
              </a:rPr>
              <a:t>~/data-carpentry</a:t>
            </a:r>
            <a:r>
              <a:rPr lang="en-US" sz="1600">
                <a:solidFill>
                  <a:srgbClr val="333333"/>
                </a:solidFill>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5"/>
              </a:spcBef>
              <a:spcAft>
                <a:spcPts val="0"/>
              </a:spcAft>
              <a:buClr>
                <a:srgbClr val="333333"/>
              </a:buClr>
              <a:buSzPts val="1650"/>
              <a:buFont typeface="Arial"/>
              <a:buNone/>
            </a:pPr>
            <a:r>
              <a:t/>
            </a:r>
            <a:endParaRPr sz="1650">
              <a:latin typeface="Arial"/>
              <a:ea typeface="Arial"/>
              <a:cs typeface="Arial"/>
              <a:sym typeface="Arial"/>
            </a:endParaRPr>
          </a:p>
          <a:p>
            <a:pPr indent="-227965" lvl="0" marL="432434" marR="0" rtl="0" algn="l">
              <a:lnSpc>
                <a:spcPct val="100000"/>
              </a:lnSpc>
              <a:spcBef>
                <a:spcPts val="0"/>
              </a:spcBef>
              <a:spcAft>
                <a:spcPts val="0"/>
              </a:spcAft>
              <a:buClr>
                <a:srgbClr val="333333"/>
              </a:buClr>
              <a:buSzPts val="1600"/>
              <a:buFont typeface="Arial"/>
              <a:buAutoNum type="arabicPeriod"/>
            </a:pPr>
            <a:r>
              <a:rPr lang="en-US" sz="1600">
                <a:solidFill>
                  <a:srgbClr val="333333"/>
                </a:solidFill>
                <a:latin typeface="Arial"/>
                <a:ea typeface="Arial"/>
                <a:cs typeface="Arial"/>
                <a:sym typeface="Arial"/>
              </a:rPr>
              <a:t>Click on </a:t>
            </a:r>
            <a:r>
              <a:rPr i="1" lang="en-US" sz="1600">
                <a:solidFill>
                  <a:srgbClr val="333333"/>
                </a:solidFill>
                <a:latin typeface="Arial"/>
                <a:ea typeface="Arial"/>
                <a:cs typeface="Arial"/>
                <a:sym typeface="Arial"/>
              </a:rPr>
              <a:t>Create Project</a:t>
            </a:r>
            <a:r>
              <a:rPr lang="en-US" sz="1600">
                <a:solidFill>
                  <a:srgbClr val="333333"/>
                </a:solidFill>
                <a:latin typeface="Arial"/>
                <a:ea typeface="Arial"/>
                <a:cs typeface="Arial"/>
                <a:sym typeface="Arial"/>
              </a:rPr>
              <a:t>.</a:t>
            </a:r>
            <a:endParaRPr sz="1600">
              <a:latin typeface="Arial"/>
              <a:ea typeface="Arial"/>
              <a:cs typeface="Arial"/>
              <a:sym typeface="Arial"/>
            </a:endParaRPr>
          </a:p>
        </p:txBody>
      </p:sp>
      <p:sp>
        <p:nvSpPr>
          <p:cNvPr id="308" name="Google Shape;308;p45"/>
          <p:cNvSpPr txBox="1"/>
          <p:nvPr/>
        </p:nvSpPr>
        <p:spPr>
          <a:xfrm>
            <a:off x="560404" y="4543394"/>
            <a:ext cx="8505825" cy="1168400"/>
          </a:xfrm>
          <a:prstGeom prst="rect">
            <a:avLst/>
          </a:prstGeom>
          <a:solidFill>
            <a:srgbClr val="D9D9D9"/>
          </a:solidFill>
          <a:ln>
            <a:noFill/>
          </a:ln>
        </p:spPr>
        <p:txBody>
          <a:bodyPr anchorCtr="0" anchor="t" bIns="0" lIns="0" spcFirstLastPara="1" rIns="0" wrap="square" tIns="88250">
            <a:spAutoFit/>
          </a:bodyPr>
          <a:lstStyle/>
          <a:p>
            <a:pPr indent="0" lvl="0" marL="90805" marR="292735" rtl="0" algn="l">
              <a:lnSpc>
                <a:spcPct val="118750"/>
              </a:lnSpc>
              <a:spcBef>
                <a:spcPts val="0"/>
              </a:spcBef>
              <a:spcAft>
                <a:spcPts val="0"/>
              </a:spcAft>
              <a:buNone/>
            </a:pPr>
            <a:r>
              <a:rPr lang="en-US" sz="1600">
                <a:solidFill>
                  <a:srgbClr val="333333"/>
                </a:solidFill>
                <a:latin typeface="Arial"/>
                <a:ea typeface="Arial"/>
                <a:cs typeface="Arial"/>
                <a:sym typeface="Arial"/>
              </a:rPr>
              <a:t>4. Download the</a:t>
            </a:r>
            <a:r>
              <a:rPr lang="en-US" sz="1600">
                <a:solidFill>
                  <a:srgbClr val="0563C1"/>
                </a:solidFill>
                <a:latin typeface="Arial"/>
                <a:ea typeface="Arial"/>
                <a:cs typeface="Arial"/>
                <a:sym typeface="Arial"/>
              </a:rPr>
              <a:t> </a:t>
            </a:r>
            <a:r>
              <a:rPr i="1" lang="en-US" sz="1600" u="sng">
                <a:solidFill>
                  <a:srgbClr val="0563C1"/>
                </a:solidFill>
                <a:latin typeface="Arial"/>
                <a:ea typeface="Arial"/>
                <a:cs typeface="Arial"/>
                <a:sym typeface="Arial"/>
              </a:rPr>
              <a:t>code handout</a:t>
            </a:r>
            <a:r>
              <a:rPr lang="en-US" sz="1600">
                <a:solidFill>
                  <a:srgbClr val="333333"/>
                </a:solidFill>
                <a:latin typeface="Arial"/>
                <a:ea typeface="Arial"/>
                <a:cs typeface="Arial"/>
                <a:sym typeface="Arial"/>
              </a:rPr>
              <a:t>, place it in your </a:t>
            </a:r>
            <a:r>
              <a:rPr i="1" lang="en-US" sz="1600">
                <a:solidFill>
                  <a:srgbClr val="333333"/>
                </a:solidFill>
                <a:latin typeface="Arial"/>
                <a:ea typeface="Arial"/>
                <a:cs typeface="Arial"/>
                <a:sym typeface="Arial"/>
              </a:rPr>
              <a:t>working directory </a:t>
            </a:r>
            <a:r>
              <a:rPr lang="en-US" sz="1600">
                <a:solidFill>
                  <a:srgbClr val="333333"/>
                </a:solidFill>
                <a:latin typeface="Arial"/>
                <a:ea typeface="Arial"/>
                <a:cs typeface="Arial"/>
                <a:sym typeface="Arial"/>
              </a:rPr>
              <a:t>and rename it (e.g., </a:t>
            </a:r>
            <a:r>
              <a:rPr i="1" lang="en-US" sz="1600">
                <a:solidFill>
                  <a:srgbClr val="333333"/>
                </a:solidFill>
                <a:latin typeface="Arial"/>
                <a:ea typeface="Arial"/>
                <a:cs typeface="Arial"/>
                <a:sym typeface="Arial"/>
              </a:rPr>
              <a:t>data-  carpentry-script.R</a:t>
            </a:r>
            <a:r>
              <a:rPr lang="en-US" sz="1600">
                <a:solidFill>
                  <a:srgbClr val="333333"/>
                </a:solidFill>
                <a:latin typeface="Arial"/>
                <a:ea typeface="Arial"/>
                <a:cs typeface="Arial"/>
                <a:sym typeface="Arial"/>
              </a:rPr>
              <a:t>). OR Create a </a:t>
            </a:r>
            <a:r>
              <a:rPr i="1" lang="en-US" sz="1600">
                <a:solidFill>
                  <a:srgbClr val="333333"/>
                </a:solidFill>
                <a:latin typeface="Arial"/>
                <a:ea typeface="Arial"/>
                <a:cs typeface="Arial"/>
                <a:sym typeface="Arial"/>
              </a:rPr>
              <a:t>new R script </a:t>
            </a:r>
            <a:r>
              <a:rPr lang="en-US" sz="1600">
                <a:solidFill>
                  <a:srgbClr val="333333"/>
                </a:solidFill>
                <a:latin typeface="Arial"/>
                <a:ea typeface="Arial"/>
                <a:cs typeface="Arial"/>
                <a:sym typeface="Arial"/>
              </a:rPr>
              <a:t>file.</a:t>
            </a:r>
            <a:endParaRPr sz="1600">
              <a:latin typeface="Arial"/>
              <a:ea typeface="Arial"/>
              <a:cs typeface="Arial"/>
              <a:sym typeface="Arial"/>
            </a:endParaRPr>
          </a:p>
          <a:p>
            <a:pPr indent="0" lvl="0" marL="0" marR="0" rtl="0" algn="l">
              <a:lnSpc>
                <a:spcPct val="100000"/>
              </a:lnSpc>
              <a:spcBef>
                <a:spcPts val="5"/>
              </a:spcBef>
              <a:spcAft>
                <a:spcPts val="0"/>
              </a:spcAft>
              <a:buNone/>
            </a:pPr>
            <a:r>
              <a:t/>
            </a:r>
            <a:endParaRPr sz="1650">
              <a:latin typeface="Arial"/>
              <a:ea typeface="Arial"/>
              <a:cs typeface="Arial"/>
              <a:sym typeface="Arial"/>
            </a:endParaRPr>
          </a:p>
          <a:p>
            <a:pPr indent="0" lvl="0" marL="90805" marR="0" rtl="0" algn="l">
              <a:lnSpc>
                <a:spcPct val="100000"/>
              </a:lnSpc>
              <a:spcBef>
                <a:spcPts val="0"/>
              </a:spcBef>
              <a:spcAft>
                <a:spcPts val="0"/>
              </a:spcAft>
              <a:buNone/>
            </a:pPr>
            <a:r>
              <a:rPr lang="en-US" sz="1600">
                <a:solidFill>
                  <a:srgbClr val="333333"/>
                </a:solidFill>
                <a:latin typeface="Arial"/>
                <a:ea typeface="Arial"/>
                <a:cs typeface="Arial"/>
                <a:sym typeface="Arial"/>
              </a:rPr>
              <a:t>5.</a:t>
            </a:r>
            <a:endParaRPr sz="1600">
              <a:latin typeface="Arial"/>
              <a:ea typeface="Arial"/>
              <a:cs typeface="Arial"/>
              <a:sym typeface="Arial"/>
            </a:endParaRPr>
          </a:p>
        </p:txBody>
      </p:sp>
      <p:sp>
        <p:nvSpPr>
          <p:cNvPr id="309" name="Google Shape;309;p45"/>
          <p:cNvSpPr txBox="1"/>
          <p:nvPr/>
        </p:nvSpPr>
        <p:spPr>
          <a:xfrm>
            <a:off x="821705" y="5382916"/>
            <a:ext cx="5933440" cy="228600"/>
          </a:xfrm>
          <a:prstGeom prst="rect">
            <a:avLst/>
          </a:prstGeom>
          <a:solidFill>
            <a:srgbClr val="FFFF00"/>
          </a:solidFill>
          <a:ln>
            <a:noFill/>
          </a:ln>
        </p:spPr>
        <p:txBody>
          <a:bodyPr anchorCtr="0" anchor="t" bIns="0" lIns="0" spcFirstLastPara="1" rIns="0" wrap="square" tIns="0">
            <a:spAutoFit/>
          </a:bodyPr>
          <a:lstStyle/>
          <a:p>
            <a:pPr indent="0" lvl="0" marL="57150" marR="0" rtl="0" algn="l">
              <a:lnSpc>
                <a:spcPct val="106875"/>
              </a:lnSpc>
              <a:spcBef>
                <a:spcPts val="0"/>
              </a:spcBef>
              <a:spcAft>
                <a:spcPts val="0"/>
              </a:spcAft>
              <a:buNone/>
            </a:pPr>
            <a:r>
              <a:rPr lang="en-US" sz="1600">
                <a:solidFill>
                  <a:srgbClr val="333333"/>
                </a:solidFill>
                <a:latin typeface="Arial"/>
                <a:ea typeface="Arial"/>
                <a:cs typeface="Arial"/>
                <a:sym typeface="Arial"/>
              </a:rPr>
              <a:t>(</a:t>
            </a:r>
            <a:r>
              <a:rPr i="1" lang="en-US" sz="1600">
                <a:solidFill>
                  <a:srgbClr val="333333"/>
                </a:solidFill>
                <a:latin typeface="Arial"/>
                <a:ea typeface="Arial"/>
                <a:cs typeface="Arial"/>
                <a:sym typeface="Arial"/>
              </a:rPr>
              <a:t>Optional</a:t>
            </a:r>
            <a:r>
              <a:rPr lang="en-US" sz="1600">
                <a:solidFill>
                  <a:srgbClr val="333333"/>
                </a:solidFill>
                <a:latin typeface="Arial"/>
                <a:ea typeface="Arial"/>
                <a:cs typeface="Arial"/>
                <a:sym typeface="Arial"/>
              </a:rPr>
              <a:t>) Set </a:t>
            </a:r>
            <a:r>
              <a:rPr i="1" lang="en-US" sz="1600">
                <a:solidFill>
                  <a:srgbClr val="333333"/>
                </a:solidFill>
                <a:latin typeface="Arial"/>
                <a:ea typeface="Arial"/>
                <a:cs typeface="Arial"/>
                <a:sym typeface="Arial"/>
              </a:rPr>
              <a:t>Preferences </a:t>
            </a:r>
            <a:r>
              <a:rPr lang="en-US" sz="1600">
                <a:solidFill>
                  <a:srgbClr val="333333"/>
                </a:solidFill>
                <a:latin typeface="Arial"/>
                <a:ea typeface="Arial"/>
                <a:cs typeface="Arial"/>
                <a:sym typeface="Arial"/>
              </a:rPr>
              <a:t>to ‘</a:t>
            </a:r>
            <a:r>
              <a:rPr i="1" lang="en-US" sz="1600">
                <a:solidFill>
                  <a:srgbClr val="333333"/>
                </a:solidFill>
                <a:latin typeface="Arial"/>
                <a:ea typeface="Arial"/>
                <a:cs typeface="Arial"/>
                <a:sym typeface="Arial"/>
              </a:rPr>
              <a:t>Never</a:t>
            </a:r>
            <a:r>
              <a:rPr lang="en-US" sz="1600">
                <a:solidFill>
                  <a:srgbClr val="333333"/>
                </a:solidFill>
                <a:latin typeface="Arial"/>
                <a:ea typeface="Arial"/>
                <a:cs typeface="Arial"/>
                <a:sym typeface="Arial"/>
              </a:rPr>
              <a:t>’ save workspace in RStudio.</a:t>
            </a:r>
            <a:endParaRPr sz="1600">
              <a:latin typeface="Arial"/>
              <a:ea typeface="Arial"/>
              <a:cs typeface="Arial"/>
              <a:sym typeface="Arial"/>
            </a:endParaRPr>
          </a:p>
        </p:txBody>
      </p:sp>
      <p:sp>
        <p:nvSpPr>
          <p:cNvPr id="310" name="Google Shape;310;p45"/>
          <p:cNvSpPr txBox="1"/>
          <p:nvPr/>
        </p:nvSpPr>
        <p:spPr>
          <a:xfrm>
            <a:off x="692563" y="6076188"/>
            <a:ext cx="74010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 * Code handout download URL: </a:t>
            </a:r>
            <a:r>
              <a:rPr lang="en-US" sz="1400" u="sng">
                <a:solidFill>
                  <a:schemeClr val="hlink"/>
                </a:solidFill>
                <a:latin typeface="Arial"/>
                <a:ea typeface="Arial"/>
                <a:cs typeface="Arial"/>
                <a:sym typeface="Arial"/>
                <a:hlinkClick r:id="rId3"/>
              </a:rPr>
              <a:t>https://datacarpentry.org/R-ecology-lesson/code-handout.R ]</a:t>
            </a:r>
            <a:endParaRPr sz="1400">
              <a:latin typeface="Arial"/>
              <a:ea typeface="Arial"/>
              <a:cs typeface="Arial"/>
              <a:sym typeface="Arial"/>
            </a:endParaRPr>
          </a:p>
        </p:txBody>
      </p:sp>
      <p:pic>
        <p:nvPicPr>
          <p:cNvPr id="311" name="Google Shape;311;p45"/>
          <p:cNvPicPr preferRelativeResize="0"/>
          <p:nvPr/>
        </p:nvPicPr>
        <p:blipFill rotWithShape="1">
          <a:blip r:embed="rId4">
            <a:alphaModFix/>
          </a:blip>
          <a:srcRect b="0" l="0" r="0" t="0"/>
          <a:stretch/>
        </p:blipFill>
        <p:spPr>
          <a:xfrm>
            <a:off x="5104922" y="3217931"/>
            <a:ext cx="6254233" cy="1145396"/>
          </a:xfrm>
          <a:prstGeom prst="rect">
            <a:avLst/>
          </a:prstGeom>
          <a:noFill/>
          <a:ln>
            <a:noFill/>
          </a:ln>
        </p:spPr>
      </p:pic>
      <p:pic>
        <p:nvPicPr>
          <p:cNvPr id="312" name="Google Shape;312;p45"/>
          <p:cNvPicPr preferRelativeResize="0"/>
          <p:nvPr/>
        </p:nvPicPr>
        <p:blipFill rotWithShape="1">
          <a:blip r:embed="rId5">
            <a:alphaModFix/>
          </a:blip>
          <a:srcRect b="0" l="0" r="0" t="0"/>
          <a:stretch/>
        </p:blipFill>
        <p:spPr>
          <a:xfrm>
            <a:off x="903755" y="3253697"/>
            <a:ext cx="3857815" cy="1194470"/>
          </a:xfrm>
          <a:prstGeom prst="rect">
            <a:avLst/>
          </a:prstGeom>
          <a:noFill/>
          <a:ln>
            <a:noFill/>
          </a:ln>
        </p:spPr>
      </p:pic>
      <p:grpSp>
        <p:nvGrpSpPr>
          <p:cNvPr id="313" name="Google Shape;313;p45"/>
          <p:cNvGrpSpPr/>
          <p:nvPr/>
        </p:nvGrpSpPr>
        <p:grpSpPr>
          <a:xfrm>
            <a:off x="8972794" y="1662475"/>
            <a:ext cx="2386360" cy="1468507"/>
            <a:chOff x="8972794" y="1662475"/>
            <a:chExt cx="2386360" cy="1468507"/>
          </a:xfrm>
        </p:grpSpPr>
        <p:pic>
          <p:nvPicPr>
            <p:cNvPr id="314" name="Google Shape;314;p45"/>
            <p:cNvPicPr preferRelativeResize="0"/>
            <p:nvPr/>
          </p:nvPicPr>
          <p:blipFill rotWithShape="1">
            <a:blip r:embed="rId6">
              <a:alphaModFix/>
            </a:blip>
            <a:srcRect b="0" l="0" r="0" t="0"/>
            <a:stretch/>
          </p:blipFill>
          <p:spPr>
            <a:xfrm>
              <a:off x="8972794" y="1662475"/>
              <a:ext cx="2386360" cy="1468507"/>
            </a:xfrm>
            <a:prstGeom prst="rect">
              <a:avLst/>
            </a:prstGeom>
            <a:noFill/>
            <a:ln>
              <a:noFill/>
            </a:ln>
          </p:spPr>
        </p:pic>
        <p:sp>
          <p:nvSpPr>
            <p:cNvPr id="315" name="Google Shape;315;p45"/>
            <p:cNvSpPr/>
            <p:nvPr/>
          </p:nvSpPr>
          <p:spPr>
            <a:xfrm>
              <a:off x="9463369" y="2097578"/>
              <a:ext cx="367030" cy="365125"/>
            </a:xfrm>
            <a:custGeom>
              <a:rect b="b" l="l" r="r" t="t"/>
              <a:pathLst>
                <a:path extrusionOk="0" h="365125" w="367029">
                  <a:moveTo>
                    <a:pt x="0" y="0"/>
                  </a:moveTo>
                  <a:lnTo>
                    <a:pt x="366925" y="0"/>
                  </a:lnTo>
                  <a:lnTo>
                    <a:pt x="366925" y="364621"/>
                  </a:lnTo>
                  <a:lnTo>
                    <a:pt x="0" y="364621"/>
                  </a:lnTo>
                  <a:lnTo>
                    <a:pt x="0" y="0"/>
                  </a:lnTo>
                  <a:close/>
                </a:path>
              </a:pathLst>
            </a:custGeom>
            <a:noFill/>
            <a:ln cap="flat" cmpd="sng" w="285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6" name="Google Shape;316;p45"/>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00990" y="264667"/>
            <a:ext cx="11388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 Step #1: </a:t>
            </a:r>
            <a:r>
              <a:rPr b="0" i="1" lang="en-US" sz="2400">
                <a:latin typeface="Arial"/>
                <a:ea typeface="Arial"/>
                <a:cs typeface="Arial"/>
                <a:sym typeface="Arial"/>
              </a:rPr>
              <a:t>Set up your workspace</a:t>
            </a:r>
            <a:r>
              <a:rPr b="0" lang="en-US" sz="2400">
                <a:latin typeface="Arial"/>
                <a:ea typeface="Arial"/>
                <a:cs typeface="Arial"/>
                <a:sym typeface="Arial"/>
              </a:rPr>
              <a:t>)</a:t>
            </a:r>
            <a:endParaRPr sz="2400">
              <a:latin typeface="Arial"/>
              <a:ea typeface="Arial"/>
              <a:cs typeface="Arial"/>
              <a:sym typeface="Arial"/>
            </a:endParaRPr>
          </a:p>
        </p:txBody>
      </p:sp>
      <p:sp>
        <p:nvSpPr>
          <p:cNvPr id="322" name="Google Shape;322;p46"/>
          <p:cNvSpPr txBox="1"/>
          <p:nvPr/>
        </p:nvSpPr>
        <p:spPr>
          <a:xfrm>
            <a:off x="458904" y="1700182"/>
            <a:ext cx="7423784" cy="292100"/>
          </a:xfrm>
          <a:prstGeom prst="rect">
            <a:avLst/>
          </a:prstGeom>
          <a:solidFill>
            <a:srgbClr val="FFFF00"/>
          </a:solidFill>
          <a:ln>
            <a:noFill/>
          </a:ln>
        </p:spPr>
        <p:txBody>
          <a:bodyPr anchorCtr="0" anchor="t" bIns="0" lIns="0" spcFirstLastPara="1" rIns="0" wrap="square" tIns="0">
            <a:spAutoFit/>
          </a:bodyPr>
          <a:lstStyle/>
          <a:p>
            <a:pPr indent="0" lvl="0" marL="69850" marR="0" rtl="0" algn="l">
              <a:lnSpc>
                <a:spcPct val="110250"/>
              </a:lnSpc>
              <a:spcBef>
                <a:spcPts val="0"/>
              </a:spcBef>
              <a:spcAft>
                <a:spcPts val="0"/>
              </a:spcAft>
              <a:buNone/>
            </a:pPr>
            <a:r>
              <a:rPr lang="en-US" sz="2000">
                <a:solidFill>
                  <a:srgbClr val="333333"/>
                </a:solidFill>
                <a:latin typeface="Arial"/>
                <a:ea typeface="Arial"/>
                <a:cs typeface="Arial"/>
                <a:sym typeface="Arial"/>
              </a:rPr>
              <a:t>(</a:t>
            </a:r>
            <a:r>
              <a:rPr i="1" lang="en-US" sz="2000">
                <a:solidFill>
                  <a:srgbClr val="333333"/>
                </a:solidFill>
                <a:latin typeface="Arial"/>
                <a:ea typeface="Arial"/>
                <a:cs typeface="Arial"/>
                <a:sym typeface="Arial"/>
              </a:rPr>
              <a:t>Optional</a:t>
            </a:r>
            <a:r>
              <a:rPr lang="en-US" sz="2000">
                <a:solidFill>
                  <a:srgbClr val="333333"/>
                </a:solidFill>
                <a:latin typeface="Arial"/>
                <a:ea typeface="Arial"/>
                <a:cs typeface="Arial"/>
                <a:sym typeface="Arial"/>
              </a:rPr>
              <a:t>) Set </a:t>
            </a:r>
            <a:r>
              <a:rPr i="1" lang="en-US" sz="2000">
                <a:solidFill>
                  <a:srgbClr val="333333"/>
                </a:solidFill>
                <a:latin typeface="Arial"/>
                <a:ea typeface="Arial"/>
                <a:cs typeface="Arial"/>
                <a:sym typeface="Arial"/>
              </a:rPr>
              <a:t>Preferences </a:t>
            </a:r>
            <a:r>
              <a:rPr lang="en-US" sz="2000">
                <a:solidFill>
                  <a:srgbClr val="333333"/>
                </a:solidFill>
                <a:latin typeface="Arial"/>
                <a:ea typeface="Arial"/>
                <a:cs typeface="Arial"/>
                <a:sym typeface="Arial"/>
              </a:rPr>
              <a:t>to ‘</a:t>
            </a:r>
            <a:r>
              <a:rPr i="1" lang="en-US" sz="2000">
                <a:solidFill>
                  <a:srgbClr val="333333"/>
                </a:solidFill>
                <a:latin typeface="Arial"/>
                <a:ea typeface="Arial"/>
                <a:cs typeface="Arial"/>
                <a:sym typeface="Arial"/>
              </a:rPr>
              <a:t>Never</a:t>
            </a:r>
            <a:r>
              <a:rPr lang="en-US" sz="2000">
                <a:solidFill>
                  <a:srgbClr val="333333"/>
                </a:solidFill>
                <a:latin typeface="Arial"/>
                <a:ea typeface="Arial"/>
                <a:cs typeface="Arial"/>
                <a:sym typeface="Arial"/>
              </a:rPr>
              <a:t>’ save workspace in RStudio.</a:t>
            </a:r>
            <a:endParaRPr sz="2000">
              <a:latin typeface="Arial"/>
              <a:ea typeface="Arial"/>
              <a:cs typeface="Arial"/>
              <a:sym typeface="Arial"/>
            </a:endParaRPr>
          </a:p>
        </p:txBody>
      </p:sp>
      <p:sp>
        <p:nvSpPr>
          <p:cNvPr id="323" name="Google Shape;323;p46"/>
          <p:cNvSpPr txBox="1"/>
          <p:nvPr/>
        </p:nvSpPr>
        <p:spPr>
          <a:xfrm>
            <a:off x="446204" y="1115059"/>
            <a:ext cx="108184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Using RStudio projects makes this easy and ensures that your working directory is set up properly.</a:t>
            </a:r>
            <a:endParaRPr sz="1800">
              <a:latin typeface="Arial"/>
              <a:ea typeface="Arial"/>
              <a:cs typeface="Arial"/>
              <a:sym typeface="Arial"/>
            </a:endParaRPr>
          </a:p>
        </p:txBody>
      </p:sp>
      <p:sp>
        <p:nvSpPr>
          <p:cNvPr id="324" name="Google Shape;324;p46"/>
          <p:cNvSpPr txBox="1"/>
          <p:nvPr/>
        </p:nvSpPr>
        <p:spPr>
          <a:xfrm>
            <a:off x="541054" y="2203196"/>
            <a:ext cx="5734050" cy="3308350"/>
          </a:xfrm>
          <a:prstGeom prst="rect">
            <a:avLst/>
          </a:prstGeom>
          <a:noFill/>
          <a:ln>
            <a:noFill/>
          </a:ln>
        </p:spPr>
        <p:txBody>
          <a:bodyPr anchorCtr="0" anchor="t" bIns="0" lIns="0" spcFirstLastPara="1" rIns="0" wrap="square" tIns="28575">
            <a:spAutoFit/>
          </a:bodyPr>
          <a:lstStyle/>
          <a:p>
            <a:pPr indent="0" lvl="0" marL="12700" marR="5080" rtl="0" algn="l">
              <a:lnSpc>
                <a:spcPct val="116111"/>
              </a:lnSpc>
              <a:spcBef>
                <a:spcPts val="0"/>
              </a:spcBef>
              <a:spcAft>
                <a:spcPts val="0"/>
              </a:spcAft>
              <a:buNone/>
            </a:pPr>
            <a:r>
              <a:rPr b="1" lang="en-US" sz="1800">
                <a:solidFill>
                  <a:srgbClr val="333333"/>
                </a:solidFill>
                <a:latin typeface="Arial"/>
                <a:ea typeface="Arial"/>
                <a:cs typeface="Arial"/>
                <a:sym typeface="Arial"/>
              </a:rPr>
              <a:t>A workspace is your current working environment in  RStudio which includes any user-defined object.</a:t>
            </a:r>
            <a:endParaRPr sz="1800">
              <a:latin typeface="Arial"/>
              <a:ea typeface="Arial"/>
              <a:cs typeface="Arial"/>
              <a:sym typeface="Arial"/>
            </a:endParaRPr>
          </a:p>
          <a:p>
            <a:pPr indent="0" lvl="0" marL="0" marR="0" rtl="0" algn="l">
              <a:lnSpc>
                <a:spcPct val="100000"/>
              </a:lnSpc>
              <a:spcBef>
                <a:spcPts val="15"/>
              </a:spcBef>
              <a:spcAft>
                <a:spcPts val="0"/>
              </a:spcAft>
              <a:buNone/>
            </a:pPr>
            <a:r>
              <a:t/>
            </a:r>
            <a:endParaRPr sz="1750">
              <a:latin typeface="Arial"/>
              <a:ea typeface="Arial"/>
              <a:cs typeface="Arial"/>
              <a:sym typeface="Arial"/>
            </a:endParaRPr>
          </a:p>
          <a:p>
            <a:pPr indent="-285750" lvl="0" marL="298450" marR="143510" rtl="0" algn="l">
              <a:lnSpc>
                <a:spcPct val="102200"/>
              </a:lnSpc>
              <a:spcBef>
                <a:spcPts val="5"/>
              </a:spcBef>
              <a:spcAft>
                <a:spcPts val="0"/>
              </a:spcAft>
              <a:buClr>
                <a:srgbClr val="333333"/>
              </a:buClr>
              <a:buSzPts val="1800"/>
              <a:buFont typeface="Arial"/>
              <a:buChar char="•"/>
            </a:pPr>
            <a:r>
              <a:rPr lang="en-US" sz="1800">
                <a:solidFill>
                  <a:srgbClr val="333333"/>
                </a:solidFill>
                <a:latin typeface="Arial"/>
                <a:ea typeface="Arial"/>
                <a:cs typeface="Arial"/>
                <a:sym typeface="Arial"/>
              </a:rPr>
              <a:t>By default, all of these objects will be saved, and  automatically loaded, when you reopen your project.</a:t>
            </a:r>
            <a:endParaRPr sz="1800">
              <a:latin typeface="Arial"/>
              <a:ea typeface="Arial"/>
              <a:cs typeface="Arial"/>
              <a:sym typeface="Arial"/>
            </a:endParaRPr>
          </a:p>
          <a:p>
            <a:pPr indent="0" lvl="0" marL="0" marR="0" rtl="0" algn="l">
              <a:lnSpc>
                <a:spcPct val="100000"/>
              </a:lnSpc>
              <a:spcBef>
                <a:spcPts val="55"/>
              </a:spcBef>
              <a:spcAft>
                <a:spcPts val="0"/>
              </a:spcAft>
              <a:buClr>
                <a:srgbClr val="333333"/>
              </a:buClr>
              <a:buSzPts val="1800"/>
              <a:buFont typeface="Arial"/>
              <a:buNone/>
            </a:pPr>
            <a:r>
              <a:t/>
            </a:r>
            <a:endParaRPr sz="1800">
              <a:latin typeface="Arial"/>
              <a:ea typeface="Arial"/>
              <a:cs typeface="Arial"/>
              <a:sym typeface="Arial"/>
            </a:endParaRPr>
          </a:p>
          <a:p>
            <a:pPr indent="-285750" lvl="0" marL="298450" marR="16510" rtl="0" algn="l">
              <a:lnSpc>
                <a:spcPct val="1004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Saving a workspace to </a:t>
            </a:r>
            <a:r>
              <a:rPr lang="en-US" sz="1800">
                <a:latin typeface="Arial"/>
                <a:ea typeface="Arial"/>
                <a:cs typeface="Arial"/>
                <a:sym typeface="Arial"/>
              </a:rPr>
              <a:t>.RData </a:t>
            </a:r>
            <a:r>
              <a:rPr lang="en-US" sz="1800">
                <a:solidFill>
                  <a:srgbClr val="333333"/>
                </a:solidFill>
                <a:latin typeface="Arial"/>
                <a:ea typeface="Arial"/>
                <a:cs typeface="Arial"/>
                <a:sym typeface="Arial"/>
              </a:rPr>
              <a:t>can be cumbersome,  especially if you are working with larger datasets, and  it can lead to hard to debug errors by having objects  in memory you forgot you had.</a:t>
            </a:r>
            <a:endParaRPr sz="1800">
              <a:latin typeface="Arial"/>
              <a:ea typeface="Arial"/>
              <a:cs typeface="Arial"/>
              <a:sym typeface="Arial"/>
            </a:endParaRPr>
          </a:p>
          <a:p>
            <a:pPr indent="0" lvl="0" marL="0" marR="0" rtl="0" algn="l">
              <a:lnSpc>
                <a:spcPct val="100000"/>
              </a:lnSpc>
              <a:spcBef>
                <a:spcPts val="10"/>
              </a:spcBef>
              <a:spcAft>
                <a:spcPts val="0"/>
              </a:spcAft>
              <a:buClr>
                <a:srgbClr val="333333"/>
              </a:buClr>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To turn this off, go to </a:t>
            </a:r>
            <a:r>
              <a:rPr i="1" lang="en-US" sz="1800">
                <a:solidFill>
                  <a:srgbClr val="333333"/>
                </a:solidFill>
                <a:latin typeface="Arial"/>
                <a:ea typeface="Arial"/>
                <a:cs typeface="Arial"/>
                <a:sym typeface="Arial"/>
              </a:rPr>
              <a:t>Tools </a:t>
            </a:r>
            <a:r>
              <a:rPr lang="en-US" sz="1800">
                <a:solidFill>
                  <a:srgbClr val="333333"/>
                </a:solidFill>
                <a:latin typeface="Arial"/>
                <a:ea typeface="Arial"/>
                <a:cs typeface="Arial"/>
                <a:sym typeface="Arial"/>
              </a:rPr>
              <a:t>–&gt; ‘</a:t>
            </a:r>
            <a:r>
              <a:rPr i="1" lang="en-US" sz="1800">
                <a:solidFill>
                  <a:srgbClr val="333333"/>
                </a:solidFill>
                <a:latin typeface="Arial"/>
                <a:ea typeface="Arial"/>
                <a:cs typeface="Arial"/>
                <a:sym typeface="Arial"/>
              </a:rPr>
              <a:t>Global Options</a:t>
            </a:r>
            <a:r>
              <a:rPr lang="en-US" sz="1800">
                <a:solidFill>
                  <a:srgbClr val="333333"/>
                </a:solidFill>
                <a:latin typeface="Arial"/>
                <a:ea typeface="Arial"/>
                <a:cs typeface="Arial"/>
                <a:sym typeface="Arial"/>
              </a:rPr>
              <a:t>’ and</a:t>
            </a:r>
            <a:endParaRPr sz="1800">
              <a:latin typeface="Arial"/>
              <a:ea typeface="Arial"/>
              <a:cs typeface="Arial"/>
              <a:sym typeface="Arial"/>
            </a:endParaRPr>
          </a:p>
        </p:txBody>
      </p:sp>
      <p:sp>
        <p:nvSpPr>
          <p:cNvPr id="325" name="Google Shape;325;p46"/>
          <p:cNvSpPr txBox="1"/>
          <p:nvPr/>
        </p:nvSpPr>
        <p:spPr>
          <a:xfrm>
            <a:off x="839503" y="5530033"/>
            <a:ext cx="5253990" cy="266700"/>
          </a:xfrm>
          <a:prstGeom prst="rect">
            <a:avLst/>
          </a:prstGeom>
          <a:solidFill>
            <a:srgbClr val="FFFF00"/>
          </a:solidFill>
          <a:ln>
            <a:noFill/>
          </a:ln>
        </p:spPr>
        <p:txBody>
          <a:bodyPr anchorCtr="0" anchor="t" bIns="0" lIns="0" spcFirstLastPara="1" rIns="0" wrap="square" tIns="0">
            <a:spAutoFit/>
          </a:bodyPr>
          <a:lstStyle/>
          <a:p>
            <a:pPr indent="0" lvl="0" marL="0" marR="0" rtl="0" algn="l">
              <a:lnSpc>
                <a:spcPct val="108888"/>
              </a:lnSpc>
              <a:spcBef>
                <a:spcPts val="0"/>
              </a:spcBef>
              <a:spcAft>
                <a:spcPts val="0"/>
              </a:spcAft>
              <a:buNone/>
            </a:pPr>
            <a:r>
              <a:rPr b="1" lang="en-US" sz="1800">
                <a:solidFill>
                  <a:srgbClr val="333333"/>
                </a:solidFill>
                <a:latin typeface="Arial"/>
                <a:ea typeface="Arial"/>
                <a:cs typeface="Arial"/>
                <a:sym typeface="Arial"/>
              </a:rPr>
              <a:t>select the ‘Never’ option for ‘Save workspace to</a:t>
            </a:r>
            <a:endParaRPr sz="1800">
              <a:latin typeface="Arial"/>
              <a:ea typeface="Arial"/>
              <a:cs typeface="Arial"/>
              <a:sym typeface="Arial"/>
            </a:endParaRPr>
          </a:p>
        </p:txBody>
      </p:sp>
      <p:sp>
        <p:nvSpPr>
          <p:cNvPr id="326" name="Google Shape;326;p46"/>
          <p:cNvSpPr txBox="1"/>
          <p:nvPr/>
        </p:nvSpPr>
        <p:spPr>
          <a:xfrm>
            <a:off x="839503" y="5796733"/>
            <a:ext cx="1702435" cy="254000"/>
          </a:xfrm>
          <a:prstGeom prst="rect">
            <a:avLst/>
          </a:prstGeom>
          <a:solidFill>
            <a:srgbClr val="FFFF00"/>
          </a:solidFill>
          <a:ln>
            <a:noFill/>
          </a:ln>
        </p:spPr>
        <p:txBody>
          <a:bodyPr anchorCtr="0" anchor="t" bIns="0" lIns="0" spcFirstLastPara="1" rIns="0" wrap="square" tIns="0">
            <a:spAutoFit/>
          </a:bodyPr>
          <a:lstStyle/>
          <a:p>
            <a:pPr indent="0" lvl="0" marL="0" marR="0" rtl="0" algn="l">
              <a:lnSpc>
                <a:spcPct val="108333"/>
              </a:lnSpc>
              <a:spcBef>
                <a:spcPts val="0"/>
              </a:spcBef>
              <a:spcAft>
                <a:spcPts val="0"/>
              </a:spcAft>
              <a:buNone/>
            </a:pPr>
            <a:r>
              <a:rPr b="1" lang="en-US" sz="1800">
                <a:solidFill>
                  <a:srgbClr val="333333"/>
                </a:solidFill>
                <a:latin typeface="Arial"/>
                <a:ea typeface="Arial"/>
                <a:cs typeface="Arial"/>
                <a:sym typeface="Arial"/>
              </a:rPr>
              <a:t>.RData’ on exit.’</a:t>
            </a:r>
            <a:endParaRPr sz="1800">
              <a:latin typeface="Arial"/>
              <a:ea typeface="Arial"/>
              <a:cs typeface="Arial"/>
              <a:sym typeface="Arial"/>
            </a:endParaRPr>
          </a:p>
        </p:txBody>
      </p:sp>
      <p:pic>
        <p:nvPicPr>
          <p:cNvPr id="327" name="Google Shape;327;p46"/>
          <p:cNvPicPr preferRelativeResize="0"/>
          <p:nvPr/>
        </p:nvPicPr>
        <p:blipFill rotWithShape="1">
          <a:blip r:embed="rId3">
            <a:alphaModFix/>
          </a:blip>
          <a:srcRect b="0" l="0" r="0" t="0"/>
          <a:stretch/>
        </p:blipFill>
        <p:spPr>
          <a:xfrm>
            <a:off x="6962636" y="2274331"/>
            <a:ext cx="4581663" cy="3592348"/>
          </a:xfrm>
          <a:prstGeom prst="rect">
            <a:avLst/>
          </a:prstGeom>
          <a:noFill/>
          <a:ln>
            <a:noFill/>
          </a:ln>
        </p:spPr>
      </p:pic>
      <p:sp>
        <p:nvSpPr>
          <p:cNvPr id="328" name="Google Shape;328;p46"/>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00990" y="264667"/>
            <a:ext cx="11452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 Step #1: </a:t>
            </a:r>
            <a:r>
              <a:rPr b="0" i="1" lang="en-US" sz="2400">
                <a:latin typeface="Arial"/>
                <a:ea typeface="Arial"/>
                <a:cs typeface="Arial"/>
                <a:sym typeface="Arial"/>
              </a:rPr>
              <a:t>Create your R script file</a:t>
            </a:r>
            <a:r>
              <a:rPr b="0" lang="en-US" sz="2400">
                <a:latin typeface="Arial"/>
                <a:ea typeface="Arial"/>
                <a:cs typeface="Arial"/>
                <a:sym typeface="Arial"/>
              </a:rPr>
              <a:t>)</a:t>
            </a:r>
            <a:endParaRPr sz="2400">
              <a:latin typeface="Arial"/>
              <a:ea typeface="Arial"/>
              <a:cs typeface="Arial"/>
              <a:sym typeface="Arial"/>
            </a:endParaRPr>
          </a:p>
        </p:txBody>
      </p:sp>
      <p:sp>
        <p:nvSpPr>
          <p:cNvPr id="334" name="Google Shape;334;p47"/>
          <p:cNvSpPr txBox="1"/>
          <p:nvPr/>
        </p:nvSpPr>
        <p:spPr>
          <a:xfrm>
            <a:off x="440705" y="1217676"/>
            <a:ext cx="568452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333333"/>
                </a:solidFill>
                <a:latin typeface="Arial"/>
                <a:ea typeface="Arial"/>
                <a:cs typeface="Arial"/>
                <a:sym typeface="Arial"/>
              </a:rPr>
              <a:t>Create a new file where we will type our scripts</a:t>
            </a:r>
            <a:endParaRPr sz="2000">
              <a:latin typeface="Arial"/>
              <a:ea typeface="Arial"/>
              <a:cs typeface="Arial"/>
              <a:sym typeface="Arial"/>
            </a:endParaRPr>
          </a:p>
        </p:txBody>
      </p:sp>
      <p:sp>
        <p:nvSpPr>
          <p:cNvPr id="335" name="Google Shape;335;p47"/>
          <p:cNvSpPr txBox="1"/>
          <p:nvPr/>
        </p:nvSpPr>
        <p:spPr>
          <a:xfrm>
            <a:off x="440705" y="1803908"/>
            <a:ext cx="102876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33"/>
                </a:solidFill>
                <a:latin typeface="Arial"/>
                <a:ea typeface="Arial"/>
                <a:cs typeface="Arial"/>
                <a:sym typeface="Arial"/>
              </a:rPr>
              <a:t>Go to </a:t>
            </a:r>
            <a:r>
              <a:rPr i="1" lang="en-US" sz="1800">
                <a:solidFill>
                  <a:srgbClr val="333333"/>
                </a:solidFill>
                <a:latin typeface="Arial"/>
                <a:ea typeface="Arial"/>
                <a:cs typeface="Arial"/>
                <a:sym typeface="Arial"/>
              </a:rPr>
              <a:t>File </a:t>
            </a:r>
            <a:r>
              <a:rPr lang="en-US" sz="1800">
                <a:solidFill>
                  <a:srgbClr val="333333"/>
                </a:solidFill>
                <a:latin typeface="Arial"/>
                <a:ea typeface="Arial"/>
                <a:cs typeface="Arial"/>
                <a:sym typeface="Arial"/>
              </a:rPr>
              <a:t>&gt; </a:t>
            </a:r>
            <a:r>
              <a:rPr i="1" lang="en-US" sz="1800">
                <a:solidFill>
                  <a:srgbClr val="333333"/>
                </a:solidFill>
                <a:latin typeface="Arial"/>
                <a:ea typeface="Arial"/>
                <a:cs typeface="Arial"/>
                <a:sym typeface="Arial"/>
              </a:rPr>
              <a:t>New File </a:t>
            </a:r>
            <a:r>
              <a:rPr lang="en-US" sz="1800">
                <a:solidFill>
                  <a:srgbClr val="333333"/>
                </a:solidFill>
                <a:latin typeface="Arial"/>
                <a:ea typeface="Arial"/>
                <a:cs typeface="Arial"/>
                <a:sym typeface="Arial"/>
              </a:rPr>
              <a:t>&gt; </a:t>
            </a:r>
            <a:r>
              <a:rPr i="1" lang="en-US" sz="1800">
                <a:solidFill>
                  <a:srgbClr val="333333"/>
                </a:solidFill>
                <a:latin typeface="Arial"/>
                <a:ea typeface="Arial"/>
                <a:cs typeface="Arial"/>
                <a:sym typeface="Arial"/>
              </a:rPr>
              <a:t>R script</a:t>
            </a:r>
            <a:r>
              <a:rPr lang="en-US" sz="1800">
                <a:solidFill>
                  <a:srgbClr val="333333"/>
                </a:solidFill>
                <a:latin typeface="Arial"/>
                <a:ea typeface="Arial"/>
                <a:cs typeface="Arial"/>
                <a:sym typeface="Arial"/>
              </a:rPr>
              <a:t>. Click the </a:t>
            </a:r>
            <a:r>
              <a:rPr i="1" lang="en-US" sz="1800">
                <a:solidFill>
                  <a:srgbClr val="333333"/>
                </a:solidFill>
                <a:latin typeface="Arial"/>
                <a:ea typeface="Arial"/>
                <a:cs typeface="Arial"/>
                <a:sym typeface="Arial"/>
              </a:rPr>
              <a:t>save icon </a:t>
            </a:r>
            <a:r>
              <a:rPr lang="en-US" sz="1800">
                <a:solidFill>
                  <a:srgbClr val="333333"/>
                </a:solidFill>
                <a:latin typeface="Arial"/>
                <a:ea typeface="Arial"/>
                <a:cs typeface="Arial"/>
                <a:sym typeface="Arial"/>
              </a:rPr>
              <a:t>on your toolbar and save your script as “script.R”.</a:t>
            </a:r>
            <a:endParaRPr sz="1800">
              <a:latin typeface="Arial"/>
              <a:ea typeface="Arial"/>
              <a:cs typeface="Arial"/>
              <a:sym typeface="Arial"/>
            </a:endParaRPr>
          </a:p>
        </p:txBody>
      </p:sp>
      <p:pic>
        <p:nvPicPr>
          <p:cNvPr id="336" name="Google Shape;336;p47"/>
          <p:cNvPicPr preferRelativeResize="0"/>
          <p:nvPr/>
        </p:nvPicPr>
        <p:blipFill rotWithShape="1">
          <a:blip r:embed="rId3">
            <a:alphaModFix/>
          </a:blip>
          <a:srcRect b="0" l="0" r="0" t="0"/>
          <a:stretch/>
        </p:blipFill>
        <p:spPr>
          <a:xfrm>
            <a:off x="8305800" y="2459145"/>
            <a:ext cx="3429000" cy="3009898"/>
          </a:xfrm>
          <a:prstGeom prst="rect">
            <a:avLst/>
          </a:prstGeom>
          <a:noFill/>
          <a:ln>
            <a:noFill/>
          </a:ln>
        </p:spPr>
      </p:pic>
      <p:pic>
        <p:nvPicPr>
          <p:cNvPr id="337" name="Google Shape;337;p47"/>
          <p:cNvPicPr preferRelativeResize="0"/>
          <p:nvPr/>
        </p:nvPicPr>
        <p:blipFill rotWithShape="1">
          <a:blip r:embed="rId4">
            <a:alphaModFix/>
          </a:blip>
          <a:srcRect b="0" l="0" r="0" t="0"/>
          <a:stretch/>
        </p:blipFill>
        <p:spPr>
          <a:xfrm>
            <a:off x="480896" y="2383969"/>
            <a:ext cx="7505699" cy="1676399"/>
          </a:xfrm>
          <a:prstGeom prst="rect">
            <a:avLst/>
          </a:prstGeom>
          <a:noFill/>
          <a:ln>
            <a:noFill/>
          </a:ln>
        </p:spPr>
      </p:pic>
      <p:sp>
        <p:nvSpPr>
          <p:cNvPr id="338" name="Google Shape;338;p47"/>
          <p:cNvSpPr txBox="1"/>
          <p:nvPr/>
        </p:nvSpPr>
        <p:spPr>
          <a:xfrm>
            <a:off x="7405812" y="1222277"/>
            <a:ext cx="4239895" cy="339090"/>
          </a:xfrm>
          <a:prstGeom prst="rect">
            <a:avLst/>
          </a:prstGeom>
          <a:solidFill>
            <a:srgbClr val="F2F2F2"/>
          </a:solidFill>
          <a:ln>
            <a:noFill/>
          </a:ln>
        </p:spPr>
        <p:txBody>
          <a:bodyPr anchorCtr="0" anchor="t" bIns="0" lIns="0" spcFirstLastPara="1" rIns="0" wrap="square" tIns="46350">
            <a:spAutoFit/>
          </a:bodyPr>
          <a:lstStyle/>
          <a:p>
            <a:pPr indent="0" lvl="0" marL="0" marR="0" rtl="0" algn="ctr">
              <a:lnSpc>
                <a:spcPct val="100000"/>
              </a:lnSpc>
              <a:spcBef>
                <a:spcPts val="0"/>
              </a:spcBef>
              <a:spcAft>
                <a:spcPts val="0"/>
              </a:spcAft>
              <a:buNone/>
            </a:pPr>
            <a:r>
              <a:rPr lang="en-US" sz="1600">
                <a:latin typeface="Arial"/>
                <a:ea typeface="Arial"/>
                <a:cs typeface="Arial"/>
                <a:sym typeface="Arial"/>
              </a:rPr>
              <a:t>There are multiple ways around.. </a:t>
            </a:r>
            <a:r>
              <a:rPr lang="en-US" sz="1600">
                <a:latin typeface="Noto Sans Symbols"/>
                <a:ea typeface="Noto Sans Symbols"/>
                <a:cs typeface="Noto Sans Symbols"/>
                <a:sym typeface="Noto Sans Symbols"/>
              </a:rPr>
              <a:t>☺</a:t>
            </a:r>
            <a:endParaRPr sz="1600">
              <a:latin typeface="Noto Sans Symbols"/>
              <a:ea typeface="Noto Sans Symbols"/>
              <a:cs typeface="Noto Sans Symbols"/>
              <a:sym typeface="Noto Sans Symbols"/>
            </a:endParaRPr>
          </a:p>
        </p:txBody>
      </p:sp>
      <p:grpSp>
        <p:nvGrpSpPr>
          <p:cNvPr id="339" name="Google Shape;339;p47"/>
          <p:cNvGrpSpPr/>
          <p:nvPr/>
        </p:nvGrpSpPr>
        <p:grpSpPr>
          <a:xfrm>
            <a:off x="497781" y="4268788"/>
            <a:ext cx="6300136" cy="2058635"/>
            <a:chOff x="497781" y="4268788"/>
            <a:chExt cx="6300136" cy="2058635"/>
          </a:xfrm>
        </p:grpSpPr>
        <p:pic>
          <p:nvPicPr>
            <p:cNvPr id="340" name="Google Shape;340;p47"/>
            <p:cNvPicPr preferRelativeResize="0"/>
            <p:nvPr/>
          </p:nvPicPr>
          <p:blipFill rotWithShape="1">
            <a:blip r:embed="rId5">
              <a:alphaModFix/>
            </a:blip>
            <a:srcRect b="0" l="0" r="0" t="0"/>
            <a:stretch/>
          </p:blipFill>
          <p:spPr>
            <a:xfrm>
              <a:off x="497781" y="4268788"/>
              <a:ext cx="6300136" cy="2058635"/>
            </a:xfrm>
            <a:prstGeom prst="rect">
              <a:avLst/>
            </a:prstGeom>
            <a:noFill/>
            <a:ln>
              <a:noFill/>
            </a:ln>
          </p:spPr>
        </p:pic>
        <p:sp>
          <p:nvSpPr>
            <p:cNvPr id="341" name="Google Shape;341;p47"/>
            <p:cNvSpPr/>
            <p:nvPr/>
          </p:nvSpPr>
          <p:spPr>
            <a:xfrm>
              <a:off x="1300676" y="4978091"/>
              <a:ext cx="305435" cy="307975"/>
            </a:xfrm>
            <a:custGeom>
              <a:rect b="b" l="l" r="r" t="t"/>
              <a:pathLst>
                <a:path extrusionOk="0" h="307975" w="305434">
                  <a:moveTo>
                    <a:pt x="0" y="0"/>
                  </a:moveTo>
                  <a:lnTo>
                    <a:pt x="305099" y="0"/>
                  </a:lnTo>
                  <a:lnTo>
                    <a:pt x="305099" y="307588"/>
                  </a:lnTo>
                  <a:lnTo>
                    <a:pt x="0" y="307588"/>
                  </a:lnTo>
                  <a:lnTo>
                    <a:pt x="0" y="0"/>
                  </a:lnTo>
                  <a:close/>
                </a:path>
              </a:pathLst>
            </a:custGeom>
            <a:noFill/>
            <a:ln cap="flat" cmpd="sng" w="285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42" name="Google Shape;342;p47"/>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00990" y="264667"/>
            <a:ext cx="8749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Setting up our working environment (</a:t>
            </a:r>
            <a:r>
              <a:rPr b="0" i="1" lang="en-US" sz="2400">
                <a:latin typeface="Arial"/>
                <a:ea typeface="Arial"/>
                <a:cs typeface="Arial"/>
                <a:sym typeface="Arial"/>
              </a:rPr>
              <a:t>directory tree</a:t>
            </a:r>
            <a:r>
              <a:rPr b="0" lang="en-US" sz="2400">
                <a:latin typeface="Arial"/>
                <a:ea typeface="Arial"/>
                <a:cs typeface="Arial"/>
                <a:sym typeface="Arial"/>
              </a:rPr>
              <a:t>)</a:t>
            </a:r>
            <a:endParaRPr sz="2400">
              <a:latin typeface="Arial"/>
              <a:ea typeface="Arial"/>
              <a:cs typeface="Arial"/>
              <a:sym typeface="Arial"/>
            </a:endParaRPr>
          </a:p>
        </p:txBody>
      </p:sp>
      <p:sp>
        <p:nvSpPr>
          <p:cNvPr id="348" name="Google Shape;348;p48"/>
          <p:cNvSpPr txBox="1"/>
          <p:nvPr/>
        </p:nvSpPr>
        <p:spPr>
          <a:xfrm>
            <a:off x="300990" y="1267459"/>
            <a:ext cx="5938520" cy="228092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lang="en-US" sz="1800">
                <a:solidFill>
                  <a:srgbClr val="333333"/>
                </a:solidFill>
                <a:latin typeface="Arial"/>
                <a:ea typeface="Arial"/>
                <a:cs typeface="Arial"/>
                <a:sym typeface="Arial"/>
              </a:rPr>
              <a:t>Set and organizing your </a:t>
            </a:r>
            <a:r>
              <a:rPr b="1" i="1" lang="en-US" sz="1800">
                <a:solidFill>
                  <a:srgbClr val="333333"/>
                </a:solidFill>
                <a:latin typeface="Arial"/>
                <a:ea typeface="Arial"/>
                <a:cs typeface="Arial"/>
                <a:sym typeface="Arial"/>
              </a:rPr>
              <a:t>directory tree</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2650">
              <a:latin typeface="Arial"/>
              <a:ea typeface="Arial"/>
              <a:cs typeface="Arial"/>
              <a:sym typeface="Arial"/>
            </a:endParaRPr>
          </a:p>
          <a:p>
            <a:pPr indent="0" lvl="0" marL="12700" marR="5080" rtl="0" algn="just">
              <a:lnSpc>
                <a:spcPct val="99400"/>
              </a:lnSpc>
              <a:spcBef>
                <a:spcPts val="0"/>
              </a:spcBef>
              <a:spcAft>
                <a:spcPts val="0"/>
              </a:spcAft>
              <a:buNone/>
            </a:pPr>
            <a:r>
              <a:rPr lang="en-US" sz="1600">
                <a:solidFill>
                  <a:srgbClr val="333333"/>
                </a:solidFill>
                <a:latin typeface="Arial"/>
                <a:ea typeface="Arial"/>
                <a:cs typeface="Arial"/>
                <a:sym typeface="Arial"/>
              </a:rPr>
              <a:t>Under the </a:t>
            </a:r>
            <a:r>
              <a:rPr i="1" lang="en-US" sz="1600">
                <a:solidFill>
                  <a:srgbClr val="333333"/>
                </a:solidFill>
                <a:latin typeface="Arial"/>
                <a:ea typeface="Arial"/>
                <a:cs typeface="Arial"/>
                <a:sym typeface="Arial"/>
              </a:rPr>
              <a:t>Files </a:t>
            </a:r>
            <a:r>
              <a:rPr lang="en-US" sz="1600">
                <a:solidFill>
                  <a:srgbClr val="333333"/>
                </a:solidFill>
                <a:latin typeface="Arial"/>
                <a:ea typeface="Arial"/>
                <a:cs typeface="Arial"/>
                <a:sym typeface="Arial"/>
              </a:rPr>
              <a:t>tab on the right of the screen, click on </a:t>
            </a:r>
            <a:r>
              <a:rPr i="1" lang="en-US" sz="1600">
                <a:solidFill>
                  <a:srgbClr val="333333"/>
                </a:solidFill>
                <a:latin typeface="Arial"/>
                <a:ea typeface="Arial"/>
                <a:cs typeface="Arial"/>
                <a:sym typeface="Arial"/>
              </a:rPr>
              <a:t>New  Folder </a:t>
            </a:r>
            <a:r>
              <a:rPr lang="en-US" sz="1600">
                <a:solidFill>
                  <a:srgbClr val="333333"/>
                </a:solidFill>
                <a:latin typeface="Arial"/>
                <a:ea typeface="Arial"/>
                <a:cs typeface="Arial"/>
                <a:sym typeface="Arial"/>
              </a:rPr>
              <a:t>and create a folder named </a:t>
            </a:r>
            <a:r>
              <a:rPr i="1" lang="en-US" sz="1600">
                <a:solidFill>
                  <a:srgbClr val="333333"/>
                </a:solidFill>
                <a:latin typeface="Arial"/>
                <a:ea typeface="Arial"/>
                <a:cs typeface="Arial"/>
                <a:sym typeface="Arial"/>
              </a:rPr>
              <a:t>data_raw </a:t>
            </a:r>
            <a:r>
              <a:rPr lang="en-US" sz="1600">
                <a:solidFill>
                  <a:srgbClr val="333333"/>
                </a:solidFill>
                <a:latin typeface="Arial"/>
                <a:ea typeface="Arial"/>
                <a:cs typeface="Arial"/>
                <a:sym typeface="Arial"/>
              </a:rPr>
              <a:t>within your newly  created working directory (e.g., </a:t>
            </a:r>
            <a:r>
              <a:rPr i="1" lang="en-US" sz="1600">
                <a:solidFill>
                  <a:srgbClr val="333333"/>
                </a:solidFill>
                <a:latin typeface="Arial"/>
                <a:ea typeface="Arial"/>
                <a:cs typeface="Arial"/>
                <a:sym typeface="Arial"/>
              </a:rPr>
              <a:t>~/data-carpentry/</a:t>
            </a:r>
            <a:r>
              <a:rPr lang="en-US" sz="1600">
                <a:solidFill>
                  <a:srgbClr val="333333"/>
                </a:solidFill>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40"/>
              </a:spcBef>
              <a:spcAft>
                <a:spcPts val="0"/>
              </a:spcAft>
              <a:buNone/>
            </a:pPr>
            <a:r>
              <a:t/>
            </a:r>
            <a:endParaRPr sz="2300">
              <a:latin typeface="Arial"/>
              <a:ea typeface="Arial"/>
              <a:cs typeface="Arial"/>
              <a:sym typeface="Arial"/>
            </a:endParaRPr>
          </a:p>
          <a:p>
            <a:pPr indent="0" lvl="0" marL="12700" marR="164465" rtl="0" algn="l">
              <a:lnSpc>
                <a:spcPct val="116111"/>
              </a:lnSpc>
              <a:spcBef>
                <a:spcPts val="0"/>
              </a:spcBef>
              <a:spcAft>
                <a:spcPts val="0"/>
              </a:spcAft>
              <a:buNone/>
            </a:pPr>
            <a:r>
              <a:rPr lang="en-US" sz="1800">
                <a:latin typeface="Arial"/>
                <a:ea typeface="Arial"/>
                <a:cs typeface="Arial"/>
                <a:sym typeface="Arial"/>
              </a:rPr>
              <a:t>OR alternatively can type </a:t>
            </a:r>
            <a:r>
              <a:rPr i="1" lang="en-US" sz="1800">
                <a:latin typeface="Arial"/>
                <a:ea typeface="Arial"/>
                <a:cs typeface="Arial"/>
                <a:sym typeface="Arial"/>
              </a:rPr>
              <a:t>R commands </a:t>
            </a:r>
            <a:r>
              <a:rPr lang="en-US" sz="1800">
                <a:latin typeface="Arial"/>
                <a:ea typeface="Arial"/>
                <a:cs typeface="Arial"/>
                <a:sym typeface="Arial"/>
              </a:rPr>
              <a:t>in the </a:t>
            </a:r>
            <a:r>
              <a:rPr i="1" lang="en-US" sz="1800">
                <a:latin typeface="Arial"/>
                <a:ea typeface="Arial"/>
                <a:cs typeface="Arial"/>
                <a:sym typeface="Arial"/>
              </a:rPr>
              <a:t>Console </a:t>
            </a:r>
            <a:r>
              <a:rPr lang="en-US" sz="1800">
                <a:latin typeface="Arial"/>
                <a:ea typeface="Arial"/>
                <a:cs typeface="Arial"/>
                <a:sym typeface="Arial"/>
              </a:rPr>
              <a:t>or  execute an </a:t>
            </a:r>
            <a:r>
              <a:rPr i="1" lang="en-US" sz="1800">
                <a:latin typeface="Arial"/>
                <a:ea typeface="Arial"/>
                <a:cs typeface="Arial"/>
                <a:sym typeface="Arial"/>
              </a:rPr>
              <a:t>R script </a:t>
            </a:r>
            <a:r>
              <a:rPr lang="en-US" sz="1800">
                <a:latin typeface="Arial"/>
                <a:ea typeface="Arial"/>
                <a:cs typeface="Arial"/>
                <a:sym typeface="Arial"/>
              </a:rPr>
              <a:t>(</a:t>
            </a:r>
            <a:r>
              <a:rPr i="1" lang="en-US" sz="1800">
                <a:latin typeface="Arial"/>
                <a:ea typeface="Arial"/>
                <a:cs typeface="Arial"/>
                <a:sym typeface="Arial"/>
              </a:rPr>
              <a:t>Source </a:t>
            </a:r>
            <a:r>
              <a:rPr lang="en-US" sz="1800">
                <a:latin typeface="Arial"/>
                <a:ea typeface="Arial"/>
                <a:cs typeface="Arial"/>
                <a:sym typeface="Arial"/>
              </a:rPr>
              <a:t>pane) – e.g.:</a:t>
            </a:r>
            <a:endParaRPr sz="1800">
              <a:latin typeface="Arial"/>
              <a:ea typeface="Arial"/>
              <a:cs typeface="Arial"/>
              <a:sym typeface="Arial"/>
            </a:endParaRPr>
          </a:p>
        </p:txBody>
      </p:sp>
      <p:pic>
        <p:nvPicPr>
          <p:cNvPr id="349" name="Google Shape;349;p48"/>
          <p:cNvPicPr preferRelativeResize="0"/>
          <p:nvPr/>
        </p:nvPicPr>
        <p:blipFill rotWithShape="1">
          <a:blip r:embed="rId3">
            <a:alphaModFix/>
          </a:blip>
          <a:srcRect b="0" l="0" r="0" t="0"/>
          <a:stretch/>
        </p:blipFill>
        <p:spPr>
          <a:xfrm>
            <a:off x="7809227" y="1062233"/>
            <a:ext cx="3809030" cy="2450532"/>
          </a:xfrm>
          <a:prstGeom prst="rect">
            <a:avLst/>
          </a:prstGeom>
          <a:noFill/>
          <a:ln>
            <a:noFill/>
          </a:ln>
        </p:spPr>
      </p:pic>
      <p:pic>
        <p:nvPicPr>
          <p:cNvPr id="350" name="Google Shape;350;p48"/>
          <p:cNvPicPr preferRelativeResize="0"/>
          <p:nvPr/>
        </p:nvPicPr>
        <p:blipFill rotWithShape="1">
          <a:blip r:embed="rId4">
            <a:alphaModFix/>
          </a:blip>
          <a:srcRect b="0" l="0" r="0" t="0"/>
          <a:stretch/>
        </p:blipFill>
        <p:spPr>
          <a:xfrm>
            <a:off x="222250" y="3812258"/>
            <a:ext cx="2879538" cy="1759095"/>
          </a:xfrm>
          <a:prstGeom prst="rect">
            <a:avLst/>
          </a:prstGeom>
          <a:noFill/>
          <a:ln>
            <a:noFill/>
          </a:ln>
        </p:spPr>
      </p:pic>
      <p:sp>
        <p:nvSpPr>
          <p:cNvPr id="351" name="Google Shape;351;p48"/>
          <p:cNvSpPr txBox="1"/>
          <p:nvPr/>
        </p:nvSpPr>
        <p:spPr>
          <a:xfrm>
            <a:off x="300991" y="5862828"/>
            <a:ext cx="6741159" cy="440055"/>
          </a:xfrm>
          <a:prstGeom prst="rect">
            <a:avLst/>
          </a:prstGeom>
          <a:noFill/>
          <a:ln>
            <a:noFill/>
          </a:ln>
        </p:spPr>
        <p:txBody>
          <a:bodyPr anchorCtr="0" anchor="t" bIns="0" lIns="0" spcFirstLastPara="1" rIns="0" wrap="square" tIns="12700">
            <a:spAutoFit/>
          </a:bodyPr>
          <a:lstStyle/>
          <a:p>
            <a:pPr indent="0" lvl="0" marL="12700" marR="0" rtl="0" algn="l">
              <a:lnSpc>
                <a:spcPct val="116428"/>
              </a:lnSpc>
              <a:spcBef>
                <a:spcPts val="0"/>
              </a:spcBef>
              <a:spcAft>
                <a:spcPts val="0"/>
              </a:spcAft>
              <a:buNone/>
            </a:pPr>
            <a:r>
              <a:rPr lang="en-US" sz="1400">
                <a:latin typeface="Arial"/>
                <a:ea typeface="Arial"/>
                <a:cs typeface="Arial"/>
                <a:sym typeface="Arial"/>
              </a:rPr>
              <a:t>Hit </a:t>
            </a:r>
            <a:r>
              <a:rPr i="1" lang="en-US" sz="1400">
                <a:latin typeface="Arial"/>
                <a:ea typeface="Arial"/>
                <a:cs typeface="Arial"/>
                <a:sym typeface="Arial"/>
              </a:rPr>
              <a:t>Enter </a:t>
            </a:r>
            <a:r>
              <a:rPr lang="en-US" sz="1400">
                <a:latin typeface="Arial"/>
                <a:ea typeface="Arial"/>
                <a:cs typeface="Arial"/>
                <a:sym typeface="Arial"/>
              </a:rPr>
              <a:t>when wishing to execute commands on the </a:t>
            </a:r>
            <a:r>
              <a:rPr i="1" lang="en-US" sz="1400">
                <a:latin typeface="Arial"/>
                <a:ea typeface="Arial"/>
                <a:cs typeface="Arial"/>
                <a:sym typeface="Arial"/>
              </a:rPr>
              <a:t>Console </a:t>
            </a:r>
            <a:r>
              <a:rPr lang="en-US" sz="1400">
                <a:latin typeface="Arial"/>
                <a:ea typeface="Arial"/>
                <a:cs typeface="Arial"/>
                <a:sym typeface="Arial"/>
              </a:rPr>
              <a:t>(Left). And </a:t>
            </a:r>
            <a:r>
              <a:rPr i="1" lang="en-US" sz="1400">
                <a:latin typeface="Arial"/>
                <a:ea typeface="Arial"/>
                <a:cs typeface="Arial"/>
                <a:sym typeface="Arial"/>
              </a:rPr>
              <a:t>Ctrl (Cmd) </a:t>
            </a:r>
            <a:r>
              <a:rPr lang="en-US" sz="1400">
                <a:latin typeface="Arial"/>
                <a:ea typeface="Arial"/>
                <a:cs typeface="Arial"/>
                <a:sym typeface="Arial"/>
              </a:rPr>
              <a:t>+</a:t>
            </a:r>
            <a:endParaRPr sz="1400">
              <a:latin typeface="Arial"/>
              <a:ea typeface="Arial"/>
              <a:cs typeface="Arial"/>
              <a:sym typeface="Arial"/>
            </a:endParaRPr>
          </a:p>
          <a:p>
            <a:pPr indent="0" lvl="0" marL="12700" marR="0" rtl="0" algn="l">
              <a:lnSpc>
                <a:spcPct val="116428"/>
              </a:lnSpc>
              <a:spcBef>
                <a:spcPts val="0"/>
              </a:spcBef>
              <a:spcAft>
                <a:spcPts val="0"/>
              </a:spcAft>
              <a:buNone/>
            </a:pPr>
            <a:r>
              <a:rPr i="1" lang="en-US" sz="1400">
                <a:latin typeface="Arial"/>
                <a:ea typeface="Arial"/>
                <a:cs typeface="Arial"/>
                <a:sym typeface="Arial"/>
              </a:rPr>
              <a:t>Enter </a:t>
            </a:r>
            <a:r>
              <a:rPr lang="en-US" sz="1400">
                <a:latin typeface="Arial"/>
                <a:ea typeface="Arial"/>
                <a:cs typeface="Arial"/>
                <a:sym typeface="Arial"/>
              </a:rPr>
              <a:t>will execute specific lines or highlighted code snippets in an R script (Right).</a:t>
            </a:r>
            <a:endParaRPr sz="1400">
              <a:latin typeface="Arial"/>
              <a:ea typeface="Arial"/>
              <a:cs typeface="Arial"/>
              <a:sym typeface="Arial"/>
            </a:endParaRPr>
          </a:p>
        </p:txBody>
      </p:sp>
      <p:pic>
        <p:nvPicPr>
          <p:cNvPr id="352" name="Google Shape;352;p48"/>
          <p:cNvPicPr preferRelativeResize="0"/>
          <p:nvPr/>
        </p:nvPicPr>
        <p:blipFill rotWithShape="1">
          <a:blip r:embed="rId5">
            <a:alphaModFix/>
          </a:blip>
          <a:srcRect b="0" l="0" r="0" t="0"/>
          <a:stretch/>
        </p:blipFill>
        <p:spPr>
          <a:xfrm>
            <a:off x="3421117" y="3816896"/>
            <a:ext cx="3476268" cy="1895623"/>
          </a:xfrm>
          <a:prstGeom prst="rect">
            <a:avLst/>
          </a:prstGeom>
          <a:noFill/>
          <a:ln>
            <a:noFill/>
          </a:ln>
        </p:spPr>
      </p:pic>
      <p:sp>
        <p:nvSpPr>
          <p:cNvPr id="353" name="Google Shape;353;p48"/>
          <p:cNvSpPr txBox="1"/>
          <p:nvPr/>
        </p:nvSpPr>
        <p:spPr>
          <a:xfrm>
            <a:off x="7579677" y="3597148"/>
            <a:ext cx="4519930" cy="1235710"/>
          </a:xfrm>
          <a:prstGeom prst="rect">
            <a:avLst/>
          </a:prstGeom>
          <a:noFill/>
          <a:ln>
            <a:noFill/>
          </a:ln>
        </p:spPr>
        <p:txBody>
          <a:bodyPr anchorCtr="0" anchor="t" bIns="0" lIns="0" spcFirstLastPara="1" rIns="0" wrap="square" tIns="14600">
            <a:spAutoFit/>
          </a:bodyPr>
          <a:lstStyle/>
          <a:p>
            <a:pPr indent="0" lvl="0" marL="12700" marR="5080" rtl="0" algn="l">
              <a:lnSpc>
                <a:spcPct val="99100"/>
              </a:lnSpc>
              <a:spcBef>
                <a:spcPts val="0"/>
              </a:spcBef>
              <a:spcAft>
                <a:spcPts val="0"/>
              </a:spcAft>
              <a:buNone/>
            </a:pPr>
            <a:r>
              <a:rPr lang="en-US" sz="1600">
                <a:latin typeface="Arial"/>
                <a:ea typeface="Arial"/>
                <a:cs typeface="Arial"/>
                <a:sym typeface="Arial"/>
              </a:rPr>
              <a:t>If your working directory is not what it should be,  you can change it by navigating in the file browser  to where your working directory should be,  clicking on the </a:t>
            </a:r>
            <a:r>
              <a:rPr i="1" lang="en-US" sz="1600">
                <a:latin typeface="Arial"/>
                <a:ea typeface="Arial"/>
                <a:cs typeface="Arial"/>
                <a:sym typeface="Arial"/>
              </a:rPr>
              <a:t>blue gear </a:t>
            </a:r>
            <a:r>
              <a:rPr lang="en-US" sz="1600">
                <a:latin typeface="Arial"/>
                <a:ea typeface="Arial"/>
                <a:cs typeface="Arial"/>
                <a:sym typeface="Arial"/>
              </a:rPr>
              <a:t>icon “</a:t>
            </a:r>
            <a:r>
              <a:rPr i="1" lang="en-US" sz="1600">
                <a:latin typeface="Arial"/>
                <a:ea typeface="Arial"/>
                <a:cs typeface="Arial"/>
                <a:sym typeface="Arial"/>
              </a:rPr>
              <a:t>More</a:t>
            </a:r>
            <a:r>
              <a:rPr lang="en-US" sz="1600">
                <a:latin typeface="Arial"/>
                <a:ea typeface="Arial"/>
                <a:cs typeface="Arial"/>
                <a:sym typeface="Arial"/>
              </a:rPr>
              <a:t>”, and  selecting “</a:t>
            </a:r>
            <a:r>
              <a:rPr i="1" lang="en-US" sz="1600">
                <a:latin typeface="Arial"/>
                <a:ea typeface="Arial"/>
                <a:cs typeface="Arial"/>
                <a:sym typeface="Arial"/>
              </a:rPr>
              <a:t>Set As Working Directory</a:t>
            </a:r>
            <a:r>
              <a:rPr lang="en-US" sz="1600">
                <a:latin typeface="Arial"/>
                <a:ea typeface="Arial"/>
                <a:cs typeface="Arial"/>
                <a:sym typeface="Arial"/>
              </a:rPr>
              <a:t>”.</a:t>
            </a:r>
            <a:endParaRPr sz="1600">
              <a:latin typeface="Arial"/>
              <a:ea typeface="Arial"/>
              <a:cs typeface="Arial"/>
              <a:sym typeface="Arial"/>
            </a:endParaRPr>
          </a:p>
        </p:txBody>
      </p:sp>
      <p:sp>
        <p:nvSpPr>
          <p:cNvPr id="354" name="Google Shape;354;p48"/>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355" name="Google Shape;355;p48"/>
          <p:cNvSpPr txBox="1"/>
          <p:nvPr/>
        </p:nvSpPr>
        <p:spPr>
          <a:xfrm>
            <a:off x="7579677" y="5060188"/>
            <a:ext cx="4380865" cy="1244600"/>
          </a:xfrm>
          <a:prstGeom prst="rect">
            <a:avLst/>
          </a:prstGeom>
          <a:noFill/>
          <a:ln>
            <a:noFill/>
          </a:ln>
        </p:spPr>
        <p:txBody>
          <a:bodyPr anchorCtr="0" anchor="t" bIns="0" lIns="0" spcFirstLastPara="1" rIns="0" wrap="square" tIns="12700">
            <a:spAutoFit/>
          </a:bodyPr>
          <a:lstStyle/>
          <a:p>
            <a:pPr indent="0" lvl="0" marL="12700" marR="0" rtl="0" algn="l">
              <a:lnSpc>
                <a:spcPct val="119375"/>
              </a:lnSpc>
              <a:spcBef>
                <a:spcPts val="0"/>
              </a:spcBef>
              <a:spcAft>
                <a:spcPts val="0"/>
              </a:spcAft>
              <a:buNone/>
            </a:pPr>
            <a:r>
              <a:rPr lang="en-US" sz="1600">
                <a:latin typeface="Arial"/>
                <a:ea typeface="Arial"/>
                <a:cs typeface="Arial"/>
                <a:sym typeface="Arial"/>
              </a:rPr>
              <a:t>Alternatively,</a:t>
            </a:r>
            <a:endParaRPr sz="1600">
              <a:latin typeface="Arial"/>
              <a:ea typeface="Arial"/>
              <a:cs typeface="Arial"/>
              <a:sym typeface="Arial"/>
            </a:endParaRPr>
          </a:p>
          <a:p>
            <a:pPr indent="0" lvl="0" marL="12700" marR="5080" rtl="0" algn="l">
              <a:lnSpc>
                <a:spcPct val="118750"/>
              </a:lnSpc>
              <a:spcBef>
                <a:spcPts val="65"/>
              </a:spcBef>
              <a:spcAft>
                <a:spcPts val="0"/>
              </a:spcAft>
              <a:buNone/>
            </a:pPr>
            <a:r>
              <a:rPr lang="en-US" sz="1600">
                <a:latin typeface="Arial"/>
                <a:ea typeface="Arial"/>
                <a:cs typeface="Arial"/>
                <a:sym typeface="Arial"/>
              </a:rPr>
              <a:t>use </a:t>
            </a:r>
            <a:r>
              <a:rPr i="1" lang="en-US" sz="1600">
                <a:latin typeface="Arial"/>
                <a:ea typeface="Arial"/>
                <a:cs typeface="Arial"/>
                <a:sym typeface="Arial"/>
              </a:rPr>
              <a:t>setwd("/path/to/working/directory") </a:t>
            </a:r>
            <a:r>
              <a:rPr lang="en-US" sz="1600">
                <a:latin typeface="Arial"/>
                <a:ea typeface="Arial"/>
                <a:cs typeface="Arial"/>
                <a:sym typeface="Arial"/>
              </a:rPr>
              <a:t>to reset  your working directory. </a:t>
            </a:r>
            <a:r>
              <a:rPr lang="en-US" sz="1600">
                <a:solidFill>
                  <a:srgbClr val="C00000"/>
                </a:solidFill>
                <a:latin typeface="Arial"/>
                <a:ea typeface="Arial"/>
                <a:cs typeface="Arial"/>
                <a:sym typeface="Arial"/>
              </a:rPr>
              <a:t>However, your scripts  should not include this line, because it will fail on</a:t>
            </a:r>
            <a:endParaRPr sz="1600">
              <a:latin typeface="Arial"/>
              <a:ea typeface="Arial"/>
              <a:cs typeface="Arial"/>
              <a:sym typeface="Arial"/>
            </a:endParaRPr>
          </a:p>
          <a:p>
            <a:pPr indent="0" lvl="0" marL="12700" marR="0" rtl="0" algn="l">
              <a:lnSpc>
                <a:spcPct val="100000"/>
              </a:lnSpc>
              <a:spcBef>
                <a:spcPts val="5"/>
              </a:spcBef>
              <a:spcAft>
                <a:spcPts val="0"/>
              </a:spcAft>
              <a:buNone/>
            </a:pPr>
            <a:r>
              <a:rPr lang="en-US" sz="1600">
                <a:solidFill>
                  <a:srgbClr val="C00000"/>
                </a:solidFill>
                <a:latin typeface="Arial"/>
                <a:ea typeface="Arial"/>
                <a:cs typeface="Arial"/>
                <a:sym typeface="Arial"/>
              </a:rPr>
              <a:t>someone else’s computer (!).</a:t>
            </a:r>
            <a:endParaRPr sz="1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300990" y="264667"/>
            <a:ext cx="10575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Downloading the data directly into your </a:t>
            </a:r>
            <a:r>
              <a:rPr b="0" i="1" lang="en-US" sz="2400">
                <a:latin typeface="Arial"/>
                <a:ea typeface="Arial"/>
                <a:cs typeface="Arial"/>
                <a:sym typeface="Arial"/>
              </a:rPr>
              <a:t>data </a:t>
            </a:r>
            <a:r>
              <a:rPr b="0" lang="en-US" sz="2400">
                <a:latin typeface="Arial"/>
                <a:ea typeface="Arial"/>
                <a:cs typeface="Arial"/>
                <a:sym typeface="Arial"/>
              </a:rPr>
              <a:t>(or </a:t>
            </a:r>
            <a:r>
              <a:rPr b="0" i="1" lang="en-US" sz="2400">
                <a:latin typeface="Arial"/>
                <a:ea typeface="Arial"/>
                <a:cs typeface="Arial"/>
                <a:sym typeface="Arial"/>
              </a:rPr>
              <a:t>raw_data</a:t>
            </a:r>
            <a:r>
              <a:rPr b="0" lang="en-US" sz="2400">
                <a:latin typeface="Arial"/>
                <a:ea typeface="Arial"/>
                <a:cs typeface="Arial"/>
                <a:sym typeface="Arial"/>
              </a:rPr>
              <a:t>) folder</a:t>
            </a:r>
            <a:endParaRPr sz="2400">
              <a:latin typeface="Arial"/>
              <a:ea typeface="Arial"/>
              <a:cs typeface="Arial"/>
              <a:sym typeface="Arial"/>
            </a:endParaRPr>
          </a:p>
        </p:txBody>
      </p:sp>
      <p:pic>
        <p:nvPicPr>
          <p:cNvPr id="361" name="Google Shape;361;p49"/>
          <p:cNvPicPr preferRelativeResize="0"/>
          <p:nvPr/>
        </p:nvPicPr>
        <p:blipFill rotWithShape="1">
          <a:blip r:embed="rId3">
            <a:alphaModFix/>
          </a:blip>
          <a:srcRect b="0" l="0" r="0" t="0"/>
          <a:stretch/>
        </p:blipFill>
        <p:spPr>
          <a:xfrm>
            <a:off x="1096290" y="3263709"/>
            <a:ext cx="6203949" cy="381000"/>
          </a:xfrm>
          <a:prstGeom prst="rect">
            <a:avLst/>
          </a:prstGeom>
          <a:noFill/>
          <a:ln>
            <a:noFill/>
          </a:ln>
        </p:spPr>
      </p:pic>
      <p:pic>
        <p:nvPicPr>
          <p:cNvPr id="362" name="Google Shape;362;p49"/>
          <p:cNvPicPr preferRelativeResize="0"/>
          <p:nvPr/>
        </p:nvPicPr>
        <p:blipFill rotWithShape="1">
          <a:blip r:embed="rId4">
            <a:alphaModFix/>
          </a:blip>
          <a:srcRect b="0" l="0" r="0" t="0"/>
          <a:stretch/>
        </p:blipFill>
        <p:spPr>
          <a:xfrm>
            <a:off x="1172490" y="4329090"/>
            <a:ext cx="6261099" cy="781050"/>
          </a:xfrm>
          <a:prstGeom prst="rect">
            <a:avLst/>
          </a:prstGeom>
          <a:noFill/>
          <a:ln>
            <a:noFill/>
          </a:ln>
        </p:spPr>
      </p:pic>
      <p:sp>
        <p:nvSpPr>
          <p:cNvPr id="363" name="Google Shape;363;p49"/>
          <p:cNvSpPr txBox="1"/>
          <p:nvPr/>
        </p:nvSpPr>
        <p:spPr>
          <a:xfrm>
            <a:off x="809742" y="1316228"/>
            <a:ext cx="8126730" cy="1391285"/>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The direct download link is:</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https://ndownloader.figshare.com/files/2292169</a:t>
            </a:r>
            <a:r>
              <a:rPr lang="en-US" sz="1800">
                <a:solidFill>
                  <a:srgbClr val="333333"/>
                </a:solidFill>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5"/>
              </a:spcBef>
              <a:spcAft>
                <a:spcPts val="0"/>
              </a:spcAft>
              <a:buClr>
                <a:srgbClr val="333333"/>
              </a:buClr>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Place this downloaded file in the </a:t>
            </a:r>
            <a:r>
              <a:rPr i="1" lang="en-US" sz="1800">
                <a:latin typeface="Arial"/>
                <a:ea typeface="Arial"/>
                <a:cs typeface="Arial"/>
                <a:sym typeface="Arial"/>
              </a:rPr>
              <a:t>data/ </a:t>
            </a:r>
            <a:r>
              <a:rPr lang="en-US" sz="1800">
                <a:solidFill>
                  <a:srgbClr val="333333"/>
                </a:solidFill>
                <a:latin typeface="Arial"/>
                <a:ea typeface="Arial"/>
                <a:cs typeface="Arial"/>
                <a:sym typeface="Arial"/>
              </a:rPr>
              <a:t>(OR </a:t>
            </a:r>
            <a:r>
              <a:rPr i="1" lang="en-US" sz="1800">
                <a:solidFill>
                  <a:srgbClr val="333333"/>
                </a:solidFill>
                <a:latin typeface="Arial"/>
                <a:ea typeface="Arial"/>
                <a:cs typeface="Arial"/>
                <a:sym typeface="Arial"/>
              </a:rPr>
              <a:t>raw_data</a:t>
            </a:r>
            <a:r>
              <a:rPr lang="en-US" sz="1800">
                <a:solidFill>
                  <a:srgbClr val="333333"/>
                </a:solidFill>
                <a:latin typeface="Arial"/>
                <a:ea typeface="Arial"/>
                <a:cs typeface="Arial"/>
                <a:sym typeface="Arial"/>
              </a:rPr>
              <a:t>) folder you just created.</a:t>
            </a:r>
            <a:endParaRPr sz="1800">
              <a:latin typeface="Arial"/>
              <a:ea typeface="Arial"/>
              <a:cs typeface="Arial"/>
              <a:sym typeface="Arial"/>
            </a:endParaRPr>
          </a:p>
          <a:p>
            <a:pPr indent="0" lvl="0" marL="0" marR="0" rtl="0" algn="l">
              <a:lnSpc>
                <a:spcPct val="100000"/>
              </a:lnSpc>
              <a:spcBef>
                <a:spcPts val="10"/>
              </a:spcBef>
              <a:spcAft>
                <a:spcPts val="0"/>
              </a:spcAft>
              <a:buClr>
                <a:srgbClr val="333333"/>
              </a:buClr>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You can do this directly from R either from </a:t>
            </a:r>
            <a:r>
              <a:rPr i="1" lang="en-US" sz="1800">
                <a:solidFill>
                  <a:srgbClr val="333333"/>
                </a:solidFill>
                <a:latin typeface="Arial"/>
                <a:ea typeface="Arial"/>
                <a:cs typeface="Arial"/>
                <a:sym typeface="Arial"/>
              </a:rPr>
              <a:t>R script </a:t>
            </a:r>
            <a:r>
              <a:rPr lang="en-US" sz="1800">
                <a:solidFill>
                  <a:srgbClr val="333333"/>
                </a:solidFill>
                <a:latin typeface="Arial"/>
                <a:ea typeface="Arial"/>
                <a:cs typeface="Arial"/>
                <a:sym typeface="Arial"/>
              </a:rPr>
              <a:t>or as a </a:t>
            </a:r>
            <a:r>
              <a:rPr i="1" lang="en-US" sz="1800">
                <a:solidFill>
                  <a:srgbClr val="333333"/>
                </a:solidFill>
                <a:latin typeface="Arial"/>
                <a:ea typeface="Arial"/>
                <a:cs typeface="Arial"/>
                <a:sym typeface="Arial"/>
              </a:rPr>
              <a:t>Console command</a:t>
            </a:r>
            <a:endParaRPr sz="1800">
              <a:latin typeface="Arial"/>
              <a:ea typeface="Arial"/>
              <a:cs typeface="Arial"/>
              <a:sym typeface="Arial"/>
            </a:endParaRPr>
          </a:p>
        </p:txBody>
      </p:sp>
      <p:sp>
        <p:nvSpPr>
          <p:cNvPr id="364" name="Google Shape;364;p49"/>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844550" y="177800"/>
            <a:ext cx="10503000" cy="1143000"/>
          </a:xfrm>
          <a:prstGeom prst="rect">
            <a:avLst/>
          </a:prstGeom>
          <a:noFill/>
          <a:ln>
            <a:noFill/>
          </a:ln>
        </p:spPr>
        <p:txBody>
          <a:bodyPr anchorCtr="0" anchor="ctr" bIns="25400" lIns="25400" spcFirstLastPara="1" rIns="25400" wrap="square" tIns="25400">
            <a:normAutofit/>
          </a:bodyPr>
          <a:lstStyle/>
          <a:p>
            <a:pPr indent="0" lvl="0" marL="0" rtl="0" algn="ctr">
              <a:lnSpc>
                <a:spcPct val="100000"/>
              </a:lnSpc>
              <a:spcBef>
                <a:spcPts val="0"/>
              </a:spcBef>
              <a:spcAft>
                <a:spcPts val="0"/>
              </a:spcAft>
              <a:buClr>
                <a:srgbClr val="97175D"/>
              </a:buClr>
              <a:buSzPts val="7000"/>
              <a:buFont typeface="Helvetica Neue Light"/>
              <a:buNone/>
            </a:pPr>
            <a:r>
              <a:rPr b="0" i="0" lang="en-US" sz="7000" u="none" cap="none" strike="noStrike">
                <a:solidFill>
                  <a:srgbClr val="97175D"/>
                </a:solidFill>
                <a:latin typeface="Helvetica Neue Light"/>
                <a:ea typeface="Helvetica Neue Light"/>
                <a:cs typeface="Helvetica Neue Light"/>
                <a:sym typeface="Helvetica Neue Light"/>
              </a:rPr>
              <a:t>What is                 ?</a:t>
            </a:r>
            <a:endParaRPr/>
          </a:p>
        </p:txBody>
      </p:sp>
      <p:sp>
        <p:nvSpPr>
          <p:cNvPr id="109" name="Google Shape;109;p23"/>
          <p:cNvSpPr txBox="1"/>
          <p:nvPr>
            <p:ph idx="1" type="body"/>
          </p:nvPr>
        </p:nvSpPr>
        <p:spPr>
          <a:xfrm>
            <a:off x="583706" y="2103817"/>
            <a:ext cx="11024700" cy="3684000"/>
          </a:xfrm>
          <a:prstGeom prst="rect">
            <a:avLst/>
          </a:prstGeom>
          <a:noFill/>
          <a:ln>
            <a:noFill/>
          </a:ln>
        </p:spPr>
        <p:txBody>
          <a:bodyPr anchorCtr="0" anchor="t" bIns="25400" lIns="25400" spcFirstLastPara="1" rIns="25400" wrap="square" tIns="25400">
            <a:spAutoFit/>
          </a:bodyPr>
          <a:lstStyle/>
          <a:p>
            <a:pPr indent="0" lvl="0" marL="0" rtl="0" algn="ctr">
              <a:lnSpc>
                <a:spcPct val="100000"/>
              </a:lnSpc>
              <a:spcBef>
                <a:spcPts val="0"/>
              </a:spcBef>
              <a:spcAft>
                <a:spcPts val="0"/>
              </a:spcAft>
              <a:buClr>
                <a:srgbClr val="434343"/>
              </a:buClr>
              <a:buSzPts val="4800"/>
              <a:buFont typeface="Georgia"/>
              <a:buNone/>
            </a:pPr>
            <a:r>
              <a:t/>
            </a:r>
            <a:endParaRPr sz="4800"/>
          </a:p>
          <a:p>
            <a:pPr indent="0" lvl="0" marL="0" rtl="0" algn="ctr">
              <a:lnSpc>
                <a:spcPct val="100000"/>
              </a:lnSpc>
              <a:spcBef>
                <a:spcPts val="0"/>
              </a:spcBef>
              <a:spcAft>
                <a:spcPts val="0"/>
              </a:spcAft>
              <a:buClr>
                <a:srgbClr val="434343"/>
              </a:buClr>
              <a:buSzPts val="4800"/>
              <a:buFont typeface="Georgia"/>
              <a:buNone/>
            </a:pPr>
            <a:r>
              <a:rPr lang="en-US" sz="4800"/>
              <a:t>A software program that makes working in R easier</a:t>
            </a:r>
            <a:endParaRPr/>
          </a:p>
          <a:p>
            <a:pPr indent="0" lvl="0" marL="0" rtl="0" algn="ctr">
              <a:lnSpc>
                <a:spcPct val="100000"/>
              </a:lnSpc>
              <a:spcBef>
                <a:spcPts val="0"/>
              </a:spcBef>
              <a:spcAft>
                <a:spcPts val="0"/>
              </a:spcAft>
              <a:buClr>
                <a:srgbClr val="434343"/>
              </a:buClr>
              <a:buSzPts val="4800"/>
              <a:buFont typeface="Georgia"/>
              <a:buNone/>
            </a:pPr>
            <a:r>
              <a:t/>
            </a:r>
            <a:endParaRPr sz="4800"/>
          </a:p>
          <a:p>
            <a:pPr indent="0" lvl="0" marL="0" rtl="0" algn="ctr">
              <a:lnSpc>
                <a:spcPct val="100000"/>
              </a:lnSpc>
              <a:spcBef>
                <a:spcPts val="0"/>
              </a:spcBef>
              <a:spcAft>
                <a:spcPts val="0"/>
              </a:spcAft>
              <a:buClr>
                <a:srgbClr val="434343"/>
              </a:buClr>
              <a:buSzPts val="4400"/>
              <a:buFont typeface="Georgia"/>
              <a:buNone/>
            </a:pPr>
            <a:r>
              <a:rPr lang="en-US" sz="4400"/>
              <a:t>IDE: Integrated Development Environment</a:t>
            </a:r>
            <a:endParaRPr/>
          </a:p>
        </p:txBody>
      </p:sp>
      <p:pic>
        <p:nvPicPr>
          <p:cNvPr descr="Image" id="110" name="Google Shape;110;p23"/>
          <p:cNvPicPr preferRelativeResize="0"/>
          <p:nvPr/>
        </p:nvPicPr>
        <p:blipFill rotWithShape="1">
          <a:blip r:embed="rId3">
            <a:alphaModFix/>
          </a:blip>
          <a:srcRect b="0" l="0" r="0" t="0"/>
          <a:stretch/>
        </p:blipFill>
        <p:spPr>
          <a:xfrm>
            <a:off x="5601535" y="97466"/>
            <a:ext cx="3714155" cy="13036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300990" y="289051"/>
            <a:ext cx="10832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Installing and loading additional R packages – many ways around!</a:t>
            </a:r>
            <a:endParaRPr sz="2400">
              <a:latin typeface="Arial"/>
              <a:ea typeface="Arial"/>
              <a:cs typeface="Arial"/>
              <a:sym typeface="Arial"/>
            </a:endParaRPr>
          </a:p>
        </p:txBody>
      </p:sp>
      <p:sp>
        <p:nvSpPr>
          <p:cNvPr id="370" name="Google Shape;370;p50"/>
          <p:cNvSpPr txBox="1"/>
          <p:nvPr/>
        </p:nvSpPr>
        <p:spPr>
          <a:xfrm>
            <a:off x="419703" y="1413764"/>
            <a:ext cx="10827385" cy="845819"/>
          </a:xfrm>
          <a:prstGeom prst="rect">
            <a:avLst/>
          </a:prstGeom>
          <a:noFill/>
          <a:ln>
            <a:noFill/>
          </a:ln>
        </p:spPr>
        <p:txBody>
          <a:bodyPr anchorCtr="0" anchor="t" bIns="0" lIns="0" spcFirstLastPara="1" rIns="0" wrap="square" tIns="13950">
            <a:spAutoFit/>
          </a:bodyPr>
          <a:lstStyle/>
          <a:p>
            <a:pPr indent="-285750" lvl="0" marL="298450" marR="5080" rtl="0" algn="l">
              <a:lnSpc>
                <a:spcPct val="99400"/>
              </a:lnSpc>
              <a:spcBef>
                <a:spcPts val="0"/>
              </a:spcBef>
              <a:spcAft>
                <a:spcPts val="0"/>
              </a:spcAft>
              <a:buSzPts val="1800"/>
              <a:buFont typeface="Arial"/>
              <a:buChar char="•"/>
            </a:pPr>
            <a:r>
              <a:rPr lang="en-US" sz="1800">
                <a:latin typeface="Arial"/>
                <a:ea typeface="Arial"/>
                <a:cs typeface="Arial"/>
                <a:sym typeface="Arial"/>
              </a:rPr>
              <a:t>Loads of R </a:t>
            </a:r>
            <a:r>
              <a:rPr i="1" lang="en-US" sz="1800">
                <a:latin typeface="Arial"/>
                <a:ea typeface="Arial"/>
                <a:cs typeface="Arial"/>
                <a:sym typeface="Arial"/>
              </a:rPr>
              <a:t>packages </a:t>
            </a:r>
            <a:r>
              <a:rPr lang="en-US" sz="1800">
                <a:latin typeface="Arial"/>
                <a:ea typeface="Arial"/>
                <a:cs typeface="Arial"/>
                <a:sym typeface="Arial"/>
              </a:rPr>
              <a:t>have been made available in central repositories, like the one hosted at </a:t>
            </a:r>
            <a:r>
              <a:rPr i="1" lang="en-US" sz="1800">
                <a:latin typeface="Arial"/>
                <a:ea typeface="Arial"/>
                <a:cs typeface="Arial"/>
                <a:sym typeface="Arial"/>
              </a:rPr>
              <a:t>CRAN</a:t>
            </a:r>
            <a:r>
              <a:rPr lang="en-US" sz="1800">
                <a:latin typeface="Arial"/>
                <a:ea typeface="Arial"/>
                <a:cs typeface="Arial"/>
                <a:sym typeface="Arial"/>
              </a:rPr>
              <a:t>, for  anyone to download and install into their own R environment. Two main ways of installing and loading  further packages.</a:t>
            </a:r>
            <a:endParaRPr sz="1800">
              <a:latin typeface="Arial"/>
              <a:ea typeface="Arial"/>
              <a:cs typeface="Arial"/>
              <a:sym typeface="Arial"/>
            </a:endParaRPr>
          </a:p>
        </p:txBody>
      </p:sp>
      <p:sp>
        <p:nvSpPr>
          <p:cNvPr id="371" name="Google Shape;371;p50"/>
          <p:cNvSpPr txBox="1"/>
          <p:nvPr/>
        </p:nvSpPr>
        <p:spPr>
          <a:xfrm>
            <a:off x="693505" y="2472435"/>
            <a:ext cx="5993765" cy="510540"/>
          </a:xfrm>
          <a:prstGeom prst="rect">
            <a:avLst/>
          </a:prstGeom>
          <a:noFill/>
          <a:ln>
            <a:noFill/>
          </a:ln>
        </p:spPr>
        <p:txBody>
          <a:bodyPr anchorCtr="0" anchor="t" bIns="0" lIns="0" spcFirstLastPara="1" rIns="0" wrap="square" tIns="22850">
            <a:spAutoFit/>
          </a:bodyPr>
          <a:lstStyle/>
          <a:p>
            <a:pPr indent="0" lvl="0" marL="12700" marR="5080" rtl="0" algn="l">
              <a:lnSpc>
                <a:spcPct val="118750"/>
              </a:lnSpc>
              <a:spcBef>
                <a:spcPts val="0"/>
              </a:spcBef>
              <a:spcAft>
                <a:spcPts val="0"/>
              </a:spcAft>
              <a:buNone/>
            </a:pPr>
            <a:r>
              <a:rPr lang="en-US" sz="1600">
                <a:latin typeface="Arial"/>
                <a:ea typeface="Arial"/>
                <a:cs typeface="Arial"/>
                <a:sym typeface="Arial"/>
              </a:rPr>
              <a:t>1. Additional packages can be installed from the ‘</a:t>
            </a:r>
            <a:r>
              <a:rPr i="1" lang="en-US" sz="1600">
                <a:latin typeface="Arial"/>
                <a:ea typeface="Arial"/>
                <a:cs typeface="Arial"/>
                <a:sym typeface="Arial"/>
              </a:rPr>
              <a:t>packages</a:t>
            </a:r>
            <a:r>
              <a:rPr lang="en-US" sz="1600">
                <a:latin typeface="Arial"/>
                <a:ea typeface="Arial"/>
                <a:cs typeface="Arial"/>
                <a:sym typeface="Arial"/>
              </a:rPr>
              <a:t>’ tab  (RStudio GUI – Pane ‘4’) </a:t>
            </a:r>
            <a:r>
              <a:rPr lang="en-US" sz="1600">
                <a:latin typeface="Noto Sans Symbols"/>
                <a:ea typeface="Noto Sans Symbols"/>
                <a:cs typeface="Noto Sans Symbols"/>
                <a:sym typeface="Noto Sans Symbols"/>
              </a:rPr>
              <a:t>🡪</a:t>
            </a:r>
            <a:r>
              <a:rPr lang="en-US" sz="1600">
                <a:latin typeface="Times New Roman"/>
                <a:ea typeface="Times New Roman"/>
                <a:cs typeface="Times New Roman"/>
                <a:sym typeface="Times New Roman"/>
              </a:rPr>
              <a:t> </a:t>
            </a:r>
            <a:r>
              <a:rPr i="1" lang="en-US" sz="1600">
                <a:latin typeface="Arial"/>
                <a:ea typeface="Arial"/>
                <a:cs typeface="Arial"/>
                <a:sym typeface="Arial"/>
              </a:rPr>
              <a:t>Install </a:t>
            </a:r>
            <a:r>
              <a:rPr lang="en-US" sz="1600">
                <a:latin typeface="Arial"/>
                <a:ea typeface="Arial"/>
                <a:cs typeface="Arial"/>
                <a:sym typeface="Arial"/>
              </a:rPr>
              <a:t>OR </a:t>
            </a:r>
            <a:r>
              <a:rPr i="1" lang="en-US" sz="1600">
                <a:latin typeface="Arial"/>
                <a:ea typeface="Arial"/>
                <a:cs typeface="Arial"/>
                <a:sym typeface="Arial"/>
              </a:rPr>
              <a:t>Tools </a:t>
            </a:r>
            <a:r>
              <a:rPr lang="en-US" sz="1600">
                <a:latin typeface="Noto Sans Symbols"/>
                <a:ea typeface="Noto Sans Symbols"/>
                <a:cs typeface="Noto Sans Symbols"/>
                <a:sym typeface="Noto Sans Symbols"/>
              </a:rPr>
              <a:t>🡪</a:t>
            </a:r>
            <a:r>
              <a:rPr lang="en-US" sz="1600">
                <a:latin typeface="Times New Roman"/>
                <a:ea typeface="Times New Roman"/>
                <a:cs typeface="Times New Roman"/>
                <a:sym typeface="Times New Roman"/>
              </a:rPr>
              <a:t> </a:t>
            </a:r>
            <a:r>
              <a:rPr i="1" lang="en-US" sz="1600">
                <a:latin typeface="Arial"/>
                <a:ea typeface="Arial"/>
                <a:cs typeface="Arial"/>
                <a:sym typeface="Arial"/>
              </a:rPr>
              <a:t>Install Packages</a:t>
            </a:r>
            <a:r>
              <a:rPr lang="en-US" sz="1600">
                <a:latin typeface="Arial"/>
                <a:ea typeface="Arial"/>
                <a:cs typeface="Arial"/>
                <a:sym typeface="Arial"/>
              </a:rPr>
              <a:t>…</a:t>
            </a:r>
            <a:endParaRPr sz="1600">
              <a:latin typeface="Arial"/>
              <a:ea typeface="Arial"/>
              <a:cs typeface="Arial"/>
              <a:sym typeface="Arial"/>
            </a:endParaRPr>
          </a:p>
        </p:txBody>
      </p:sp>
      <p:pic>
        <p:nvPicPr>
          <p:cNvPr id="372" name="Google Shape;372;p50"/>
          <p:cNvPicPr preferRelativeResize="0"/>
          <p:nvPr/>
        </p:nvPicPr>
        <p:blipFill rotWithShape="1">
          <a:blip r:embed="rId3">
            <a:alphaModFix/>
          </a:blip>
          <a:srcRect b="0" l="0" r="0" t="0"/>
          <a:stretch/>
        </p:blipFill>
        <p:spPr>
          <a:xfrm>
            <a:off x="614764" y="3222679"/>
            <a:ext cx="3657600" cy="2705100"/>
          </a:xfrm>
          <a:prstGeom prst="rect">
            <a:avLst/>
          </a:prstGeom>
          <a:noFill/>
          <a:ln>
            <a:noFill/>
          </a:ln>
        </p:spPr>
      </p:pic>
      <p:sp>
        <p:nvSpPr>
          <p:cNvPr id="373" name="Google Shape;373;p50"/>
          <p:cNvSpPr txBox="1"/>
          <p:nvPr/>
        </p:nvSpPr>
        <p:spPr>
          <a:xfrm>
            <a:off x="693504" y="6038596"/>
            <a:ext cx="5642610" cy="510540"/>
          </a:xfrm>
          <a:prstGeom prst="rect">
            <a:avLst/>
          </a:prstGeom>
          <a:noFill/>
          <a:ln>
            <a:noFill/>
          </a:ln>
        </p:spPr>
        <p:txBody>
          <a:bodyPr anchorCtr="0" anchor="t" bIns="0" lIns="0" spcFirstLastPara="1" rIns="0" wrap="square" tIns="22850">
            <a:spAutoFit/>
          </a:bodyPr>
          <a:lstStyle/>
          <a:p>
            <a:pPr indent="0" lvl="0" marL="12700" marR="5080" rtl="0" algn="l">
              <a:lnSpc>
                <a:spcPct val="118750"/>
              </a:lnSpc>
              <a:spcBef>
                <a:spcPts val="0"/>
              </a:spcBef>
              <a:spcAft>
                <a:spcPts val="0"/>
              </a:spcAft>
              <a:buNone/>
            </a:pPr>
            <a:r>
              <a:rPr lang="en-US" sz="1600">
                <a:solidFill>
                  <a:srgbClr val="333333"/>
                </a:solidFill>
                <a:latin typeface="Arial"/>
                <a:ea typeface="Arial"/>
                <a:cs typeface="Arial"/>
                <a:sym typeface="Arial"/>
              </a:rPr>
              <a:t>At the bottom of the Install Packages window is a check box to  ‘</a:t>
            </a:r>
            <a:r>
              <a:rPr i="1" lang="en-US" sz="1600">
                <a:solidFill>
                  <a:srgbClr val="333333"/>
                </a:solidFill>
                <a:latin typeface="Arial"/>
                <a:ea typeface="Arial"/>
                <a:cs typeface="Arial"/>
                <a:sym typeface="Arial"/>
              </a:rPr>
              <a:t>Install dependencies</a:t>
            </a:r>
            <a:r>
              <a:rPr lang="en-US" sz="1600">
                <a:solidFill>
                  <a:srgbClr val="333333"/>
                </a:solidFill>
                <a:latin typeface="Arial"/>
                <a:ea typeface="Arial"/>
                <a:cs typeface="Arial"/>
                <a:sym typeface="Arial"/>
              </a:rPr>
              <a:t>’</a:t>
            </a:r>
            <a:endParaRPr sz="1600">
              <a:latin typeface="Arial"/>
              <a:ea typeface="Arial"/>
              <a:cs typeface="Arial"/>
              <a:sym typeface="Arial"/>
            </a:endParaRPr>
          </a:p>
        </p:txBody>
      </p:sp>
      <p:sp>
        <p:nvSpPr>
          <p:cNvPr id="374" name="Google Shape;374;p50"/>
          <p:cNvSpPr txBox="1"/>
          <p:nvPr/>
        </p:nvSpPr>
        <p:spPr>
          <a:xfrm>
            <a:off x="6985722" y="2472435"/>
            <a:ext cx="4055110" cy="751205"/>
          </a:xfrm>
          <a:prstGeom prst="rect">
            <a:avLst/>
          </a:prstGeom>
          <a:noFill/>
          <a:ln>
            <a:noFill/>
          </a:ln>
        </p:spPr>
        <p:txBody>
          <a:bodyPr anchorCtr="0" anchor="t" bIns="0" lIns="0" spcFirstLastPara="1" rIns="0" wrap="square" tIns="22850">
            <a:spAutoFit/>
          </a:bodyPr>
          <a:lstStyle/>
          <a:p>
            <a:pPr indent="0" lvl="0" marL="12700" marR="5080" rtl="0" algn="l">
              <a:lnSpc>
                <a:spcPct val="118750"/>
              </a:lnSpc>
              <a:spcBef>
                <a:spcPts val="0"/>
              </a:spcBef>
              <a:spcAft>
                <a:spcPts val="0"/>
              </a:spcAft>
              <a:buNone/>
            </a:pPr>
            <a:r>
              <a:rPr lang="en-US" sz="1600">
                <a:latin typeface="Arial"/>
                <a:ea typeface="Arial"/>
                <a:cs typeface="Arial"/>
                <a:sym typeface="Arial"/>
              </a:rPr>
              <a:t>2. Packages can be </a:t>
            </a:r>
            <a:r>
              <a:rPr i="1" lang="en-US" sz="1600">
                <a:latin typeface="Arial"/>
                <a:ea typeface="Arial"/>
                <a:cs typeface="Arial"/>
                <a:sym typeface="Arial"/>
              </a:rPr>
              <a:t>installed </a:t>
            </a:r>
            <a:r>
              <a:rPr lang="en-US" sz="1600">
                <a:latin typeface="Arial"/>
                <a:ea typeface="Arial"/>
                <a:cs typeface="Arial"/>
                <a:sym typeface="Arial"/>
              </a:rPr>
              <a:t>and </a:t>
            </a:r>
            <a:r>
              <a:rPr i="1" lang="en-US" sz="1600">
                <a:latin typeface="Arial"/>
                <a:ea typeface="Arial"/>
                <a:cs typeface="Arial"/>
                <a:sym typeface="Arial"/>
              </a:rPr>
              <a:t>loaded </a:t>
            </a:r>
            <a:r>
              <a:rPr lang="en-US" sz="1600">
                <a:latin typeface="Arial"/>
                <a:ea typeface="Arial"/>
                <a:cs typeface="Arial"/>
                <a:sym typeface="Arial"/>
              </a:rPr>
              <a:t>into  RStudio by </a:t>
            </a:r>
            <a:r>
              <a:rPr i="1" lang="en-US" sz="1600">
                <a:latin typeface="Arial"/>
                <a:ea typeface="Arial"/>
                <a:cs typeface="Arial"/>
                <a:sym typeface="Arial"/>
              </a:rPr>
              <a:t>Console command </a:t>
            </a:r>
            <a:r>
              <a:rPr lang="en-US" sz="1600">
                <a:latin typeface="Arial"/>
                <a:ea typeface="Arial"/>
                <a:cs typeface="Arial"/>
                <a:sym typeface="Arial"/>
              </a:rPr>
              <a:t>OR </a:t>
            </a:r>
            <a:r>
              <a:rPr i="1" lang="en-US" sz="1600">
                <a:latin typeface="Arial"/>
                <a:ea typeface="Arial"/>
                <a:cs typeface="Arial"/>
                <a:sym typeface="Arial"/>
              </a:rPr>
              <a:t>R script</a:t>
            </a:r>
            <a:endParaRPr sz="1600">
              <a:latin typeface="Arial"/>
              <a:ea typeface="Arial"/>
              <a:cs typeface="Arial"/>
              <a:sym typeface="Arial"/>
            </a:endParaRPr>
          </a:p>
          <a:p>
            <a:pPr indent="0" lvl="0" marL="12700" marR="0" rtl="0" algn="l">
              <a:lnSpc>
                <a:spcPct val="114374"/>
              </a:lnSpc>
              <a:spcBef>
                <a:spcPts val="0"/>
              </a:spcBef>
              <a:spcAft>
                <a:spcPts val="0"/>
              </a:spcAft>
              <a:buNone/>
            </a:pPr>
            <a:r>
              <a:rPr lang="en-US" sz="1600">
                <a:latin typeface="Arial"/>
                <a:ea typeface="Arial"/>
                <a:cs typeface="Arial"/>
                <a:sym typeface="Arial"/>
              </a:rPr>
              <a:t>– </a:t>
            </a:r>
            <a:r>
              <a:rPr b="1" lang="en-US" sz="1600">
                <a:latin typeface="Arial"/>
                <a:ea typeface="Arial"/>
                <a:cs typeface="Arial"/>
                <a:sym typeface="Arial"/>
              </a:rPr>
              <a:t>syntax</a:t>
            </a:r>
            <a:r>
              <a:rPr lang="en-US" sz="1600">
                <a:latin typeface="Arial"/>
                <a:ea typeface="Arial"/>
                <a:cs typeface="Arial"/>
                <a:sym typeface="Arial"/>
              </a:rPr>
              <a:t>: install.packages(‘</a:t>
            </a:r>
            <a:r>
              <a:rPr i="1" lang="en-US" sz="1600">
                <a:latin typeface="Arial"/>
                <a:ea typeface="Arial"/>
                <a:cs typeface="Arial"/>
                <a:sym typeface="Arial"/>
              </a:rPr>
              <a:t>package_name</a:t>
            </a:r>
            <a:r>
              <a:rPr lang="en-US" sz="1600">
                <a:latin typeface="Arial"/>
                <a:ea typeface="Arial"/>
                <a:cs typeface="Arial"/>
                <a:sym typeface="Arial"/>
              </a:rPr>
              <a:t>’)</a:t>
            </a:r>
            <a:endParaRPr sz="1600">
              <a:latin typeface="Arial"/>
              <a:ea typeface="Arial"/>
              <a:cs typeface="Arial"/>
              <a:sym typeface="Arial"/>
            </a:endParaRPr>
          </a:p>
        </p:txBody>
      </p:sp>
      <p:pic>
        <p:nvPicPr>
          <p:cNvPr id="375" name="Google Shape;375;p50"/>
          <p:cNvPicPr preferRelativeResize="0"/>
          <p:nvPr/>
        </p:nvPicPr>
        <p:blipFill rotWithShape="1">
          <a:blip r:embed="rId4">
            <a:alphaModFix/>
          </a:blip>
          <a:srcRect b="0" l="0" r="0" t="0"/>
          <a:stretch/>
        </p:blipFill>
        <p:spPr>
          <a:xfrm>
            <a:off x="6966238" y="3597197"/>
            <a:ext cx="4777490" cy="1448548"/>
          </a:xfrm>
          <a:prstGeom prst="rect">
            <a:avLst/>
          </a:prstGeom>
          <a:noFill/>
          <a:ln>
            <a:noFill/>
          </a:ln>
        </p:spPr>
      </p:pic>
      <p:sp>
        <p:nvSpPr>
          <p:cNvPr id="376" name="Google Shape;376;p50"/>
          <p:cNvSpPr txBox="1"/>
          <p:nvPr/>
        </p:nvSpPr>
        <p:spPr>
          <a:xfrm>
            <a:off x="6985722" y="5499100"/>
            <a:ext cx="4157979" cy="751205"/>
          </a:xfrm>
          <a:prstGeom prst="rect">
            <a:avLst/>
          </a:prstGeom>
          <a:noFill/>
          <a:ln>
            <a:noFill/>
          </a:ln>
        </p:spPr>
        <p:txBody>
          <a:bodyPr anchorCtr="0" anchor="t" bIns="0" lIns="0" spcFirstLastPara="1" rIns="0" wrap="square" tIns="22850">
            <a:spAutoFit/>
          </a:bodyPr>
          <a:lstStyle/>
          <a:p>
            <a:pPr indent="0" lvl="0" marL="12700" marR="5080" rtl="0" algn="just">
              <a:lnSpc>
                <a:spcPct val="118750"/>
              </a:lnSpc>
              <a:spcBef>
                <a:spcPts val="0"/>
              </a:spcBef>
              <a:spcAft>
                <a:spcPts val="0"/>
              </a:spcAft>
              <a:buNone/>
            </a:pPr>
            <a:r>
              <a:rPr b="1" lang="en-US" sz="1600">
                <a:latin typeface="Arial"/>
                <a:ea typeface="Arial"/>
                <a:cs typeface="Arial"/>
                <a:sym typeface="Arial"/>
              </a:rPr>
              <a:t>NB</a:t>
            </a:r>
            <a:r>
              <a:rPr lang="en-US" sz="1600">
                <a:latin typeface="Arial"/>
                <a:ea typeface="Arial"/>
                <a:cs typeface="Arial"/>
                <a:sym typeface="Arial"/>
              </a:rPr>
              <a:t>: Because the install process accesses the  </a:t>
            </a:r>
            <a:r>
              <a:rPr i="1" lang="en-US" sz="1600" u="sng">
                <a:solidFill>
                  <a:srgbClr val="0563C1"/>
                </a:solidFill>
                <a:latin typeface="Arial"/>
                <a:ea typeface="Arial"/>
                <a:cs typeface="Arial"/>
                <a:sym typeface="Arial"/>
              </a:rPr>
              <a:t>CRAN repository</a:t>
            </a:r>
            <a:r>
              <a:rPr lang="en-US" sz="1600">
                <a:latin typeface="Arial"/>
                <a:ea typeface="Arial"/>
                <a:cs typeface="Arial"/>
                <a:sym typeface="Arial"/>
              </a:rPr>
              <a:t>, you will need an Internet  connection to install packages.</a:t>
            </a:r>
            <a:endParaRPr sz="1600">
              <a:latin typeface="Arial"/>
              <a:ea typeface="Arial"/>
              <a:cs typeface="Arial"/>
              <a:sym typeface="Arial"/>
            </a:endParaRPr>
          </a:p>
        </p:txBody>
      </p:sp>
      <p:pic>
        <p:nvPicPr>
          <p:cNvPr id="377" name="Google Shape;377;p50"/>
          <p:cNvPicPr preferRelativeResize="0"/>
          <p:nvPr/>
        </p:nvPicPr>
        <p:blipFill rotWithShape="1">
          <a:blip r:embed="rId5">
            <a:alphaModFix/>
          </a:blip>
          <a:srcRect b="0" l="0" r="0" t="0"/>
          <a:stretch/>
        </p:blipFill>
        <p:spPr>
          <a:xfrm>
            <a:off x="4351422" y="4809167"/>
            <a:ext cx="2476500" cy="990599"/>
          </a:xfrm>
          <a:prstGeom prst="rect">
            <a:avLst/>
          </a:prstGeom>
          <a:noFill/>
          <a:ln>
            <a:noFill/>
          </a:ln>
        </p:spPr>
      </p:pic>
      <p:sp>
        <p:nvSpPr>
          <p:cNvPr id="378" name="Google Shape;378;p50"/>
          <p:cNvSpPr txBox="1"/>
          <p:nvPr/>
        </p:nvSpPr>
        <p:spPr>
          <a:xfrm>
            <a:off x="4430162" y="4454652"/>
            <a:ext cx="114808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Arial"/>
                <a:ea typeface="Arial"/>
                <a:cs typeface="Arial"/>
                <a:sym typeface="Arial"/>
              </a:rPr>
              <a:t>Alternatively:</a:t>
            </a:r>
            <a:endParaRPr sz="1400">
              <a:latin typeface="Arial"/>
              <a:ea typeface="Arial"/>
              <a:cs typeface="Arial"/>
              <a:sym typeface="Arial"/>
            </a:endParaRPr>
          </a:p>
        </p:txBody>
      </p:sp>
      <p:sp>
        <p:nvSpPr>
          <p:cNvPr id="379" name="Google Shape;379;p50"/>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51"/>
          <p:cNvSpPr/>
          <p:nvPr/>
        </p:nvSpPr>
        <p:spPr>
          <a:xfrm>
            <a:off x="0" y="3003"/>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5" name="Google Shape;385;p51"/>
          <p:cNvSpPr txBox="1"/>
          <p:nvPr>
            <p:ph type="title"/>
          </p:nvPr>
        </p:nvSpPr>
        <p:spPr>
          <a:xfrm>
            <a:off x="300990" y="264667"/>
            <a:ext cx="10379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Installing and loading additional R packages – </a:t>
            </a:r>
            <a:r>
              <a:rPr lang="en-US" sz="2400"/>
              <a:t>Finger practice</a:t>
            </a:r>
            <a:endParaRPr sz="2400">
              <a:latin typeface="Arial"/>
              <a:ea typeface="Arial"/>
              <a:cs typeface="Arial"/>
              <a:sym typeface="Arial"/>
            </a:endParaRPr>
          </a:p>
        </p:txBody>
      </p:sp>
      <p:sp>
        <p:nvSpPr>
          <p:cNvPr id="386" name="Google Shape;386;p51"/>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387" name="Google Shape;387;p51"/>
          <p:cNvSpPr txBox="1"/>
          <p:nvPr/>
        </p:nvSpPr>
        <p:spPr>
          <a:xfrm>
            <a:off x="300990" y="1644396"/>
            <a:ext cx="10879455" cy="257175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000">
                <a:latin typeface="Arial"/>
                <a:ea typeface="Arial"/>
                <a:cs typeface="Arial"/>
                <a:sym typeface="Arial"/>
              </a:rPr>
              <a:t>Select an arbitrary R package from </a:t>
            </a:r>
            <a:r>
              <a:rPr i="1" lang="en-US" sz="2000" u="sng">
                <a:solidFill>
                  <a:srgbClr val="0563C1"/>
                </a:solidFill>
                <a:latin typeface="Arial"/>
                <a:ea typeface="Arial"/>
                <a:cs typeface="Arial"/>
                <a:sym typeface="Arial"/>
              </a:rPr>
              <a:t>CRAN</a:t>
            </a:r>
            <a:r>
              <a:rPr i="1" lang="en-US" sz="2000">
                <a:latin typeface="Arial"/>
                <a:ea typeface="Arial"/>
                <a:cs typeface="Arial"/>
                <a:sym typeface="Arial"/>
              </a:rPr>
              <a:t>* </a:t>
            </a:r>
            <a:r>
              <a:rPr lang="en-US" sz="2000">
                <a:latin typeface="Arial"/>
                <a:ea typeface="Arial"/>
                <a:cs typeface="Arial"/>
                <a:sym typeface="Arial"/>
              </a:rPr>
              <a:t>Use the install option from the packages tab or use  </a:t>
            </a:r>
            <a:r>
              <a:rPr i="1" lang="en-US" sz="2000">
                <a:latin typeface="Arial"/>
                <a:ea typeface="Arial"/>
                <a:cs typeface="Arial"/>
                <a:sym typeface="Arial"/>
              </a:rPr>
              <a:t>install.packages() </a:t>
            </a:r>
            <a:r>
              <a:rPr lang="en-US" sz="2000">
                <a:latin typeface="Arial"/>
                <a:ea typeface="Arial"/>
                <a:cs typeface="Arial"/>
                <a:sym typeface="Arial"/>
              </a:rPr>
              <a:t>and </a:t>
            </a:r>
            <a:r>
              <a:rPr i="1" lang="en-US" sz="2000">
                <a:latin typeface="Arial"/>
                <a:ea typeface="Arial"/>
                <a:cs typeface="Arial"/>
                <a:sym typeface="Arial"/>
              </a:rPr>
              <a:t>library() </a:t>
            </a:r>
            <a:r>
              <a:rPr lang="en-US" sz="2000">
                <a:latin typeface="Arial"/>
                <a:ea typeface="Arial"/>
                <a:cs typeface="Arial"/>
                <a:sym typeface="Arial"/>
              </a:rPr>
              <a:t>functions on the Console or Source (R script) panes to install and  load another package into RStudio.</a:t>
            </a:r>
            <a:endParaRPr sz="2000">
              <a:latin typeface="Arial"/>
              <a:ea typeface="Arial"/>
              <a:cs typeface="Arial"/>
              <a:sym typeface="Arial"/>
            </a:endParaRPr>
          </a:p>
          <a:p>
            <a:pPr indent="0" lvl="0" marL="0" marR="0" rtl="0" algn="l">
              <a:lnSpc>
                <a:spcPct val="100000"/>
              </a:lnSpc>
              <a:spcBef>
                <a:spcPts val="35"/>
              </a:spcBef>
              <a:spcAft>
                <a:spcPts val="0"/>
              </a:spcAft>
              <a:buNone/>
            </a:pPr>
            <a:r>
              <a:t/>
            </a:r>
            <a:endParaRPr sz="2750">
              <a:latin typeface="Arial"/>
              <a:ea typeface="Arial"/>
              <a:cs typeface="Arial"/>
              <a:sym typeface="Arial"/>
            </a:endParaRPr>
          </a:p>
          <a:p>
            <a:pPr indent="0" lvl="0" marL="12700" marR="0" rtl="0" algn="just">
              <a:lnSpc>
                <a:spcPct val="100000"/>
              </a:lnSpc>
              <a:spcBef>
                <a:spcPts val="0"/>
              </a:spcBef>
              <a:spcAft>
                <a:spcPts val="0"/>
              </a:spcAft>
              <a:buNone/>
            </a:pPr>
            <a:r>
              <a:rPr lang="en-US" sz="1800">
                <a:latin typeface="Arial"/>
                <a:ea typeface="Arial"/>
                <a:cs typeface="Arial"/>
                <a:sym typeface="Arial"/>
              </a:rPr>
              <a:t>*</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https://cran.r-project.org/web/packages/available_packages_by_name.html</a:t>
            </a:r>
            <a:endParaRPr sz="1800">
              <a:latin typeface="Arial"/>
              <a:ea typeface="Arial"/>
              <a:cs typeface="Arial"/>
              <a:sym typeface="Arial"/>
            </a:endParaRPr>
          </a:p>
          <a:p>
            <a:pPr indent="0" lvl="0" marL="0" marR="0" rtl="0" algn="l">
              <a:lnSpc>
                <a:spcPct val="100000"/>
              </a:lnSpc>
              <a:spcBef>
                <a:spcPts val="50"/>
              </a:spcBef>
              <a:spcAft>
                <a:spcPts val="0"/>
              </a:spcAft>
              <a:buNone/>
            </a:pPr>
            <a:r>
              <a:t/>
            </a:r>
            <a:endParaRPr sz="2850">
              <a:latin typeface="Arial"/>
              <a:ea typeface="Arial"/>
              <a:cs typeface="Arial"/>
              <a:sym typeface="Arial"/>
            </a:endParaRPr>
          </a:p>
          <a:p>
            <a:pPr indent="0" lvl="0" marL="156210" marR="2244090" rtl="0" algn="l">
              <a:lnSpc>
                <a:spcPct val="117222"/>
              </a:lnSpc>
              <a:spcBef>
                <a:spcPts val="0"/>
              </a:spcBef>
              <a:spcAft>
                <a:spcPts val="0"/>
              </a:spcAft>
              <a:buNone/>
            </a:pPr>
            <a:r>
              <a:rPr lang="en-US" sz="1800">
                <a:latin typeface="Arial"/>
                <a:ea typeface="Arial"/>
                <a:cs typeface="Arial"/>
                <a:sym typeface="Arial"/>
              </a:rPr>
              <a:t>List of core packages for the workshop: </a:t>
            </a:r>
            <a:r>
              <a:rPr lang="en-US" sz="1800" u="sng">
                <a:solidFill>
                  <a:srgbClr val="0563C1"/>
                </a:solidFill>
                <a:latin typeface="Arial"/>
                <a:ea typeface="Arial"/>
                <a:cs typeface="Arial"/>
                <a:sym typeface="Arial"/>
              </a:rPr>
              <a:t>https://github.com/datacarpentry/R-ecology-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lesson/blob/master/needed_packages.R</a:t>
            </a:r>
            <a:endParaRPr sz="1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52"/>
          <p:cNvSpPr txBox="1"/>
          <p:nvPr/>
        </p:nvSpPr>
        <p:spPr>
          <a:xfrm>
            <a:off x="887387" y="1702308"/>
            <a:ext cx="9546590" cy="2768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333333"/>
                </a:solidFill>
                <a:latin typeface="Arial"/>
                <a:ea typeface="Arial"/>
                <a:cs typeface="Arial"/>
                <a:sym typeface="Arial"/>
              </a:rPr>
              <a:t>Sometimes a package will not install, try a different CRAN mirror</a:t>
            </a:r>
            <a:endParaRPr sz="2000">
              <a:latin typeface="Arial"/>
              <a:ea typeface="Arial"/>
              <a:cs typeface="Arial"/>
              <a:sym typeface="Arial"/>
            </a:endParaRPr>
          </a:p>
          <a:p>
            <a:pPr indent="0" lvl="0" marL="0" marR="0" rtl="0" algn="l">
              <a:lnSpc>
                <a:spcPct val="100000"/>
              </a:lnSpc>
              <a:spcBef>
                <a:spcPts val="40"/>
              </a:spcBef>
              <a:spcAft>
                <a:spcPts val="0"/>
              </a:spcAft>
              <a:buNone/>
            </a:pPr>
            <a:r>
              <a:t/>
            </a:r>
            <a:endParaRPr sz="2050">
              <a:latin typeface="Arial"/>
              <a:ea typeface="Arial"/>
              <a:cs typeface="Arial"/>
              <a:sym typeface="Arial"/>
            </a:endParaRPr>
          </a:p>
          <a:p>
            <a:pPr indent="-228600" lvl="0" marL="698500" marR="0" rtl="0" algn="l">
              <a:lnSpc>
                <a:spcPct val="100000"/>
              </a:lnSpc>
              <a:spcBef>
                <a:spcPts val="0"/>
              </a:spcBef>
              <a:spcAft>
                <a:spcPts val="0"/>
              </a:spcAft>
              <a:buClr>
                <a:srgbClr val="333333"/>
              </a:buClr>
              <a:buSzPts val="2000"/>
              <a:buFont typeface="Arial"/>
              <a:buChar char="•"/>
            </a:pPr>
            <a:r>
              <a:rPr i="1" lang="en-US" sz="2000">
                <a:solidFill>
                  <a:srgbClr val="333333"/>
                </a:solidFill>
                <a:latin typeface="Arial"/>
                <a:ea typeface="Arial"/>
                <a:cs typeface="Arial"/>
                <a:sym typeface="Arial"/>
              </a:rPr>
              <a:t>Tools &gt; Global Options &gt; Packages &gt; CRAN Mirror</a:t>
            </a:r>
            <a:endParaRPr sz="2000">
              <a:latin typeface="Arial"/>
              <a:ea typeface="Arial"/>
              <a:cs typeface="Arial"/>
              <a:sym typeface="Arial"/>
            </a:endParaRPr>
          </a:p>
          <a:p>
            <a:pPr indent="0" lvl="0" marL="0" marR="0" rtl="0" algn="l">
              <a:lnSpc>
                <a:spcPct val="100000"/>
              </a:lnSpc>
              <a:spcBef>
                <a:spcPts val="45"/>
              </a:spcBef>
              <a:spcAft>
                <a:spcPts val="0"/>
              </a:spcAft>
              <a:buClr>
                <a:srgbClr val="333333"/>
              </a:buClr>
              <a:buSzPts val="2050"/>
              <a:buFont typeface="Arial"/>
              <a:buNone/>
            </a:pPr>
            <a:r>
              <a:t/>
            </a:r>
            <a:endParaRPr sz="2050">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rgbClr val="333333"/>
                </a:solidFill>
                <a:latin typeface="Arial"/>
                <a:ea typeface="Arial"/>
                <a:cs typeface="Arial"/>
                <a:sym typeface="Arial"/>
              </a:rPr>
              <a:t>Alternatively you can go to CRAN and download the package and install from ZIP file</a:t>
            </a:r>
            <a:endParaRPr sz="2000">
              <a:latin typeface="Arial"/>
              <a:ea typeface="Arial"/>
              <a:cs typeface="Arial"/>
              <a:sym typeface="Arial"/>
            </a:endParaRPr>
          </a:p>
          <a:p>
            <a:pPr indent="0" lvl="0" marL="0" marR="0" rtl="0" algn="l">
              <a:lnSpc>
                <a:spcPct val="100000"/>
              </a:lnSpc>
              <a:spcBef>
                <a:spcPts val="40"/>
              </a:spcBef>
              <a:spcAft>
                <a:spcPts val="0"/>
              </a:spcAft>
              <a:buNone/>
            </a:pPr>
            <a:r>
              <a:t/>
            </a:r>
            <a:endParaRPr sz="2050">
              <a:latin typeface="Arial"/>
              <a:ea typeface="Arial"/>
              <a:cs typeface="Arial"/>
              <a:sym typeface="Arial"/>
            </a:endParaRPr>
          </a:p>
          <a:p>
            <a:pPr indent="-228600" lvl="0" marL="698500" marR="0" rtl="0" algn="l">
              <a:lnSpc>
                <a:spcPct val="100000"/>
              </a:lnSpc>
              <a:spcBef>
                <a:spcPts val="0"/>
              </a:spcBef>
              <a:spcAft>
                <a:spcPts val="0"/>
              </a:spcAft>
              <a:buClr>
                <a:srgbClr val="333333"/>
              </a:buClr>
              <a:buSzPts val="2000"/>
              <a:buFont typeface="Arial"/>
              <a:buChar char="•"/>
            </a:pPr>
            <a:r>
              <a:rPr i="1" lang="en-US" sz="2000">
                <a:solidFill>
                  <a:srgbClr val="333333"/>
                </a:solidFill>
                <a:latin typeface="Arial"/>
                <a:ea typeface="Arial"/>
                <a:cs typeface="Arial"/>
                <a:sym typeface="Arial"/>
              </a:rPr>
              <a:t>Tools &gt; Install Packages &gt; set to ‘from Zip/TAR’</a:t>
            </a:r>
            <a:endParaRPr sz="2000">
              <a:latin typeface="Arial"/>
              <a:ea typeface="Arial"/>
              <a:cs typeface="Arial"/>
              <a:sym typeface="Arial"/>
            </a:endParaRPr>
          </a:p>
          <a:p>
            <a:pPr indent="0" lvl="0" marL="0" marR="0" rtl="0" algn="l">
              <a:lnSpc>
                <a:spcPct val="100000"/>
              </a:lnSpc>
              <a:spcBef>
                <a:spcPts val="45"/>
              </a:spcBef>
              <a:spcAft>
                <a:spcPts val="0"/>
              </a:spcAft>
              <a:buNone/>
            </a:pPr>
            <a:r>
              <a:t/>
            </a:r>
            <a:endParaRPr sz="2050">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rgbClr val="333333"/>
                </a:solidFill>
                <a:latin typeface="Arial"/>
                <a:ea typeface="Arial"/>
                <a:cs typeface="Arial"/>
                <a:sym typeface="Arial"/>
              </a:rPr>
              <a:t>It is important that R, and the R packages be installed locally, not on a network drive.</a:t>
            </a:r>
            <a:endParaRPr sz="2000">
              <a:latin typeface="Arial"/>
              <a:ea typeface="Arial"/>
              <a:cs typeface="Arial"/>
              <a:sym typeface="Arial"/>
            </a:endParaRPr>
          </a:p>
        </p:txBody>
      </p:sp>
      <p:sp>
        <p:nvSpPr>
          <p:cNvPr id="393" name="Google Shape;393;p52"/>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4" name="Google Shape;394;p52"/>
          <p:cNvSpPr txBox="1"/>
          <p:nvPr>
            <p:ph type="title"/>
          </p:nvPr>
        </p:nvSpPr>
        <p:spPr>
          <a:xfrm>
            <a:off x="300990" y="289051"/>
            <a:ext cx="8652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Lesson #1 </a:t>
            </a:r>
            <a:r>
              <a:rPr b="0" lang="en-US" sz="2400">
                <a:latin typeface="Arial"/>
                <a:ea typeface="Arial"/>
                <a:cs typeface="Arial"/>
                <a:sym typeface="Arial"/>
              </a:rPr>
              <a:t>– </a:t>
            </a:r>
            <a:r>
              <a:rPr lang="en-US" sz="2400"/>
              <a:t>Troubleshooting</a:t>
            </a:r>
            <a:r>
              <a:rPr b="0" lang="en-US" sz="2400">
                <a:latin typeface="Arial"/>
                <a:ea typeface="Arial"/>
                <a:cs typeface="Arial"/>
                <a:sym typeface="Arial"/>
              </a:rPr>
              <a:t>: Installing R packages (optional)</a:t>
            </a:r>
            <a:endParaRPr sz="2400">
              <a:latin typeface="Arial"/>
              <a:ea typeface="Arial"/>
              <a:cs typeface="Arial"/>
              <a:sym typeface="Arial"/>
            </a:endParaRPr>
          </a:p>
        </p:txBody>
      </p:sp>
      <p:sp>
        <p:nvSpPr>
          <p:cNvPr id="395" name="Google Shape;395;p52"/>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523240" y="267715"/>
            <a:ext cx="8281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Looking for help? RStudio’s built-in options..</a:t>
            </a:r>
            <a:endParaRPr sz="2400">
              <a:latin typeface="Arial"/>
              <a:ea typeface="Arial"/>
              <a:cs typeface="Arial"/>
              <a:sym typeface="Arial"/>
            </a:endParaRPr>
          </a:p>
        </p:txBody>
      </p:sp>
      <p:pic>
        <p:nvPicPr>
          <p:cNvPr id="401" name="Google Shape;401;p53"/>
          <p:cNvPicPr preferRelativeResize="0"/>
          <p:nvPr/>
        </p:nvPicPr>
        <p:blipFill rotWithShape="1">
          <a:blip r:embed="rId3">
            <a:alphaModFix/>
          </a:blip>
          <a:srcRect b="0" l="0" r="0" t="0"/>
          <a:stretch/>
        </p:blipFill>
        <p:spPr>
          <a:xfrm>
            <a:off x="450850" y="1328390"/>
            <a:ext cx="4298950" cy="3810000"/>
          </a:xfrm>
          <a:prstGeom prst="rect">
            <a:avLst/>
          </a:prstGeom>
          <a:noFill/>
          <a:ln>
            <a:noFill/>
          </a:ln>
        </p:spPr>
      </p:pic>
      <p:sp>
        <p:nvSpPr>
          <p:cNvPr id="402" name="Google Shape;402;p53"/>
          <p:cNvSpPr txBox="1"/>
          <p:nvPr/>
        </p:nvSpPr>
        <p:spPr>
          <a:xfrm>
            <a:off x="5052404" y="1088644"/>
            <a:ext cx="6758940" cy="510540"/>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b="1" lang="en-US" sz="1600">
                <a:latin typeface="Arial"/>
                <a:ea typeface="Arial"/>
                <a:cs typeface="Arial"/>
                <a:sym typeface="Arial"/>
              </a:rPr>
              <a:t>I know the name of the function I want to use, but I’m not sure how  to use it</a:t>
            </a:r>
            <a:endParaRPr sz="1600">
              <a:latin typeface="Arial"/>
              <a:ea typeface="Arial"/>
              <a:cs typeface="Arial"/>
              <a:sym typeface="Arial"/>
            </a:endParaRPr>
          </a:p>
        </p:txBody>
      </p:sp>
      <p:sp>
        <p:nvSpPr>
          <p:cNvPr id="403" name="Google Shape;403;p53"/>
          <p:cNvSpPr txBox="1"/>
          <p:nvPr/>
        </p:nvSpPr>
        <p:spPr>
          <a:xfrm>
            <a:off x="5052404" y="2307844"/>
            <a:ext cx="6708775" cy="510540"/>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b="1" lang="en-US" sz="1600">
                <a:latin typeface="Arial"/>
                <a:ea typeface="Arial"/>
                <a:cs typeface="Arial"/>
                <a:sym typeface="Arial"/>
              </a:rPr>
              <a:t>If you just need to remind yourself of the names of the arguments,  you can use</a:t>
            </a:r>
            <a:endParaRPr sz="1600">
              <a:latin typeface="Arial"/>
              <a:ea typeface="Arial"/>
              <a:cs typeface="Arial"/>
              <a:sym typeface="Arial"/>
            </a:endParaRPr>
          </a:p>
        </p:txBody>
      </p:sp>
      <p:sp>
        <p:nvSpPr>
          <p:cNvPr id="404" name="Google Shape;404;p53"/>
          <p:cNvSpPr txBox="1"/>
          <p:nvPr/>
        </p:nvSpPr>
        <p:spPr>
          <a:xfrm>
            <a:off x="5052404" y="3527044"/>
            <a:ext cx="6713220" cy="510540"/>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b="1" lang="en-US" sz="1600">
                <a:latin typeface="Arial"/>
                <a:ea typeface="Arial"/>
                <a:cs typeface="Arial"/>
                <a:sym typeface="Arial"/>
              </a:rPr>
              <a:t>I want to use a function that does X, there must be a function for it  but I don’t know which one…</a:t>
            </a:r>
            <a:endParaRPr sz="1600">
              <a:latin typeface="Arial"/>
              <a:ea typeface="Arial"/>
              <a:cs typeface="Arial"/>
              <a:sym typeface="Arial"/>
            </a:endParaRPr>
          </a:p>
        </p:txBody>
      </p:sp>
      <p:sp>
        <p:nvSpPr>
          <p:cNvPr id="405" name="Google Shape;405;p53"/>
          <p:cNvSpPr txBox="1"/>
          <p:nvPr/>
        </p:nvSpPr>
        <p:spPr>
          <a:xfrm>
            <a:off x="523240" y="4746244"/>
            <a:ext cx="10527665" cy="1183640"/>
          </a:xfrm>
          <a:prstGeom prst="rect">
            <a:avLst/>
          </a:prstGeom>
          <a:noFill/>
          <a:ln>
            <a:noFill/>
          </a:ln>
        </p:spPr>
        <p:txBody>
          <a:bodyPr anchorCtr="0" anchor="t" bIns="0" lIns="0" spcFirstLastPara="1" rIns="0" wrap="square" tIns="12700">
            <a:spAutoFit/>
          </a:bodyPr>
          <a:lstStyle/>
          <a:p>
            <a:pPr indent="-286385" lvl="0" marL="4827270" marR="0" rtl="0" algn="l">
              <a:lnSpc>
                <a:spcPct val="100000"/>
              </a:lnSpc>
              <a:spcBef>
                <a:spcPts val="0"/>
              </a:spcBef>
              <a:spcAft>
                <a:spcPts val="0"/>
              </a:spcAft>
              <a:buSzPts val="1600"/>
              <a:buFont typeface="Arial"/>
              <a:buChar char="•"/>
            </a:pPr>
            <a:r>
              <a:rPr b="1" lang="en-US" sz="1600">
                <a:latin typeface="Arial"/>
                <a:ea typeface="Arial"/>
                <a:cs typeface="Arial"/>
                <a:sym typeface="Arial"/>
              </a:rPr>
              <a:t>I am stuck… I get an error message that I don’t understand</a:t>
            </a:r>
            <a:endParaRPr sz="1600">
              <a:latin typeface="Arial"/>
              <a:ea typeface="Arial"/>
              <a:cs typeface="Arial"/>
              <a:sym typeface="Arial"/>
            </a:endParaRPr>
          </a:p>
          <a:p>
            <a:pPr indent="0" lvl="0" marL="0" marR="0" rtl="0" algn="l">
              <a:lnSpc>
                <a:spcPct val="100000"/>
              </a:lnSpc>
              <a:spcBef>
                <a:spcPts val="30"/>
              </a:spcBef>
              <a:spcAft>
                <a:spcPts val="0"/>
              </a:spcAft>
              <a:buNone/>
            </a:pPr>
            <a:r>
              <a:t/>
            </a:r>
            <a:endParaRPr sz="1600">
              <a:latin typeface="Arial"/>
              <a:ea typeface="Arial"/>
              <a:cs typeface="Arial"/>
              <a:sym typeface="Arial"/>
            </a:endParaRPr>
          </a:p>
          <a:p>
            <a:pPr indent="0" lvl="0" marL="5455920" marR="0" rtl="0" algn="l">
              <a:lnSpc>
                <a:spcPct val="100000"/>
              </a:lnSpc>
              <a:spcBef>
                <a:spcPts val="0"/>
              </a:spcBef>
              <a:spcAft>
                <a:spcPts val="0"/>
              </a:spcAft>
              <a:buNone/>
            </a:pPr>
            <a:r>
              <a:rPr i="1" lang="en-US" sz="1600">
                <a:latin typeface="Arial"/>
                <a:ea typeface="Arial"/>
                <a:cs typeface="Arial"/>
                <a:sym typeface="Arial"/>
              </a:rPr>
              <a:t>Google on the error message + ‘r’</a:t>
            </a:r>
            <a:endParaRPr sz="1600">
              <a:latin typeface="Arial"/>
              <a:ea typeface="Arial"/>
              <a:cs typeface="Arial"/>
              <a:sym typeface="Arial"/>
            </a:endParaRPr>
          </a:p>
          <a:p>
            <a:pPr indent="0" lvl="0" marL="12700" marR="0" rtl="0" algn="l">
              <a:lnSpc>
                <a:spcPct val="100000"/>
              </a:lnSpc>
              <a:spcBef>
                <a:spcPts val="1490"/>
              </a:spcBef>
              <a:spcAft>
                <a:spcPts val="0"/>
              </a:spcAft>
              <a:buNone/>
            </a:pPr>
            <a:r>
              <a:rPr b="1" lang="en-US" sz="1600">
                <a:latin typeface="Arial"/>
                <a:ea typeface="Arial"/>
                <a:cs typeface="Arial"/>
                <a:sym typeface="Arial"/>
              </a:rPr>
              <a:t>+1: If know the object’s name but not sure what R package should be installed and loaded…</a:t>
            </a:r>
            <a:endParaRPr sz="1600">
              <a:latin typeface="Arial"/>
              <a:ea typeface="Arial"/>
              <a:cs typeface="Arial"/>
              <a:sym typeface="Arial"/>
            </a:endParaRPr>
          </a:p>
        </p:txBody>
      </p:sp>
      <p:pic>
        <p:nvPicPr>
          <p:cNvPr id="406" name="Google Shape;406;p53"/>
          <p:cNvPicPr preferRelativeResize="0"/>
          <p:nvPr/>
        </p:nvPicPr>
        <p:blipFill rotWithShape="1">
          <a:blip r:embed="rId4">
            <a:alphaModFix/>
          </a:blip>
          <a:srcRect b="0" l="0" r="0" t="0"/>
          <a:stretch/>
        </p:blipFill>
        <p:spPr>
          <a:xfrm>
            <a:off x="5939657" y="1751351"/>
            <a:ext cx="1543049" cy="374650"/>
          </a:xfrm>
          <a:prstGeom prst="rect">
            <a:avLst/>
          </a:prstGeom>
          <a:noFill/>
          <a:ln>
            <a:noFill/>
          </a:ln>
        </p:spPr>
      </p:pic>
      <p:pic>
        <p:nvPicPr>
          <p:cNvPr id="407" name="Google Shape;407;p53"/>
          <p:cNvPicPr preferRelativeResize="0"/>
          <p:nvPr/>
        </p:nvPicPr>
        <p:blipFill rotWithShape="1">
          <a:blip r:embed="rId5">
            <a:alphaModFix/>
          </a:blip>
          <a:srcRect b="0" l="0" r="0" t="0"/>
          <a:stretch/>
        </p:blipFill>
        <p:spPr>
          <a:xfrm>
            <a:off x="5939657" y="2998925"/>
            <a:ext cx="901699" cy="165100"/>
          </a:xfrm>
          <a:prstGeom prst="rect">
            <a:avLst/>
          </a:prstGeom>
          <a:noFill/>
          <a:ln>
            <a:noFill/>
          </a:ln>
        </p:spPr>
      </p:pic>
      <p:pic>
        <p:nvPicPr>
          <p:cNvPr id="408" name="Google Shape;408;p53"/>
          <p:cNvPicPr preferRelativeResize="0"/>
          <p:nvPr/>
        </p:nvPicPr>
        <p:blipFill rotWithShape="1">
          <a:blip r:embed="rId6">
            <a:alphaModFix/>
          </a:blip>
          <a:srcRect b="0" l="0" r="0" t="0"/>
          <a:stretch/>
        </p:blipFill>
        <p:spPr>
          <a:xfrm>
            <a:off x="5939657" y="4217154"/>
            <a:ext cx="1911349" cy="349250"/>
          </a:xfrm>
          <a:prstGeom prst="rect">
            <a:avLst/>
          </a:prstGeom>
          <a:noFill/>
          <a:ln>
            <a:noFill/>
          </a:ln>
        </p:spPr>
      </p:pic>
      <p:pic>
        <p:nvPicPr>
          <p:cNvPr id="409" name="Google Shape;409;p53"/>
          <p:cNvPicPr preferRelativeResize="0"/>
          <p:nvPr/>
        </p:nvPicPr>
        <p:blipFill rotWithShape="1">
          <a:blip r:embed="rId7">
            <a:alphaModFix/>
          </a:blip>
          <a:srcRect b="0" l="0" r="0" t="0"/>
          <a:stretch/>
        </p:blipFill>
        <p:spPr>
          <a:xfrm>
            <a:off x="495300" y="6028899"/>
            <a:ext cx="7480300" cy="165099"/>
          </a:xfrm>
          <a:prstGeom prst="rect">
            <a:avLst/>
          </a:prstGeom>
          <a:noFill/>
          <a:ln>
            <a:noFill/>
          </a:ln>
        </p:spPr>
      </p:pic>
      <p:pic>
        <p:nvPicPr>
          <p:cNvPr id="410" name="Google Shape;410;p53"/>
          <p:cNvPicPr preferRelativeResize="0"/>
          <p:nvPr/>
        </p:nvPicPr>
        <p:blipFill rotWithShape="1">
          <a:blip r:embed="rId8">
            <a:alphaModFix/>
          </a:blip>
          <a:srcRect b="0" l="0" r="0" t="0"/>
          <a:stretch/>
        </p:blipFill>
        <p:spPr>
          <a:xfrm>
            <a:off x="7883324" y="2678945"/>
            <a:ext cx="2658806" cy="749571"/>
          </a:xfrm>
          <a:prstGeom prst="rect">
            <a:avLst/>
          </a:prstGeom>
          <a:noFill/>
          <a:ln>
            <a:noFill/>
          </a:ln>
        </p:spPr>
      </p:pic>
      <p:sp>
        <p:nvSpPr>
          <p:cNvPr id="411" name="Google Shape;411;p53"/>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523240" y="267715"/>
            <a:ext cx="8281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Looking for help? RStudio’s built-in options..</a:t>
            </a:r>
            <a:endParaRPr sz="2400">
              <a:latin typeface="Arial"/>
              <a:ea typeface="Arial"/>
              <a:cs typeface="Arial"/>
              <a:sym typeface="Arial"/>
            </a:endParaRPr>
          </a:p>
        </p:txBody>
      </p:sp>
      <p:sp>
        <p:nvSpPr>
          <p:cNvPr id="417" name="Google Shape;417;p54"/>
          <p:cNvSpPr txBox="1"/>
          <p:nvPr/>
        </p:nvSpPr>
        <p:spPr>
          <a:xfrm>
            <a:off x="714171" y="1234947"/>
            <a:ext cx="10356850" cy="510540"/>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b="1" lang="en-US" sz="1600">
                <a:latin typeface="Arial"/>
                <a:ea typeface="Arial"/>
                <a:cs typeface="Arial"/>
                <a:sym typeface="Arial"/>
              </a:rPr>
              <a:t>To share an object with someone else, if it’s relatively small</a:t>
            </a:r>
            <a:r>
              <a:rPr lang="en-US" sz="1600">
                <a:latin typeface="Arial"/>
                <a:ea typeface="Arial"/>
                <a:cs typeface="Arial"/>
                <a:sym typeface="Arial"/>
              </a:rPr>
              <a:t>, you can use the function </a:t>
            </a:r>
            <a:r>
              <a:rPr i="1" lang="en-US" sz="1600">
                <a:latin typeface="Arial"/>
                <a:ea typeface="Arial"/>
                <a:cs typeface="Arial"/>
                <a:sym typeface="Arial"/>
              </a:rPr>
              <a:t>dput(). </a:t>
            </a:r>
            <a:r>
              <a:rPr lang="en-US" sz="1600">
                <a:latin typeface="Arial"/>
                <a:ea typeface="Arial"/>
                <a:cs typeface="Arial"/>
                <a:sym typeface="Arial"/>
              </a:rPr>
              <a:t>It will output R  code that can be used to recreate the exact same object as the one in memory..</a:t>
            </a:r>
            <a:endParaRPr sz="1600">
              <a:latin typeface="Arial"/>
              <a:ea typeface="Arial"/>
              <a:cs typeface="Arial"/>
              <a:sym typeface="Arial"/>
            </a:endParaRPr>
          </a:p>
        </p:txBody>
      </p:sp>
      <p:sp>
        <p:nvSpPr>
          <p:cNvPr id="418" name="Google Shape;418;p54"/>
          <p:cNvSpPr txBox="1"/>
          <p:nvPr/>
        </p:nvSpPr>
        <p:spPr>
          <a:xfrm>
            <a:off x="714171" y="2454147"/>
            <a:ext cx="10690860" cy="751205"/>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b="1" lang="en-US" sz="1600">
                <a:latin typeface="Arial"/>
                <a:ea typeface="Arial"/>
                <a:cs typeface="Arial"/>
                <a:sym typeface="Arial"/>
              </a:rPr>
              <a:t>If the object is larger, provide the raw file </a:t>
            </a:r>
            <a:r>
              <a:rPr lang="en-US" sz="1600">
                <a:latin typeface="Arial"/>
                <a:ea typeface="Arial"/>
                <a:cs typeface="Arial"/>
                <a:sym typeface="Arial"/>
              </a:rPr>
              <a:t>(i.e., your CSV file) </a:t>
            </a:r>
            <a:r>
              <a:rPr b="1" lang="en-US" sz="1600">
                <a:latin typeface="Arial"/>
                <a:ea typeface="Arial"/>
                <a:cs typeface="Arial"/>
                <a:sym typeface="Arial"/>
              </a:rPr>
              <a:t>with your script up to the point of the error.  Alternatively, in particular if your question is not related to a data frame, you can save any R object to a file</a:t>
            </a:r>
            <a:r>
              <a:rPr lang="en-US" sz="1600">
                <a:latin typeface="Arial"/>
                <a:ea typeface="Arial"/>
                <a:cs typeface="Arial"/>
                <a:sym typeface="Arial"/>
              </a:rPr>
              <a:t>.  It can be sent to someone by email who can read it with the </a:t>
            </a:r>
            <a:r>
              <a:rPr i="1" lang="en-US" sz="1600">
                <a:latin typeface="Arial"/>
                <a:ea typeface="Arial"/>
                <a:cs typeface="Arial"/>
                <a:sym typeface="Arial"/>
              </a:rPr>
              <a:t>readRDS()</a:t>
            </a:r>
            <a:r>
              <a:rPr lang="en-US" sz="1600">
                <a:latin typeface="Arial"/>
                <a:ea typeface="Arial"/>
                <a:cs typeface="Arial"/>
                <a:sym typeface="Arial"/>
              </a:rPr>
              <a:t>.</a:t>
            </a:r>
            <a:endParaRPr sz="1600">
              <a:latin typeface="Arial"/>
              <a:ea typeface="Arial"/>
              <a:cs typeface="Arial"/>
              <a:sym typeface="Arial"/>
            </a:endParaRPr>
          </a:p>
        </p:txBody>
      </p:sp>
      <p:sp>
        <p:nvSpPr>
          <p:cNvPr id="419" name="Google Shape;419;p54"/>
          <p:cNvSpPr txBox="1"/>
          <p:nvPr/>
        </p:nvSpPr>
        <p:spPr>
          <a:xfrm>
            <a:off x="714171" y="4154932"/>
            <a:ext cx="10775315" cy="510540"/>
          </a:xfrm>
          <a:prstGeom prst="rect">
            <a:avLst/>
          </a:prstGeom>
          <a:noFill/>
          <a:ln>
            <a:noFill/>
          </a:ln>
        </p:spPr>
        <p:txBody>
          <a:bodyPr anchorCtr="0" anchor="t" bIns="0" lIns="0" spcFirstLastPara="1" rIns="0" wrap="square" tIns="22850">
            <a:spAutoFit/>
          </a:bodyPr>
          <a:lstStyle/>
          <a:p>
            <a:pPr indent="-285750" lvl="0" marL="298450" marR="5080" rtl="0" algn="l">
              <a:lnSpc>
                <a:spcPct val="118750"/>
              </a:lnSpc>
              <a:spcBef>
                <a:spcPts val="0"/>
              </a:spcBef>
              <a:spcAft>
                <a:spcPts val="0"/>
              </a:spcAft>
              <a:buSzPts val="1600"/>
              <a:buFont typeface="Arial"/>
              <a:buChar char="•"/>
            </a:pPr>
            <a:r>
              <a:rPr lang="en-US" sz="1600">
                <a:latin typeface="Arial"/>
                <a:ea typeface="Arial"/>
                <a:cs typeface="Arial"/>
                <a:sym typeface="Arial"/>
              </a:rPr>
              <a:t>always include the output of </a:t>
            </a:r>
            <a:r>
              <a:rPr i="1" lang="en-US" sz="1600">
                <a:latin typeface="Arial"/>
                <a:ea typeface="Arial"/>
                <a:cs typeface="Arial"/>
                <a:sym typeface="Arial"/>
              </a:rPr>
              <a:t>sessionInfo() </a:t>
            </a:r>
            <a:r>
              <a:rPr lang="en-US" sz="1600">
                <a:latin typeface="Arial"/>
                <a:ea typeface="Arial"/>
                <a:cs typeface="Arial"/>
                <a:sym typeface="Arial"/>
              </a:rPr>
              <a:t>function as it provides critical information about your platform, the versions  of R and the packages that you are using, etc.</a:t>
            </a:r>
            <a:endParaRPr sz="1600">
              <a:latin typeface="Arial"/>
              <a:ea typeface="Arial"/>
              <a:cs typeface="Arial"/>
              <a:sym typeface="Arial"/>
            </a:endParaRPr>
          </a:p>
        </p:txBody>
      </p:sp>
      <p:pic>
        <p:nvPicPr>
          <p:cNvPr id="420" name="Google Shape;420;p54"/>
          <p:cNvPicPr preferRelativeResize="0"/>
          <p:nvPr/>
        </p:nvPicPr>
        <p:blipFill rotWithShape="1">
          <a:blip r:embed="rId3">
            <a:alphaModFix/>
          </a:blip>
          <a:srcRect b="0" l="0" r="0" t="0"/>
          <a:stretch/>
        </p:blipFill>
        <p:spPr>
          <a:xfrm>
            <a:off x="1860872" y="1979800"/>
            <a:ext cx="1631950" cy="165100"/>
          </a:xfrm>
          <a:prstGeom prst="rect">
            <a:avLst/>
          </a:prstGeom>
          <a:noFill/>
          <a:ln>
            <a:noFill/>
          </a:ln>
        </p:spPr>
      </p:pic>
      <p:pic>
        <p:nvPicPr>
          <p:cNvPr id="421" name="Google Shape;421;p54"/>
          <p:cNvPicPr preferRelativeResize="0"/>
          <p:nvPr/>
        </p:nvPicPr>
        <p:blipFill rotWithShape="1">
          <a:blip r:embed="rId4">
            <a:alphaModFix/>
          </a:blip>
          <a:srcRect b="0" l="0" r="0" t="0"/>
          <a:stretch/>
        </p:blipFill>
        <p:spPr>
          <a:xfrm>
            <a:off x="1873572" y="3492281"/>
            <a:ext cx="6121400" cy="165100"/>
          </a:xfrm>
          <a:prstGeom prst="rect">
            <a:avLst/>
          </a:prstGeom>
          <a:noFill/>
          <a:ln>
            <a:noFill/>
          </a:ln>
        </p:spPr>
      </p:pic>
      <p:pic>
        <p:nvPicPr>
          <p:cNvPr id="422" name="Google Shape;422;p54"/>
          <p:cNvPicPr preferRelativeResize="0"/>
          <p:nvPr/>
        </p:nvPicPr>
        <p:blipFill rotWithShape="1">
          <a:blip r:embed="rId5">
            <a:alphaModFix/>
          </a:blip>
          <a:srcRect b="0" l="0" r="0" t="0"/>
          <a:stretch/>
        </p:blipFill>
        <p:spPr>
          <a:xfrm>
            <a:off x="1848172" y="3788968"/>
            <a:ext cx="8591550" cy="158750"/>
          </a:xfrm>
          <a:prstGeom prst="rect">
            <a:avLst/>
          </a:prstGeom>
          <a:noFill/>
          <a:ln>
            <a:noFill/>
          </a:ln>
        </p:spPr>
      </p:pic>
      <p:pic>
        <p:nvPicPr>
          <p:cNvPr id="423" name="Google Shape;423;p54"/>
          <p:cNvPicPr preferRelativeResize="0"/>
          <p:nvPr/>
        </p:nvPicPr>
        <p:blipFill rotWithShape="1">
          <a:blip r:embed="rId6">
            <a:alphaModFix/>
          </a:blip>
          <a:srcRect b="0" l="0" r="0" t="0"/>
          <a:stretch/>
        </p:blipFill>
        <p:spPr>
          <a:xfrm>
            <a:off x="1873572" y="4926939"/>
            <a:ext cx="3829050" cy="812799"/>
          </a:xfrm>
          <a:prstGeom prst="rect">
            <a:avLst/>
          </a:prstGeom>
          <a:noFill/>
          <a:ln>
            <a:noFill/>
          </a:ln>
        </p:spPr>
      </p:pic>
      <p:sp>
        <p:nvSpPr>
          <p:cNvPr id="424" name="Google Shape;424;p54"/>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523240" y="267715"/>
            <a:ext cx="10185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Looking for help? Reach out Communities &amp; User Forums</a:t>
            </a:r>
            <a:endParaRPr sz="2400">
              <a:latin typeface="Arial"/>
              <a:ea typeface="Arial"/>
              <a:cs typeface="Arial"/>
              <a:sym typeface="Arial"/>
            </a:endParaRPr>
          </a:p>
        </p:txBody>
      </p:sp>
      <p:pic>
        <p:nvPicPr>
          <p:cNvPr id="430" name="Google Shape;430;p55"/>
          <p:cNvPicPr preferRelativeResize="0"/>
          <p:nvPr/>
        </p:nvPicPr>
        <p:blipFill rotWithShape="1">
          <a:blip r:embed="rId3">
            <a:alphaModFix/>
          </a:blip>
          <a:srcRect b="0" l="0" r="0" t="0"/>
          <a:stretch/>
        </p:blipFill>
        <p:spPr>
          <a:xfrm>
            <a:off x="720270" y="1383311"/>
            <a:ext cx="3191939" cy="601466"/>
          </a:xfrm>
          <a:prstGeom prst="rect">
            <a:avLst/>
          </a:prstGeom>
          <a:noFill/>
          <a:ln>
            <a:noFill/>
          </a:ln>
        </p:spPr>
      </p:pic>
      <p:pic>
        <p:nvPicPr>
          <p:cNvPr id="431" name="Google Shape;431;p55"/>
          <p:cNvPicPr preferRelativeResize="0"/>
          <p:nvPr/>
        </p:nvPicPr>
        <p:blipFill rotWithShape="1">
          <a:blip r:embed="rId4">
            <a:alphaModFix/>
          </a:blip>
          <a:srcRect b="0" l="0" r="0" t="0"/>
          <a:stretch/>
        </p:blipFill>
        <p:spPr>
          <a:xfrm>
            <a:off x="690943" y="3983705"/>
            <a:ext cx="2694290" cy="749300"/>
          </a:xfrm>
          <a:prstGeom prst="rect">
            <a:avLst/>
          </a:prstGeom>
          <a:noFill/>
          <a:ln>
            <a:noFill/>
          </a:ln>
        </p:spPr>
      </p:pic>
      <p:sp>
        <p:nvSpPr>
          <p:cNvPr id="432" name="Google Shape;432;p55"/>
          <p:cNvSpPr txBox="1"/>
          <p:nvPr/>
        </p:nvSpPr>
        <p:spPr>
          <a:xfrm>
            <a:off x="4965614" y="1493011"/>
            <a:ext cx="5490845" cy="30251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https://community.rstudio.com</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0" rtl="0" algn="l">
              <a:lnSpc>
                <a:spcPct val="100000"/>
              </a:lnSpc>
              <a:spcBef>
                <a:spcPts val="55"/>
              </a:spcBef>
              <a:spcAft>
                <a:spcPts val="0"/>
              </a:spcAft>
              <a:buNone/>
            </a:pPr>
            <a:r>
              <a:t/>
            </a:r>
            <a:endParaRPr sz="1900">
              <a:latin typeface="Calibri"/>
              <a:ea typeface="Calibri"/>
              <a:cs typeface="Calibri"/>
              <a:sym typeface="Calibri"/>
            </a:endParaRPr>
          </a:p>
          <a:p>
            <a:pPr indent="0" lvl="0" marL="12700" marR="0" rtl="0" algn="l">
              <a:lnSpc>
                <a:spcPct val="118611"/>
              </a:lnSpc>
              <a:spcBef>
                <a:spcPts val="5"/>
              </a:spcBef>
              <a:spcAft>
                <a:spcPts val="0"/>
              </a:spcAft>
              <a:buNone/>
            </a:pPr>
            <a:r>
              <a:rPr lang="en-US" sz="1800" u="sng">
                <a:solidFill>
                  <a:srgbClr val="0563C1"/>
                </a:solidFill>
                <a:latin typeface="Calibri"/>
                <a:ea typeface="Calibri"/>
                <a:cs typeface="Calibri"/>
                <a:sym typeface="Calibri"/>
              </a:rPr>
              <a:t>https://support.rstudio.com/hc/en-us/articles/201141096-</a:t>
            </a:r>
            <a:endParaRPr sz="1800">
              <a:latin typeface="Calibri"/>
              <a:ea typeface="Calibri"/>
              <a:cs typeface="Calibri"/>
              <a:sym typeface="Calibri"/>
            </a:endParaRPr>
          </a:p>
          <a:p>
            <a:pPr indent="0" lvl="0" marL="12700" marR="0" rtl="0" algn="l">
              <a:lnSpc>
                <a:spcPct val="118611"/>
              </a:lnSpc>
              <a:spcBef>
                <a:spcPts val="0"/>
              </a:spcBef>
              <a:spcAft>
                <a:spcPts val="0"/>
              </a:spcAft>
              <a:buNone/>
            </a:pPr>
            <a:r>
              <a:rPr lang="en-US" sz="1800" u="sng">
                <a:solidFill>
                  <a:srgbClr val="0563C1"/>
                </a:solidFill>
                <a:latin typeface="Calibri"/>
                <a:ea typeface="Calibri"/>
                <a:cs typeface="Calibri"/>
                <a:sym typeface="Calibri"/>
              </a:rPr>
              <a:t>Getting-Started-with-R</a:t>
            </a:r>
            <a:endParaRPr sz="1800">
              <a:latin typeface="Calibri"/>
              <a:ea typeface="Calibri"/>
              <a:cs typeface="Calibri"/>
              <a:sym typeface="Calibri"/>
            </a:endParaRPr>
          </a:p>
          <a:p>
            <a:pPr indent="0" lvl="0" marL="0" marR="0" rtl="0" algn="l">
              <a:lnSpc>
                <a:spcPct val="100000"/>
              </a:lnSpc>
              <a:spcBef>
                <a:spcPts val="45"/>
              </a:spcBef>
              <a:spcAft>
                <a:spcPts val="0"/>
              </a:spcAft>
              <a:buNone/>
            </a:pPr>
            <a:r>
              <a:t/>
            </a:r>
            <a:endParaRPr sz="2200">
              <a:latin typeface="Calibri"/>
              <a:ea typeface="Calibri"/>
              <a:cs typeface="Calibri"/>
              <a:sym typeface="Calibri"/>
            </a:endParaRPr>
          </a:p>
          <a:p>
            <a:pPr indent="0" lvl="0" marL="12700" marR="0" rtl="0" algn="l">
              <a:lnSpc>
                <a:spcPct val="100000"/>
              </a:lnSpc>
              <a:spcBef>
                <a:spcPts val="5"/>
              </a:spcBef>
              <a:spcAft>
                <a:spcPts val="0"/>
              </a:spcAft>
              <a:buNone/>
            </a:pPr>
            <a:r>
              <a:rPr lang="en-US" sz="1800" u="sng">
                <a:solidFill>
                  <a:srgbClr val="0563C1"/>
                </a:solidFill>
                <a:latin typeface="Calibri"/>
                <a:ea typeface="Calibri"/>
                <a:cs typeface="Calibri"/>
                <a:sym typeface="Calibri"/>
              </a:rPr>
              <a:t>https://</a:t>
            </a:r>
            <a:r>
              <a:rPr lang="en-US" sz="1800" u="sng">
                <a:solidFill>
                  <a:srgbClr val="0563C1"/>
                </a:solidFill>
                <a:latin typeface="Calibri"/>
                <a:ea typeface="Calibri"/>
                <a:cs typeface="Calibri"/>
                <a:sym typeface="Calibri"/>
                <a:hlinkClick r:id="rId5">
                  <a:extLst>
                    <a:ext uri="{A12FA001-AC4F-418D-AE19-62706E023703}">
                      <ahyp:hlinkClr val="tx"/>
                    </a:ext>
                  </a:extLst>
                </a:hlinkClick>
              </a:rPr>
              <a:t>www.rdocumentation.org</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0" rtl="0" algn="l">
              <a:lnSpc>
                <a:spcPct val="100000"/>
              </a:lnSpc>
              <a:spcBef>
                <a:spcPts val="55"/>
              </a:spcBef>
              <a:spcAft>
                <a:spcPts val="0"/>
              </a:spcAft>
              <a:buNone/>
            </a:pPr>
            <a:r>
              <a:t/>
            </a:r>
            <a:endParaRPr sz="1900">
              <a:latin typeface="Calibri"/>
              <a:ea typeface="Calibri"/>
              <a:cs typeface="Calibri"/>
              <a:sym typeface="Calibri"/>
            </a:endParaRPr>
          </a:p>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https://stackoverflow.com</a:t>
            </a:r>
            <a:endParaRPr sz="1800">
              <a:latin typeface="Calibri"/>
              <a:ea typeface="Calibri"/>
              <a:cs typeface="Calibri"/>
              <a:sym typeface="Calibri"/>
            </a:endParaRPr>
          </a:p>
        </p:txBody>
      </p:sp>
      <p:pic>
        <p:nvPicPr>
          <p:cNvPr id="433" name="Google Shape;433;p55"/>
          <p:cNvPicPr preferRelativeResize="0"/>
          <p:nvPr/>
        </p:nvPicPr>
        <p:blipFill rotWithShape="1">
          <a:blip r:embed="rId6">
            <a:alphaModFix/>
          </a:blip>
          <a:srcRect b="0" l="0" r="0" t="0"/>
          <a:stretch/>
        </p:blipFill>
        <p:spPr>
          <a:xfrm>
            <a:off x="702432" y="4946638"/>
            <a:ext cx="3400783" cy="1324831"/>
          </a:xfrm>
          <a:prstGeom prst="rect">
            <a:avLst/>
          </a:prstGeom>
          <a:noFill/>
          <a:ln>
            <a:noFill/>
          </a:ln>
        </p:spPr>
      </p:pic>
      <p:sp>
        <p:nvSpPr>
          <p:cNvPr id="434" name="Google Shape;434;p55"/>
          <p:cNvSpPr txBox="1"/>
          <p:nvPr/>
        </p:nvSpPr>
        <p:spPr>
          <a:xfrm>
            <a:off x="4965614" y="5418835"/>
            <a:ext cx="15957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hlinkClick r:id="rId7">
                  <a:extLst>
                    <a:ext uri="{A12FA001-AC4F-418D-AE19-62706E023703}">
                      <ahyp:hlinkClr val="tx"/>
                    </a:ext>
                  </a:extLst>
                </a:hlinkClick>
              </a:rPr>
              <a:t>http://edinbr.org</a:t>
            </a:r>
            <a:endParaRPr sz="1800">
              <a:latin typeface="Calibri"/>
              <a:ea typeface="Calibri"/>
              <a:cs typeface="Calibri"/>
              <a:sym typeface="Calibri"/>
            </a:endParaRPr>
          </a:p>
        </p:txBody>
      </p:sp>
      <p:pic>
        <p:nvPicPr>
          <p:cNvPr id="435" name="Google Shape;435;p55"/>
          <p:cNvPicPr preferRelativeResize="0"/>
          <p:nvPr/>
        </p:nvPicPr>
        <p:blipFill rotWithShape="1">
          <a:blip r:embed="rId8">
            <a:alphaModFix/>
          </a:blip>
          <a:srcRect b="0" l="0" r="0" t="0"/>
          <a:stretch/>
        </p:blipFill>
        <p:spPr>
          <a:xfrm>
            <a:off x="720270" y="2266248"/>
            <a:ext cx="2664962" cy="594545"/>
          </a:xfrm>
          <a:prstGeom prst="rect">
            <a:avLst/>
          </a:prstGeom>
          <a:noFill/>
          <a:ln>
            <a:noFill/>
          </a:ln>
        </p:spPr>
      </p:pic>
      <p:sp>
        <p:nvSpPr>
          <p:cNvPr id="436" name="Google Shape;436;p55"/>
          <p:cNvSpPr txBox="1"/>
          <p:nvPr/>
        </p:nvSpPr>
        <p:spPr>
          <a:xfrm>
            <a:off x="10216611" y="5786628"/>
            <a:ext cx="68770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Arial"/>
                <a:ea typeface="Arial"/>
                <a:cs typeface="Arial"/>
                <a:sym typeface="Arial"/>
              </a:rPr>
              <a:t>… etc</a:t>
            </a:r>
            <a:endParaRPr sz="2000">
              <a:latin typeface="Arial"/>
              <a:ea typeface="Arial"/>
              <a:cs typeface="Arial"/>
              <a:sym typeface="Arial"/>
            </a:endParaRPr>
          </a:p>
        </p:txBody>
      </p:sp>
      <p:pic>
        <p:nvPicPr>
          <p:cNvPr id="437" name="Google Shape;437;p55"/>
          <p:cNvPicPr preferRelativeResize="0"/>
          <p:nvPr/>
        </p:nvPicPr>
        <p:blipFill rotWithShape="1">
          <a:blip r:embed="rId9">
            <a:alphaModFix/>
          </a:blip>
          <a:srcRect b="0" l="0" r="0" t="0"/>
          <a:stretch/>
        </p:blipFill>
        <p:spPr>
          <a:xfrm>
            <a:off x="720270" y="3168435"/>
            <a:ext cx="2740711" cy="594545"/>
          </a:xfrm>
          <a:prstGeom prst="rect">
            <a:avLst/>
          </a:prstGeom>
          <a:noFill/>
          <a:ln>
            <a:noFill/>
          </a:ln>
        </p:spPr>
      </p:pic>
      <p:sp>
        <p:nvSpPr>
          <p:cNvPr id="438" name="Google Shape;438;p55"/>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56"/>
          <p:cNvSpPr txBox="1"/>
          <p:nvPr/>
        </p:nvSpPr>
        <p:spPr>
          <a:xfrm>
            <a:off x="559186" y="1233932"/>
            <a:ext cx="10568305" cy="3042920"/>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SzPts val="1800"/>
              <a:buFont typeface="Arial"/>
              <a:buChar char="•"/>
            </a:pPr>
            <a:r>
              <a:rPr lang="en-US" sz="1800">
                <a:latin typeface="Arial"/>
                <a:ea typeface="Arial"/>
                <a:cs typeface="Arial"/>
                <a:sym typeface="Arial"/>
              </a:rPr>
              <a:t>The</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R-help mailing list</a:t>
            </a:r>
            <a:r>
              <a:rPr lang="en-US" sz="1800">
                <a:latin typeface="Arial"/>
                <a:ea typeface="Arial"/>
                <a:cs typeface="Arial"/>
                <a:sym typeface="Arial"/>
              </a:rPr>
              <a:t>: it is read by a lot of people (including most of the R core team)</a:t>
            </a:r>
            <a:endParaRPr sz="1800">
              <a:latin typeface="Arial"/>
              <a:ea typeface="Arial"/>
              <a:cs typeface="Arial"/>
              <a:sym typeface="Arial"/>
            </a:endParaRPr>
          </a:p>
          <a:p>
            <a:pPr indent="0" lvl="0" marL="0" marR="0" rtl="0" algn="l">
              <a:lnSpc>
                <a:spcPct val="100000"/>
              </a:lnSpc>
              <a:spcBef>
                <a:spcPts val="5"/>
              </a:spcBef>
              <a:spcAft>
                <a:spcPts val="0"/>
              </a:spcAft>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The</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Posting Guide</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for the R mailing lists.</a:t>
            </a:r>
            <a:endParaRPr sz="1800">
              <a:latin typeface="Arial"/>
              <a:ea typeface="Arial"/>
              <a:cs typeface="Arial"/>
              <a:sym typeface="Arial"/>
            </a:endParaRPr>
          </a:p>
          <a:p>
            <a:pPr indent="0" lvl="0" marL="0" marR="0" rtl="0" algn="l">
              <a:lnSpc>
                <a:spcPct val="100000"/>
              </a:lnSpc>
              <a:spcBef>
                <a:spcPts val="10"/>
              </a:spcBef>
              <a:spcAft>
                <a:spcPts val="0"/>
              </a:spcAft>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7AB7"/>
              </a:buClr>
              <a:buSzPts val="1800"/>
              <a:buFont typeface="Arial"/>
              <a:buChar char="•"/>
            </a:pPr>
            <a:r>
              <a:rPr lang="en-US" sz="1800" u="sng">
                <a:solidFill>
                  <a:srgbClr val="0563C1"/>
                </a:solidFill>
                <a:latin typeface="Arial"/>
                <a:ea typeface="Arial"/>
                <a:cs typeface="Arial"/>
                <a:sym typeface="Arial"/>
              </a:rPr>
              <a:t>How to ask for R help</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useful guidelines</a:t>
            </a:r>
            <a:endParaRPr sz="1800">
              <a:latin typeface="Arial"/>
              <a:ea typeface="Arial"/>
              <a:cs typeface="Arial"/>
              <a:sym typeface="Arial"/>
            </a:endParaRPr>
          </a:p>
          <a:p>
            <a:pPr indent="0" lvl="0" marL="0" marR="0" rtl="0" algn="l">
              <a:lnSpc>
                <a:spcPct val="100000"/>
              </a:lnSpc>
              <a:spcBef>
                <a:spcPts val="10"/>
              </a:spcBef>
              <a:spcAft>
                <a:spcPts val="0"/>
              </a:spcAft>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Clr>
                <a:srgbClr val="337AB7"/>
              </a:buClr>
              <a:buSzPts val="1800"/>
              <a:buFont typeface="Arial"/>
              <a:buChar char="•"/>
            </a:pPr>
            <a:r>
              <a:rPr lang="en-US" sz="1800" u="sng">
                <a:solidFill>
                  <a:srgbClr val="0563C1"/>
                </a:solidFill>
                <a:latin typeface="Arial"/>
                <a:ea typeface="Arial"/>
                <a:cs typeface="Arial"/>
                <a:sym typeface="Arial"/>
              </a:rPr>
              <a:t>This blog post by Jon Skeet</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has quite comprehensive advice on how to ask programming questions.</a:t>
            </a:r>
            <a:endParaRPr sz="1800">
              <a:latin typeface="Arial"/>
              <a:ea typeface="Arial"/>
              <a:cs typeface="Arial"/>
              <a:sym typeface="Arial"/>
            </a:endParaRPr>
          </a:p>
          <a:p>
            <a:pPr indent="0" lvl="0" marL="0" marR="0" rtl="0" algn="l">
              <a:lnSpc>
                <a:spcPct val="100000"/>
              </a:lnSpc>
              <a:spcBef>
                <a:spcPts val="50"/>
              </a:spcBef>
              <a:spcAft>
                <a:spcPts val="0"/>
              </a:spcAft>
              <a:buSzPts val="1800"/>
              <a:buFont typeface="Arial"/>
              <a:buNone/>
            </a:pPr>
            <a:r>
              <a:t/>
            </a:r>
            <a:endParaRPr sz="1800">
              <a:latin typeface="Arial"/>
              <a:ea typeface="Arial"/>
              <a:cs typeface="Arial"/>
              <a:sym typeface="Arial"/>
            </a:endParaRPr>
          </a:p>
          <a:p>
            <a:pPr indent="-285750" lvl="0" marL="297815" marR="182245" rtl="0" algn="l">
              <a:lnSpc>
                <a:spcPct val="101699"/>
              </a:lnSpc>
              <a:spcBef>
                <a:spcPts val="5"/>
              </a:spcBef>
              <a:spcAft>
                <a:spcPts val="0"/>
              </a:spcAft>
              <a:buClr>
                <a:srgbClr val="333333"/>
              </a:buClr>
              <a:buSzPts val="1800"/>
              <a:buFont typeface="Arial"/>
              <a:buChar char="•"/>
            </a:pPr>
            <a:r>
              <a:rPr lang="en-US" sz="1800">
                <a:solidFill>
                  <a:srgbClr val="333333"/>
                </a:solidFill>
                <a:latin typeface="Arial"/>
                <a:ea typeface="Arial"/>
                <a:cs typeface="Arial"/>
                <a:sym typeface="Arial"/>
              </a:rPr>
              <a:t>The</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reprex</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package is very helpful to create reproducible examples when asking for help. The  [rOpenSci community call “How to ask questions so they get answered”],</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rOpenSci Blog</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and</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video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recording</a:t>
            </a:r>
            <a:r>
              <a:rPr lang="en-US" sz="1800">
                <a:solidFill>
                  <a:srgbClr val="0563C1"/>
                </a:solidFill>
                <a:latin typeface="Arial"/>
                <a:ea typeface="Arial"/>
                <a:cs typeface="Arial"/>
                <a:sym typeface="Arial"/>
              </a:rPr>
              <a:t> </a:t>
            </a:r>
            <a:r>
              <a:rPr lang="en-US" sz="1800">
                <a:solidFill>
                  <a:srgbClr val="333333"/>
                </a:solidFill>
                <a:latin typeface="Arial"/>
                <a:ea typeface="Arial"/>
                <a:cs typeface="Arial"/>
                <a:sym typeface="Arial"/>
              </a:rPr>
              <a:t>includes a presentation of the </a:t>
            </a:r>
            <a:r>
              <a:rPr i="1" lang="en-US" sz="1800">
                <a:solidFill>
                  <a:srgbClr val="333333"/>
                </a:solidFill>
                <a:latin typeface="Arial"/>
                <a:ea typeface="Arial"/>
                <a:cs typeface="Arial"/>
                <a:sym typeface="Arial"/>
              </a:rPr>
              <a:t>reprex </a:t>
            </a:r>
            <a:r>
              <a:rPr lang="en-US" sz="1800">
                <a:solidFill>
                  <a:srgbClr val="333333"/>
                </a:solidFill>
                <a:latin typeface="Arial"/>
                <a:ea typeface="Arial"/>
                <a:cs typeface="Arial"/>
                <a:sym typeface="Arial"/>
              </a:rPr>
              <a:t>package and of its philosophy.</a:t>
            </a:r>
            <a:endParaRPr sz="1800">
              <a:latin typeface="Arial"/>
              <a:ea typeface="Arial"/>
              <a:cs typeface="Arial"/>
              <a:sym typeface="Arial"/>
            </a:endParaRPr>
          </a:p>
        </p:txBody>
      </p:sp>
      <p:pic>
        <p:nvPicPr>
          <p:cNvPr id="444" name="Google Shape;444;p56"/>
          <p:cNvPicPr preferRelativeResize="0"/>
          <p:nvPr/>
        </p:nvPicPr>
        <p:blipFill rotWithShape="1">
          <a:blip r:embed="rId3">
            <a:alphaModFix/>
          </a:blip>
          <a:srcRect b="0" l="0" r="0" t="0"/>
          <a:stretch/>
        </p:blipFill>
        <p:spPr>
          <a:xfrm>
            <a:off x="797781" y="4672421"/>
            <a:ext cx="4221680" cy="1524338"/>
          </a:xfrm>
          <a:prstGeom prst="rect">
            <a:avLst/>
          </a:prstGeom>
          <a:noFill/>
          <a:ln>
            <a:noFill/>
          </a:ln>
        </p:spPr>
      </p:pic>
      <p:sp>
        <p:nvSpPr>
          <p:cNvPr id="445" name="Google Shape;445;p56"/>
          <p:cNvSpPr txBox="1"/>
          <p:nvPr/>
        </p:nvSpPr>
        <p:spPr>
          <a:xfrm>
            <a:off x="6342641" y="5141467"/>
            <a:ext cx="4561840" cy="975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https://cran.r-project.org/doc/FAQ/R-FAQ.html</a:t>
            </a:r>
            <a:endParaRPr sz="1800">
              <a:latin typeface="Calibri"/>
              <a:ea typeface="Calibri"/>
              <a:cs typeface="Calibri"/>
              <a:sym typeface="Calibri"/>
            </a:endParaRPr>
          </a:p>
          <a:p>
            <a:pPr indent="0" lvl="0" marL="0" marR="0" rtl="0" algn="l">
              <a:lnSpc>
                <a:spcPct val="100000"/>
              </a:lnSpc>
              <a:spcBef>
                <a:spcPts val="50"/>
              </a:spcBef>
              <a:spcAft>
                <a:spcPts val="0"/>
              </a:spcAft>
              <a:buNone/>
            </a:pPr>
            <a:r>
              <a:t/>
            </a:r>
            <a:endParaRPr sz="2350">
              <a:latin typeface="Calibri"/>
              <a:ea typeface="Calibri"/>
              <a:cs typeface="Calibri"/>
              <a:sym typeface="Calibri"/>
            </a:endParaRPr>
          </a:p>
          <a:p>
            <a:pPr indent="0" lvl="0" marL="0" marR="5080" rtl="0" algn="r">
              <a:lnSpc>
                <a:spcPct val="100000"/>
              </a:lnSpc>
              <a:spcBef>
                <a:spcPts val="0"/>
              </a:spcBef>
              <a:spcAft>
                <a:spcPts val="0"/>
              </a:spcAft>
              <a:buNone/>
            </a:pPr>
            <a:r>
              <a:rPr lang="en-US" sz="2000">
                <a:latin typeface="Arial"/>
                <a:ea typeface="Arial"/>
                <a:cs typeface="Arial"/>
                <a:sym typeface="Arial"/>
              </a:rPr>
              <a:t>… etc</a:t>
            </a:r>
            <a:endParaRPr sz="2000">
              <a:latin typeface="Arial"/>
              <a:ea typeface="Arial"/>
              <a:cs typeface="Arial"/>
              <a:sym typeface="Arial"/>
            </a:endParaRPr>
          </a:p>
        </p:txBody>
      </p:sp>
      <p:sp>
        <p:nvSpPr>
          <p:cNvPr id="446" name="Google Shape;446;p56"/>
          <p:cNvSpPr/>
          <p:nvPr/>
        </p:nvSpPr>
        <p:spPr>
          <a:xfrm>
            <a:off x="0" y="2514"/>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7" name="Google Shape;447;p56"/>
          <p:cNvSpPr txBox="1"/>
          <p:nvPr>
            <p:ph type="title"/>
          </p:nvPr>
        </p:nvSpPr>
        <p:spPr>
          <a:xfrm>
            <a:off x="523240" y="267715"/>
            <a:ext cx="6866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Looking for help? More resources..</a:t>
            </a:r>
            <a:endParaRPr sz="2400">
              <a:latin typeface="Arial"/>
              <a:ea typeface="Arial"/>
              <a:cs typeface="Arial"/>
              <a:sym typeface="Arial"/>
            </a:endParaRPr>
          </a:p>
        </p:txBody>
      </p:sp>
      <p:sp>
        <p:nvSpPr>
          <p:cNvPr id="448" name="Google Shape;448;p56"/>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pic>
        <p:nvPicPr>
          <p:cNvPr id="453" name="Google Shape;453;p57"/>
          <p:cNvPicPr preferRelativeResize="0"/>
          <p:nvPr/>
        </p:nvPicPr>
        <p:blipFill rotWithShape="1">
          <a:blip r:embed="rId3">
            <a:alphaModFix/>
          </a:blip>
          <a:srcRect b="0" l="0" r="0" t="0"/>
          <a:stretch/>
        </p:blipFill>
        <p:spPr>
          <a:xfrm>
            <a:off x="467530" y="415763"/>
            <a:ext cx="3384549" cy="260350"/>
          </a:xfrm>
          <a:prstGeom prst="rect">
            <a:avLst/>
          </a:prstGeom>
          <a:noFill/>
          <a:ln>
            <a:noFill/>
          </a:ln>
        </p:spPr>
      </p:pic>
      <p:sp>
        <p:nvSpPr>
          <p:cNvPr id="454" name="Google Shape;454;p57"/>
          <p:cNvSpPr txBox="1"/>
          <p:nvPr>
            <p:ph type="title"/>
          </p:nvPr>
        </p:nvSpPr>
        <p:spPr>
          <a:xfrm>
            <a:off x="4547416" y="394715"/>
            <a:ext cx="44754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00">
                <a:solidFill>
                  <a:srgbClr val="333333"/>
                </a:solidFill>
              </a:rPr>
              <a:t>How to write a reproducible example</a:t>
            </a:r>
            <a:endParaRPr sz="2000"/>
          </a:p>
        </p:txBody>
      </p:sp>
      <p:sp>
        <p:nvSpPr>
          <p:cNvPr id="455" name="Google Shape;455;p57"/>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456" name="Google Shape;456;p57"/>
          <p:cNvSpPr txBox="1"/>
          <p:nvPr/>
        </p:nvSpPr>
        <p:spPr>
          <a:xfrm>
            <a:off x="331878" y="708151"/>
            <a:ext cx="11470640" cy="5455920"/>
          </a:xfrm>
          <a:prstGeom prst="rect">
            <a:avLst/>
          </a:prstGeom>
          <a:noFill/>
          <a:ln>
            <a:noFill/>
          </a:ln>
        </p:spPr>
        <p:txBody>
          <a:bodyPr anchorCtr="0" anchor="t" bIns="0" lIns="0" spcFirstLastPara="1" rIns="0" wrap="square" tIns="154300">
            <a:spAutoFit/>
          </a:bodyPr>
          <a:lstStyle/>
          <a:p>
            <a:pPr indent="0" lvl="0" marL="74295" marR="0" rtl="0" algn="l">
              <a:lnSpc>
                <a:spcPct val="100000"/>
              </a:lnSpc>
              <a:spcBef>
                <a:spcPts val="0"/>
              </a:spcBef>
              <a:spcAft>
                <a:spcPts val="0"/>
              </a:spcAft>
              <a:buNone/>
            </a:pPr>
            <a:r>
              <a:rPr i="1" lang="en-US" sz="1800">
                <a:solidFill>
                  <a:srgbClr val="333333"/>
                </a:solidFill>
                <a:latin typeface="Arial"/>
                <a:ea typeface="Arial"/>
                <a:cs typeface="Arial"/>
                <a:sym typeface="Arial"/>
              </a:rPr>
              <a:t>A reproducible example allows someone else to recreate your problem by just copying and pasting R code.</a:t>
            </a:r>
            <a:endParaRPr sz="1800">
              <a:latin typeface="Arial"/>
              <a:ea typeface="Arial"/>
              <a:cs typeface="Arial"/>
              <a:sym typeface="Arial"/>
            </a:endParaRPr>
          </a:p>
          <a:p>
            <a:pPr indent="0" lvl="0" marL="12700" marR="5080" rtl="0" algn="l">
              <a:lnSpc>
                <a:spcPct val="118750"/>
              </a:lnSpc>
              <a:spcBef>
                <a:spcPts val="1070"/>
              </a:spcBef>
              <a:spcAft>
                <a:spcPts val="0"/>
              </a:spcAft>
              <a:buNone/>
            </a:pPr>
            <a:r>
              <a:rPr lang="en-US" sz="1600">
                <a:solidFill>
                  <a:srgbClr val="333333"/>
                </a:solidFill>
                <a:latin typeface="Arial"/>
                <a:ea typeface="Arial"/>
                <a:cs typeface="Arial"/>
                <a:sym typeface="Arial"/>
              </a:rPr>
              <a:t>There are four things you need to include to make your example reproducible: required packages, data, code, and a description  of your R environment.</a:t>
            </a:r>
            <a:endParaRPr sz="1600">
              <a:latin typeface="Arial"/>
              <a:ea typeface="Arial"/>
              <a:cs typeface="Arial"/>
              <a:sym typeface="Arial"/>
            </a:endParaRPr>
          </a:p>
          <a:p>
            <a:pPr indent="0" lvl="0" marL="0" marR="0" rtl="0" algn="l">
              <a:lnSpc>
                <a:spcPct val="100000"/>
              </a:lnSpc>
              <a:spcBef>
                <a:spcPts val="25"/>
              </a:spcBef>
              <a:spcAft>
                <a:spcPts val="0"/>
              </a:spcAft>
              <a:buNone/>
            </a:pPr>
            <a:r>
              <a:t/>
            </a:r>
            <a:endParaRPr sz="1550">
              <a:latin typeface="Arial"/>
              <a:ea typeface="Arial"/>
              <a:cs typeface="Arial"/>
              <a:sym typeface="Arial"/>
            </a:endParaRPr>
          </a:p>
          <a:p>
            <a:pPr indent="-95250" lvl="0" marL="84455" marR="0" rtl="0" algn="l">
              <a:lnSpc>
                <a:spcPct val="100000"/>
              </a:lnSpc>
              <a:spcBef>
                <a:spcPts val="0"/>
              </a:spcBef>
              <a:spcAft>
                <a:spcPts val="0"/>
              </a:spcAft>
              <a:buClr>
                <a:srgbClr val="333333"/>
              </a:buClr>
              <a:buSzPts val="1500"/>
              <a:buFont typeface="Arial"/>
              <a:buChar char="•"/>
            </a:pPr>
            <a:r>
              <a:rPr b="1" lang="en-US" sz="1600">
                <a:solidFill>
                  <a:srgbClr val="333333"/>
                </a:solidFill>
                <a:latin typeface="Arial"/>
                <a:ea typeface="Arial"/>
                <a:cs typeface="Arial"/>
                <a:sym typeface="Arial"/>
              </a:rPr>
              <a:t>Packages </a:t>
            </a:r>
            <a:r>
              <a:rPr lang="en-US" sz="1600">
                <a:solidFill>
                  <a:srgbClr val="333333"/>
                </a:solidFill>
                <a:latin typeface="Arial"/>
                <a:ea typeface="Arial"/>
                <a:cs typeface="Arial"/>
                <a:sym typeface="Arial"/>
              </a:rPr>
              <a:t>should be loaded at the top of the script, so it’s easy to see which ones the example needs.</a:t>
            </a:r>
            <a:endParaRPr sz="1600">
              <a:latin typeface="Arial"/>
              <a:ea typeface="Arial"/>
              <a:cs typeface="Arial"/>
              <a:sym typeface="Arial"/>
            </a:endParaRPr>
          </a:p>
          <a:p>
            <a:pPr indent="0" lvl="0" marL="0" marR="0" rtl="0" algn="l">
              <a:lnSpc>
                <a:spcPct val="100000"/>
              </a:lnSpc>
              <a:spcBef>
                <a:spcPts val="5"/>
              </a:spcBef>
              <a:spcAft>
                <a:spcPts val="0"/>
              </a:spcAft>
              <a:buClr>
                <a:srgbClr val="333333"/>
              </a:buClr>
              <a:buSzPts val="1800"/>
              <a:buFont typeface="Arial"/>
              <a:buNone/>
            </a:pPr>
            <a:r>
              <a:t/>
            </a:r>
            <a:endParaRPr sz="1800">
              <a:latin typeface="Arial"/>
              <a:ea typeface="Arial"/>
              <a:cs typeface="Arial"/>
              <a:sym typeface="Arial"/>
            </a:endParaRPr>
          </a:p>
          <a:p>
            <a:pPr indent="-95250" lvl="0" marL="12700" marR="84455" rtl="0" algn="l">
              <a:lnSpc>
                <a:spcPct val="118750"/>
              </a:lnSpc>
              <a:spcBef>
                <a:spcPts val="0"/>
              </a:spcBef>
              <a:spcAft>
                <a:spcPts val="0"/>
              </a:spcAft>
              <a:buClr>
                <a:srgbClr val="333333"/>
              </a:buClr>
              <a:buSzPts val="1500"/>
              <a:buFont typeface="Arial"/>
              <a:buChar char="•"/>
            </a:pPr>
            <a:r>
              <a:rPr lang="en-US" sz="1600">
                <a:solidFill>
                  <a:srgbClr val="333333"/>
                </a:solidFill>
                <a:latin typeface="Arial"/>
                <a:ea typeface="Arial"/>
                <a:cs typeface="Arial"/>
                <a:sym typeface="Arial"/>
              </a:rPr>
              <a:t>The easiest way to include </a:t>
            </a:r>
            <a:r>
              <a:rPr b="1" lang="en-US" sz="1600">
                <a:solidFill>
                  <a:srgbClr val="333333"/>
                </a:solidFill>
                <a:latin typeface="Arial"/>
                <a:ea typeface="Arial"/>
                <a:cs typeface="Arial"/>
                <a:sym typeface="Arial"/>
              </a:rPr>
              <a:t>data </a:t>
            </a:r>
            <a:r>
              <a:rPr lang="en-US" sz="1600">
                <a:solidFill>
                  <a:srgbClr val="333333"/>
                </a:solidFill>
                <a:latin typeface="Arial"/>
                <a:ea typeface="Arial"/>
                <a:cs typeface="Arial"/>
                <a:sym typeface="Arial"/>
              </a:rPr>
              <a:t>in an email is to use dput() to generate the R code to recreate it. For example, to recreate the  mtcars dataset in R, I’d perform the following steps:</a:t>
            </a:r>
            <a:endParaRPr sz="1600">
              <a:latin typeface="Arial"/>
              <a:ea typeface="Arial"/>
              <a:cs typeface="Arial"/>
              <a:sym typeface="Arial"/>
            </a:endParaRPr>
          </a:p>
          <a:p>
            <a:pPr indent="0" lvl="0" marL="0" marR="0" rtl="0" algn="l">
              <a:lnSpc>
                <a:spcPct val="100000"/>
              </a:lnSpc>
              <a:spcBef>
                <a:spcPts val="45"/>
              </a:spcBef>
              <a:spcAft>
                <a:spcPts val="0"/>
              </a:spcAft>
              <a:buNone/>
            </a:pPr>
            <a:r>
              <a:t/>
            </a:r>
            <a:endParaRPr sz="1600">
              <a:latin typeface="Arial"/>
              <a:ea typeface="Arial"/>
              <a:cs typeface="Arial"/>
              <a:sym typeface="Arial"/>
            </a:endParaRPr>
          </a:p>
          <a:p>
            <a:pPr indent="0" lvl="0" marL="12700" marR="9290050" rtl="0" algn="l">
              <a:lnSpc>
                <a:spcPct val="118750"/>
              </a:lnSpc>
              <a:spcBef>
                <a:spcPts val="0"/>
              </a:spcBef>
              <a:spcAft>
                <a:spcPts val="0"/>
              </a:spcAft>
              <a:buNone/>
            </a:pPr>
            <a:r>
              <a:rPr lang="en-US" sz="1600">
                <a:solidFill>
                  <a:srgbClr val="333333"/>
                </a:solidFill>
                <a:latin typeface="Arial"/>
                <a:ea typeface="Arial"/>
                <a:cs typeface="Arial"/>
                <a:sym typeface="Arial"/>
              </a:rPr>
              <a:t>1.Run </a:t>
            </a:r>
            <a:r>
              <a:rPr i="1" lang="en-US" sz="1600">
                <a:solidFill>
                  <a:srgbClr val="333333"/>
                </a:solidFill>
                <a:latin typeface="Arial"/>
                <a:ea typeface="Arial"/>
                <a:cs typeface="Arial"/>
                <a:sym typeface="Arial"/>
              </a:rPr>
              <a:t>dput(mtcars) </a:t>
            </a:r>
            <a:r>
              <a:rPr lang="en-US" sz="1600">
                <a:solidFill>
                  <a:srgbClr val="333333"/>
                </a:solidFill>
                <a:latin typeface="Arial"/>
                <a:ea typeface="Arial"/>
                <a:cs typeface="Arial"/>
                <a:sym typeface="Arial"/>
              </a:rPr>
              <a:t>in R  2.Copy the output</a:t>
            </a:r>
            <a:endParaRPr sz="1600">
              <a:latin typeface="Arial"/>
              <a:ea typeface="Arial"/>
              <a:cs typeface="Arial"/>
              <a:sym typeface="Arial"/>
            </a:endParaRPr>
          </a:p>
          <a:p>
            <a:pPr indent="0" lvl="0" marL="12700" marR="0" rtl="0" algn="l">
              <a:lnSpc>
                <a:spcPct val="100000"/>
              </a:lnSpc>
              <a:spcBef>
                <a:spcPts val="35"/>
              </a:spcBef>
              <a:spcAft>
                <a:spcPts val="0"/>
              </a:spcAft>
              <a:buNone/>
            </a:pPr>
            <a:r>
              <a:rPr lang="en-US" sz="1600">
                <a:solidFill>
                  <a:srgbClr val="333333"/>
                </a:solidFill>
                <a:latin typeface="Arial"/>
                <a:ea typeface="Arial"/>
                <a:cs typeface="Arial"/>
                <a:sym typeface="Arial"/>
              </a:rPr>
              <a:t>3.In my reproducible script, type </a:t>
            </a:r>
            <a:r>
              <a:rPr i="1" lang="en-US" sz="1600">
                <a:solidFill>
                  <a:srgbClr val="333333"/>
                </a:solidFill>
                <a:latin typeface="Arial"/>
                <a:ea typeface="Arial"/>
                <a:cs typeface="Arial"/>
                <a:sym typeface="Arial"/>
              </a:rPr>
              <a:t>mtcars &lt;- </a:t>
            </a:r>
            <a:r>
              <a:rPr lang="en-US" sz="1600">
                <a:solidFill>
                  <a:srgbClr val="333333"/>
                </a:solidFill>
                <a:latin typeface="Arial"/>
                <a:ea typeface="Arial"/>
                <a:cs typeface="Arial"/>
                <a:sym typeface="Arial"/>
              </a:rPr>
              <a:t>then paste.</a:t>
            </a:r>
            <a:endParaRPr sz="1600">
              <a:latin typeface="Arial"/>
              <a:ea typeface="Arial"/>
              <a:cs typeface="Arial"/>
              <a:sym typeface="Arial"/>
            </a:endParaRPr>
          </a:p>
          <a:p>
            <a:pPr indent="0" lvl="0" marL="0" marR="0" rtl="0" algn="l">
              <a:lnSpc>
                <a:spcPct val="100000"/>
              </a:lnSpc>
              <a:spcBef>
                <a:spcPts val="30"/>
              </a:spcBef>
              <a:spcAft>
                <a:spcPts val="0"/>
              </a:spcAft>
              <a:buNone/>
            </a:pPr>
            <a:r>
              <a:t/>
            </a:r>
            <a:endParaRPr sz="1600">
              <a:latin typeface="Arial"/>
              <a:ea typeface="Arial"/>
              <a:cs typeface="Arial"/>
              <a:sym typeface="Arial"/>
            </a:endParaRPr>
          </a:p>
          <a:p>
            <a:pPr indent="-95250" lvl="0" marL="84455" marR="0" rtl="0" algn="l">
              <a:lnSpc>
                <a:spcPct val="100000"/>
              </a:lnSpc>
              <a:spcBef>
                <a:spcPts val="0"/>
              </a:spcBef>
              <a:spcAft>
                <a:spcPts val="0"/>
              </a:spcAft>
              <a:buClr>
                <a:srgbClr val="333333"/>
              </a:buClr>
              <a:buSzPts val="1500"/>
              <a:buFont typeface="Arial"/>
              <a:buChar char="•"/>
            </a:pPr>
            <a:r>
              <a:rPr lang="en-US" sz="1600">
                <a:solidFill>
                  <a:srgbClr val="333333"/>
                </a:solidFill>
                <a:latin typeface="Arial"/>
                <a:ea typeface="Arial"/>
                <a:cs typeface="Arial"/>
                <a:sym typeface="Arial"/>
              </a:rPr>
              <a:t>Spend a little bit of time ensuring that your </a:t>
            </a:r>
            <a:r>
              <a:rPr b="1" lang="en-US" sz="1600">
                <a:solidFill>
                  <a:srgbClr val="333333"/>
                </a:solidFill>
                <a:latin typeface="Arial"/>
                <a:ea typeface="Arial"/>
                <a:cs typeface="Arial"/>
                <a:sym typeface="Arial"/>
              </a:rPr>
              <a:t>code </a:t>
            </a:r>
            <a:r>
              <a:rPr lang="en-US" sz="1600">
                <a:solidFill>
                  <a:srgbClr val="333333"/>
                </a:solidFill>
                <a:latin typeface="Arial"/>
                <a:ea typeface="Arial"/>
                <a:cs typeface="Arial"/>
                <a:sym typeface="Arial"/>
              </a:rPr>
              <a:t>is easy for others to read:</a:t>
            </a:r>
            <a:endParaRPr sz="1600">
              <a:latin typeface="Arial"/>
              <a:ea typeface="Arial"/>
              <a:cs typeface="Arial"/>
              <a:sym typeface="Arial"/>
            </a:endParaRPr>
          </a:p>
          <a:p>
            <a:pPr indent="0" lvl="0" marL="0" marR="0" rtl="0" algn="l">
              <a:lnSpc>
                <a:spcPct val="100000"/>
              </a:lnSpc>
              <a:spcBef>
                <a:spcPts val="35"/>
              </a:spcBef>
              <a:spcAft>
                <a:spcPts val="0"/>
              </a:spcAft>
              <a:buClr>
                <a:srgbClr val="333333"/>
              </a:buClr>
              <a:buSzPts val="1600"/>
              <a:buFont typeface="Arial"/>
              <a:buNone/>
            </a:pPr>
            <a:r>
              <a:t/>
            </a:r>
            <a:endParaRPr sz="1600">
              <a:latin typeface="Arial"/>
              <a:ea typeface="Arial"/>
              <a:cs typeface="Arial"/>
              <a:sym typeface="Arial"/>
            </a:endParaRPr>
          </a:p>
          <a:p>
            <a:pPr indent="-95250" lvl="0" marL="84455" marR="0" rtl="0" algn="l">
              <a:lnSpc>
                <a:spcPct val="100000"/>
              </a:lnSpc>
              <a:spcBef>
                <a:spcPts val="0"/>
              </a:spcBef>
              <a:spcAft>
                <a:spcPts val="0"/>
              </a:spcAft>
              <a:buClr>
                <a:srgbClr val="333333"/>
              </a:buClr>
              <a:buSzPts val="1500"/>
              <a:buFont typeface="Arial"/>
              <a:buChar char="•"/>
            </a:pPr>
            <a:r>
              <a:rPr lang="en-US" sz="1600">
                <a:solidFill>
                  <a:srgbClr val="333333"/>
                </a:solidFill>
                <a:latin typeface="Arial"/>
                <a:ea typeface="Arial"/>
                <a:cs typeface="Arial"/>
                <a:sym typeface="Arial"/>
              </a:rPr>
              <a:t>make sure you’ve used spaces and your variable names are concise, but informative</a:t>
            </a:r>
            <a:endParaRPr sz="1600">
              <a:latin typeface="Arial"/>
              <a:ea typeface="Arial"/>
              <a:cs typeface="Arial"/>
              <a:sym typeface="Arial"/>
            </a:endParaRPr>
          </a:p>
          <a:p>
            <a:pPr indent="-95250" lvl="0" marL="84455" marR="0" rtl="0" algn="l">
              <a:lnSpc>
                <a:spcPct val="119375"/>
              </a:lnSpc>
              <a:spcBef>
                <a:spcPts val="95"/>
              </a:spcBef>
              <a:spcAft>
                <a:spcPts val="0"/>
              </a:spcAft>
              <a:buClr>
                <a:srgbClr val="333333"/>
              </a:buClr>
              <a:buSzPts val="1500"/>
              <a:buFont typeface="Arial"/>
              <a:buChar char="•"/>
            </a:pPr>
            <a:r>
              <a:rPr lang="en-US" sz="1600">
                <a:solidFill>
                  <a:srgbClr val="333333"/>
                </a:solidFill>
                <a:latin typeface="Arial"/>
                <a:ea typeface="Arial"/>
                <a:cs typeface="Arial"/>
                <a:sym typeface="Arial"/>
              </a:rPr>
              <a:t>use comments to indicate where your problem lies</a:t>
            </a:r>
            <a:endParaRPr sz="1600">
              <a:latin typeface="Arial"/>
              <a:ea typeface="Arial"/>
              <a:cs typeface="Arial"/>
              <a:sym typeface="Arial"/>
            </a:endParaRPr>
          </a:p>
          <a:p>
            <a:pPr indent="-95250" lvl="0" marL="84455" marR="0" rtl="0" algn="l">
              <a:lnSpc>
                <a:spcPct val="118437"/>
              </a:lnSpc>
              <a:spcBef>
                <a:spcPts val="0"/>
              </a:spcBef>
              <a:spcAft>
                <a:spcPts val="0"/>
              </a:spcAft>
              <a:buClr>
                <a:srgbClr val="333333"/>
              </a:buClr>
              <a:buSzPts val="1500"/>
              <a:buFont typeface="Arial"/>
              <a:buChar char="•"/>
            </a:pPr>
            <a:r>
              <a:rPr lang="en-US" sz="1600">
                <a:solidFill>
                  <a:srgbClr val="333333"/>
                </a:solidFill>
                <a:latin typeface="Arial"/>
                <a:ea typeface="Arial"/>
                <a:cs typeface="Arial"/>
                <a:sym typeface="Arial"/>
              </a:rPr>
              <a:t>do your best to remove everything that is not related to the problem. The shorter your code is, the easier it is to understand.</a:t>
            </a:r>
            <a:endParaRPr sz="1600">
              <a:latin typeface="Arial"/>
              <a:ea typeface="Arial"/>
              <a:cs typeface="Arial"/>
              <a:sym typeface="Arial"/>
            </a:endParaRPr>
          </a:p>
          <a:p>
            <a:pPr indent="-95250" lvl="0" marL="12700" marR="123189" rtl="0" algn="l">
              <a:lnSpc>
                <a:spcPct val="118750"/>
              </a:lnSpc>
              <a:spcBef>
                <a:spcPts val="70"/>
              </a:spcBef>
              <a:spcAft>
                <a:spcPts val="0"/>
              </a:spcAft>
              <a:buClr>
                <a:srgbClr val="333333"/>
              </a:buClr>
              <a:buSzPts val="1500"/>
              <a:buFont typeface="Arial"/>
              <a:buChar char="•"/>
            </a:pPr>
            <a:r>
              <a:rPr lang="en-US" sz="1600">
                <a:solidFill>
                  <a:srgbClr val="333333"/>
                </a:solidFill>
                <a:latin typeface="Arial"/>
                <a:ea typeface="Arial"/>
                <a:cs typeface="Arial"/>
                <a:sym typeface="Arial"/>
              </a:rPr>
              <a:t>Include the output of </a:t>
            </a:r>
            <a:r>
              <a:rPr i="1" lang="en-US" sz="1600">
                <a:solidFill>
                  <a:srgbClr val="333333"/>
                </a:solidFill>
                <a:latin typeface="Arial"/>
                <a:ea typeface="Arial"/>
                <a:cs typeface="Arial"/>
                <a:sym typeface="Arial"/>
              </a:rPr>
              <a:t>sessionInfo() </a:t>
            </a:r>
            <a:r>
              <a:rPr lang="en-US" sz="1600">
                <a:solidFill>
                  <a:srgbClr val="333333"/>
                </a:solidFill>
                <a:latin typeface="Arial"/>
                <a:ea typeface="Arial"/>
                <a:cs typeface="Arial"/>
                <a:sym typeface="Arial"/>
              </a:rPr>
              <a:t>as a comment. This summarises your </a:t>
            </a:r>
            <a:r>
              <a:rPr b="1" lang="en-US" sz="1600">
                <a:solidFill>
                  <a:srgbClr val="333333"/>
                </a:solidFill>
                <a:latin typeface="Arial"/>
                <a:ea typeface="Arial"/>
                <a:cs typeface="Arial"/>
                <a:sym typeface="Arial"/>
              </a:rPr>
              <a:t>R environment </a:t>
            </a:r>
            <a:r>
              <a:rPr lang="en-US" sz="1600">
                <a:solidFill>
                  <a:srgbClr val="333333"/>
                </a:solidFill>
                <a:latin typeface="Arial"/>
                <a:ea typeface="Arial"/>
                <a:cs typeface="Arial"/>
                <a:sym typeface="Arial"/>
              </a:rPr>
              <a:t>and makes it easy to check if you’re  using an out-of-date package.</a:t>
            </a:r>
            <a:endParaRPr sz="1600">
              <a:latin typeface="Arial"/>
              <a:ea typeface="Arial"/>
              <a:cs typeface="Arial"/>
              <a:sym typeface="Arial"/>
            </a:endParaRPr>
          </a:p>
          <a:p>
            <a:pPr indent="0" lvl="0" marL="3491229" marR="0" rtl="0" algn="l">
              <a:lnSpc>
                <a:spcPct val="111888"/>
              </a:lnSpc>
              <a:spcBef>
                <a:spcPts val="0"/>
              </a:spcBef>
              <a:spcAft>
                <a:spcPts val="0"/>
              </a:spcAft>
              <a:buNone/>
            </a:pPr>
            <a:r>
              <a:rPr lang="en-US" sz="1800" u="sng">
                <a:solidFill>
                  <a:srgbClr val="0563C1"/>
                </a:solidFill>
                <a:latin typeface="Calibri"/>
                <a:ea typeface="Calibri"/>
                <a:cs typeface="Calibri"/>
                <a:sym typeface="Calibri"/>
                <a:hlinkClick r:id="rId4">
                  <a:extLst>
                    <a:ext uri="{A12FA001-AC4F-418D-AE19-62706E023703}">
                      <ahyp:hlinkClr val="tx"/>
                    </a:ext>
                  </a:extLst>
                </a:hlinkClick>
              </a:rPr>
              <a:t>http://adv-r.had.co.nz/Reproducibility.html</a:t>
            </a:r>
            <a:r>
              <a:rPr lang="en-US" sz="1800">
                <a:solidFill>
                  <a:srgbClr val="0563C1"/>
                </a:solidFill>
                <a:latin typeface="Calibri"/>
                <a:ea typeface="Calibri"/>
                <a:cs typeface="Calibri"/>
                <a:sym typeface="Calibri"/>
              </a:rPr>
              <a:t>	</a:t>
            </a:r>
            <a:r>
              <a:rPr lang="en-US" sz="1800" u="sng">
                <a:solidFill>
                  <a:srgbClr val="0563C1"/>
                </a:solidFill>
                <a:latin typeface="Calibri"/>
                <a:ea typeface="Calibri"/>
                <a:cs typeface="Calibri"/>
                <a:sym typeface="Calibri"/>
              </a:rPr>
              <a:t>https://</a:t>
            </a:r>
            <a:r>
              <a:rPr lang="en-US" sz="1800" u="sng">
                <a:solidFill>
                  <a:srgbClr val="0563C1"/>
                </a:solidFill>
                <a:latin typeface="Calibri"/>
                <a:ea typeface="Calibri"/>
                <a:cs typeface="Calibri"/>
                <a:sym typeface="Calibri"/>
                <a:hlinkClick r:id="rId5">
                  <a:extLst>
                    <a:ext uri="{A12FA001-AC4F-418D-AE19-62706E023703}">
                      <ahyp:hlinkClr val="tx"/>
                    </a:ext>
                  </a:extLst>
                </a:hlinkClick>
              </a:rPr>
              <a:t>www.tidyverse.org/help/</a:t>
            </a:r>
            <a:endParaRPr sz="18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8"/>
          <p:cNvSpPr txBox="1"/>
          <p:nvPr>
            <p:ph type="title"/>
          </p:nvPr>
        </p:nvSpPr>
        <p:spPr>
          <a:xfrm>
            <a:off x="523240" y="279907"/>
            <a:ext cx="10903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Getting involved.. Where to look? (plenty of sources out there!)</a:t>
            </a:r>
            <a:endParaRPr sz="2400">
              <a:latin typeface="Arial"/>
              <a:ea typeface="Arial"/>
              <a:cs typeface="Arial"/>
              <a:sym typeface="Arial"/>
            </a:endParaRPr>
          </a:p>
        </p:txBody>
      </p:sp>
      <p:pic>
        <p:nvPicPr>
          <p:cNvPr id="462" name="Google Shape;462;p58"/>
          <p:cNvPicPr preferRelativeResize="0"/>
          <p:nvPr/>
        </p:nvPicPr>
        <p:blipFill rotWithShape="1">
          <a:blip r:embed="rId3">
            <a:alphaModFix/>
          </a:blip>
          <a:srcRect b="0" l="0" r="0" t="0"/>
          <a:stretch/>
        </p:blipFill>
        <p:spPr>
          <a:xfrm>
            <a:off x="444500" y="1244718"/>
            <a:ext cx="5509078" cy="2232682"/>
          </a:xfrm>
          <a:prstGeom prst="rect">
            <a:avLst/>
          </a:prstGeom>
          <a:noFill/>
          <a:ln>
            <a:noFill/>
          </a:ln>
        </p:spPr>
      </p:pic>
      <p:pic>
        <p:nvPicPr>
          <p:cNvPr id="463" name="Google Shape;463;p58"/>
          <p:cNvPicPr preferRelativeResize="0"/>
          <p:nvPr/>
        </p:nvPicPr>
        <p:blipFill rotWithShape="1">
          <a:blip r:embed="rId4">
            <a:alphaModFix/>
          </a:blip>
          <a:srcRect b="0" l="0" r="0" t="0"/>
          <a:stretch/>
        </p:blipFill>
        <p:spPr>
          <a:xfrm>
            <a:off x="6387334" y="2502692"/>
            <a:ext cx="1612900" cy="1587499"/>
          </a:xfrm>
          <a:prstGeom prst="rect">
            <a:avLst/>
          </a:prstGeom>
          <a:noFill/>
          <a:ln>
            <a:noFill/>
          </a:ln>
        </p:spPr>
      </p:pic>
      <p:sp>
        <p:nvSpPr>
          <p:cNvPr id="464" name="Google Shape;464;p58"/>
          <p:cNvSpPr txBox="1"/>
          <p:nvPr/>
        </p:nvSpPr>
        <p:spPr>
          <a:xfrm>
            <a:off x="6562276" y="1416811"/>
            <a:ext cx="5340350" cy="32899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a:t>
            </a:r>
            <a:r>
              <a:rPr lang="en-US" sz="1800" u="sng">
                <a:solidFill>
                  <a:srgbClr val="0563C1"/>
                </a:solidFill>
                <a:latin typeface="Calibri"/>
                <a:ea typeface="Calibri"/>
                <a:cs typeface="Calibri"/>
                <a:sym typeface="Calibri"/>
                <a:hlinkClick r:id="rId5">
                  <a:extLst>
                    <a:ext uri="{A12FA001-AC4F-418D-AE19-62706E023703}">
                      <ahyp:hlinkClr val="tx"/>
                    </a:ext>
                  </a:extLst>
                </a:hlinkClick>
              </a:rPr>
              <a:t>www.tidytuesday.com</a:t>
            </a:r>
            <a:endParaRPr sz="1800">
              <a:latin typeface="Calibri"/>
              <a:ea typeface="Calibri"/>
              <a:cs typeface="Calibri"/>
              <a:sym typeface="Calibri"/>
            </a:endParaRPr>
          </a:p>
          <a:p>
            <a:pPr indent="0" lvl="0" marL="0" marR="0" rtl="0" algn="l">
              <a:lnSpc>
                <a:spcPct val="100000"/>
              </a:lnSpc>
              <a:spcBef>
                <a:spcPts val="20"/>
              </a:spcBef>
              <a:spcAft>
                <a:spcPts val="0"/>
              </a:spcAft>
              <a:buNone/>
            </a:pPr>
            <a:r>
              <a:t/>
            </a:r>
            <a:endParaRPr sz="2600">
              <a:latin typeface="Calibri"/>
              <a:ea typeface="Calibri"/>
              <a:cs typeface="Calibri"/>
              <a:sym typeface="Calibri"/>
            </a:endParaRPr>
          </a:p>
          <a:p>
            <a:pPr indent="0" lvl="0" marL="1529080" marR="5080" rtl="0" algn="l">
              <a:lnSpc>
                <a:spcPct val="99800"/>
              </a:lnSpc>
              <a:spcBef>
                <a:spcPts val="0"/>
              </a:spcBef>
              <a:spcAft>
                <a:spcPts val="0"/>
              </a:spcAft>
              <a:buNone/>
            </a:pPr>
            <a:r>
              <a:rPr lang="en-US" sz="1800">
                <a:latin typeface="Arial"/>
                <a:ea typeface="Arial"/>
                <a:cs typeface="Arial"/>
                <a:sym typeface="Arial"/>
              </a:rPr>
              <a:t>“We are a grassroots </a:t>
            </a:r>
            <a:r>
              <a:rPr lang="en-US" sz="1800" u="sng">
                <a:solidFill>
                  <a:srgbClr val="0563C1"/>
                </a:solidFill>
                <a:latin typeface="Arial"/>
                <a:ea typeface="Arial"/>
                <a:cs typeface="Arial"/>
                <a:sym typeface="Arial"/>
              </a:rPr>
              <a:t>journal club </a:t>
            </a:r>
            <a:r>
              <a:rPr lang="en-US" sz="1800">
                <a:solidFill>
                  <a:srgbClr val="0563C1"/>
                </a:solidFill>
                <a:latin typeface="Arial"/>
                <a:ea typeface="Arial"/>
                <a:cs typeface="Arial"/>
                <a:sym typeface="Arial"/>
              </a:rPr>
              <a:t> </a:t>
            </a:r>
            <a:r>
              <a:rPr lang="en-US" sz="1800" u="sng">
                <a:solidFill>
                  <a:srgbClr val="0563C1"/>
                </a:solidFill>
                <a:latin typeface="Arial"/>
                <a:ea typeface="Arial"/>
                <a:cs typeface="Arial"/>
                <a:sym typeface="Arial"/>
              </a:rPr>
              <a:t>initiative</a:t>
            </a:r>
            <a:r>
              <a:rPr lang="en-US" sz="1800">
                <a:solidFill>
                  <a:srgbClr val="0563C1"/>
                </a:solidFill>
                <a:latin typeface="Arial"/>
                <a:ea typeface="Arial"/>
                <a:cs typeface="Arial"/>
                <a:sym typeface="Arial"/>
              </a:rPr>
              <a:t> </a:t>
            </a:r>
            <a:r>
              <a:rPr lang="en-US" sz="1800">
                <a:latin typeface="Arial"/>
                <a:ea typeface="Arial"/>
                <a:cs typeface="Arial"/>
                <a:sym typeface="Arial"/>
              </a:rPr>
              <a:t>that helps young  researchers create local Open  Science journal clubs at their  universities to discuss diverse issues,  papers and ideas about improving  science, reproducibility and the Open  Science movement.”</a:t>
            </a:r>
            <a:endParaRPr sz="1800">
              <a:latin typeface="Arial"/>
              <a:ea typeface="Arial"/>
              <a:cs typeface="Arial"/>
              <a:sym typeface="Arial"/>
            </a:endParaRPr>
          </a:p>
          <a:p>
            <a:pPr indent="0" lvl="0" marL="1529080" marR="0" rtl="0" algn="l">
              <a:lnSpc>
                <a:spcPct val="100000"/>
              </a:lnSpc>
              <a:spcBef>
                <a:spcPts val="935"/>
              </a:spcBef>
              <a:spcAft>
                <a:spcPts val="0"/>
              </a:spcAft>
              <a:buNone/>
            </a:pPr>
            <a:r>
              <a:rPr lang="en-US" sz="1800" u="sng">
                <a:solidFill>
                  <a:srgbClr val="0563C1"/>
                </a:solidFill>
                <a:latin typeface="Calibri"/>
                <a:ea typeface="Calibri"/>
                <a:cs typeface="Calibri"/>
                <a:sym typeface="Calibri"/>
              </a:rPr>
              <a:t>https://reproducibilitea.org</a:t>
            </a:r>
            <a:endParaRPr sz="1800">
              <a:latin typeface="Calibri"/>
              <a:ea typeface="Calibri"/>
              <a:cs typeface="Calibri"/>
              <a:sym typeface="Calibri"/>
            </a:endParaRPr>
          </a:p>
        </p:txBody>
      </p:sp>
      <p:sp>
        <p:nvSpPr>
          <p:cNvPr id="465" name="Google Shape;465;p58"/>
          <p:cNvSpPr txBox="1"/>
          <p:nvPr/>
        </p:nvSpPr>
        <p:spPr>
          <a:xfrm>
            <a:off x="6166435" y="5365191"/>
            <a:ext cx="5083175" cy="782320"/>
          </a:xfrm>
          <a:prstGeom prst="rect">
            <a:avLst/>
          </a:prstGeom>
          <a:noFill/>
          <a:ln>
            <a:noFill/>
          </a:ln>
        </p:spPr>
        <p:txBody>
          <a:bodyPr anchorCtr="0" anchor="t" bIns="0" lIns="0" spcFirstLastPara="1" rIns="0" wrap="square" tIns="965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https://carpentries.org/community/</a:t>
            </a:r>
            <a:endParaRPr sz="1800">
              <a:latin typeface="Calibri"/>
              <a:ea typeface="Calibri"/>
              <a:cs typeface="Calibri"/>
              <a:sym typeface="Calibri"/>
            </a:endParaRPr>
          </a:p>
          <a:p>
            <a:pPr indent="0" lvl="0" marL="0" marR="5080" rtl="0" algn="r">
              <a:lnSpc>
                <a:spcPct val="100000"/>
              </a:lnSpc>
              <a:spcBef>
                <a:spcPts val="735"/>
              </a:spcBef>
              <a:spcAft>
                <a:spcPts val="0"/>
              </a:spcAft>
              <a:buNone/>
            </a:pPr>
            <a:r>
              <a:rPr lang="en-US" sz="2000">
                <a:latin typeface="Arial"/>
                <a:ea typeface="Arial"/>
                <a:cs typeface="Arial"/>
                <a:sym typeface="Arial"/>
              </a:rPr>
              <a:t>…etc</a:t>
            </a:r>
            <a:endParaRPr sz="2000">
              <a:latin typeface="Arial"/>
              <a:ea typeface="Arial"/>
              <a:cs typeface="Arial"/>
              <a:sym typeface="Arial"/>
            </a:endParaRPr>
          </a:p>
        </p:txBody>
      </p:sp>
      <p:pic>
        <p:nvPicPr>
          <p:cNvPr id="466" name="Google Shape;466;p58"/>
          <p:cNvPicPr preferRelativeResize="0"/>
          <p:nvPr/>
        </p:nvPicPr>
        <p:blipFill rotWithShape="1">
          <a:blip r:embed="rId6">
            <a:alphaModFix/>
          </a:blip>
          <a:srcRect b="0" l="0" r="0" t="0"/>
          <a:stretch/>
        </p:blipFill>
        <p:spPr>
          <a:xfrm>
            <a:off x="500288" y="4259943"/>
            <a:ext cx="5397499" cy="1536699"/>
          </a:xfrm>
          <a:prstGeom prst="rect">
            <a:avLst/>
          </a:prstGeom>
          <a:noFill/>
          <a:ln>
            <a:noFill/>
          </a:ln>
        </p:spPr>
      </p:pic>
      <p:sp>
        <p:nvSpPr>
          <p:cNvPr id="467" name="Google Shape;467;p58"/>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1" name="Shape 471"/>
        <p:cNvGrpSpPr/>
        <p:nvPr/>
      </p:nvGrpSpPr>
      <p:grpSpPr>
        <a:xfrm>
          <a:off x="0" y="0"/>
          <a:ext cx="0" cy="0"/>
          <a:chOff x="0" y="0"/>
          <a:chExt cx="0" cy="0"/>
        </a:xfrm>
      </p:grpSpPr>
      <p:pic>
        <p:nvPicPr>
          <p:cNvPr id="472" name="Google Shape;472;p59"/>
          <p:cNvPicPr preferRelativeResize="0"/>
          <p:nvPr/>
        </p:nvPicPr>
        <p:blipFill rotWithShape="1">
          <a:blip r:embed="rId3">
            <a:alphaModFix/>
          </a:blip>
          <a:srcRect b="0" l="0" r="0" t="0"/>
          <a:stretch/>
        </p:blipFill>
        <p:spPr>
          <a:xfrm>
            <a:off x="318407" y="1211102"/>
            <a:ext cx="4762499" cy="2057400"/>
          </a:xfrm>
          <a:prstGeom prst="rect">
            <a:avLst/>
          </a:prstGeom>
          <a:noFill/>
          <a:ln>
            <a:noFill/>
          </a:ln>
        </p:spPr>
      </p:pic>
      <p:sp>
        <p:nvSpPr>
          <p:cNvPr id="473" name="Google Shape;473;p59"/>
          <p:cNvSpPr txBox="1"/>
          <p:nvPr/>
        </p:nvSpPr>
        <p:spPr>
          <a:xfrm>
            <a:off x="307112" y="2919476"/>
            <a:ext cx="11050270" cy="1003935"/>
          </a:xfrm>
          <a:prstGeom prst="rect">
            <a:avLst/>
          </a:prstGeom>
          <a:noFill/>
          <a:ln>
            <a:noFill/>
          </a:ln>
        </p:spPr>
        <p:txBody>
          <a:bodyPr anchorCtr="0" anchor="t" bIns="0" lIns="0" spcFirstLastPara="1" rIns="0" wrap="square" tIns="12700">
            <a:spAutoFit/>
          </a:bodyPr>
          <a:lstStyle/>
          <a:p>
            <a:pPr indent="0" lvl="0" marL="498983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a:t>
            </a:r>
            <a:r>
              <a:rPr lang="en-US" sz="1800" u="sng">
                <a:solidFill>
                  <a:srgbClr val="0563C1"/>
                </a:solidFill>
                <a:latin typeface="Calibri"/>
                <a:ea typeface="Calibri"/>
                <a:cs typeface="Calibri"/>
                <a:sym typeface="Calibri"/>
                <a:hlinkClick r:id="rId4">
                  <a:extLst>
                    <a:ext uri="{A12FA001-AC4F-418D-AE19-62706E023703}">
                      <ahyp:hlinkClr val="tx"/>
                    </a:ext>
                  </a:extLst>
                </a:hlinkClick>
              </a:rPr>
              <a:t>www.kaggle.com/rtatman/welcome-to-data-science-in-r/</a:t>
            </a:r>
            <a:endParaRPr sz="1800">
              <a:latin typeface="Calibri"/>
              <a:ea typeface="Calibri"/>
              <a:cs typeface="Calibri"/>
              <a:sym typeface="Calibri"/>
            </a:endParaRPr>
          </a:p>
          <a:p>
            <a:pPr indent="0" lvl="0" marL="0" marR="0" rtl="0" algn="l">
              <a:lnSpc>
                <a:spcPct val="100000"/>
              </a:lnSpc>
              <a:spcBef>
                <a:spcPts val="25"/>
              </a:spcBef>
              <a:spcAft>
                <a:spcPts val="0"/>
              </a:spcAft>
              <a:buNone/>
            </a:pPr>
            <a:r>
              <a:t/>
            </a:r>
            <a:endParaRPr sz="2750">
              <a:latin typeface="Calibri"/>
              <a:ea typeface="Calibri"/>
              <a:cs typeface="Calibri"/>
              <a:sym typeface="Calibri"/>
            </a:endParaRPr>
          </a:p>
          <a:p>
            <a:pPr indent="0" lvl="0" marL="12700" marR="0" rtl="0" algn="l">
              <a:lnSpc>
                <a:spcPct val="100000"/>
              </a:lnSpc>
              <a:spcBef>
                <a:spcPts val="0"/>
              </a:spcBef>
              <a:spcAft>
                <a:spcPts val="0"/>
              </a:spcAft>
              <a:buNone/>
            </a:pPr>
            <a:r>
              <a:rPr lang="en-US" sz="1800">
                <a:latin typeface="Arial"/>
                <a:ea typeface="Arial"/>
                <a:cs typeface="Arial"/>
                <a:sym typeface="Arial"/>
              </a:rPr>
              <a:t>Publish your Open Source Software projects!</a:t>
            </a:r>
            <a:endParaRPr sz="1800">
              <a:latin typeface="Arial"/>
              <a:ea typeface="Arial"/>
              <a:cs typeface="Arial"/>
              <a:sym typeface="Arial"/>
            </a:endParaRPr>
          </a:p>
        </p:txBody>
      </p:sp>
      <p:sp>
        <p:nvSpPr>
          <p:cNvPr id="474" name="Google Shape;474;p59"/>
          <p:cNvSpPr/>
          <p:nvPr/>
        </p:nvSpPr>
        <p:spPr>
          <a:xfrm>
            <a:off x="0" y="13186"/>
            <a:ext cx="12192000" cy="952500"/>
          </a:xfrm>
          <a:custGeom>
            <a:rect b="b" l="l" r="r" t="t"/>
            <a:pathLst>
              <a:path extrusionOk="0" h="952500" w="12192000">
                <a:moveTo>
                  <a:pt x="12192000" y="0"/>
                </a:moveTo>
                <a:lnTo>
                  <a:pt x="0" y="0"/>
                </a:lnTo>
                <a:lnTo>
                  <a:pt x="0" y="952499"/>
                </a:lnTo>
                <a:lnTo>
                  <a:pt x="12192000" y="952499"/>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59"/>
          <p:cNvSpPr txBox="1"/>
          <p:nvPr>
            <p:ph type="title"/>
          </p:nvPr>
        </p:nvSpPr>
        <p:spPr>
          <a:xfrm>
            <a:off x="523240" y="279907"/>
            <a:ext cx="10903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Getting involved.. Where to look? (plenty of sources out there!)</a:t>
            </a:r>
            <a:endParaRPr sz="2400">
              <a:latin typeface="Arial"/>
              <a:ea typeface="Arial"/>
              <a:cs typeface="Arial"/>
              <a:sym typeface="Arial"/>
            </a:endParaRPr>
          </a:p>
        </p:txBody>
      </p:sp>
      <p:grpSp>
        <p:nvGrpSpPr>
          <p:cNvPr id="476" name="Google Shape;476;p59"/>
          <p:cNvGrpSpPr/>
          <p:nvPr/>
        </p:nvGrpSpPr>
        <p:grpSpPr>
          <a:xfrm>
            <a:off x="318407" y="4028885"/>
            <a:ext cx="9641112" cy="2054123"/>
            <a:chOff x="318407" y="4028885"/>
            <a:chExt cx="9641112" cy="2054123"/>
          </a:xfrm>
        </p:grpSpPr>
        <p:pic>
          <p:nvPicPr>
            <p:cNvPr id="477" name="Google Shape;477;p59"/>
            <p:cNvPicPr preferRelativeResize="0"/>
            <p:nvPr/>
          </p:nvPicPr>
          <p:blipFill rotWithShape="1">
            <a:blip r:embed="rId5">
              <a:alphaModFix/>
            </a:blip>
            <a:srcRect b="0" l="0" r="0" t="0"/>
            <a:stretch/>
          </p:blipFill>
          <p:spPr>
            <a:xfrm>
              <a:off x="318407" y="4028885"/>
              <a:ext cx="3289299" cy="774700"/>
            </a:xfrm>
            <a:prstGeom prst="rect">
              <a:avLst/>
            </a:prstGeom>
            <a:noFill/>
            <a:ln>
              <a:noFill/>
            </a:ln>
          </p:spPr>
        </p:pic>
        <p:pic>
          <p:nvPicPr>
            <p:cNvPr id="478" name="Google Shape;478;p59"/>
            <p:cNvPicPr preferRelativeResize="0"/>
            <p:nvPr/>
          </p:nvPicPr>
          <p:blipFill rotWithShape="1">
            <a:blip r:embed="rId6">
              <a:alphaModFix/>
            </a:blip>
            <a:srcRect b="0" l="0" r="0" t="0"/>
            <a:stretch/>
          </p:blipFill>
          <p:spPr>
            <a:xfrm>
              <a:off x="3607706" y="4042426"/>
              <a:ext cx="6351813" cy="2040582"/>
            </a:xfrm>
            <a:prstGeom prst="rect">
              <a:avLst/>
            </a:prstGeom>
            <a:noFill/>
            <a:ln>
              <a:noFill/>
            </a:ln>
          </p:spPr>
        </p:pic>
      </p:grpSp>
      <p:sp>
        <p:nvSpPr>
          <p:cNvPr id="479" name="Google Shape;479;p59"/>
          <p:cNvSpPr txBox="1"/>
          <p:nvPr/>
        </p:nvSpPr>
        <p:spPr>
          <a:xfrm>
            <a:off x="397147" y="5680964"/>
            <a:ext cx="199326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563C1"/>
                </a:solidFill>
                <a:latin typeface="Calibri"/>
                <a:ea typeface="Calibri"/>
                <a:cs typeface="Calibri"/>
                <a:sym typeface="Calibri"/>
              </a:rPr>
              <a:t>https://joss.theoj.org</a:t>
            </a:r>
            <a:endParaRPr sz="1800">
              <a:latin typeface="Calibri"/>
              <a:ea typeface="Calibri"/>
              <a:cs typeface="Calibri"/>
              <a:sym typeface="Calibri"/>
            </a:endParaRPr>
          </a:p>
        </p:txBody>
      </p:sp>
      <p:sp>
        <p:nvSpPr>
          <p:cNvPr id="480" name="Google Shape;480;p59"/>
          <p:cNvSpPr txBox="1"/>
          <p:nvPr/>
        </p:nvSpPr>
        <p:spPr>
          <a:xfrm>
            <a:off x="5284833" y="1230884"/>
            <a:ext cx="3066415" cy="7512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Explore exciting projects! </a:t>
            </a:r>
            <a:r>
              <a:rPr lang="en-US" sz="1800">
                <a:latin typeface="Noto Sans Symbols"/>
                <a:ea typeface="Noto Sans Symbols"/>
                <a:cs typeface="Noto Sans Symbols"/>
                <a:sym typeface="Noto Sans Symbols"/>
              </a:rPr>
              <a:t>☺</a:t>
            </a:r>
            <a:endParaRPr sz="1800">
              <a:latin typeface="Noto Sans Symbols"/>
              <a:ea typeface="Noto Sans Symbols"/>
              <a:cs typeface="Noto Sans Symbols"/>
              <a:sym typeface="Noto Sans Symbols"/>
            </a:endParaRPr>
          </a:p>
          <a:p>
            <a:pPr indent="0" lvl="0" marL="37465" marR="0" rtl="0" algn="l">
              <a:lnSpc>
                <a:spcPct val="100000"/>
              </a:lnSpc>
              <a:spcBef>
                <a:spcPts val="1390"/>
              </a:spcBef>
              <a:spcAft>
                <a:spcPts val="0"/>
              </a:spcAft>
              <a:buNone/>
            </a:pPr>
            <a:r>
              <a:rPr lang="en-US" sz="1800" u="sng">
                <a:solidFill>
                  <a:srgbClr val="0563C1"/>
                </a:solidFill>
                <a:latin typeface="Calibri"/>
                <a:ea typeface="Calibri"/>
                <a:cs typeface="Calibri"/>
                <a:sym typeface="Calibri"/>
              </a:rPr>
              <a:t>https://towardsdatascience.com</a:t>
            </a:r>
            <a:endParaRPr sz="1800">
              <a:latin typeface="Calibri"/>
              <a:ea typeface="Calibri"/>
              <a:cs typeface="Calibri"/>
              <a:sym typeface="Calibri"/>
            </a:endParaRPr>
          </a:p>
        </p:txBody>
      </p:sp>
      <p:pic>
        <p:nvPicPr>
          <p:cNvPr id="481" name="Google Shape;481;p59"/>
          <p:cNvPicPr preferRelativeResize="0"/>
          <p:nvPr/>
        </p:nvPicPr>
        <p:blipFill rotWithShape="1">
          <a:blip r:embed="rId7">
            <a:alphaModFix/>
          </a:blip>
          <a:srcRect b="0" l="0" r="0" t="0"/>
          <a:stretch/>
        </p:blipFill>
        <p:spPr>
          <a:xfrm>
            <a:off x="8477248" y="1063981"/>
            <a:ext cx="3396344" cy="1786162"/>
          </a:xfrm>
          <a:prstGeom prst="rect">
            <a:avLst/>
          </a:prstGeom>
          <a:noFill/>
          <a:ln>
            <a:noFill/>
          </a:ln>
        </p:spPr>
      </p:pic>
      <p:sp>
        <p:nvSpPr>
          <p:cNvPr id="482" name="Google Shape;482;p59"/>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pic>
        <p:nvPicPr>
          <p:cNvPr id="115" name="Google Shape;115;p24"/>
          <p:cNvPicPr preferRelativeResize="0"/>
          <p:nvPr/>
        </p:nvPicPr>
        <p:blipFill rotWithShape="1">
          <a:blip r:embed="rId3">
            <a:alphaModFix/>
          </a:blip>
          <a:srcRect b="0" l="0" r="0" t="0"/>
          <a:stretch/>
        </p:blipFill>
        <p:spPr>
          <a:xfrm>
            <a:off x="344739" y="1892885"/>
            <a:ext cx="7888439" cy="3008791"/>
          </a:xfrm>
          <a:prstGeom prst="rect">
            <a:avLst/>
          </a:prstGeom>
          <a:noFill/>
          <a:ln>
            <a:noFill/>
          </a:ln>
        </p:spPr>
      </p:pic>
      <p:pic>
        <p:nvPicPr>
          <p:cNvPr id="116" name="Google Shape;116;p24"/>
          <p:cNvPicPr preferRelativeResize="0"/>
          <p:nvPr/>
        </p:nvPicPr>
        <p:blipFill rotWithShape="1">
          <a:blip r:embed="rId4">
            <a:alphaModFix/>
          </a:blip>
          <a:srcRect b="0" l="0" r="0" t="0"/>
          <a:stretch/>
        </p:blipFill>
        <p:spPr>
          <a:xfrm>
            <a:off x="8572294" y="1847571"/>
            <a:ext cx="3162854" cy="3162856"/>
          </a:xfrm>
          <a:prstGeom prst="rect">
            <a:avLst/>
          </a:prstGeom>
          <a:noFill/>
          <a:ln>
            <a:noFill/>
          </a:ln>
        </p:spPr>
      </p:pic>
      <p:sp>
        <p:nvSpPr>
          <p:cNvPr id="117" name="Google Shape;117;p24"/>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Google Shape;118;p24"/>
          <p:cNvSpPr txBox="1"/>
          <p:nvPr>
            <p:ph type="title"/>
          </p:nvPr>
        </p:nvSpPr>
        <p:spPr>
          <a:xfrm>
            <a:off x="523240" y="228091"/>
            <a:ext cx="8707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‘Ontology’ of Data Science (the boarder scope..)</a:t>
            </a:r>
            <a:endParaRPr sz="2400">
              <a:latin typeface="Arial"/>
              <a:ea typeface="Arial"/>
              <a:cs typeface="Arial"/>
              <a:sym typeface="Arial"/>
            </a:endParaRPr>
          </a:p>
        </p:txBody>
      </p:sp>
      <p:sp>
        <p:nvSpPr>
          <p:cNvPr id="119" name="Google Shape;119;p24"/>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120" name="Google Shape;120;p24"/>
          <p:cNvSpPr txBox="1"/>
          <p:nvPr/>
        </p:nvSpPr>
        <p:spPr>
          <a:xfrm>
            <a:off x="387169" y="5868923"/>
            <a:ext cx="333565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Arial"/>
                <a:ea typeface="Arial"/>
                <a:cs typeface="Arial"/>
                <a:sym typeface="Arial"/>
              </a:rPr>
              <a:t>[ source: </a:t>
            </a:r>
            <a:r>
              <a:rPr lang="en-US" sz="1400" u="sng">
                <a:solidFill>
                  <a:srgbClr val="0563C1"/>
                </a:solidFill>
                <a:latin typeface="Arial"/>
                <a:ea typeface="Arial"/>
                <a:cs typeface="Arial"/>
                <a:sym typeface="Arial"/>
              </a:rPr>
              <a:t>https://towardsdatascience.com</a:t>
            </a:r>
            <a:r>
              <a:rPr lang="en-US" sz="1400">
                <a:solidFill>
                  <a:srgbClr val="0563C1"/>
                </a:solidFill>
                <a:latin typeface="Arial"/>
                <a:ea typeface="Arial"/>
                <a:cs typeface="Arial"/>
                <a:sym typeface="Arial"/>
              </a:rPr>
              <a:t> </a:t>
            </a:r>
            <a:r>
              <a:rPr lang="en-US" sz="1400">
                <a:latin typeface="Arial"/>
                <a:ea typeface="Arial"/>
                <a:cs typeface="Arial"/>
                <a:sym typeface="Arial"/>
              </a:rPr>
              <a:t>]</a:t>
            </a:r>
            <a:endParaRPr sz="1400">
              <a:latin typeface="Arial"/>
              <a:ea typeface="Arial"/>
              <a:cs typeface="Arial"/>
              <a:sym typeface="Arial"/>
            </a:endParaRPr>
          </a:p>
        </p:txBody>
      </p:sp>
      <p:sp>
        <p:nvSpPr>
          <p:cNvPr id="121" name="Google Shape;121;p24"/>
          <p:cNvSpPr txBox="1"/>
          <p:nvPr/>
        </p:nvSpPr>
        <p:spPr>
          <a:xfrm>
            <a:off x="4643832" y="5868923"/>
            <a:ext cx="6390640" cy="440055"/>
          </a:xfrm>
          <a:prstGeom prst="rect">
            <a:avLst/>
          </a:prstGeom>
          <a:noFill/>
          <a:ln>
            <a:noFill/>
          </a:ln>
        </p:spPr>
        <p:txBody>
          <a:bodyPr anchorCtr="0" anchor="t" bIns="0" lIns="0" spcFirstLastPara="1" rIns="0" wrap="square" tIns="29825">
            <a:spAutoFit/>
          </a:bodyPr>
          <a:lstStyle/>
          <a:p>
            <a:pPr indent="-914400" lvl="0" marL="927100" marR="5080" rtl="0" algn="l">
              <a:lnSpc>
                <a:spcPct val="112857"/>
              </a:lnSpc>
              <a:spcBef>
                <a:spcPts val="0"/>
              </a:spcBef>
              <a:spcAft>
                <a:spcPts val="0"/>
              </a:spcAft>
              <a:buNone/>
            </a:pPr>
            <a:r>
              <a:rPr lang="en-US" sz="1400">
                <a:latin typeface="Arial"/>
                <a:ea typeface="Arial"/>
                <a:cs typeface="Arial"/>
                <a:sym typeface="Arial"/>
              </a:rPr>
              <a:t>[ </a:t>
            </a:r>
            <a:r>
              <a:rPr b="1" lang="en-US" sz="1400">
                <a:latin typeface="Arial"/>
                <a:ea typeface="Arial"/>
                <a:cs typeface="Arial"/>
                <a:sym typeface="Arial"/>
              </a:rPr>
              <a:t>Keywords</a:t>
            </a:r>
            <a:r>
              <a:rPr lang="en-US" sz="1400">
                <a:latin typeface="Arial"/>
                <a:ea typeface="Arial"/>
                <a:cs typeface="Arial"/>
                <a:sym typeface="Arial"/>
              </a:rPr>
              <a:t>: formal ontology; hermeneutic cycle; epistemology; knowledge/ data/  information re-cycling ]</a:t>
            </a:r>
            <a:endParaRPr sz="14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type="title"/>
          </p:nvPr>
        </p:nvSpPr>
        <p:spPr>
          <a:xfrm>
            <a:off x="523240" y="228091"/>
            <a:ext cx="90081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Recommended readings</a:t>
            </a:r>
            <a:r>
              <a:rPr b="0" lang="en-US" sz="2400">
                <a:latin typeface="Arial"/>
                <a:ea typeface="Arial"/>
                <a:cs typeface="Arial"/>
                <a:sym typeface="Arial"/>
              </a:rPr>
              <a:t>: a few hand-picked articles</a:t>
            </a:r>
            <a:endParaRPr sz="2400">
              <a:latin typeface="Arial"/>
              <a:ea typeface="Arial"/>
              <a:cs typeface="Arial"/>
              <a:sym typeface="Arial"/>
            </a:endParaRPr>
          </a:p>
        </p:txBody>
      </p:sp>
      <p:sp>
        <p:nvSpPr>
          <p:cNvPr id="488" name="Google Shape;488;p60"/>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489" name="Google Shape;489;p60"/>
          <p:cNvSpPr txBox="1"/>
          <p:nvPr/>
        </p:nvSpPr>
        <p:spPr>
          <a:xfrm>
            <a:off x="523237" y="1358900"/>
            <a:ext cx="10465500" cy="4835100"/>
          </a:xfrm>
          <a:prstGeom prst="rect">
            <a:avLst/>
          </a:prstGeom>
          <a:noFill/>
          <a:ln>
            <a:noFill/>
          </a:ln>
        </p:spPr>
        <p:txBody>
          <a:bodyPr anchorCtr="0" anchor="t" bIns="0" lIns="0" spcFirstLastPara="1" rIns="0" wrap="square" tIns="12700">
            <a:spAutoFit/>
          </a:bodyPr>
          <a:lstStyle/>
          <a:p>
            <a:pPr indent="0" lvl="0" marL="12700" marR="0" rtl="0" algn="l">
              <a:lnSpc>
                <a:spcPct val="118611"/>
              </a:lnSpc>
              <a:spcBef>
                <a:spcPts val="0"/>
              </a:spcBef>
              <a:spcAft>
                <a:spcPts val="0"/>
              </a:spcAft>
              <a:buNone/>
            </a:pPr>
            <a:r>
              <a:rPr lang="en-US" sz="1800">
                <a:solidFill>
                  <a:srgbClr val="202020"/>
                </a:solidFill>
                <a:latin typeface="Arial"/>
                <a:ea typeface="Arial"/>
                <a:cs typeface="Arial"/>
                <a:sym typeface="Arial"/>
              </a:rPr>
              <a:t>Article Source: </a:t>
            </a:r>
            <a:r>
              <a:rPr b="1" lang="en-US" sz="1800" u="sng">
                <a:solidFill>
                  <a:srgbClr val="0563C1"/>
                </a:solidFill>
                <a:latin typeface="Arial"/>
                <a:ea typeface="Arial"/>
                <a:cs typeface="Arial"/>
                <a:sym typeface="Arial"/>
              </a:rPr>
              <a:t>Good enough practices in scientific computing </a:t>
            </a:r>
            <a:endParaRPr sz="1800">
              <a:latin typeface="Arial"/>
              <a:ea typeface="Arial"/>
              <a:cs typeface="Arial"/>
              <a:sym typeface="Arial"/>
            </a:endParaRPr>
          </a:p>
          <a:p>
            <a:pPr indent="0" lvl="0" marL="12700" marR="5080" rtl="0" algn="l">
              <a:lnSpc>
                <a:spcPct val="122777"/>
              </a:lnSpc>
              <a:spcBef>
                <a:spcPts val="5"/>
              </a:spcBef>
              <a:spcAft>
                <a:spcPts val="0"/>
              </a:spcAft>
              <a:buNone/>
            </a:pPr>
            <a:r>
              <a:rPr lang="en-US" sz="1800">
                <a:solidFill>
                  <a:srgbClr val="202020"/>
                </a:solidFill>
                <a:latin typeface="Arial"/>
                <a:ea typeface="Arial"/>
                <a:cs typeface="Arial"/>
                <a:sym typeface="Arial"/>
              </a:rPr>
              <a:t>Wilson G, Bryan J, Cranston K, Kitzes J, Nederbragt L, et al. (2017) Good enough practices in scientific  computing. PLOS Computational Biology 13(6): e1005510.</a:t>
            </a:r>
            <a:r>
              <a:rPr lang="en-US" sz="1800" u="sng">
                <a:solidFill>
                  <a:srgbClr val="0563C1"/>
                </a:solidFill>
                <a:latin typeface="Arial"/>
                <a:ea typeface="Arial"/>
                <a:cs typeface="Arial"/>
                <a:sym typeface="Arial"/>
              </a:rPr>
              <a:t>https://doi.org/10.1371/journal.pcbi.1005510</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0" marR="0" rtl="0" algn="l">
              <a:lnSpc>
                <a:spcPct val="100000"/>
              </a:lnSpc>
              <a:spcBef>
                <a:spcPts val="50"/>
              </a:spcBef>
              <a:spcAft>
                <a:spcPts val="0"/>
              </a:spcAft>
              <a:buNone/>
            </a:pPr>
            <a:r>
              <a:t/>
            </a:r>
            <a:endParaRPr sz="1600">
              <a:latin typeface="Arial"/>
              <a:ea typeface="Arial"/>
              <a:cs typeface="Arial"/>
              <a:sym typeface="Arial"/>
            </a:endParaRPr>
          </a:p>
          <a:p>
            <a:pPr indent="0" lvl="0" marL="12700" marR="0" rtl="0" algn="l">
              <a:lnSpc>
                <a:spcPct val="118055"/>
              </a:lnSpc>
              <a:spcBef>
                <a:spcPts val="0"/>
              </a:spcBef>
              <a:spcAft>
                <a:spcPts val="0"/>
              </a:spcAft>
              <a:buNone/>
            </a:pPr>
            <a:r>
              <a:rPr lang="en-US" sz="1800">
                <a:solidFill>
                  <a:srgbClr val="202020"/>
                </a:solidFill>
                <a:latin typeface="Arial"/>
                <a:ea typeface="Arial"/>
                <a:cs typeface="Arial"/>
                <a:sym typeface="Arial"/>
              </a:rPr>
              <a:t>Article Source: </a:t>
            </a:r>
            <a:r>
              <a:rPr b="1" lang="en-US" sz="1800" u="sng">
                <a:solidFill>
                  <a:srgbClr val="0563C1"/>
                </a:solidFill>
                <a:latin typeface="Arial"/>
                <a:ea typeface="Arial"/>
                <a:cs typeface="Arial"/>
                <a:sym typeface="Arial"/>
              </a:rPr>
              <a:t>Best Practices for Scientific Computing </a:t>
            </a:r>
            <a:endParaRPr sz="1800">
              <a:latin typeface="Arial"/>
              <a:ea typeface="Arial"/>
              <a:cs typeface="Arial"/>
              <a:sym typeface="Arial"/>
            </a:endParaRPr>
          </a:p>
          <a:p>
            <a:pPr indent="0" lvl="0" marL="12700" marR="0" rtl="0" algn="l">
              <a:lnSpc>
                <a:spcPct val="118055"/>
              </a:lnSpc>
              <a:spcBef>
                <a:spcPts val="0"/>
              </a:spcBef>
              <a:spcAft>
                <a:spcPts val="0"/>
              </a:spcAft>
              <a:buNone/>
            </a:pPr>
            <a:r>
              <a:rPr lang="en-US" sz="1800">
                <a:solidFill>
                  <a:srgbClr val="202020"/>
                </a:solidFill>
                <a:latin typeface="Arial"/>
                <a:ea typeface="Arial"/>
                <a:cs typeface="Arial"/>
                <a:sym typeface="Arial"/>
              </a:rPr>
              <a:t>Wilson G, Aruliah DA, Brown CT, Chue Hong NP, Davis M, et al. (2014) Best Practices for Scientific</a:t>
            </a:r>
            <a:endParaRPr sz="1800">
              <a:latin typeface="Arial"/>
              <a:ea typeface="Arial"/>
              <a:cs typeface="Arial"/>
              <a:sym typeface="Arial"/>
            </a:endParaRPr>
          </a:p>
          <a:p>
            <a:pPr indent="0" lvl="0" marL="12700" marR="0" rtl="0" algn="l">
              <a:lnSpc>
                <a:spcPct val="100000"/>
              </a:lnSpc>
              <a:spcBef>
                <a:spcPts val="50"/>
              </a:spcBef>
              <a:spcAft>
                <a:spcPts val="0"/>
              </a:spcAft>
              <a:buNone/>
            </a:pPr>
            <a:r>
              <a:rPr lang="en-US" sz="1800">
                <a:solidFill>
                  <a:srgbClr val="202020"/>
                </a:solidFill>
                <a:latin typeface="Arial"/>
                <a:ea typeface="Arial"/>
                <a:cs typeface="Arial"/>
                <a:sym typeface="Arial"/>
              </a:rPr>
              <a:t>Computing. PLOS Biology 12(1): e1001745.</a:t>
            </a:r>
            <a:r>
              <a:rPr lang="en-US" sz="1800" u="sng">
                <a:solidFill>
                  <a:schemeClr val="hlink"/>
                </a:solidFill>
                <a:latin typeface="Arial"/>
                <a:ea typeface="Arial"/>
                <a:cs typeface="Arial"/>
                <a:sym typeface="Arial"/>
                <a:hlinkClick r:id="rId3"/>
              </a:rPr>
              <a:t>https://doi.org/10.1371/journal.pbio.1001745</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12700" marR="283210" rtl="0" algn="l">
              <a:lnSpc>
                <a:spcPct val="116111"/>
              </a:lnSpc>
              <a:spcBef>
                <a:spcPts val="1595"/>
              </a:spcBef>
              <a:spcAft>
                <a:spcPts val="0"/>
              </a:spcAft>
              <a:buNone/>
            </a:pPr>
            <a:r>
              <a:rPr lang="en-US" sz="1800">
                <a:solidFill>
                  <a:srgbClr val="222222"/>
                </a:solidFill>
                <a:latin typeface="Arial"/>
                <a:ea typeface="Arial"/>
                <a:cs typeface="Arial"/>
                <a:sym typeface="Arial"/>
              </a:rPr>
              <a:t>Wilkinson, M., Dumontier, M., Aalbersberg, I. </a:t>
            </a:r>
            <a:r>
              <a:rPr i="1" lang="en-US" sz="1800">
                <a:solidFill>
                  <a:srgbClr val="222222"/>
                </a:solidFill>
                <a:latin typeface="Arial"/>
                <a:ea typeface="Arial"/>
                <a:cs typeface="Arial"/>
                <a:sym typeface="Arial"/>
              </a:rPr>
              <a:t>et al. </a:t>
            </a:r>
            <a:r>
              <a:rPr b="1" lang="en-US" sz="1800">
                <a:solidFill>
                  <a:srgbClr val="222222"/>
                </a:solidFill>
                <a:latin typeface="Arial"/>
                <a:ea typeface="Arial"/>
                <a:cs typeface="Arial"/>
                <a:sym typeface="Arial"/>
              </a:rPr>
              <a:t>The FAIR Guiding Principles for scientific data  management and stewardship</a:t>
            </a:r>
            <a:r>
              <a:rPr lang="en-US" sz="1800">
                <a:solidFill>
                  <a:srgbClr val="222222"/>
                </a:solidFill>
                <a:latin typeface="Arial"/>
                <a:ea typeface="Arial"/>
                <a:cs typeface="Arial"/>
                <a:sym typeface="Arial"/>
              </a:rPr>
              <a:t>. </a:t>
            </a:r>
            <a:r>
              <a:rPr i="1" lang="en-US" sz="1800">
                <a:solidFill>
                  <a:srgbClr val="222222"/>
                </a:solidFill>
                <a:latin typeface="Arial"/>
                <a:ea typeface="Arial"/>
                <a:cs typeface="Arial"/>
                <a:sym typeface="Arial"/>
              </a:rPr>
              <a:t>Sci Data </a:t>
            </a:r>
            <a:r>
              <a:rPr lang="en-US" sz="1800">
                <a:solidFill>
                  <a:srgbClr val="222222"/>
                </a:solidFill>
                <a:latin typeface="Arial"/>
                <a:ea typeface="Arial"/>
                <a:cs typeface="Arial"/>
                <a:sym typeface="Arial"/>
              </a:rPr>
              <a:t>3, 160018 (2016). </a:t>
            </a:r>
            <a:r>
              <a:rPr lang="en-US" sz="1800" u="sng">
                <a:solidFill>
                  <a:srgbClr val="0563C1"/>
                </a:solidFill>
                <a:latin typeface="Arial"/>
                <a:ea typeface="Arial"/>
                <a:cs typeface="Arial"/>
                <a:sym typeface="Arial"/>
              </a:rPr>
              <a:t>https://doi.org/10.1038/sdata.2016.18</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0" marR="0" rtl="0" algn="l">
              <a:lnSpc>
                <a:spcPct val="100000"/>
              </a:lnSpc>
              <a:spcBef>
                <a:spcPts val="45"/>
              </a:spcBef>
              <a:spcAft>
                <a:spcPts val="0"/>
              </a:spcAft>
              <a:buNone/>
            </a:pPr>
            <a:r>
              <a:t/>
            </a:r>
            <a:endParaRPr sz="1600">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111111"/>
                </a:solidFill>
                <a:latin typeface="Arial"/>
                <a:ea typeface="Arial"/>
                <a:cs typeface="Arial"/>
                <a:sym typeface="Arial"/>
              </a:rPr>
              <a:t>Wickham H. </a:t>
            </a:r>
            <a:r>
              <a:rPr b="1" lang="en-US" sz="1800">
                <a:solidFill>
                  <a:srgbClr val="111111"/>
                </a:solidFill>
                <a:latin typeface="Arial"/>
                <a:ea typeface="Arial"/>
                <a:cs typeface="Arial"/>
                <a:sym typeface="Arial"/>
              </a:rPr>
              <a:t>Tidy Data</a:t>
            </a:r>
            <a:r>
              <a:rPr lang="en-US" sz="1800">
                <a:solidFill>
                  <a:srgbClr val="111111"/>
                </a:solidFill>
                <a:latin typeface="Arial"/>
                <a:ea typeface="Arial"/>
                <a:cs typeface="Arial"/>
                <a:sym typeface="Arial"/>
              </a:rPr>
              <a:t>. </a:t>
            </a:r>
            <a:r>
              <a:rPr i="1" lang="en-US" sz="1800">
                <a:solidFill>
                  <a:srgbClr val="111111"/>
                </a:solidFill>
                <a:latin typeface="Arial"/>
                <a:ea typeface="Arial"/>
                <a:cs typeface="Arial"/>
                <a:sym typeface="Arial"/>
              </a:rPr>
              <a:t>Journal of Statistical Software </a:t>
            </a:r>
            <a:r>
              <a:rPr lang="en-US" sz="1800">
                <a:solidFill>
                  <a:srgbClr val="111111"/>
                </a:solidFill>
                <a:latin typeface="Arial"/>
                <a:ea typeface="Arial"/>
                <a:cs typeface="Arial"/>
                <a:sym typeface="Arial"/>
              </a:rPr>
              <a:t>59(10); (2014). </a:t>
            </a:r>
            <a:r>
              <a:rPr lang="en-US" sz="1800" u="sng">
                <a:solidFill>
                  <a:srgbClr val="0563C1"/>
                </a:solidFill>
                <a:latin typeface="Arial"/>
                <a:ea typeface="Arial"/>
                <a:cs typeface="Arial"/>
                <a:sym typeface="Arial"/>
              </a:rPr>
              <a:t>10.18637/jss.v059.i10</a:t>
            </a:r>
            <a:endParaRPr sz="18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1"/>
          <p:cNvSpPr txBox="1"/>
          <p:nvPr>
            <p:ph type="title"/>
          </p:nvPr>
        </p:nvSpPr>
        <p:spPr>
          <a:xfrm>
            <a:off x="523240" y="228091"/>
            <a:ext cx="10339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Picking up the terminology </a:t>
            </a:r>
            <a:r>
              <a:rPr b="0" lang="en-US" sz="2400">
                <a:latin typeface="Arial"/>
                <a:ea typeface="Arial"/>
                <a:cs typeface="Arial"/>
                <a:sym typeface="Arial"/>
              </a:rPr>
              <a:t>- </a:t>
            </a:r>
            <a:r>
              <a:rPr lang="en-US" sz="2400"/>
              <a:t>Glossary / Working definitions</a:t>
            </a:r>
            <a:endParaRPr sz="2400">
              <a:latin typeface="Arial"/>
              <a:ea typeface="Arial"/>
              <a:cs typeface="Arial"/>
              <a:sym typeface="Arial"/>
            </a:endParaRPr>
          </a:p>
        </p:txBody>
      </p:sp>
      <p:sp>
        <p:nvSpPr>
          <p:cNvPr id="495" name="Google Shape;495;p61"/>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
        <p:nvSpPr>
          <p:cNvPr id="496" name="Google Shape;496;p61"/>
          <p:cNvSpPr txBox="1"/>
          <p:nvPr/>
        </p:nvSpPr>
        <p:spPr>
          <a:xfrm>
            <a:off x="372653" y="1224788"/>
            <a:ext cx="10765155" cy="4960620"/>
          </a:xfrm>
          <a:prstGeom prst="rect">
            <a:avLst/>
          </a:prstGeom>
          <a:noFill/>
          <a:ln>
            <a:noFill/>
          </a:ln>
        </p:spPr>
        <p:txBody>
          <a:bodyPr anchorCtr="0" anchor="t" bIns="0" lIns="0" spcFirstLastPara="1" rIns="0" wrap="square" tIns="13950">
            <a:spAutoFit/>
          </a:bodyPr>
          <a:lstStyle/>
          <a:p>
            <a:pPr indent="-1828800" lvl="0" marL="1840864" marR="5080" rtl="0" algn="just">
              <a:lnSpc>
                <a:spcPct val="99400"/>
              </a:lnSpc>
              <a:spcBef>
                <a:spcPts val="0"/>
              </a:spcBef>
              <a:spcAft>
                <a:spcPts val="0"/>
              </a:spcAft>
              <a:buNone/>
            </a:pPr>
            <a:r>
              <a:rPr b="1" lang="en-US" sz="1800">
                <a:latin typeface="Arial"/>
                <a:ea typeface="Arial"/>
                <a:cs typeface="Arial"/>
                <a:sym typeface="Arial"/>
              </a:rPr>
              <a:t>Engine </a:t>
            </a:r>
            <a:r>
              <a:rPr lang="en-US" sz="1800">
                <a:latin typeface="Arial"/>
                <a:ea typeface="Arial"/>
                <a:cs typeface="Arial"/>
                <a:sym typeface="Arial"/>
              </a:rPr>
              <a:t>(e.g. R) := R is a system for statistical computation and graphics. It provides, among other things,  a programming language (compiling user-inputted commands), high level graphics,  interfaces to other languages and debugging facilities.</a:t>
            </a:r>
            <a:endParaRPr sz="1800">
              <a:latin typeface="Arial"/>
              <a:ea typeface="Arial"/>
              <a:cs typeface="Arial"/>
              <a:sym typeface="Arial"/>
            </a:endParaRPr>
          </a:p>
          <a:p>
            <a:pPr indent="0" lvl="0" marL="0" marR="0" rtl="0" algn="l">
              <a:lnSpc>
                <a:spcPct val="100000"/>
              </a:lnSpc>
              <a:spcBef>
                <a:spcPts val="10"/>
              </a:spcBef>
              <a:spcAft>
                <a:spcPts val="0"/>
              </a:spcAft>
              <a:buNone/>
            </a:pPr>
            <a:r>
              <a:t/>
            </a:r>
            <a:endParaRPr sz="1850">
              <a:latin typeface="Arial"/>
              <a:ea typeface="Arial"/>
              <a:cs typeface="Arial"/>
              <a:sym typeface="Arial"/>
            </a:endParaRPr>
          </a:p>
          <a:p>
            <a:pPr indent="-914400" lvl="0" marL="926464" marR="5080" rtl="0" algn="just">
              <a:lnSpc>
                <a:spcPct val="100000"/>
              </a:lnSpc>
              <a:spcBef>
                <a:spcPts val="0"/>
              </a:spcBef>
              <a:spcAft>
                <a:spcPts val="0"/>
              </a:spcAft>
              <a:buNone/>
            </a:pPr>
            <a:r>
              <a:rPr b="1" lang="en-US" sz="1800">
                <a:latin typeface="Arial"/>
                <a:ea typeface="Arial"/>
                <a:cs typeface="Arial"/>
                <a:sym typeface="Arial"/>
              </a:rPr>
              <a:t>IDE </a:t>
            </a:r>
            <a:r>
              <a:rPr lang="en-US" sz="1800">
                <a:latin typeface="Arial"/>
                <a:ea typeface="Arial"/>
                <a:cs typeface="Arial"/>
                <a:sym typeface="Arial"/>
              </a:rPr>
              <a:t>(e.g. RStudio) := </a:t>
            </a:r>
            <a:r>
              <a:rPr i="1" lang="en-US" sz="1800">
                <a:latin typeface="Arial"/>
                <a:ea typeface="Arial"/>
                <a:cs typeface="Arial"/>
                <a:sym typeface="Arial"/>
              </a:rPr>
              <a:t>Integrated Development Environment</a:t>
            </a:r>
            <a:r>
              <a:rPr lang="en-US" sz="1800">
                <a:latin typeface="Arial"/>
                <a:ea typeface="Arial"/>
                <a:cs typeface="Arial"/>
                <a:sym typeface="Arial"/>
              </a:rPr>
              <a:t>: An integrated development environment is a  software application that provides comprehensive facilities to computer programmers for  software development.</a:t>
            </a:r>
            <a:endParaRPr sz="1800">
              <a:latin typeface="Arial"/>
              <a:ea typeface="Arial"/>
              <a:cs typeface="Arial"/>
              <a:sym typeface="Arial"/>
            </a:endParaRPr>
          </a:p>
          <a:p>
            <a:pPr indent="0" lvl="0" marL="0" marR="0" rtl="0" algn="l">
              <a:lnSpc>
                <a:spcPct val="100000"/>
              </a:lnSpc>
              <a:spcBef>
                <a:spcPts val="40"/>
              </a:spcBef>
              <a:spcAft>
                <a:spcPts val="0"/>
              </a:spcAft>
              <a:buNone/>
            </a:pPr>
            <a:r>
              <a:t/>
            </a:r>
            <a:endParaRPr sz="1800">
              <a:latin typeface="Arial"/>
              <a:ea typeface="Arial"/>
              <a:cs typeface="Arial"/>
              <a:sym typeface="Arial"/>
            </a:endParaRPr>
          </a:p>
          <a:p>
            <a:pPr indent="-914400" lvl="0" marL="926464" marR="5080" rtl="0" algn="just">
              <a:lnSpc>
                <a:spcPct val="101099"/>
              </a:lnSpc>
              <a:spcBef>
                <a:spcPts val="5"/>
              </a:spcBef>
              <a:spcAft>
                <a:spcPts val="0"/>
              </a:spcAft>
              <a:buNone/>
            </a:pPr>
            <a:r>
              <a:rPr b="1" lang="en-US" sz="1800">
                <a:latin typeface="Arial"/>
                <a:ea typeface="Arial"/>
                <a:cs typeface="Arial"/>
                <a:sym typeface="Arial"/>
              </a:rPr>
              <a:t>GUI </a:t>
            </a:r>
            <a:r>
              <a:rPr lang="en-US" sz="1800">
                <a:latin typeface="Arial"/>
                <a:ea typeface="Arial"/>
                <a:cs typeface="Arial"/>
                <a:sym typeface="Arial"/>
              </a:rPr>
              <a:t>:= </a:t>
            </a:r>
            <a:r>
              <a:rPr i="1" lang="en-US" sz="1800">
                <a:latin typeface="Arial"/>
                <a:ea typeface="Arial"/>
                <a:cs typeface="Arial"/>
                <a:sym typeface="Arial"/>
              </a:rPr>
              <a:t>Graphical User Interface</a:t>
            </a:r>
            <a:r>
              <a:rPr lang="en-US" sz="1800">
                <a:latin typeface="Arial"/>
                <a:ea typeface="Arial"/>
                <a:cs typeface="Arial"/>
                <a:sym typeface="Arial"/>
              </a:rPr>
              <a:t>: A GUI (graphical user interface) is a system of interactive visual  components for computer software.</a:t>
            </a:r>
            <a:endParaRPr sz="1800">
              <a:latin typeface="Arial"/>
              <a:ea typeface="Arial"/>
              <a:cs typeface="Arial"/>
              <a:sym typeface="Arial"/>
            </a:endParaRPr>
          </a:p>
          <a:p>
            <a:pPr indent="0" lvl="0" marL="0" marR="0" rtl="0" algn="l">
              <a:lnSpc>
                <a:spcPct val="100000"/>
              </a:lnSpc>
              <a:spcBef>
                <a:spcPts val="40"/>
              </a:spcBef>
              <a:spcAft>
                <a:spcPts val="0"/>
              </a:spcAft>
              <a:buNone/>
            </a:pPr>
            <a:r>
              <a:t/>
            </a:r>
            <a:endParaRPr sz="1850">
              <a:latin typeface="Arial"/>
              <a:ea typeface="Arial"/>
              <a:cs typeface="Arial"/>
              <a:sym typeface="Arial"/>
            </a:endParaRPr>
          </a:p>
          <a:p>
            <a:pPr indent="-914400" lvl="0" marL="926464" marR="5080" rtl="0" algn="just">
              <a:lnSpc>
                <a:spcPct val="99400"/>
              </a:lnSpc>
              <a:spcBef>
                <a:spcPts val="5"/>
              </a:spcBef>
              <a:spcAft>
                <a:spcPts val="0"/>
              </a:spcAft>
              <a:buNone/>
            </a:pPr>
            <a:r>
              <a:rPr b="1" lang="en-US" sz="1800">
                <a:latin typeface="Arial"/>
                <a:ea typeface="Arial"/>
                <a:cs typeface="Arial"/>
                <a:sym typeface="Arial"/>
              </a:rPr>
              <a:t>CRAN </a:t>
            </a:r>
            <a:r>
              <a:rPr lang="en-US" sz="1800">
                <a:latin typeface="Arial"/>
                <a:ea typeface="Arial"/>
                <a:cs typeface="Arial"/>
                <a:sym typeface="Arial"/>
              </a:rPr>
              <a:t>:= The Comprehensive R Archive Network. CRAN is a network of ftp and web servers around the  world that store identical, up-to-date, versions of code and documentation for R. Please use the  CRAN </a:t>
            </a:r>
            <a:r>
              <a:rPr lang="en-US" sz="1800" u="sng">
                <a:solidFill>
                  <a:srgbClr val="0563C1"/>
                </a:solidFill>
                <a:latin typeface="Arial"/>
                <a:ea typeface="Arial"/>
                <a:cs typeface="Arial"/>
                <a:sym typeface="Arial"/>
              </a:rPr>
              <a:t>mirror</a:t>
            </a:r>
            <a:r>
              <a:rPr lang="en-US" sz="1800">
                <a:solidFill>
                  <a:srgbClr val="0563C1"/>
                </a:solidFill>
                <a:latin typeface="Arial"/>
                <a:ea typeface="Arial"/>
                <a:cs typeface="Arial"/>
                <a:sym typeface="Arial"/>
              </a:rPr>
              <a:t> </a:t>
            </a:r>
            <a:r>
              <a:rPr lang="en-US" sz="1800">
                <a:latin typeface="Arial"/>
                <a:ea typeface="Arial"/>
                <a:cs typeface="Arial"/>
                <a:sym typeface="Arial"/>
              </a:rPr>
              <a:t>nearest to you to minimize network load URL: </a:t>
            </a:r>
            <a:r>
              <a:rPr lang="en-US" sz="1800" u="sng">
                <a:solidFill>
                  <a:srgbClr val="0563C1"/>
                </a:solidFill>
                <a:latin typeface="Arial"/>
                <a:ea typeface="Arial"/>
                <a:cs typeface="Arial"/>
                <a:sym typeface="Arial"/>
              </a:rPr>
              <a:t>https://cran.r-project.org</a:t>
            </a:r>
            <a:r>
              <a:rPr lang="en-US" sz="1800">
                <a:solidFill>
                  <a:srgbClr val="0563C1"/>
                </a:solidFill>
                <a:latin typeface="Arial"/>
                <a:ea typeface="Arial"/>
                <a:cs typeface="Arial"/>
                <a:sym typeface="Arial"/>
              </a:rPr>
              <a:t> </a:t>
            </a: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950">
              <a:latin typeface="Arial"/>
              <a:ea typeface="Arial"/>
              <a:cs typeface="Arial"/>
              <a:sym typeface="Arial"/>
            </a:endParaRPr>
          </a:p>
          <a:p>
            <a:pPr indent="-1828800" lvl="0" marL="1840864" marR="5080" rtl="0" algn="just">
              <a:lnSpc>
                <a:spcPct val="99400"/>
              </a:lnSpc>
              <a:spcBef>
                <a:spcPts val="0"/>
              </a:spcBef>
              <a:spcAft>
                <a:spcPts val="0"/>
              </a:spcAft>
              <a:buNone/>
            </a:pPr>
            <a:r>
              <a:rPr b="1" lang="en-US" sz="1800">
                <a:latin typeface="Arial"/>
                <a:ea typeface="Arial"/>
                <a:cs typeface="Arial"/>
                <a:sym typeface="Arial"/>
              </a:rPr>
              <a:t>Working directory </a:t>
            </a:r>
            <a:r>
              <a:rPr lang="en-US" sz="1800">
                <a:latin typeface="Arial"/>
                <a:ea typeface="Arial"/>
                <a:cs typeface="Arial"/>
                <a:sym typeface="Arial"/>
              </a:rPr>
              <a:t>:= In computing, the working directory of a process is a directory of a hierarchical file  system, if any, dynamically associated with each process. It is sometimes called the  current working directory.</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8756216" y="5207508"/>
            <a:ext cx="2894330" cy="939800"/>
          </a:xfrm>
          <a:prstGeom prst="rect">
            <a:avLst/>
          </a:prstGeom>
          <a:noFill/>
          <a:ln>
            <a:noFill/>
          </a:ln>
        </p:spPr>
        <p:txBody>
          <a:bodyPr anchorCtr="0" anchor="t" bIns="0" lIns="0" spcFirstLastPara="1" rIns="0" wrap="square" tIns="12700">
            <a:spAutoFit/>
          </a:bodyPr>
          <a:lstStyle/>
          <a:p>
            <a:pPr indent="0" lvl="0" marL="12700" marR="5080" rtl="0" algn="l">
              <a:lnSpc>
                <a:spcPct val="107100"/>
              </a:lnSpc>
              <a:spcBef>
                <a:spcPts val="0"/>
              </a:spcBef>
              <a:spcAft>
                <a:spcPts val="0"/>
              </a:spcAft>
              <a:buNone/>
            </a:pPr>
            <a:r>
              <a:rPr lang="en-US" sz="1400">
                <a:solidFill>
                  <a:srgbClr val="FFFFFF"/>
                </a:solidFill>
                <a:latin typeface="Arial"/>
                <a:ea typeface="Arial"/>
                <a:cs typeface="Arial"/>
                <a:sym typeface="Arial"/>
              </a:rPr>
              <a:t>[ Source:  </a:t>
            </a:r>
            <a:r>
              <a:rPr lang="en-US" sz="1400" u="sng">
                <a:solidFill>
                  <a:srgbClr val="0563C1"/>
                </a:solidFill>
                <a:latin typeface="Arial"/>
                <a:ea typeface="Arial"/>
                <a:cs typeface="Arial"/>
                <a:sym typeface="Arial"/>
              </a:rPr>
              <a:t>https://</a:t>
            </a:r>
            <a:r>
              <a:rPr lang="en-US" sz="1400" u="sng">
                <a:solidFill>
                  <a:srgbClr val="0563C1"/>
                </a:solidFill>
                <a:latin typeface="Arial"/>
                <a:ea typeface="Arial"/>
                <a:cs typeface="Arial"/>
                <a:sym typeface="Arial"/>
                <a:hlinkClick r:id="rId3">
                  <a:extLst>
                    <a:ext uri="{A12FA001-AC4F-418D-AE19-62706E023703}">
                      <ahyp:hlinkClr val="tx"/>
                    </a:ext>
                  </a:extLst>
                </a:hlinkClick>
              </a:rPr>
              <a:t>www.datasciencecentral.com/ </a:t>
            </a:r>
            <a:r>
              <a:rPr lang="en-US" sz="1400">
                <a:solidFill>
                  <a:srgbClr val="0563C1"/>
                </a:solidFill>
                <a:latin typeface="Arial"/>
                <a:ea typeface="Arial"/>
                <a:cs typeface="Arial"/>
                <a:sym typeface="Arial"/>
              </a:rPr>
              <a:t> </a:t>
            </a:r>
            <a:r>
              <a:rPr lang="en-US" sz="1400" u="sng">
                <a:solidFill>
                  <a:srgbClr val="0563C1"/>
                </a:solidFill>
                <a:latin typeface="Arial"/>
                <a:ea typeface="Arial"/>
                <a:cs typeface="Arial"/>
                <a:sym typeface="Arial"/>
              </a:rPr>
              <a:t>profiles/blogs/data-science- </a:t>
            </a:r>
            <a:r>
              <a:rPr lang="en-US" sz="1400">
                <a:solidFill>
                  <a:srgbClr val="0563C1"/>
                </a:solidFill>
                <a:latin typeface="Arial"/>
                <a:ea typeface="Arial"/>
                <a:cs typeface="Arial"/>
                <a:sym typeface="Arial"/>
              </a:rPr>
              <a:t> </a:t>
            </a:r>
            <a:r>
              <a:rPr lang="en-US" sz="1400" u="sng">
                <a:solidFill>
                  <a:srgbClr val="0563C1"/>
                </a:solidFill>
                <a:latin typeface="Arial"/>
                <a:ea typeface="Arial"/>
                <a:cs typeface="Arial"/>
                <a:sym typeface="Arial"/>
              </a:rPr>
              <a:t>summarized-in-one-picture</a:t>
            </a:r>
            <a:endParaRPr sz="1400">
              <a:latin typeface="Arial"/>
              <a:ea typeface="Arial"/>
              <a:cs typeface="Arial"/>
              <a:sym typeface="Arial"/>
            </a:endParaRPr>
          </a:p>
        </p:txBody>
      </p:sp>
      <p:pic>
        <p:nvPicPr>
          <p:cNvPr id="127" name="Google Shape;127;p25"/>
          <p:cNvPicPr preferRelativeResize="0"/>
          <p:nvPr/>
        </p:nvPicPr>
        <p:blipFill rotWithShape="1">
          <a:blip r:embed="rId4">
            <a:alphaModFix/>
          </a:blip>
          <a:srcRect b="0" l="0" r="0" t="0"/>
          <a:stretch/>
        </p:blipFill>
        <p:spPr>
          <a:xfrm>
            <a:off x="9856922" y="588935"/>
            <a:ext cx="1952786" cy="776107"/>
          </a:xfrm>
          <a:prstGeom prst="rect">
            <a:avLst/>
          </a:prstGeom>
          <a:noFill/>
          <a:ln>
            <a:noFill/>
          </a:ln>
        </p:spPr>
      </p:pic>
      <p:pic>
        <p:nvPicPr>
          <p:cNvPr id="128" name="Google Shape;128;p25"/>
          <p:cNvPicPr preferRelativeResize="0"/>
          <p:nvPr/>
        </p:nvPicPr>
        <p:blipFill rotWithShape="1">
          <a:blip r:embed="rId5">
            <a:alphaModFix/>
          </a:blip>
          <a:srcRect b="0" l="0" r="0" t="0"/>
          <a:stretch/>
        </p:blipFill>
        <p:spPr>
          <a:xfrm>
            <a:off x="8677477" y="551406"/>
            <a:ext cx="1001606" cy="776107"/>
          </a:xfrm>
          <a:prstGeom prst="rect">
            <a:avLst/>
          </a:prstGeom>
          <a:noFill/>
          <a:ln>
            <a:noFill/>
          </a:ln>
        </p:spPr>
      </p:pic>
      <p:sp>
        <p:nvSpPr>
          <p:cNvPr id="129" name="Google Shape;129;p25"/>
          <p:cNvSpPr txBox="1"/>
          <p:nvPr/>
        </p:nvSpPr>
        <p:spPr>
          <a:xfrm>
            <a:off x="8943770" y="1660652"/>
            <a:ext cx="2858135" cy="1936750"/>
          </a:xfrm>
          <a:prstGeom prst="rect">
            <a:avLst/>
          </a:prstGeom>
          <a:noFill/>
          <a:ln>
            <a:noFill/>
          </a:ln>
        </p:spPr>
        <p:txBody>
          <a:bodyPr anchorCtr="0" anchor="t" bIns="0" lIns="0" spcFirstLastPara="1" rIns="0" wrap="square" tIns="13950">
            <a:spAutoFit/>
          </a:bodyPr>
          <a:lstStyle/>
          <a:p>
            <a:pPr indent="0" lvl="0" marL="12700" marR="5080" rtl="0" algn="l">
              <a:lnSpc>
                <a:spcPct val="99400"/>
              </a:lnSpc>
              <a:spcBef>
                <a:spcPts val="0"/>
              </a:spcBef>
              <a:spcAft>
                <a:spcPts val="0"/>
              </a:spcAft>
              <a:buNone/>
            </a:pPr>
            <a:r>
              <a:rPr lang="en-US" sz="1800">
                <a:solidFill>
                  <a:srgbClr val="FFFFFF"/>
                </a:solidFill>
                <a:latin typeface="Arial"/>
                <a:ea typeface="Arial"/>
                <a:cs typeface="Arial"/>
                <a:sym typeface="Arial"/>
              </a:rPr>
              <a:t>A robust , powerful and  compact purpose-built tool  for statistical computing and  data visualisation that is  self-containing/ standalone  and optimised for vector  operations.</a:t>
            </a:r>
            <a:endParaRPr sz="1800">
              <a:latin typeface="Arial"/>
              <a:ea typeface="Arial"/>
              <a:cs typeface="Arial"/>
              <a:sym typeface="Arial"/>
            </a:endParaRPr>
          </a:p>
        </p:txBody>
      </p:sp>
      <p:sp>
        <p:nvSpPr>
          <p:cNvPr id="130" name="Google Shape;130;p25"/>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523240" y="228091"/>
            <a:ext cx="3294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Why R …?</a:t>
            </a:r>
            <a:endParaRPr sz="2400">
              <a:latin typeface="Arial"/>
              <a:ea typeface="Arial"/>
              <a:cs typeface="Arial"/>
              <a:sym typeface="Arial"/>
            </a:endParaRPr>
          </a:p>
        </p:txBody>
      </p:sp>
      <p:sp>
        <p:nvSpPr>
          <p:cNvPr id="136" name="Google Shape;136;p26"/>
          <p:cNvSpPr txBox="1"/>
          <p:nvPr/>
        </p:nvSpPr>
        <p:spPr>
          <a:xfrm>
            <a:off x="523240" y="1179067"/>
            <a:ext cx="10205720" cy="7600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Arial"/>
                <a:ea typeface="Arial"/>
                <a:cs typeface="Arial"/>
                <a:sym typeface="Arial"/>
              </a:rPr>
              <a:t>A complex decision</a:t>
            </a:r>
            <a:r>
              <a:rPr lang="en-US" sz="2400">
                <a:latin typeface="Arial"/>
                <a:ea typeface="Arial"/>
                <a:cs typeface="Arial"/>
                <a:sym typeface="Arial"/>
              </a:rPr>
              <a:t>: guarantee, reliability, standardisation, price, flexibility,</a:t>
            </a:r>
            <a:endParaRPr sz="2400">
              <a:latin typeface="Arial"/>
              <a:ea typeface="Arial"/>
              <a:cs typeface="Arial"/>
              <a:sym typeface="Arial"/>
            </a:endParaRPr>
          </a:p>
          <a:p>
            <a:pPr indent="0" lvl="0" marL="12700" marR="0" rtl="0" algn="l">
              <a:lnSpc>
                <a:spcPct val="100000"/>
              </a:lnSpc>
              <a:spcBef>
                <a:spcPts val="25"/>
              </a:spcBef>
              <a:spcAft>
                <a:spcPts val="0"/>
              </a:spcAft>
              <a:buNone/>
            </a:pPr>
            <a:r>
              <a:rPr lang="en-US" sz="2400">
                <a:latin typeface="Arial"/>
                <a:ea typeface="Arial"/>
                <a:cs typeface="Arial"/>
                <a:sym typeface="Arial"/>
              </a:rPr>
              <a:t>…etc. considerations</a:t>
            </a:r>
            <a:endParaRPr sz="2400">
              <a:latin typeface="Arial"/>
              <a:ea typeface="Arial"/>
              <a:cs typeface="Arial"/>
              <a:sym typeface="Arial"/>
            </a:endParaRPr>
          </a:p>
        </p:txBody>
      </p:sp>
      <p:pic>
        <p:nvPicPr>
          <p:cNvPr id="137" name="Google Shape;137;p26"/>
          <p:cNvPicPr preferRelativeResize="0"/>
          <p:nvPr/>
        </p:nvPicPr>
        <p:blipFill rotWithShape="1">
          <a:blip r:embed="rId3">
            <a:alphaModFix/>
          </a:blip>
          <a:srcRect b="0" l="0" r="0" t="0"/>
          <a:stretch/>
        </p:blipFill>
        <p:spPr>
          <a:xfrm>
            <a:off x="914897" y="2152736"/>
            <a:ext cx="1530461" cy="1456705"/>
          </a:xfrm>
          <a:prstGeom prst="rect">
            <a:avLst/>
          </a:prstGeom>
          <a:noFill/>
          <a:ln>
            <a:noFill/>
          </a:ln>
        </p:spPr>
      </p:pic>
      <p:pic>
        <p:nvPicPr>
          <p:cNvPr id="138" name="Google Shape;138;p26"/>
          <p:cNvPicPr preferRelativeResize="0"/>
          <p:nvPr/>
        </p:nvPicPr>
        <p:blipFill rotWithShape="1">
          <a:blip r:embed="rId4">
            <a:alphaModFix/>
          </a:blip>
          <a:srcRect b="0" l="0" r="0" t="0"/>
          <a:stretch/>
        </p:blipFill>
        <p:spPr>
          <a:xfrm>
            <a:off x="3168692" y="2380767"/>
            <a:ext cx="1380386" cy="1115812"/>
          </a:xfrm>
          <a:prstGeom prst="rect">
            <a:avLst/>
          </a:prstGeom>
          <a:noFill/>
          <a:ln>
            <a:noFill/>
          </a:ln>
        </p:spPr>
      </p:pic>
      <p:pic>
        <p:nvPicPr>
          <p:cNvPr id="139" name="Google Shape;139;p26"/>
          <p:cNvPicPr preferRelativeResize="0"/>
          <p:nvPr/>
        </p:nvPicPr>
        <p:blipFill rotWithShape="1">
          <a:blip r:embed="rId5">
            <a:alphaModFix/>
          </a:blip>
          <a:srcRect b="0" l="0" r="0" t="0"/>
          <a:stretch/>
        </p:blipFill>
        <p:spPr>
          <a:xfrm>
            <a:off x="754249" y="4466561"/>
            <a:ext cx="1896610" cy="759067"/>
          </a:xfrm>
          <a:prstGeom prst="rect">
            <a:avLst/>
          </a:prstGeom>
          <a:noFill/>
          <a:ln>
            <a:noFill/>
          </a:ln>
        </p:spPr>
      </p:pic>
      <p:pic>
        <p:nvPicPr>
          <p:cNvPr id="140" name="Google Shape;140;p26"/>
          <p:cNvPicPr preferRelativeResize="0"/>
          <p:nvPr/>
        </p:nvPicPr>
        <p:blipFill rotWithShape="1">
          <a:blip r:embed="rId6">
            <a:alphaModFix/>
          </a:blip>
          <a:srcRect b="0" l="0" r="0" t="0"/>
          <a:stretch/>
        </p:blipFill>
        <p:spPr>
          <a:xfrm>
            <a:off x="3035611" y="4265310"/>
            <a:ext cx="1739900" cy="1241129"/>
          </a:xfrm>
          <a:prstGeom prst="rect">
            <a:avLst/>
          </a:prstGeom>
          <a:noFill/>
          <a:ln>
            <a:noFill/>
          </a:ln>
        </p:spPr>
      </p:pic>
      <p:grpSp>
        <p:nvGrpSpPr>
          <p:cNvPr id="141" name="Google Shape;141;p26"/>
          <p:cNvGrpSpPr/>
          <p:nvPr/>
        </p:nvGrpSpPr>
        <p:grpSpPr>
          <a:xfrm>
            <a:off x="795003" y="2044700"/>
            <a:ext cx="4076756" cy="3779855"/>
            <a:chOff x="795003" y="2044700"/>
            <a:chExt cx="4076756" cy="3779855"/>
          </a:xfrm>
        </p:grpSpPr>
        <p:pic>
          <p:nvPicPr>
            <p:cNvPr id="142" name="Google Shape;142;p26"/>
            <p:cNvPicPr preferRelativeResize="0"/>
            <p:nvPr/>
          </p:nvPicPr>
          <p:blipFill rotWithShape="1">
            <a:blip r:embed="rId7">
              <a:alphaModFix/>
            </a:blip>
            <a:srcRect b="0" l="0" r="0" t="0"/>
            <a:stretch/>
          </p:blipFill>
          <p:spPr>
            <a:xfrm>
              <a:off x="2768360" y="2044700"/>
              <a:ext cx="76201" cy="3779855"/>
            </a:xfrm>
            <a:prstGeom prst="rect">
              <a:avLst/>
            </a:prstGeom>
            <a:noFill/>
            <a:ln>
              <a:noFill/>
            </a:ln>
          </p:spPr>
        </p:pic>
        <p:pic>
          <p:nvPicPr>
            <p:cNvPr id="143" name="Google Shape;143;p26"/>
            <p:cNvPicPr preferRelativeResize="0"/>
            <p:nvPr/>
          </p:nvPicPr>
          <p:blipFill rotWithShape="1">
            <a:blip r:embed="rId8">
              <a:alphaModFix/>
            </a:blip>
            <a:srcRect b="0" l="0" r="0" t="0"/>
            <a:stretch/>
          </p:blipFill>
          <p:spPr>
            <a:xfrm>
              <a:off x="795003" y="3893233"/>
              <a:ext cx="4076756" cy="92059"/>
            </a:xfrm>
            <a:prstGeom prst="rect">
              <a:avLst/>
            </a:prstGeom>
            <a:noFill/>
            <a:ln>
              <a:noFill/>
            </a:ln>
          </p:spPr>
        </p:pic>
      </p:grpSp>
      <p:grpSp>
        <p:nvGrpSpPr>
          <p:cNvPr id="144" name="Google Shape;144;p26"/>
          <p:cNvGrpSpPr/>
          <p:nvPr/>
        </p:nvGrpSpPr>
        <p:grpSpPr>
          <a:xfrm>
            <a:off x="5004661" y="3558471"/>
            <a:ext cx="942975" cy="565150"/>
            <a:chOff x="5004661" y="3558471"/>
            <a:chExt cx="942975" cy="565150"/>
          </a:xfrm>
        </p:grpSpPr>
        <p:sp>
          <p:nvSpPr>
            <p:cNvPr id="145" name="Google Shape;145;p26"/>
            <p:cNvSpPr/>
            <p:nvPr/>
          </p:nvSpPr>
          <p:spPr>
            <a:xfrm>
              <a:off x="5004661" y="3558471"/>
              <a:ext cx="942975" cy="565150"/>
            </a:xfrm>
            <a:custGeom>
              <a:rect b="b" l="l" r="r" t="t"/>
              <a:pathLst>
                <a:path extrusionOk="0" h="565150" w="942975">
                  <a:moveTo>
                    <a:pt x="660271" y="0"/>
                  </a:moveTo>
                  <a:lnTo>
                    <a:pt x="660271" y="141165"/>
                  </a:lnTo>
                  <a:lnTo>
                    <a:pt x="282332" y="141165"/>
                  </a:lnTo>
                  <a:lnTo>
                    <a:pt x="282332" y="0"/>
                  </a:lnTo>
                  <a:lnTo>
                    <a:pt x="0" y="282332"/>
                  </a:lnTo>
                  <a:lnTo>
                    <a:pt x="282332" y="564664"/>
                  </a:lnTo>
                  <a:lnTo>
                    <a:pt x="282332" y="423498"/>
                  </a:lnTo>
                  <a:lnTo>
                    <a:pt x="660271" y="423498"/>
                  </a:lnTo>
                  <a:lnTo>
                    <a:pt x="660271" y="564664"/>
                  </a:lnTo>
                  <a:lnTo>
                    <a:pt x="942602" y="282332"/>
                  </a:lnTo>
                  <a:lnTo>
                    <a:pt x="660271" y="0"/>
                  </a:lnTo>
                  <a:close/>
                </a:path>
              </a:pathLst>
            </a:custGeom>
            <a:solidFill>
              <a:srgbClr val="002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26"/>
            <p:cNvSpPr/>
            <p:nvPr/>
          </p:nvSpPr>
          <p:spPr>
            <a:xfrm>
              <a:off x="5004661" y="3558471"/>
              <a:ext cx="942975" cy="565150"/>
            </a:xfrm>
            <a:custGeom>
              <a:rect b="b" l="l" r="r" t="t"/>
              <a:pathLst>
                <a:path extrusionOk="0" h="565150" w="942975">
                  <a:moveTo>
                    <a:pt x="0" y="282332"/>
                  </a:moveTo>
                  <a:lnTo>
                    <a:pt x="282332" y="0"/>
                  </a:lnTo>
                  <a:lnTo>
                    <a:pt x="282332" y="141165"/>
                  </a:lnTo>
                  <a:lnTo>
                    <a:pt x="660271" y="141165"/>
                  </a:lnTo>
                  <a:lnTo>
                    <a:pt x="660271" y="0"/>
                  </a:lnTo>
                  <a:lnTo>
                    <a:pt x="942603" y="282332"/>
                  </a:lnTo>
                  <a:lnTo>
                    <a:pt x="660271" y="564664"/>
                  </a:lnTo>
                  <a:lnTo>
                    <a:pt x="660271" y="423498"/>
                  </a:lnTo>
                  <a:lnTo>
                    <a:pt x="282332" y="423498"/>
                  </a:lnTo>
                  <a:lnTo>
                    <a:pt x="282332" y="564664"/>
                  </a:lnTo>
                  <a:lnTo>
                    <a:pt x="0" y="282332"/>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47" name="Google Shape;147;p26"/>
          <p:cNvPicPr preferRelativeResize="0"/>
          <p:nvPr/>
        </p:nvPicPr>
        <p:blipFill rotWithShape="1">
          <a:blip r:embed="rId9">
            <a:alphaModFix/>
          </a:blip>
          <a:srcRect b="0" l="0" r="0" t="0"/>
          <a:stretch/>
        </p:blipFill>
        <p:spPr>
          <a:xfrm>
            <a:off x="5475961" y="2282760"/>
            <a:ext cx="1098472" cy="851164"/>
          </a:xfrm>
          <a:prstGeom prst="rect">
            <a:avLst/>
          </a:prstGeom>
          <a:noFill/>
          <a:ln>
            <a:noFill/>
          </a:ln>
        </p:spPr>
      </p:pic>
      <p:pic>
        <p:nvPicPr>
          <p:cNvPr id="148" name="Google Shape;148;p26"/>
          <p:cNvPicPr preferRelativeResize="0"/>
          <p:nvPr/>
        </p:nvPicPr>
        <p:blipFill rotWithShape="1">
          <a:blip r:embed="rId10">
            <a:alphaModFix/>
          </a:blip>
          <a:srcRect b="0" l="0" r="0" t="0"/>
          <a:stretch/>
        </p:blipFill>
        <p:spPr>
          <a:xfrm>
            <a:off x="6907465" y="2174783"/>
            <a:ext cx="2971801" cy="1143304"/>
          </a:xfrm>
          <a:prstGeom prst="rect">
            <a:avLst/>
          </a:prstGeom>
          <a:noFill/>
          <a:ln>
            <a:noFill/>
          </a:ln>
        </p:spPr>
      </p:pic>
      <p:pic>
        <p:nvPicPr>
          <p:cNvPr id="149" name="Google Shape;149;p26"/>
          <p:cNvPicPr preferRelativeResize="0"/>
          <p:nvPr/>
        </p:nvPicPr>
        <p:blipFill rotWithShape="1">
          <a:blip r:embed="rId11">
            <a:alphaModFix/>
          </a:blip>
          <a:srcRect b="0" l="0" r="0" t="0"/>
          <a:stretch/>
        </p:blipFill>
        <p:spPr>
          <a:xfrm>
            <a:off x="10049698" y="1989767"/>
            <a:ext cx="1323717" cy="1528192"/>
          </a:xfrm>
          <a:prstGeom prst="rect">
            <a:avLst/>
          </a:prstGeom>
          <a:noFill/>
          <a:ln>
            <a:noFill/>
          </a:ln>
        </p:spPr>
      </p:pic>
      <p:sp>
        <p:nvSpPr>
          <p:cNvPr id="150" name="Google Shape;150;p26"/>
          <p:cNvSpPr txBox="1"/>
          <p:nvPr/>
        </p:nvSpPr>
        <p:spPr>
          <a:xfrm>
            <a:off x="6217370" y="3641852"/>
            <a:ext cx="5543550" cy="24853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Arial"/>
                <a:ea typeface="Arial"/>
                <a:cs typeface="Arial"/>
                <a:sym typeface="Arial"/>
              </a:rPr>
              <a:t>R is integral part of the Data Science workflow</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950">
              <a:latin typeface="Arial"/>
              <a:ea typeface="Arial"/>
              <a:cs typeface="Arial"/>
              <a:sym typeface="Arial"/>
            </a:endParaRPr>
          </a:p>
          <a:p>
            <a:pPr indent="-285750" lvl="0" marL="298450" marR="448944" rtl="0" algn="l">
              <a:lnSpc>
                <a:spcPct val="117222"/>
              </a:lnSpc>
              <a:spcBef>
                <a:spcPts val="0"/>
              </a:spcBef>
              <a:spcAft>
                <a:spcPts val="0"/>
              </a:spcAft>
              <a:buSzPts val="1800"/>
              <a:buFont typeface="Arial"/>
              <a:buChar char="•"/>
            </a:pPr>
            <a:r>
              <a:rPr lang="en-US" sz="1800">
                <a:latin typeface="Arial"/>
                <a:ea typeface="Arial"/>
                <a:cs typeface="Arial"/>
                <a:sym typeface="Arial"/>
              </a:rPr>
              <a:t>Raw data collection, preparation and formatting  (e.g. Spreadsheets)</a:t>
            </a:r>
            <a:endParaRPr sz="1800">
              <a:latin typeface="Arial"/>
              <a:ea typeface="Arial"/>
              <a:cs typeface="Arial"/>
              <a:sym typeface="Arial"/>
            </a:endParaRPr>
          </a:p>
          <a:p>
            <a:pPr indent="0" lvl="0" marL="0" marR="0" rtl="0" algn="l">
              <a:lnSpc>
                <a:spcPct val="100000"/>
              </a:lnSpc>
              <a:spcBef>
                <a:spcPts val="45"/>
              </a:spcBef>
              <a:spcAft>
                <a:spcPts val="0"/>
              </a:spcAft>
              <a:buSzPts val="1850"/>
              <a:buFont typeface="Arial"/>
              <a:buNone/>
            </a:pPr>
            <a:r>
              <a:t/>
            </a:r>
            <a:endParaRPr sz="1850">
              <a:latin typeface="Arial"/>
              <a:ea typeface="Arial"/>
              <a:cs typeface="Arial"/>
              <a:sym typeface="Arial"/>
            </a:endParaRPr>
          </a:p>
          <a:p>
            <a:pPr indent="-285750" lvl="0" marL="298450" marR="0" rtl="0" algn="l">
              <a:lnSpc>
                <a:spcPct val="100000"/>
              </a:lnSpc>
              <a:spcBef>
                <a:spcPts val="0"/>
              </a:spcBef>
              <a:spcAft>
                <a:spcPts val="0"/>
              </a:spcAft>
              <a:buSzPts val="1800"/>
              <a:buFont typeface="Arial"/>
              <a:buChar char="•"/>
            </a:pPr>
            <a:r>
              <a:rPr lang="en-US" sz="1800">
                <a:latin typeface="Arial"/>
                <a:ea typeface="Arial"/>
                <a:cs typeface="Arial"/>
                <a:sym typeface="Arial"/>
              </a:rPr>
              <a:t>Data cleansing and management (e.g. OpenRefine)</a:t>
            </a:r>
            <a:endParaRPr sz="1800">
              <a:latin typeface="Arial"/>
              <a:ea typeface="Arial"/>
              <a:cs typeface="Arial"/>
              <a:sym typeface="Arial"/>
            </a:endParaRPr>
          </a:p>
          <a:p>
            <a:pPr indent="0" lvl="0" marL="0" marR="0" rtl="0" algn="l">
              <a:lnSpc>
                <a:spcPct val="100000"/>
              </a:lnSpc>
              <a:spcBef>
                <a:spcPts val="5"/>
              </a:spcBef>
              <a:spcAft>
                <a:spcPts val="0"/>
              </a:spcAft>
              <a:buSzPts val="1950"/>
              <a:buFont typeface="Arial"/>
              <a:buNone/>
            </a:pPr>
            <a:r>
              <a:t/>
            </a:r>
            <a:endParaRPr sz="1950">
              <a:latin typeface="Arial"/>
              <a:ea typeface="Arial"/>
              <a:cs typeface="Arial"/>
              <a:sym typeface="Arial"/>
            </a:endParaRPr>
          </a:p>
          <a:p>
            <a:pPr indent="-285750" lvl="0" marL="298450" marR="144145" rtl="0" algn="l">
              <a:lnSpc>
                <a:spcPct val="117222"/>
              </a:lnSpc>
              <a:spcBef>
                <a:spcPts val="0"/>
              </a:spcBef>
              <a:spcAft>
                <a:spcPts val="0"/>
              </a:spcAft>
              <a:buSzPts val="1800"/>
              <a:buFont typeface="Arial"/>
              <a:buChar char="•"/>
            </a:pPr>
            <a:r>
              <a:rPr lang="en-US" sz="1800">
                <a:latin typeface="Arial"/>
                <a:ea typeface="Arial"/>
                <a:cs typeface="Arial"/>
                <a:sym typeface="Arial"/>
              </a:rPr>
              <a:t>Data analysis, visualization and publishing (e.g. R,  Python, SQL)</a:t>
            </a:r>
            <a:endParaRPr sz="1800">
              <a:latin typeface="Arial"/>
              <a:ea typeface="Arial"/>
              <a:cs typeface="Arial"/>
              <a:sym typeface="Arial"/>
            </a:endParaRPr>
          </a:p>
        </p:txBody>
      </p:sp>
      <p:sp>
        <p:nvSpPr>
          <p:cNvPr id="151" name="Google Shape;151;p26"/>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grpSp>
        <p:nvGrpSpPr>
          <p:cNvPr id="156" name="Google Shape;156;p27"/>
          <p:cNvGrpSpPr/>
          <p:nvPr/>
        </p:nvGrpSpPr>
        <p:grpSpPr>
          <a:xfrm>
            <a:off x="0" y="0"/>
            <a:ext cx="12192000" cy="6283776"/>
            <a:chOff x="0" y="0"/>
            <a:chExt cx="12192000" cy="6283776"/>
          </a:xfrm>
        </p:grpSpPr>
        <p:pic>
          <p:nvPicPr>
            <p:cNvPr id="157" name="Google Shape;157;p27"/>
            <p:cNvPicPr preferRelativeResize="0"/>
            <p:nvPr/>
          </p:nvPicPr>
          <p:blipFill rotWithShape="1">
            <a:blip r:embed="rId3">
              <a:alphaModFix/>
            </a:blip>
            <a:srcRect b="0" l="0" r="0" t="0"/>
            <a:stretch/>
          </p:blipFill>
          <p:spPr>
            <a:xfrm>
              <a:off x="903513" y="902906"/>
              <a:ext cx="10384972" cy="5380870"/>
            </a:xfrm>
            <a:prstGeom prst="rect">
              <a:avLst/>
            </a:prstGeom>
            <a:noFill/>
            <a:ln>
              <a:noFill/>
            </a:ln>
          </p:spPr>
        </p:pic>
        <p:sp>
          <p:nvSpPr>
            <p:cNvPr id="158" name="Google Shape;158;p27"/>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9" name="Google Shape;159;p27"/>
          <p:cNvSpPr txBox="1"/>
          <p:nvPr>
            <p:ph type="title"/>
          </p:nvPr>
        </p:nvSpPr>
        <p:spPr>
          <a:xfrm>
            <a:off x="523240" y="228091"/>
            <a:ext cx="3294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Why R …?</a:t>
            </a:r>
            <a:endParaRPr sz="2400">
              <a:latin typeface="Arial"/>
              <a:ea typeface="Arial"/>
              <a:cs typeface="Arial"/>
              <a:sym typeface="Arial"/>
            </a:endParaRPr>
          </a:p>
        </p:txBody>
      </p:sp>
      <p:pic>
        <p:nvPicPr>
          <p:cNvPr id="160" name="Google Shape;160;p27"/>
          <p:cNvPicPr preferRelativeResize="0"/>
          <p:nvPr/>
        </p:nvPicPr>
        <p:blipFill rotWithShape="1">
          <a:blip r:embed="rId4">
            <a:alphaModFix/>
          </a:blip>
          <a:srcRect b="0" l="0" r="0" t="0"/>
          <a:stretch/>
        </p:blipFill>
        <p:spPr>
          <a:xfrm>
            <a:off x="11052354" y="108181"/>
            <a:ext cx="950024" cy="736137"/>
          </a:xfrm>
          <a:prstGeom prst="rect">
            <a:avLst/>
          </a:prstGeom>
          <a:noFill/>
          <a:ln>
            <a:noFill/>
          </a:ln>
        </p:spPr>
      </p:pic>
      <p:sp>
        <p:nvSpPr>
          <p:cNvPr id="161" name="Google Shape;161;p27"/>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8"/>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28"/>
          <p:cNvSpPr txBox="1"/>
          <p:nvPr>
            <p:ph type="title"/>
          </p:nvPr>
        </p:nvSpPr>
        <p:spPr>
          <a:xfrm>
            <a:off x="523240" y="228091"/>
            <a:ext cx="7941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Systemic overview </a:t>
            </a:r>
            <a:r>
              <a:rPr b="0" lang="en-US" sz="2400">
                <a:latin typeface="Arial"/>
                <a:ea typeface="Arial"/>
                <a:cs typeface="Arial"/>
                <a:sym typeface="Arial"/>
              </a:rPr>
              <a:t>[ an illustrative example ]</a:t>
            </a:r>
            <a:endParaRPr sz="2400">
              <a:latin typeface="Arial"/>
              <a:ea typeface="Arial"/>
              <a:cs typeface="Arial"/>
              <a:sym typeface="Arial"/>
            </a:endParaRPr>
          </a:p>
        </p:txBody>
      </p:sp>
      <p:pic>
        <p:nvPicPr>
          <p:cNvPr id="168" name="Google Shape;168;p28"/>
          <p:cNvPicPr preferRelativeResize="0"/>
          <p:nvPr/>
        </p:nvPicPr>
        <p:blipFill rotWithShape="1">
          <a:blip r:embed="rId3">
            <a:alphaModFix/>
          </a:blip>
          <a:srcRect b="0" l="0" r="0" t="0"/>
          <a:stretch/>
        </p:blipFill>
        <p:spPr>
          <a:xfrm>
            <a:off x="1395709" y="995268"/>
            <a:ext cx="9400578" cy="5440189"/>
          </a:xfrm>
          <a:prstGeom prst="rect">
            <a:avLst/>
          </a:prstGeom>
          <a:noFill/>
          <a:ln>
            <a:noFill/>
          </a:ln>
        </p:spPr>
      </p:pic>
      <p:sp>
        <p:nvSpPr>
          <p:cNvPr id="169" name="Google Shape;169;p28"/>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29"/>
          <p:cNvSpPr txBox="1"/>
          <p:nvPr/>
        </p:nvSpPr>
        <p:spPr>
          <a:xfrm>
            <a:off x="1014909" y="3866388"/>
            <a:ext cx="9697085" cy="21590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000">
                <a:latin typeface="Arial"/>
                <a:ea typeface="Arial"/>
                <a:cs typeface="Arial"/>
                <a:sym typeface="Arial"/>
              </a:rPr>
              <a:t>“R is a high-level programming language used primarily for statistical computing and  graphics. R does not have any well defined coding recommendations or de facto  standards. This style guide provides some recommendations based on personal  experience and expert opinions.”</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200">
              <a:latin typeface="Arial"/>
              <a:ea typeface="Arial"/>
              <a:cs typeface="Arial"/>
              <a:sym typeface="Arial"/>
            </a:endParaRPr>
          </a:p>
          <a:p>
            <a:pPr indent="0" lvl="0" marL="0" marR="0" rtl="0" algn="l">
              <a:lnSpc>
                <a:spcPct val="100000"/>
              </a:lnSpc>
              <a:spcBef>
                <a:spcPts val="25"/>
              </a:spcBef>
              <a:spcAft>
                <a:spcPts val="0"/>
              </a:spcAft>
              <a:buNone/>
            </a:pPr>
            <a:r>
              <a:t/>
            </a:r>
            <a:endParaRPr sz="1950">
              <a:latin typeface="Arial"/>
              <a:ea typeface="Arial"/>
              <a:cs typeface="Arial"/>
              <a:sym typeface="Arial"/>
            </a:endParaRPr>
          </a:p>
          <a:p>
            <a:pPr indent="0" lvl="0" marL="5498465" marR="0" rtl="0" algn="l">
              <a:lnSpc>
                <a:spcPct val="100000"/>
              </a:lnSpc>
              <a:spcBef>
                <a:spcPts val="0"/>
              </a:spcBef>
              <a:spcAft>
                <a:spcPts val="0"/>
              </a:spcAft>
              <a:buNone/>
            </a:pPr>
            <a:r>
              <a:rPr lang="en-US" sz="2000">
                <a:latin typeface="Arial"/>
                <a:ea typeface="Arial"/>
                <a:cs typeface="Arial"/>
                <a:sym typeface="Arial"/>
              </a:rPr>
              <a:t>Web: </a:t>
            </a:r>
            <a:r>
              <a:rPr lang="en-US" sz="2000" u="sng">
                <a:solidFill>
                  <a:srgbClr val="0563C1"/>
                </a:solidFill>
                <a:latin typeface="Arial"/>
                <a:ea typeface="Arial"/>
                <a:cs typeface="Arial"/>
                <a:sym typeface="Arial"/>
                <a:hlinkClick r:id="rId3">
                  <a:extLst>
                    <a:ext uri="{A12FA001-AC4F-418D-AE19-62706E023703}">
                      <ahyp:hlinkClr val="tx"/>
                    </a:ext>
                  </a:extLst>
                </a:hlinkClick>
              </a:rPr>
              <a:t>http://jef.works/R-style-guide/</a:t>
            </a:r>
            <a:endParaRPr sz="2000">
              <a:latin typeface="Arial"/>
              <a:ea typeface="Arial"/>
              <a:cs typeface="Arial"/>
              <a:sym typeface="Arial"/>
            </a:endParaRPr>
          </a:p>
        </p:txBody>
      </p:sp>
      <p:pic>
        <p:nvPicPr>
          <p:cNvPr id="175" name="Google Shape;175;p29"/>
          <p:cNvPicPr preferRelativeResize="0"/>
          <p:nvPr/>
        </p:nvPicPr>
        <p:blipFill rotWithShape="1">
          <a:blip r:embed="rId4">
            <a:alphaModFix/>
          </a:blip>
          <a:srcRect b="0" l="0" r="0" t="0"/>
          <a:stretch/>
        </p:blipFill>
        <p:spPr>
          <a:xfrm>
            <a:off x="1152382" y="1103313"/>
            <a:ext cx="9422147" cy="2583912"/>
          </a:xfrm>
          <a:prstGeom prst="rect">
            <a:avLst/>
          </a:prstGeom>
          <a:noFill/>
          <a:ln>
            <a:noFill/>
          </a:ln>
        </p:spPr>
      </p:pic>
      <p:sp>
        <p:nvSpPr>
          <p:cNvPr id="176" name="Google Shape;176;p29"/>
          <p:cNvSpPr/>
          <p:nvPr/>
        </p:nvSpPr>
        <p:spPr>
          <a:xfrm>
            <a:off x="0" y="0"/>
            <a:ext cx="12192000" cy="952500"/>
          </a:xfrm>
          <a:custGeom>
            <a:rect b="b" l="l" r="r" t="t"/>
            <a:pathLst>
              <a:path extrusionOk="0" h="952500" w="12192000">
                <a:moveTo>
                  <a:pt x="12192000" y="0"/>
                </a:moveTo>
                <a:lnTo>
                  <a:pt x="0" y="0"/>
                </a:lnTo>
                <a:lnTo>
                  <a:pt x="0" y="952500"/>
                </a:lnTo>
                <a:lnTo>
                  <a:pt x="12192000" y="952500"/>
                </a:lnTo>
                <a:lnTo>
                  <a:pt x="12192000" y="0"/>
                </a:lnTo>
                <a:close/>
              </a:path>
            </a:pathLst>
          </a:custGeom>
          <a:solidFill>
            <a:srgbClr val="8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29"/>
          <p:cNvSpPr txBox="1"/>
          <p:nvPr>
            <p:ph type="title"/>
          </p:nvPr>
        </p:nvSpPr>
        <p:spPr>
          <a:xfrm>
            <a:off x="523240" y="228091"/>
            <a:ext cx="9909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latin typeface="Arial"/>
                <a:ea typeface="Arial"/>
                <a:cs typeface="Arial"/>
                <a:sym typeface="Arial"/>
              </a:rPr>
              <a:t>Lesson #1 – </a:t>
            </a:r>
            <a:r>
              <a:rPr lang="en-US" sz="2400"/>
              <a:t>The R syntax.. </a:t>
            </a:r>
            <a:r>
              <a:rPr b="0" lang="en-US" sz="2400">
                <a:latin typeface="Arial"/>
                <a:ea typeface="Arial"/>
                <a:cs typeface="Arial"/>
                <a:sym typeface="Arial"/>
              </a:rPr>
              <a:t>(‘The grammar of a programming language’)</a:t>
            </a:r>
            <a:endParaRPr sz="2400">
              <a:latin typeface="Arial"/>
              <a:ea typeface="Arial"/>
              <a:cs typeface="Arial"/>
              <a:sym typeface="Arial"/>
            </a:endParaRPr>
          </a:p>
        </p:txBody>
      </p:sp>
      <p:sp>
        <p:nvSpPr>
          <p:cNvPr id="178" name="Google Shape;178;p29"/>
          <p:cNvSpPr txBox="1"/>
          <p:nvPr>
            <p:ph idx="11" type="ftr"/>
          </p:nvPr>
        </p:nvSpPr>
        <p:spPr>
          <a:xfrm>
            <a:off x="3704205" y="6486832"/>
            <a:ext cx="4319400" cy="1899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Frederick Feraco NYS Master teacher workshop 2022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