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 id="266" r:id="rId10"/>
    <p:sldId id="26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62"/>
    <p:restoredTop sz="96327"/>
  </p:normalViewPr>
  <p:slideViewPr>
    <p:cSldViewPr snapToGrid="0" snapToObjects="1">
      <p:cViewPr varScale="1">
        <p:scale>
          <a:sx n="81" d="100"/>
          <a:sy n="81" d="100"/>
        </p:scale>
        <p:origin x="192"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svg"/><Relationship Id="rId1" Type="http://schemas.openxmlformats.org/officeDocument/2006/relationships/image" Target="../media/image32.png"/><Relationship Id="rId6" Type="http://schemas.openxmlformats.org/officeDocument/2006/relationships/image" Target="../media/image31.svg"/><Relationship Id="rId5" Type="http://schemas.openxmlformats.org/officeDocument/2006/relationships/image" Target="../media/image34.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557F9E5-8F4B-489F-BA24-02F0E46DC52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1282F35-6C34-40CC-9C7D-0F83E835BC0D}">
      <dgm:prSet/>
      <dgm:spPr/>
      <dgm:t>
        <a:bodyPr/>
        <a:lstStyle/>
        <a:p>
          <a:r>
            <a:rPr lang="en-US" dirty="0"/>
            <a:t>Background</a:t>
          </a:r>
        </a:p>
      </dgm:t>
    </dgm:pt>
    <dgm:pt modelId="{30A71B42-C157-4F27-9F2C-8D1EA19A31C0}" type="parTrans" cxnId="{5432D972-1ADE-47BA-A3DE-8C27BF8CFA51}">
      <dgm:prSet/>
      <dgm:spPr/>
      <dgm:t>
        <a:bodyPr/>
        <a:lstStyle/>
        <a:p>
          <a:endParaRPr lang="en-US"/>
        </a:p>
      </dgm:t>
    </dgm:pt>
    <dgm:pt modelId="{FBA74900-2EC4-426B-B3F8-14FFBAAB06C4}" type="sibTrans" cxnId="{5432D972-1ADE-47BA-A3DE-8C27BF8CFA51}">
      <dgm:prSet/>
      <dgm:spPr/>
      <dgm:t>
        <a:bodyPr/>
        <a:lstStyle/>
        <a:p>
          <a:endParaRPr lang="en-US"/>
        </a:p>
      </dgm:t>
    </dgm:pt>
    <dgm:pt modelId="{F2DD6B1F-F1F8-4DC7-A8C2-5F4A919E6B38}">
      <dgm:prSet/>
      <dgm:spPr/>
      <dgm:t>
        <a:bodyPr/>
        <a:lstStyle/>
        <a:p>
          <a:r>
            <a:rPr lang="en-US"/>
            <a:t>Data</a:t>
          </a:r>
        </a:p>
      </dgm:t>
    </dgm:pt>
    <dgm:pt modelId="{577861AE-67DF-4719-B50C-F64594006708}" type="parTrans" cxnId="{C597848F-4354-4FC1-8D86-66B838DD90F4}">
      <dgm:prSet/>
      <dgm:spPr/>
      <dgm:t>
        <a:bodyPr/>
        <a:lstStyle/>
        <a:p>
          <a:endParaRPr lang="en-US"/>
        </a:p>
      </dgm:t>
    </dgm:pt>
    <dgm:pt modelId="{666CC867-7509-4176-A625-5AB0EACE7BF0}" type="sibTrans" cxnId="{C597848F-4354-4FC1-8D86-66B838DD90F4}">
      <dgm:prSet/>
      <dgm:spPr/>
      <dgm:t>
        <a:bodyPr/>
        <a:lstStyle/>
        <a:p>
          <a:endParaRPr lang="en-US"/>
        </a:p>
      </dgm:t>
    </dgm:pt>
    <dgm:pt modelId="{AAFC8CC5-A5F9-45C6-8DA8-62D47B62A3FE}">
      <dgm:prSet/>
      <dgm:spPr/>
      <dgm:t>
        <a:bodyPr/>
        <a:lstStyle/>
        <a:p>
          <a:r>
            <a:rPr lang="en-US" dirty="0"/>
            <a:t>Findings</a:t>
          </a:r>
        </a:p>
      </dgm:t>
    </dgm:pt>
    <dgm:pt modelId="{087C8F11-D61B-4E51-90EE-506904A227C8}" type="parTrans" cxnId="{7080A5B5-CC17-42EB-A20C-BA4173686710}">
      <dgm:prSet/>
      <dgm:spPr/>
      <dgm:t>
        <a:bodyPr/>
        <a:lstStyle/>
        <a:p>
          <a:endParaRPr lang="en-US"/>
        </a:p>
      </dgm:t>
    </dgm:pt>
    <dgm:pt modelId="{827595C8-561A-451A-AD83-9AAA873C1709}" type="sibTrans" cxnId="{7080A5B5-CC17-42EB-A20C-BA4173686710}">
      <dgm:prSet/>
      <dgm:spPr/>
      <dgm:t>
        <a:bodyPr/>
        <a:lstStyle/>
        <a:p>
          <a:endParaRPr lang="en-US"/>
        </a:p>
      </dgm:t>
    </dgm:pt>
    <dgm:pt modelId="{EC2E930C-CD49-43CE-B687-C96DE9EBE861}">
      <dgm:prSet/>
      <dgm:spPr/>
      <dgm:t>
        <a:bodyPr/>
        <a:lstStyle/>
        <a:p>
          <a:r>
            <a:rPr lang="en-US"/>
            <a:t>The Model</a:t>
          </a:r>
        </a:p>
      </dgm:t>
    </dgm:pt>
    <dgm:pt modelId="{E7F0EB06-E774-4730-A7B9-E5F9E18DAC67}" type="parTrans" cxnId="{F6595DA7-C448-4FF2-800C-B451A62A4DCF}">
      <dgm:prSet/>
      <dgm:spPr/>
      <dgm:t>
        <a:bodyPr/>
        <a:lstStyle/>
        <a:p>
          <a:endParaRPr lang="en-US"/>
        </a:p>
      </dgm:t>
    </dgm:pt>
    <dgm:pt modelId="{C50EDD00-FD78-4D20-A5FE-3BF675DC6B8E}" type="sibTrans" cxnId="{F6595DA7-C448-4FF2-800C-B451A62A4DCF}">
      <dgm:prSet/>
      <dgm:spPr/>
      <dgm:t>
        <a:bodyPr/>
        <a:lstStyle/>
        <a:p>
          <a:endParaRPr lang="en-US"/>
        </a:p>
      </dgm:t>
    </dgm:pt>
    <dgm:pt modelId="{2EF67910-5044-4891-A15B-AB4FB79BEA6C}">
      <dgm:prSet/>
      <dgm:spPr/>
      <dgm:t>
        <a:bodyPr/>
        <a:lstStyle/>
        <a:p>
          <a:r>
            <a:rPr lang="en-US" dirty="0"/>
            <a:t>Conclusion and Recommendations</a:t>
          </a:r>
        </a:p>
      </dgm:t>
    </dgm:pt>
    <dgm:pt modelId="{03A29437-E24A-43C3-A036-864D29E23931}" type="parTrans" cxnId="{90D659F3-861B-4E66-8FD2-DE44D255EA9E}">
      <dgm:prSet/>
      <dgm:spPr/>
      <dgm:t>
        <a:bodyPr/>
        <a:lstStyle/>
        <a:p>
          <a:endParaRPr lang="en-US"/>
        </a:p>
      </dgm:t>
    </dgm:pt>
    <dgm:pt modelId="{18D10216-9000-45FD-A9CD-5A21E3A3BE88}" type="sibTrans" cxnId="{90D659F3-861B-4E66-8FD2-DE44D255EA9E}">
      <dgm:prSet/>
      <dgm:spPr/>
      <dgm:t>
        <a:bodyPr/>
        <a:lstStyle/>
        <a:p>
          <a:endParaRPr lang="en-US"/>
        </a:p>
      </dgm:t>
    </dgm:pt>
    <dgm:pt modelId="{127AEA77-4046-4392-97B4-AC44F8569DD4}">
      <dgm:prSet/>
      <dgm:spPr/>
      <dgm:t>
        <a:bodyPr/>
        <a:lstStyle/>
        <a:p>
          <a:r>
            <a:rPr lang="en-US"/>
            <a:t>Further Work</a:t>
          </a:r>
        </a:p>
      </dgm:t>
    </dgm:pt>
    <dgm:pt modelId="{23F53A4F-D393-4C93-A6DC-806C23E2E152}" type="parTrans" cxnId="{696A0178-38EF-4C6E-9BD9-F9DF67D72828}">
      <dgm:prSet/>
      <dgm:spPr/>
      <dgm:t>
        <a:bodyPr/>
        <a:lstStyle/>
        <a:p>
          <a:endParaRPr lang="en-US"/>
        </a:p>
      </dgm:t>
    </dgm:pt>
    <dgm:pt modelId="{B8F642CB-081A-47EF-9195-44B58AA1048E}" type="sibTrans" cxnId="{696A0178-38EF-4C6E-9BD9-F9DF67D72828}">
      <dgm:prSet/>
      <dgm:spPr/>
      <dgm:t>
        <a:bodyPr/>
        <a:lstStyle/>
        <a:p>
          <a:endParaRPr lang="en-US"/>
        </a:p>
      </dgm:t>
    </dgm:pt>
    <dgm:pt modelId="{15E86393-E201-4867-9080-8D89E3473AC7}" type="pres">
      <dgm:prSet presAssocID="{2557F9E5-8F4B-489F-BA24-02F0E46DC523}" presName="root" presStyleCnt="0">
        <dgm:presLayoutVars>
          <dgm:dir/>
          <dgm:resizeHandles val="exact"/>
        </dgm:presLayoutVars>
      </dgm:prSet>
      <dgm:spPr/>
    </dgm:pt>
    <dgm:pt modelId="{EAC330EB-66FF-48EA-AB69-0493768DBB87}" type="pres">
      <dgm:prSet presAssocID="{F1282F35-6C34-40CC-9C7D-0F83E835BC0D}" presName="compNode" presStyleCnt="0"/>
      <dgm:spPr/>
    </dgm:pt>
    <dgm:pt modelId="{6DBB1E16-72F4-4942-BD75-EAEFD1EB6F92}" type="pres">
      <dgm:prSet presAssocID="{F1282F35-6C34-40CC-9C7D-0F83E835BC0D}" presName="bgRect" presStyleLbl="bgShp" presStyleIdx="0" presStyleCnt="6"/>
      <dgm:spPr/>
    </dgm:pt>
    <dgm:pt modelId="{7E6CDCDC-6CCF-49F4-8836-F683E83C547F}" type="pres">
      <dgm:prSet presAssocID="{F1282F35-6C34-40CC-9C7D-0F83E835BC0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F466551-A7CC-44C2-B732-E3FB1F24F1DD}" type="pres">
      <dgm:prSet presAssocID="{F1282F35-6C34-40CC-9C7D-0F83E835BC0D}" presName="spaceRect" presStyleCnt="0"/>
      <dgm:spPr/>
    </dgm:pt>
    <dgm:pt modelId="{92C4032F-FBCA-4520-A8A9-C82831EAC1FD}" type="pres">
      <dgm:prSet presAssocID="{F1282F35-6C34-40CC-9C7D-0F83E835BC0D}" presName="parTx" presStyleLbl="revTx" presStyleIdx="0" presStyleCnt="6">
        <dgm:presLayoutVars>
          <dgm:chMax val="0"/>
          <dgm:chPref val="0"/>
        </dgm:presLayoutVars>
      </dgm:prSet>
      <dgm:spPr/>
    </dgm:pt>
    <dgm:pt modelId="{FD2F4F0F-3DA7-4D49-B0E8-A5862948B741}" type="pres">
      <dgm:prSet presAssocID="{FBA74900-2EC4-426B-B3F8-14FFBAAB06C4}" presName="sibTrans" presStyleCnt="0"/>
      <dgm:spPr/>
    </dgm:pt>
    <dgm:pt modelId="{84D12652-2738-4EAF-B773-928E35B6EFF2}" type="pres">
      <dgm:prSet presAssocID="{F2DD6B1F-F1F8-4DC7-A8C2-5F4A919E6B38}" presName="compNode" presStyleCnt="0"/>
      <dgm:spPr/>
    </dgm:pt>
    <dgm:pt modelId="{236F8F7A-1CA4-40F3-8E05-AA39E8369A24}" type="pres">
      <dgm:prSet presAssocID="{F2DD6B1F-F1F8-4DC7-A8C2-5F4A919E6B38}" presName="bgRect" presStyleLbl="bgShp" presStyleIdx="1" presStyleCnt="6"/>
      <dgm:spPr/>
    </dgm:pt>
    <dgm:pt modelId="{82FCBBAD-2E55-4581-A0F2-42D8F7E31D75}" type="pres">
      <dgm:prSet presAssocID="{F2DD6B1F-F1F8-4DC7-A8C2-5F4A919E6B3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2965E07-CD02-4538-836D-E5E07FDBEFD8}" type="pres">
      <dgm:prSet presAssocID="{F2DD6B1F-F1F8-4DC7-A8C2-5F4A919E6B38}" presName="spaceRect" presStyleCnt="0"/>
      <dgm:spPr/>
    </dgm:pt>
    <dgm:pt modelId="{4337E912-63AC-44E5-AC33-F57171A529F1}" type="pres">
      <dgm:prSet presAssocID="{F2DD6B1F-F1F8-4DC7-A8C2-5F4A919E6B38}" presName="parTx" presStyleLbl="revTx" presStyleIdx="1" presStyleCnt="6">
        <dgm:presLayoutVars>
          <dgm:chMax val="0"/>
          <dgm:chPref val="0"/>
        </dgm:presLayoutVars>
      </dgm:prSet>
      <dgm:spPr/>
    </dgm:pt>
    <dgm:pt modelId="{AEE3844C-9C18-4361-826C-EBCD737FA744}" type="pres">
      <dgm:prSet presAssocID="{666CC867-7509-4176-A625-5AB0EACE7BF0}" presName="sibTrans" presStyleCnt="0"/>
      <dgm:spPr/>
    </dgm:pt>
    <dgm:pt modelId="{9B3A0E97-A96B-4999-B1E2-F311532C72EB}" type="pres">
      <dgm:prSet presAssocID="{AAFC8CC5-A5F9-45C6-8DA8-62D47B62A3FE}" presName="compNode" presStyleCnt="0"/>
      <dgm:spPr/>
    </dgm:pt>
    <dgm:pt modelId="{7E45A1C7-0F00-4026-8563-2D0B45DA37E2}" type="pres">
      <dgm:prSet presAssocID="{AAFC8CC5-A5F9-45C6-8DA8-62D47B62A3FE}" presName="bgRect" presStyleLbl="bgShp" presStyleIdx="2" presStyleCnt="6"/>
      <dgm:spPr/>
    </dgm:pt>
    <dgm:pt modelId="{FFAD2547-92CA-488A-A145-E9F094CF9BF6}" type="pres">
      <dgm:prSet presAssocID="{AAFC8CC5-A5F9-45C6-8DA8-62D47B62A3F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33B6D78-ACF7-4240-927B-FDD6039803E7}" type="pres">
      <dgm:prSet presAssocID="{AAFC8CC5-A5F9-45C6-8DA8-62D47B62A3FE}" presName="spaceRect" presStyleCnt="0"/>
      <dgm:spPr/>
    </dgm:pt>
    <dgm:pt modelId="{FF63564C-5C55-4A1C-9CF6-FAB8992041CC}" type="pres">
      <dgm:prSet presAssocID="{AAFC8CC5-A5F9-45C6-8DA8-62D47B62A3FE}" presName="parTx" presStyleLbl="revTx" presStyleIdx="2" presStyleCnt="6">
        <dgm:presLayoutVars>
          <dgm:chMax val="0"/>
          <dgm:chPref val="0"/>
        </dgm:presLayoutVars>
      </dgm:prSet>
      <dgm:spPr/>
    </dgm:pt>
    <dgm:pt modelId="{376C0B0F-6E45-4BB8-9894-70A0629A9138}" type="pres">
      <dgm:prSet presAssocID="{827595C8-561A-451A-AD83-9AAA873C1709}" presName="sibTrans" presStyleCnt="0"/>
      <dgm:spPr/>
    </dgm:pt>
    <dgm:pt modelId="{158F1DC5-9E86-4B96-9BF6-27024E8C84F2}" type="pres">
      <dgm:prSet presAssocID="{EC2E930C-CD49-43CE-B687-C96DE9EBE861}" presName="compNode" presStyleCnt="0"/>
      <dgm:spPr/>
    </dgm:pt>
    <dgm:pt modelId="{368C4434-272B-4205-A6D0-9ADA364443A2}" type="pres">
      <dgm:prSet presAssocID="{EC2E930C-CD49-43CE-B687-C96DE9EBE861}" presName="bgRect" presStyleLbl="bgShp" presStyleIdx="3" presStyleCnt="6"/>
      <dgm:spPr/>
    </dgm:pt>
    <dgm:pt modelId="{A3480DDC-1766-49D0-95EC-331BF1800568}" type="pres">
      <dgm:prSet presAssocID="{EC2E930C-CD49-43CE-B687-C96DE9EBE8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Figure"/>
        </a:ext>
      </dgm:extLst>
    </dgm:pt>
    <dgm:pt modelId="{55286E70-39E8-4511-8E4D-FD185643F2A3}" type="pres">
      <dgm:prSet presAssocID="{EC2E930C-CD49-43CE-B687-C96DE9EBE861}" presName="spaceRect" presStyleCnt="0"/>
      <dgm:spPr/>
    </dgm:pt>
    <dgm:pt modelId="{250D5B58-D37C-483D-A1B8-317FAF6DF86F}" type="pres">
      <dgm:prSet presAssocID="{EC2E930C-CD49-43CE-B687-C96DE9EBE861}" presName="parTx" presStyleLbl="revTx" presStyleIdx="3" presStyleCnt="6">
        <dgm:presLayoutVars>
          <dgm:chMax val="0"/>
          <dgm:chPref val="0"/>
        </dgm:presLayoutVars>
      </dgm:prSet>
      <dgm:spPr/>
    </dgm:pt>
    <dgm:pt modelId="{58AF1BC6-21EE-4B4A-AA67-133280D3FB35}" type="pres">
      <dgm:prSet presAssocID="{C50EDD00-FD78-4D20-A5FE-3BF675DC6B8E}" presName="sibTrans" presStyleCnt="0"/>
      <dgm:spPr/>
    </dgm:pt>
    <dgm:pt modelId="{6874C0DF-6A3E-48EF-A731-02A557E3CF25}" type="pres">
      <dgm:prSet presAssocID="{2EF67910-5044-4891-A15B-AB4FB79BEA6C}" presName="compNode" presStyleCnt="0"/>
      <dgm:spPr/>
    </dgm:pt>
    <dgm:pt modelId="{9D0554D0-3E36-46CA-BDAC-A510134A5F4D}" type="pres">
      <dgm:prSet presAssocID="{2EF67910-5044-4891-A15B-AB4FB79BEA6C}" presName="bgRect" presStyleLbl="bgShp" presStyleIdx="4" presStyleCnt="6"/>
      <dgm:spPr/>
    </dgm:pt>
    <dgm:pt modelId="{B282D0AE-2D10-44EA-A7C6-E0A925223BE5}" type="pres">
      <dgm:prSet presAssocID="{2EF67910-5044-4891-A15B-AB4FB79BEA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9C135E44-7217-45ED-A884-6DF221067A36}" type="pres">
      <dgm:prSet presAssocID="{2EF67910-5044-4891-A15B-AB4FB79BEA6C}" presName="spaceRect" presStyleCnt="0"/>
      <dgm:spPr/>
    </dgm:pt>
    <dgm:pt modelId="{141C351B-3AF3-4790-B2BF-DF4B5AFA1CCD}" type="pres">
      <dgm:prSet presAssocID="{2EF67910-5044-4891-A15B-AB4FB79BEA6C}" presName="parTx" presStyleLbl="revTx" presStyleIdx="4" presStyleCnt="6">
        <dgm:presLayoutVars>
          <dgm:chMax val="0"/>
          <dgm:chPref val="0"/>
        </dgm:presLayoutVars>
      </dgm:prSet>
      <dgm:spPr/>
    </dgm:pt>
    <dgm:pt modelId="{EFF0F6E4-7044-4CD7-91B2-E32E62500AA3}" type="pres">
      <dgm:prSet presAssocID="{18D10216-9000-45FD-A9CD-5A21E3A3BE88}" presName="sibTrans" presStyleCnt="0"/>
      <dgm:spPr/>
    </dgm:pt>
    <dgm:pt modelId="{85A771BE-B5D2-4330-8D24-AFCC1E3B39F8}" type="pres">
      <dgm:prSet presAssocID="{127AEA77-4046-4392-97B4-AC44F8569DD4}" presName="compNode" presStyleCnt="0"/>
      <dgm:spPr/>
    </dgm:pt>
    <dgm:pt modelId="{1B60EF20-5869-4834-9F45-8A8611A0D9F2}" type="pres">
      <dgm:prSet presAssocID="{127AEA77-4046-4392-97B4-AC44F8569DD4}" presName="bgRect" presStyleLbl="bgShp" presStyleIdx="5" presStyleCnt="6"/>
      <dgm:spPr/>
    </dgm:pt>
    <dgm:pt modelId="{59D98FDC-D647-455C-83B1-6F4C0564FA77}" type="pres">
      <dgm:prSet presAssocID="{127AEA77-4046-4392-97B4-AC44F8569DD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iefcase"/>
        </a:ext>
      </dgm:extLst>
    </dgm:pt>
    <dgm:pt modelId="{61999F7E-1AA8-409B-A155-CC1C67DC0A3F}" type="pres">
      <dgm:prSet presAssocID="{127AEA77-4046-4392-97B4-AC44F8569DD4}" presName="spaceRect" presStyleCnt="0"/>
      <dgm:spPr/>
    </dgm:pt>
    <dgm:pt modelId="{A09B1CB4-BAE2-4D75-AF0E-1340BDFD6348}" type="pres">
      <dgm:prSet presAssocID="{127AEA77-4046-4392-97B4-AC44F8569DD4}" presName="parTx" presStyleLbl="revTx" presStyleIdx="5" presStyleCnt="6">
        <dgm:presLayoutVars>
          <dgm:chMax val="0"/>
          <dgm:chPref val="0"/>
        </dgm:presLayoutVars>
      </dgm:prSet>
      <dgm:spPr/>
    </dgm:pt>
  </dgm:ptLst>
  <dgm:cxnLst>
    <dgm:cxn modelId="{32D21915-1770-4006-B608-03F2507D51DD}" type="presOf" srcId="{EC2E930C-CD49-43CE-B687-C96DE9EBE861}" destId="{250D5B58-D37C-483D-A1B8-317FAF6DF86F}" srcOrd="0" destOrd="0" presId="urn:microsoft.com/office/officeart/2018/2/layout/IconVerticalSolidList"/>
    <dgm:cxn modelId="{152F3F50-1932-4872-8CD7-ABEE8F0B5D5B}" type="presOf" srcId="{127AEA77-4046-4392-97B4-AC44F8569DD4}" destId="{A09B1CB4-BAE2-4D75-AF0E-1340BDFD6348}" srcOrd="0" destOrd="0" presId="urn:microsoft.com/office/officeart/2018/2/layout/IconVerticalSolidList"/>
    <dgm:cxn modelId="{5432D972-1ADE-47BA-A3DE-8C27BF8CFA51}" srcId="{2557F9E5-8F4B-489F-BA24-02F0E46DC523}" destId="{F1282F35-6C34-40CC-9C7D-0F83E835BC0D}" srcOrd="0" destOrd="0" parTransId="{30A71B42-C157-4F27-9F2C-8D1EA19A31C0}" sibTransId="{FBA74900-2EC4-426B-B3F8-14FFBAAB06C4}"/>
    <dgm:cxn modelId="{696A0178-38EF-4C6E-9BD9-F9DF67D72828}" srcId="{2557F9E5-8F4B-489F-BA24-02F0E46DC523}" destId="{127AEA77-4046-4392-97B4-AC44F8569DD4}" srcOrd="5" destOrd="0" parTransId="{23F53A4F-D393-4C93-A6DC-806C23E2E152}" sibTransId="{B8F642CB-081A-47EF-9195-44B58AA1048E}"/>
    <dgm:cxn modelId="{B60FFC78-4B93-40AA-B531-AF34505202CA}" type="presOf" srcId="{F1282F35-6C34-40CC-9C7D-0F83E835BC0D}" destId="{92C4032F-FBCA-4520-A8A9-C82831EAC1FD}" srcOrd="0" destOrd="0" presId="urn:microsoft.com/office/officeart/2018/2/layout/IconVerticalSolidList"/>
    <dgm:cxn modelId="{C597848F-4354-4FC1-8D86-66B838DD90F4}" srcId="{2557F9E5-8F4B-489F-BA24-02F0E46DC523}" destId="{F2DD6B1F-F1F8-4DC7-A8C2-5F4A919E6B38}" srcOrd="1" destOrd="0" parTransId="{577861AE-67DF-4719-B50C-F64594006708}" sibTransId="{666CC867-7509-4176-A625-5AB0EACE7BF0}"/>
    <dgm:cxn modelId="{F6595DA7-C448-4FF2-800C-B451A62A4DCF}" srcId="{2557F9E5-8F4B-489F-BA24-02F0E46DC523}" destId="{EC2E930C-CD49-43CE-B687-C96DE9EBE861}" srcOrd="3" destOrd="0" parTransId="{E7F0EB06-E774-4730-A7B9-E5F9E18DAC67}" sibTransId="{C50EDD00-FD78-4D20-A5FE-3BF675DC6B8E}"/>
    <dgm:cxn modelId="{0A0438B1-811C-4762-B5F9-76163A6C1FF4}" type="presOf" srcId="{2557F9E5-8F4B-489F-BA24-02F0E46DC523}" destId="{15E86393-E201-4867-9080-8D89E3473AC7}" srcOrd="0" destOrd="0" presId="urn:microsoft.com/office/officeart/2018/2/layout/IconVerticalSolidList"/>
    <dgm:cxn modelId="{7080A5B5-CC17-42EB-A20C-BA4173686710}" srcId="{2557F9E5-8F4B-489F-BA24-02F0E46DC523}" destId="{AAFC8CC5-A5F9-45C6-8DA8-62D47B62A3FE}" srcOrd="2" destOrd="0" parTransId="{087C8F11-D61B-4E51-90EE-506904A227C8}" sibTransId="{827595C8-561A-451A-AD83-9AAA873C1709}"/>
    <dgm:cxn modelId="{3FCADBD8-AD4B-4948-BB9D-0FA6C7F3180C}" type="presOf" srcId="{F2DD6B1F-F1F8-4DC7-A8C2-5F4A919E6B38}" destId="{4337E912-63AC-44E5-AC33-F57171A529F1}" srcOrd="0" destOrd="0" presId="urn:microsoft.com/office/officeart/2018/2/layout/IconVerticalSolidList"/>
    <dgm:cxn modelId="{B77A5EEB-78F6-4A01-9B7B-BE3435F82EC8}" type="presOf" srcId="{2EF67910-5044-4891-A15B-AB4FB79BEA6C}" destId="{141C351B-3AF3-4790-B2BF-DF4B5AFA1CCD}" srcOrd="0" destOrd="0" presId="urn:microsoft.com/office/officeart/2018/2/layout/IconVerticalSolidList"/>
    <dgm:cxn modelId="{B7E7DAEF-D78F-4D7C-A200-F176311A8291}" type="presOf" srcId="{AAFC8CC5-A5F9-45C6-8DA8-62D47B62A3FE}" destId="{FF63564C-5C55-4A1C-9CF6-FAB8992041CC}" srcOrd="0" destOrd="0" presId="urn:microsoft.com/office/officeart/2018/2/layout/IconVerticalSolidList"/>
    <dgm:cxn modelId="{90D659F3-861B-4E66-8FD2-DE44D255EA9E}" srcId="{2557F9E5-8F4B-489F-BA24-02F0E46DC523}" destId="{2EF67910-5044-4891-A15B-AB4FB79BEA6C}" srcOrd="4" destOrd="0" parTransId="{03A29437-E24A-43C3-A036-864D29E23931}" sibTransId="{18D10216-9000-45FD-A9CD-5A21E3A3BE88}"/>
    <dgm:cxn modelId="{B4785091-F4F7-4902-AEBC-568319E5DB6A}" type="presParOf" srcId="{15E86393-E201-4867-9080-8D89E3473AC7}" destId="{EAC330EB-66FF-48EA-AB69-0493768DBB87}" srcOrd="0" destOrd="0" presId="urn:microsoft.com/office/officeart/2018/2/layout/IconVerticalSolidList"/>
    <dgm:cxn modelId="{08FEDA35-4859-43DD-9CE4-8150D53DC8A7}" type="presParOf" srcId="{EAC330EB-66FF-48EA-AB69-0493768DBB87}" destId="{6DBB1E16-72F4-4942-BD75-EAEFD1EB6F92}" srcOrd="0" destOrd="0" presId="urn:microsoft.com/office/officeart/2018/2/layout/IconVerticalSolidList"/>
    <dgm:cxn modelId="{A2320145-450F-43B2-8E31-E2AC549CF15F}" type="presParOf" srcId="{EAC330EB-66FF-48EA-AB69-0493768DBB87}" destId="{7E6CDCDC-6CCF-49F4-8836-F683E83C547F}" srcOrd="1" destOrd="0" presId="urn:microsoft.com/office/officeart/2018/2/layout/IconVerticalSolidList"/>
    <dgm:cxn modelId="{F584B428-81F8-4F5D-B1F9-8CD99D3E67EA}" type="presParOf" srcId="{EAC330EB-66FF-48EA-AB69-0493768DBB87}" destId="{FF466551-A7CC-44C2-B732-E3FB1F24F1DD}" srcOrd="2" destOrd="0" presId="urn:microsoft.com/office/officeart/2018/2/layout/IconVerticalSolidList"/>
    <dgm:cxn modelId="{E1FF3BE1-D2B1-4825-8EC6-C7EA03E8DC64}" type="presParOf" srcId="{EAC330EB-66FF-48EA-AB69-0493768DBB87}" destId="{92C4032F-FBCA-4520-A8A9-C82831EAC1FD}" srcOrd="3" destOrd="0" presId="urn:microsoft.com/office/officeart/2018/2/layout/IconVerticalSolidList"/>
    <dgm:cxn modelId="{EEE6AD16-5C65-4BFF-9B5C-62F28A675177}" type="presParOf" srcId="{15E86393-E201-4867-9080-8D89E3473AC7}" destId="{FD2F4F0F-3DA7-4D49-B0E8-A5862948B741}" srcOrd="1" destOrd="0" presId="urn:microsoft.com/office/officeart/2018/2/layout/IconVerticalSolidList"/>
    <dgm:cxn modelId="{2C0C86C5-5976-4DC9-8776-8CBBB881B46C}" type="presParOf" srcId="{15E86393-E201-4867-9080-8D89E3473AC7}" destId="{84D12652-2738-4EAF-B773-928E35B6EFF2}" srcOrd="2" destOrd="0" presId="urn:microsoft.com/office/officeart/2018/2/layout/IconVerticalSolidList"/>
    <dgm:cxn modelId="{2079117B-2780-4EDD-B30A-3D4416142B63}" type="presParOf" srcId="{84D12652-2738-4EAF-B773-928E35B6EFF2}" destId="{236F8F7A-1CA4-40F3-8E05-AA39E8369A24}" srcOrd="0" destOrd="0" presId="urn:microsoft.com/office/officeart/2018/2/layout/IconVerticalSolidList"/>
    <dgm:cxn modelId="{CD3C2CDC-06F9-447F-927F-AC8D0ED2AF7B}" type="presParOf" srcId="{84D12652-2738-4EAF-B773-928E35B6EFF2}" destId="{82FCBBAD-2E55-4581-A0F2-42D8F7E31D75}" srcOrd="1" destOrd="0" presId="urn:microsoft.com/office/officeart/2018/2/layout/IconVerticalSolidList"/>
    <dgm:cxn modelId="{0548949E-09E9-4E55-93C3-841AE72F616D}" type="presParOf" srcId="{84D12652-2738-4EAF-B773-928E35B6EFF2}" destId="{72965E07-CD02-4538-836D-E5E07FDBEFD8}" srcOrd="2" destOrd="0" presId="urn:microsoft.com/office/officeart/2018/2/layout/IconVerticalSolidList"/>
    <dgm:cxn modelId="{FCF73DE1-BC31-4635-BF70-BACFB78E0362}" type="presParOf" srcId="{84D12652-2738-4EAF-B773-928E35B6EFF2}" destId="{4337E912-63AC-44E5-AC33-F57171A529F1}" srcOrd="3" destOrd="0" presId="urn:microsoft.com/office/officeart/2018/2/layout/IconVerticalSolidList"/>
    <dgm:cxn modelId="{C2354D1F-1DF6-4EBB-92CB-CAC1BD867CF5}" type="presParOf" srcId="{15E86393-E201-4867-9080-8D89E3473AC7}" destId="{AEE3844C-9C18-4361-826C-EBCD737FA744}" srcOrd="3" destOrd="0" presId="urn:microsoft.com/office/officeart/2018/2/layout/IconVerticalSolidList"/>
    <dgm:cxn modelId="{C81D4D36-05C1-4282-9797-865278D4D839}" type="presParOf" srcId="{15E86393-E201-4867-9080-8D89E3473AC7}" destId="{9B3A0E97-A96B-4999-B1E2-F311532C72EB}" srcOrd="4" destOrd="0" presId="urn:microsoft.com/office/officeart/2018/2/layout/IconVerticalSolidList"/>
    <dgm:cxn modelId="{E60438D6-6E09-46B8-B89A-CBF1AD7AB179}" type="presParOf" srcId="{9B3A0E97-A96B-4999-B1E2-F311532C72EB}" destId="{7E45A1C7-0F00-4026-8563-2D0B45DA37E2}" srcOrd="0" destOrd="0" presId="urn:microsoft.com/office/officeart/2018/2/layout/IconVerticalSolidList"/>
    <dgm:cxn modelId="{D3955C7A-4D77-4916-97DF-B6F609E0A1EC}" type="presParOf" srcId="{9B3A0E97-A96B-4999-B1E2-F311532C72EB}" destId="{FFAD2547-92CA-488A-A145-E9F094CF9BF6}" srcOrd="1" destOrd="0" presId="urn:microsoft.com/office/officeart/2018/2/layout/IconVerticalSolidList"/>
    <dgm:cxn modelId="{96DB0F25-7AEB-4471-9220-B1AA5029CEBE}" type="presParOf" srcId="{9B3A0E97-A96B-4999-B1E2-F311532C72EB}" destId="{A33B6D78-ACF7-4240-927B-FDD6039803E7}" srcOrd="2" destOrd="0" presId="urn:microsoft.com/office/officeart/2018/2/layout/IconVerticalSolidList"/>
    <dgm:cxn modelId="{4F7EFA22-36C1-4168-8A52-732F79779972}" type="presParOf" srcId="{9B3A0E97-A96B-4999-B1E2-F311532C72EB}" destId="{FF63564C-5C55-4A1C-9CF6-FAB8992041CC}" srcOrd="3" destOrd="0" presId="urn:microsoft.com/office/officeart/2018/2/layout/IconVerticalSolidList"/>
    <dgm:cxn modelId="{7FF9939D-CFD0-4FDF-A781-115F1DBB547F}" type="presParOf" srcId="{15E86393-E201-4867-9080-8D89E3473AC7}" destId="{376C0B0F-6E45-4BB8-9894-70A0629A9138}" srcOrd="5" destOrd="0" presId="urn:microsoft.com/office/officeart/2018/2/layout/IconVerticalSolidList"/>
    <dgm:cxn modelId="{26A7E7DC-E255-4C91-99DA-9C9E5A575847}" type="presParOf" srcId="{15E86393-E201-4867-9080-8D89E3473AC7}" destId="{158F1DC5-9E86-4B96-9BF6-27024E8C84F2}" srcOrd="6" destOrd="0" presId="urn:microsoft.com/office/officeart/2018/2/layout/IconVerticalSolidList"/>
    <dgm:cxn modelId="{40CF06A7-3400-4EE8-942C-CF75D601337D}" type="presParOf" srcId="{158F1DC5-9E86-4B96-9BF6-27024E8C84F2}" destId="{368C4434-272B-4205-A6D0-9ADA364443A2}" srcOrd="0" destOrd="0" presId="urn:microsoft.com/office/officeart/2018/2/layout/IconVerticalSolidList"/>
    <dgm:cxn modelId="{A016A1C6-4477-4FAA-800D-B60FEB84A35E}" type="presParOf" srcId="{158F1DC5-9E86-4B96-9BF6-27024E8C84F2}" destId="{A3480DDC-1766-49D0-95EC-331BF1800568}" srcOrd="1" destOrd="0" presId="urn:microsoft.com/office/officeart/2018/2/layout/IconVerticalSolidList"/>
    <dgm:cxn modelId="{715747F3-9F60-4187-9270-5F2CC0244700}" type="presParOf" srcId="{158F1DC5-9E86-4B96-9BF6-27024E8C84F2}" destId="{55286E70-39E8-4511-8E4D-FD185643F2A3}" srcOrd="2" destOrd="0" presId="urn:microsoft.com/office/officeart/2018/2/layout/IconVerticalSolidList"/>
    <dgm:cxn modelId="{7E2529F7-2CC2-4E03-94F5-8D8B68568179}" type="presParOf" srcId="{158F1DC5-9E86-4B96-9BF6-27024E8C84F2}" destId="{250D5B58-D37C-483D-A1B8-317FAF6DF86F}" srcOrd="3" destOrd="0" presId="urn:microsoft.com/office/officeart/2018/2/layout/IconVerticalSolidList"/>
    <dgm:cxn modelId="{A301584F-538D-4025-B413-19ED8E4302FA}" type="presParOf" srcId="{15E86393-E201-4867-9080-8D89E3473AC7}" destId="{58AF1BC6-21EE-4B4A-AA67-133280D3FB35}" srcOrd="7" destOrd="0" presId="urn:microsoft.com/office/officeart/2018/2/layout/IconVerticalSolidList"/>
    <dgm:cxn modelId="{F8BAAD07-1236-4923-A25A-F219DD72DA3F}" type="presParOf" srcId="{15E86393-E201-4867-9080-8D89E3473AC7}" destId="{6874C0DF-6A3E-48EF-A731-02A557E3CF25}" srcOrd="8" destOrd="0" presId="urn:microsoft.com/office/officeart/2018/2/layout/IconVerticalSolidList"/>
    <dgm:cxn modelId="{830386A8-0BBE-46E5-970E-4564E4E453FD}" type="presParOf" srcId="{6874C0DF-6A3E-48EF-A731-02A557E3CF25}" destId="{9D0554D0-3E36-46CA-BDAC-A510134A5F4D}" srcOrd="0" destOrd="0" presId="urn:microsoft.com/office/officeart/2018/2/layout/IconVerticalSolidList"/>
    <dgm:cxn modelId="{ECBAA5C5-BE7D-4806-80FD-6F1B7DA265EB}" type="presParOf" srcId="{6874C0DF-6A3E-48EF-A731-02A557E3CF25}" destId="{B282D0AE-2D10-44EA-A7C6-E0A925223BE5}" srcOrd="1" destOrd="0" presId="urn:microsoft.com/office/officeart/2018/2/layout/IconVerticalSolidList"/>
    <dgm:cxn modelId="{D7BAC63D-6BEB-4E9E-BB9D-1736003DF49C}" type="presParOf" srcId="{6874C0DF-6A3E-48EF-A731-02A557E3CF25}" destId="{9C135E44-7217-45ED-A884-6DF221067A36}" srcOrd="2" destOrd="0" presId="urn:microsoft.com/office/officeart/2018/2/layout/IconVerticalSolidList"/>
    <dgm:cxn modelId="{DD81FD77-1A2C-4A44-A692-15B932848B04}" type="presParOf" srcId="{6874C0DF-6A3E-48EF-A731-02A557E3CF25}" destId="{141C351B-3AF3-4790-B2BF-DF4B5AFA1CCD}" srcOrd="3" destOrd="0" presId="urn:microsoft.com/office/officeart/2018/2/layout/IconVerticalSolidList"/>
    <dgm:cxn modelId="{3BA3C7B8-FD69-49D4-9C86-0FD5D9F758E2}" type="presParOf" srcId="{15E86393-E201-4867-9080-8D89E3473AC7}" destId="{EFF0F6E4-7044-4CD7-91B2-E32E62500AA3}" srcOrd="9" destOrd="0" presId="urn:microsoft.com/office/officeart/2018/2/layout/IconVerticalSolidList"/>
    <dgm:cxn modelId="{6C6B8877-32E3-4FB4-83C7-B302B1B0943A}" type="presParOf" srcId="{15E86393-E201-4867-9080-8D89E3473AC7}" destId="{85A771BE-B5D2-4330-8D24-AFCC1E3B39F8}" srcOrd="10" destOrd="0" presId="urn:microsoft.com/office/officeart/2018/2/layout/IconVerticalSolidList"/>
    <dgm:cxn modelId="{5CF5EF7B-623F-4A53-B7B9-68593928794C}" type="presParOf" srcId="{85A771BE-B5D2-4330-8D24-AFCC1E3B39F8}" destId="{1B60EF20-5869-4834-9F45-8A8611A0D9F2}" srcOrd="0" destOrd="0" presId="urn:microsoft.com/office/officeart/2018/2/layout/IconVerticalSolidList"/>
    <dgm:cxn modelId="{C0C24D07-AF5D-4712-B415-120DB5448DFA}" type="presParOf" srcId="{85A771BE-B5D2-4330-8D24-AFCC1E3B39F8}" destId="{59D98FDC-D647-455C-83B1-6F4C0564FA77}" srcOrd="1" destOrd="0" presId="urn:microsoft.com/office/officeart/2018/2/layout/IconVerticalSolidList"/>
    <dgm:cxn modelId="{D6CFEB2B-DFED-4974-A4E7-079A2A516A7C}" type="presParOf" srcId="{85A771BE-B5D2-4330-8D24-AFCC1E3B39F8}" destId="{61999F7E-1AA8-409B-A155-CC1C67DC0A3F}" srcOrd="2" destOrd="0" presId="urn:microsoft.com/office/officeart/2018/2/layout/IconVerticalSolidList"/>
    <dgm:cxn modelId="{B5FEA91D-EF9A-49F0-B4E9-FAEDCDCC2635}" type="presParOf" srcId="{85A771BE-B5D2-4330-8D24-AFCC1E3B39F8}" destId="{A09B1CB4-BAE2-4D75-AF0E-1340BDFD6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E98FC8-BA5F-4E2C-B314-AE08DC74C1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EB5A67-8130-4E24-BF49-2E61CC66B196}">
      <dgm:prSet/>
      <dgm:spPr/>
      <dgm:t>
        <a:bodyPr/>
        <a:lstStyle/>
        <a:p>
          <a:r>
            <a:rPr lang="en-US"/>
            <a:t>Take into account income level for each of the countries in each year.</a:t>
          </a:r>
        </a:p>
      </dgm:t>
    </dgm:pt>
    <dgm:pt modelId="{D0DEF971-8D96-4B9B-A9BF-95C91A344547}" type="parTrans" cxnId="{FA795DCD-C7C9-47BB-85F4-A8E5EF0A44B1}">
      <dgm:prSet/>
      <dgm:spPr/>
      <dgm:t>
        <a:bodyPr/>
        <a:lstStyle/>
        <a:p>
          <a:endParaRPr lang="en-US"/>
        </a:p>
      </dgm:t>
    </dgm:pt>
    <dgm:pt modelId="{52DF6E42-8152-43CB-95EF-0D1D45D4D288}" type="sibTrans" cxnId="{FA795DCD-C7C9-47BB-85F4-A8E5EF0A44B1}">
      <dgm:prSet/>
      <dgm:spPr/>
      <dgm:t>
        <a:bodyPr/>
        <a:lstStyle/>
        <a:p>
          <a:endParaRPr lang="en-US"/>
        </a:p>
      </dgm:t>
    </dgm:pt>
    <dgm:pt modelId="{5DA858AC-5E97-4B41-8EE9-7A89D5DD1730}">
      <dgm:prSet/>
      <dgm:spPr/>
      <dgm:t>
        <a:bodyPr/>
        <a:lstStyle/>
        <a:p>
          <a:r>
            <a:rPr lang="en-US" dirty="0"/>
            <a:t>Perform time series analysis on the WGI.</a:t>
          </a:r>
        </a:p>
      </dgm:t>
    </dgm:pt>
    <dgm:pt modelId="{5E4FF00A-A0A7-4D4A-B8FD-0355B052F6E2}" type="parTrans" cxnId="{3A2B39B7-09A0-4ABE-BEE6-427CC0725565}">
      <dgm:prSet/>
      <dgm:spPr/>
      <dgm:t>
        <a:bodyPr/>
        <a:lstStyle/>
        <a:p>
          <a:endParaRPr lang="en-US"/>
        </a:p>
      </dgm:t>
    </dgm:pt>
    <dgm:pt modelId="{17EF45F5-A609-4658-A560-230FADF3C920}" type="sibTrans" cxnId="{3A2B39B7-09A0-4ABE-BEE6-427CC0725565}">
      <dgm:prSet/>
      <dgm:spPr/>
      <dgm:t>
        <a:bodyPr/>
        <a:lstStyle/>
        <a:p>
          <a:endParaRPr lang="en-US"/>
        </a:p>
      </dgm:t>
    </dgm:pt>
    <dgm:pt modelId="{B5E89EEF-5342-9043-BA0C-D1AA64EF3A4B}">
      <dgm:prSet/>
      <dgm:spPr/>
      <dgm:t>
        <a:bodyPr/>
        <a:lstStyle/>
        <a:p>
          <a:r>
            <a:rPr lang="es-MX" dirty="0"/>
            <a:t>Carry out hypothesis testing to find out if differences in WGI among regions, income levels, and rating grades are statistically significant.</a:t>
          </a:r>
        </a:p>
        <a:p>
          <a:endParaRPr lang="es-MX" dirty="0"/>
        </a:p>
      </dgm:t>
    </dgm:pt>
    <dgm:pt modelId="{A4B7D847-904F-9E4F-A10D-7E940C720FC2}" type="parTrans" cxnId="{47E44D38-428F-424E-A68A-778815A55977}">
      <dgm:prSet/>
      <dgm:spPr/>
      <dgm:t>
        <a:bodyPr/>
        <a:lstStyle/>
        <a:p>
          <a:endParaRPr lang="es-MX"/>
        </a:p>
      </dgm:t>
    </dgm:pt>
    <dgm:pt modelId="{8A868EBC-1FF8-F147-86A6-42DB1B59C68C}" type="sibTrans" cxnId="{47E44D38-428F-424E-A68A-778815A55977}">
      <dgm:prSet/>
      <dgm:spPr/>
      <dgm:t>
        <a:bodyPr/>
        <a:lstStyle/>
        <a:p>
          <a:endParaRPr lang="es-MX"/>
        </a:p>
      </dgm:t>
    </dgm:pt>
    <dgm:pt modelId="{395999B8-9178-4149-803F-D43CD0A54886}" type="pres">
      <dgm:prSet presAssocID="{ABE98FC8-BA5F-4E2C-B314-AE08DC74C150}" presName="root" presStyleCnt="0">
        <dgm:presLayoutVars>
          <dgm:dir/>
          <dgm:resizeHandles val="exact"/>
        </dgm:presLayoutVars>
      </dgm:prSet>
      <dgm:spPr/>
    </dgm:pt>
    <dgm:pt modelId="{F76835DD-DB02-454A-909B-8BC1B0B53414}" type="pres">
      <dgm:prSet presAssocID="{ABEB5A67-8130-4E24-BF49-2E61CC66B196}" presName="compNode" presStyleCnt="0"/>
      <dgm:spPr/>
    </dgm:pt>
    <dgm:pt modelId="{C40EB799-7DC5-4CD1-A8C8-0228B20CB2F6}" type="pres">
      <dgm:prSet presAssocID="{ABEB5A67-8130-4E24-BF49-2E61CC66B196}" presName="bgRect" presStyleLbl="bgShp" presStyleIdx="0" presStyleCnt="3"/>
      <dgm:spPr/>
    </dgm:pt>
    <dgm:pt modelId="{D2EDEBA1-C8AD-4345-88BF-D45B0B58AE67}" type="pres">
      <dgm:prSet presAssocID="{ABEB5A67-8130-4E24-BF49-2E61CC66B1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E7888993-2788-4CC8-8A86-ABB593C2EAE7}" type="pres">
      <dgm:prSet presAssocID="{ABEB5A67-8130-4E24-BF49-2E61CC66B196}" presName="spaceRect" presStyleCnt="0"/>
      <dgm:spPr/>
    </dgm:pt>
    <dgm:pt modelId="{5D158127-1959-4876-85AE-B538561769A5}" type="pres">
      <dgm:prSet presAssocID="{ABEB5A67-8130-4E24-BF49-2E61CC66B196}" presName="parTx" presStyleLbl="revTx" presStyleIdx="0" presStyleCnt="3">
        <dgm:presLayoutVars>
          <dgm:chMax val="0"/>
          <dgm:chPref val="0"/>
        </dgm:presLayoutVars>
      </dgm:prSet>
      <dgm:spPr/>
    </dgm:pt>
    <dgm:pt modelId="{7231F7EB-2586-45A1-A288-66B44084D180}" type="pres">
      <dgm:prSet presAssocID="{52DF6E42-8152-43CB-95EF-0D1D45D4D288}" presName="sibTrans" presStyleCnt="0"/>
      <dgm:spPr/>
    </dgm:pt>
    <dgm:pt modelId="{D58FBD55-927E-4B03-A81B-6000ECE45C1E}" type="pres">
      <dgm:prSet presAssocID="{5DA858AC-5E97-4B41-8EE9-7A89D5DD1730}" presName="compNode" presStyleCnt="0"/>
      <dgm:spPr/>
    </dgm:pt>
    <dgm:pt modelId="{F26E13C4-D503-45E8-913B-628B0D34B8B8}" type="pres">
      <dgm:prSet presAssocID="{5DA858AC-5E97-4B41-8EE9-7A89D5DD1730}" presName="bgRect" presStyleLbl="bgShp" presStyleIdx="1" presStyleCnt="3"/>
      <dgm:spPr/>
    </dgm:pt>
    <dgm:pt modelId="{CDCB58B0-F6CD-46BF-ADA7-82E03E6F849F}" type="pres">
      <dgm:prSet presAssocID="{5DA858AC-5E97-4B41-8EE9-7A89D5DD17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C4F57CA6-5180-4C51-AD73-E3D160FA5417}" type="pres">
      <dgm:prSet presAssocID="{5DA858AC-5E97-4B41-8EE9-7A89D5DD1730}" presName="spaceRect" presStyleCnt="0"/>
      <dgm:spPr/>
    </dgm:pt>
    <dgm:pt modelId="{A80C9EFF-2E93-4D57-ADBC-8D9AD29E0C0E}" type="pres">
      <dgm:prSet presAssocID="{5DA858AC-5E97-4B41-8EE9-7A89D5DD1730}" presName="parTx" presStyleLbl="revTx" presStyleIdx="1" presStyleCnt="3">
        <dgm:presLayoutVars>
          <dgm:chMax val="0"/>
          <dgm:chPref val="0"/>
        </dgm:presLayoutVars>
      </dgm:prSet>
      <dgm:spPr/>
    </dgm:pt>
    <dgm:pt modelId="{BFA2801B-A7C2-469A-AA8F-4DA675300D02}" type="pres">
      <dgm:prSet presAssocID="{17EF45F5-A609-4658-A560-230FADF3C920}" presName="sibTrans" presStyleCnt="0"/>
      <dgm:spPr/>
    </dgm:pt>
    <dgm:pt modelId="{F13B082F-2067-4251-9903-383E4306963D}" type="pres">
      <dgm:prSet presAssocID="{B5E89EEF-5342-9043-BA0C-D1AA64EF3A4B}" presName="compNode" presStyleCnt="0"/>
      <dgm:spPr/>
    </dgm:pt>
    <dgm:pt modelId="{E8F46DA3-5B85-4C74-9F25-332CA9E5BA4B}" type="pres">
      <dgm:prSet presAssocID="{B5E89EEF-5342-9043-BA0C-D1AA64EF3A4B}" presName="bgRect" presStyleLbl="bgShp" presStyleIdx="2" presStyleCnt="3"/>
      <dgm:spPr/>
    </dgm:pt>
    <dgm:pt modelId="{534EBD7C-9D0F-4D76-ACD2-5B291274AE77}" type="pres">
      <dgm:prSet presAssocID="{B5E89EEF-5342-9043-BA0C-D1AA64EF3A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532F5521-3A9F-4646-8215-019D574B0165}" type="pres">
      <dgm:prSet presAssocID="{B5E89EEF-5342-9043-BA0C-D1AA64EF3A4B}" presName="spaceRect" presStyleCnt="0"/>
      <dgm:spPr/>
    </dgm:pt>
    <dgm:pt modelId="{139A53B2-2D5E-417E-8BB8-68153D92090B}" type="pres">
      <dgm:prSet presAssocID="{B5E89EEF-5342-9043-BA0C-D1AA64EF3A4B}" presName="parTx" presStyleLbl="revTx" presStyleIdx="2" presStyleCnt="3">
        <dgm:presLayoutVars>
          <dgm:chMax val="0"/>
          <dgm:chPref val="0"/>
        </dgm:presLayoutVars>
      </dgm:prSet>
      <dgm:spPr/>
    </dgm:pt>
  </dgm:ptLst>
  <dgm:cxnLst>
    <dgm:cxn modelId="{3393CC00-EE14-418C-977E-4C4E3A419A65}" type="presOf" srcId="{5DA858AC-5E97-4B41-8EE9-7A89D5DD1730}" destId="{A80C9EFF-2E93-4D57-ADBC-8D9AD29E0C0E}" srcOrd="0" destOrd="0" presId="urn:microsoft.com/office/officeart/2018/2/layout/IconVerticalSolidList"/>
    <dgm:cxn modelId="{47E44D38-428F-424E-A68A-778815A55977}" srcId="{ABE98FC8-BA5F-4E2C-B314-AE08DC74C150}" destId="{B5E89EEF-5342-9043-BA0C-D1AA64EF3A4B}" srcOrd="2" destOrd="0" parTransId="{A4B7D847-904F-9E4F-A10D-7E940C720FC2}" sibTransId="{8A868EBC-1FF8-F147-86A6-42DB1B59C68C}"/>
    <dgm:cxn modelId="{00891387-76B4-4B6F-A633-83D38DCB32D4}" type="presOf" srcId="{B5E89EEF-5342-9043-BA0C-D1AA64EF3A4B}" destId="{139A53B2-2D5E-417E-8BB8-68153D92090B}" srcOrd="0" destOrd="0" presId="urn:microsoft.com/office/officeart/2018/2/layout/IconVerticalSolidList"/>
    <dgm:cxn modelId="{3A2B39B7-09A0-4ABE-BEE6-427CC0725565}" srcId="{ABE98FC8-BA5F-4E2C-B314-AE08DC74C150}" destId="{5DA858AC-5E97-4B41-8EE9-7A89D5DD1730}" srcOrd="1" destOrd="0" parTransId="{5E4FF00A-A0A7-4D4A-B8FD-0355B052F6E2}" sibTransId="{17EF45F5-A609-4658-A560-230FADF3C920}"/>
    <dgm:cxn modelId="{FA795DCD-C7C9-47BB-85F4-A8E5EF0A44B1}" srcId="{ABE98FC8-BA5F-4E2C-B314-AE08DC74C150}" destId="{ABEB5A67-8130-4E24-BF49-2E61CC66B196}" srcOrd="0" destOrd="0" parTransId="{D0DEF971-8D96-4B9B-A9BF-95C91A344547}" sibTransId="{52DF6E42-8152-43CB-95EF-0D1D45D4D288}"/>
    <dgm:cxn modelId="{9BBF97E4-6E0E-43C8-9B79-0EDBFD9074D9}" type="presOf" srcId="{ABEB5A67-8130-4E24-BF49-2E61CC66B196}" destId="{5D158127-1959-4876-85AE-B538561769A5}" srcOrd="0" destOrd="0" presId="urn:microsoft.com/office/officeart/2018/2/layout/IconVerticalSolidList"/>
    <dgm:cxn modelId="{08FBB9FA-3173-4D35-846D-6A3AEB21977A}" type="presOf" srcId="{ABE98FC8-BA5F-4E2C-B314-AE08DC74C150}" destId="{395999B8-9178-4149-803F-D43CD0A54886}" srcOrd="0" destOrd="0" presId="urn:microsoft.com/office/officeart/2018/2/layout/IconVerticalSolidList"/>
    <dgm:cxn modelId="{8BED7521-BF5A-4891-BD5E-54FB0A4493ED}" type="presParOf" srcId="{395999B8-9178-4149-803F-D43CD0A54886}" destId="{F76835DD-DB02-454A-909B-8BC1B0B53414}" srcOrd="0" destOrd="0" presId="urn:microsoft.com/office/officeart/2018/2/layout/IconVerticalSolidList"/>
    <dgm:cxn modelId="{0D2271C2-7628-495F-AF6A-94C24C6E5D07}" type="presParOf" srcId="{F76835DD-DB02-454A-909B-8BC1B0B53414}" destId="{C40EB799-7DC5-4CD1-A8C8-0228B20CB2F6}" srcOrd="0" destOrd="0" presId="urn:microsoft.com/office/officeart/2018/2/layout/IconVerticalSolidList"/>
    <dgm:cxn modelId="{C00E7088-0711-4979-A5DD-58F00FC26700}" type="presParOf" srcId="{F76835DD-DB02-454A-909B-8BC1B0B53414}" destId="{D2EDEBA1-C8AD-4345-88BF-D45B0B58AE67}" srcOrd="1" destOrd="0" presId="urn:microsoft.com/office/officeart/2018/2/layout/IconVerticalSolidList"/>
    <dgm:cxn modelId="{429AF10C-9CE3-41D9-BA3D-132609E54534}" type="presParOf" srcId="{F76835DD-DB02-454A-909B-8BC1B0B53414}" destId="{E7888993-2788-4CC8-8A86-ABB593C2EAE7}" srcOrd="2" destOrd="0" presId="urn:microsoft.com/office/officeart/2018/2/layout/IconVerticalSolidList"/>
    <dgm:cxn modelId="{2B7A0FF7-BB26-4317-9269-9B8575EF6E2A}" type="presParOf" srcId="{F76835DD-DB02-454A-909B-8BC1B0B53414}" destId="{5D158127-1959-4876-85AE-B538561769A5}" srcOrd="3" destOrd="0" presId="urn:microsoft.com/office/officeart/2018/2/layout/IconVerticalSolidList"/>
    <dgm:cxn modelId="{9E5BD38D-CA5E-49C5-B1D4-6483D3986AFE}" type="presParOf" srcId="{395999B8-9178-4149-803F-D43CD0A54886}" destId="{7231F7EB-2586-45A1-A288-66B44084D180}" srcOrd="1" destOrd="0" presId="urn:microsoft.com/office/officeart/2018/2/layout/IconVerticalSolidList"/>
    <dgm:cxn modelId="{16972B27-AEEC-4CC1-A45D-F98556782F8D}" type="presParOf" srcId="{395999B8-9178-4149-803F-D43CD0A54886}" destId="{D58FBD55-927E-4B03-A81B-6000ECE45C1E}" srcOrd="2" destOrd="0" presId="urn:microsoft.com/office/officeart/2018/2/layout/IconVerticalSolidList"/>
    <dgm:cxn modelId="{B62C1CA2-EA91-49D1-90B3-4264C0A36956}" type="presParOf" srcId="{D58FBD55-927E-4B03-A81B-6000ECE45C1E}" destId="{F26E13C4-D503-45E8-913B-628B0D34B8B8}" srcOrd="0" destOrd="0" presId="urn:microsoft.com/office/officeart/2018/2/layout/IconVerticalSolidList"/>
    <dgm:cxn modelId="{2FE1929E-B03F-4892-9C51-D88A4D6371C9}" type="presParOf" srcId="{D58FBD55-927E-4B03-A81B-6000ECE45C1E}" destId="{CDCB58B0-F6CD-46BF-ADA7-82E03E6F849F}" srcOrd="1" destOrd="0" presId="urn:microsoft.com/office/officeart/2018/2/layout/IconVerticalSolidList"/>
    <dgm:cxn modelId="{6A6609BA-A346-481E-A769-4D2422A4919F}" type="presParOf" srcId="{D58FBD55-927E-4B03-A81B-6000ECE45C1E}" destId="{C4F57CA6-5180-4C51-AD73-E3D160FA5417}" srcOrd="2" destOrd="0" presId="urn:microsoft.com/office/officeart/2018/2/layout/IconVerticalSolidList"/>
    <dgm:cxn modelId="{2A7DBA60-574D-4F42-9355-DD8C5601F870}" type="presParOf" srcId="{D58FBD55-927E-4B03-A81B-6000ECE45C1E}" destId="{A80C9EFF-2E93-4D57-ADBC-8D9AD29E0C0E}" srcOrd="3" destOrd="0" presId="urn:microsoft.com/office/officeart/2018/2/layout/IconVerticalSolidList"/>
    <dgm:cxn modelId="{55A38959-D610-4964-BAFA-288A36952055}" type="presParOf" srcId="{395999B8-9178-4149-803F-D43CD0A54886}" destId="{BFA2801B-A7C2-469A-AA8F-4DA675300D02}" srcOrd="3" destOrd="0" presId="urn:microsoft.com/office/officeart/2018/2/layout/IconVerticalSolidList"/>
    <dgm:cxn modelId="{EB8F55EC-B454-4381-A460-5D6B7B7ADBCF}" type="presParOf" srcId="{395999B8-9178-4149-803F-D43CD0A54886}" destId="{F13B082F-2067-4251-9903-383E4306963D}" srcOrd="4" destOrd="0" presId="urn:microsoft.com/office/officeart/2018/2/layout/IconVerticalSolidList"/>
    <dgm:cxn modelId="{36A59759-E510-4819-8255-8E64681D6A68}" type="presParOf" srcId="{F13B082F-2067-4251-9903-383E4306963D}" destId="{E8F46DA3-5B85-4C74-9F25-332CA9E5BA4B}" srcOrd="0" destOrd="0" presId="urn:microsoft.com/office/officeart/2018/2/layout/IconVerticalSolidList"/>
    <dgm:cxn modelId="{865055F4-EBDE-426A-8062-2540680814D8}" type="presParOf" srcId="{F13B082F-2067-4251-9903-383E4306963D}" destId="{534EBD7C-9D0F-4D76-ACD2-5B291274AE77}" srcOrd="1" destOrd="0" presId="urn:microsoft.com/office/officeart/2018/2/layout/IconVerticalSolidList"/>
    <dgm:cxn modelId="{CA5D0FC3-068B-4627-8A4D-F0969CCFC7C6}" type="presParOf" srcId="{F13B082F-2067-4251-9903-383E4306963D}" destId="{532F5521-3A9F-4646-8215-019D574B0165}" srcOrd="2" destOrd="0" presId="urn:microsoft.com/office/officeart/2018/2/layout/IconVerticalSolidList"/>
    <dgm:cxn modelId="{3139D4C0-BD46-43E2-A36C-4039F98C17FB}" type="presParOf" srcId="{F13B082F-2067-4251-9903-383E4306963D}" destId="{139A53B2-2D5E-417E-8BB8-68153D9209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B1E16-72F4-4942-BD75-EAEFD1EB6F92}">
      <dsp:nvSpPr>
        <dsp:cNvPr id="0" name=""/>
        <dsp:cNvSpPr/>
      </dsp:nvSpPr>
      <dsp:spPr>
        <a:xfrm>
          <a:off x="0" y="1523"/>
          <a:ext cx="7012370" cy="6491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CDCDC-6CCF-49F4-8836-F683E83C547F}">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C4032F-FBCA-4520-A8A9-C82831EAC1FD}">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Background</a:t>
          </a:r>
        </a:p>
      </dsp:txBody>
      <dsp:txXfrm>
        <a:off x="749727" y="1523"/>
        <a:ext cx="6262642" cy="649115"/>
      </dsp:txXfrm>
    </dsp:sp>
    <dsp:sp modelId="{236F8F7A-1CA4-40F3-8E05-AA39E8369A24}">
      <dsp:nvSpPr>
        <dsp:cNvPr id="0" name=""/>
        <dsp:cNvSpPr/>
      </dsp:nvSpPr>
      <dsp:spPr>
        <a:xfrm>
          <a:off x="0" y="812917"/>
          <a:ext cx="7012370" cy="6491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CBBAD-2E55-4581-A0F2-42D8F7E31D75}">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37E912-63AC-44E5-AC33-F57171A529F1}">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a:t>Data</a:t>
          </a:r>
        </a:p>
      </dsp:txBody>
      <dsp:txXfrm>
        <a:off x="749727" y="812917"/>
        <a:ext cx="6262642" cy="649115"/>
      </dsp:txXfrm>
    </dsp:sp>
    <dsp:sp modelId="{7E45A1C7-0F00-4026-8563-2D0B45DA37E2}">
      <dsp:nvSpPr>
        <dsp:cNvPr id="0" name=""/>
        <dsp:cNvSpPr/>
      </dsp:nvSpPr>
      <dsp:spPr>
        <a:xfrm>
          <a:off x="0" y="1624311"/>
          <a:ext cx="7012370" cy="6491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D2547-92CA-488A-A145-E9F094CF9BF6}">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63564C-5C55-4A1C-9CF6-FAB8992041CC}">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Findings</a:t>
          </a:r>
        </a:p>
      </dsp:txBody>
      <dsp:txXfrm>
        <a:off x="749727" y="1624311"/>
        <a:ext cx="6262642" cy="649115"/>
      </dsp:txXfrm>
    </dsp:sp>
    <dsp:sp modelId="{368C4434-272B-4205-A6D0-9ADA364443A2}">
      <dsp:nvSpPr>
        <dsp:cNvPr id="0" name=""/>
        <dsp:cNvSpPr/>
      </dsp:nvSpPr>
      <dsp:spPr>
        <a:xfrm>
          <a:off x="0" y="2435704"/>
          <a:ext cx="7012370" cy="6491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0DDC-1766-49D0-95EC-331BF1800568}">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0D5B58-D37C-483D-A1B8-317FAF6DF86F}">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a:t>The Model</a:t>
          </a:r>
        </a:p>
      </dsp:txBody>
      <dsp:txXfrm>
        <a:off x="749727" y="2435704"/>
        <a:ext cx="6262642" cy="649115"/>
      </dsp:txXfrm>
    </dsp:sp>
    <dsp:sp modelId="{9D0554D0-3E36-46CA-BDAC-A510134A5F4D}">
      <dsp:nvSpPr>
        <dsp:cNvPr id="0" name=""/>
        <dsp:cNvSpPr/>
      </dsp:nvSpPr>
      <dsp:spPr>
        <a:xfrm>
          <a:off x="0" y="3247098"/>
          <a:ext cx="7012370" cy="6491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2D0AE-2D10-44EA-A7C6-E0A925223BE5}">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1C351B-3AF3-4790-B2BF-DF4B5AFA1CCD}">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Conclusion and Recommendations</a:t>
          </a:r>
        </a:p>
      </dsp:txBody>
      <dsp:txXfrm>
        <a:off x="749727" y="3247098"/>
        <a:ext cx="6262642" cy="649115"/>
      </dsp:txXfrm>
    </dsp:sp>
    <dsp:sp modelId="{1B60EF20-5869-4834-9F45-8A8611A0D9F2}">
      <dsp:nvSpPr>
        <dsp:cNvPr id="0" name=""/>
        <dsp:cNvSpPr/>
      </dsp:nvSpPr>
      <dsp:spPr>
        <a:xfrm>
          <a:off x="0" y="4058492"/>
          <a:ext cx="7012370" cy="6491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98FDC-D647-455C-83B1-6F4C0564FA77}">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9B1CB4-BAE2-4D75-AF0E-1340BDFD6348}">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a:t>Further Work</a:t>
          </a:r>
        </a:p>
      </dsp:txBody>
      <dsp:txXfrm>
        <a:off x="749727" y="4058492"/>
        <a:ext cx="6262642" cy="649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EB799-7DC5-4CD1-A8C8-0228B20CB2F6}">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DEBA1-C8AD-4345-88BF-D45B0B58AE67}">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158127-1959-4876-85AE-B538561769A5}">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800100">
            <a:lnSpc>
              <a:spcPct val="90000"/>
            </a:lnSpc>
            <a:spcBef>
              <a:spcPct val="0"/>
            </a:spcBef>
            <a:spcAft>
              <a:spcPct val="35000"/>
            </a:spcAft>
            <a:buNone/>
          </a:pPr>
          <a:r>
            <a:rPr lang="en-US" sz="1800" kern="1200"/>
            <a:t>Take into account income level for each of the countries in each year.</a:t>
          </a:r>
        </a:p>
      </dsp:txBody>
      <dsp:txXfrm>
        <a:off x="1213522" y="449"/>
        <a:ext cx="9816427" cy="1050668"/>
      </dsp:txXfrm>
    </dsp:sp>
    <dsp:sp modelId="{F26E13C4-D503-45E8-913B-628B0D34B8B8}">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B58B0-F6CD-46BF-ADA7-82E03E6F849F}">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0C9EFF-2E93-4D57-ADBC-8D9AD29E0C0E}">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800100">
            <a:lnSpc>
              <a:spcPct val="90000"/>
            </a:lnSpc>
            <a:spcBef>
              <a:spcPct val="0"/>
            </a:spcBef>
            <a:spcAft>
              <a:spcPct val="35000"/>
            </a:spcAft>
            <a:buNone/>
          </a:pPr>
          <a:r>
            <a:rPr lang="en-US" sz="1800" kern="1200" dirty="0"/>
            <a:t>Perform time series analysis on the WGI.</a:t>
          </a:r>
        </a:p>
      </dsp:txBody>
      <dsp:txXfrm>
        <a:off x="1213522" y="1313784"/>
        <a:ext cx="9816427" cy="1050668"/>
      </dsp:txXfrm>
    </dsp:sp>
    <dsp:sp modelId="{E8F46DA3-5B85-4C74-9F25-332CA9E5BA4B}">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EBD7C-9D0F-4D76-ACD2-5B291274AE77}">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9A53B2-2D5E-417E-8BB8-68153D92090B}">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800100">
            <a:lnSpc>
              <a:spcPct val="90000"/>
            </a:lnSpc>
            <a:spcBef>
              <a:spcPct val="0"/>
            </a:spcBef>
            <a:spcAft>
              <a:spcPct val="35000"/>
            </a:spcAft>
            <a:buNone/>
          </a:pPr>
          <a:r>
            <a:rPr lang="es-MX" sz="1800" kern="1200" dirty="0"/>
            <a:t>Carry out hypothesis testing to find out if differences in WGI among regions, income levels, and rating grades are statistically significant.</a:t>
          </a:r>
        </a:p>
        <a:p>
          <a:pPr marL="0" lvl="0" indent="0" algn="l" defTabSz="800100">
            <a:lnSpc>
              <a:spcPct val="90000"/>
            </a:lnSpc>
            <a:spcBef>
              <a:spcPct val="0"/>
            </a:spcBef>
            <a:spcAft>
              <a:spcPct val="35000"/>
            </a:spcAft>
            <a:buNone/>
          </a:pPr>
          <a:endParaRPr lang="es-MX" sz="1800" kern="1200" dirty="0"/>
        </a:p>
      </dsp:txBody>
      <dsp:txXfrm>
        <a:off x="1213522" y="2627120"/>
        <a:ext cx="9816427" cy="10506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1/8/20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1/8/20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1/8/20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1/8/20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1/8/20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hyperlink" Target="https://github.com/feraguilari/WorldBank_Capstone/blob/master/notebook.ipynb"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0995BFB-7189-EF48-A76C-E923D4F80E73}"/>
              </a:ext>
            </a:extLst>
          </p:cNvPr>
          <p:cNvSpPr>
            <a:spLocks noGrp="1"/>
          </p:cNvSpPr>
          <p:nvPr>
            <p:ph type="ctrTitle"/>
          </p:nvPr>
        </p:nvSpPr>
        <p:spPr>
          <a:xfrm>
            <a:off x="4579243" y="1419225"/>
            <a:ext cx="6798608" cy="2085869"/>
          </a:xfrm>
        </p:spPr>
        <p:txBody>
          <a:bodyPr>
            <a:normAutofit/>
          </a:bodyPr>
          <a:lstStyle/>
          <a:p>
            <a:pPr>
              <a:lnSpc>
                <a:spcPct val="90000"/>
              </a:lnSpc>
            </a:pPr>
            <a:r>
              <a:rPr lang="en-US">
                <a:solidFill>
                  <a:srgbClr val="FFFFFF"/>
                </a:solidFill>
              </a:rPr>
              <a:t>Predicting Sovereign credit ratings using Worldwide Governance Indicators (WGI)</a:t>
            </a:r>
          </a:p>
        </p:txBody>
      </p:sp>
      <p:sp>
        <p:nvSpPr>
          <p:cNvPr id="3" name="Subtítulo 2">
            <a:extLst>
              <a:ext uri="{FF2B5EF4-FFF2-40B4-BE49-F238E27FC236}">
                <a16:creationId xmlns:a16="http://schemas.microsoft.com/office/drawing/2014/main" id="{5196AFEE-5478-014A-8718-9541598D5C6D}"/>
              </a:ext>
            </a:extLst>
          </p:cNvPr>
          <p:cNvSpPr>
            <a:spLocks noGrp="1"/>
          </p:cNvSpPr>
          <p:nvPr>
            <p:ph type="subTitle" idx="1"/>
          </p:nvPr>
        </p:nvSpPr>
        <p:spPr>
          <a:xfrm>
            <a:off x="4579243" y="3505095"/>
            <a:ext cx="6798608" cy="1733655"/>
          </a:xfrm>
        </p:spPr>
        <p:txBody>
          <a:bodyPr>
            <a:normAutofit/>
          </a:bodyPr>
          <a:lstStyle/>
          <a:p>
            <a:r>
              <a:rPr lang="en-US" dirty="0">
                <a:solidFill>
                  <a:srgbClr val="EBEBEB"/>
                </a:solidFill>
              </a:rPr>
              <a:t>A Predictive model</a:t>
            </a:r>
          </a:p>
          <a:p>
            <a:r>
              <a:rPr lang="en-US" dirty="0">
                <a:solidFill>
                  <a:srgbClr val="EBEBEB"/>
                </a:solidFill>
              </a:rPr>
              <a:t>Presented by: </a:t>
            </a:r>
          </a:p>
          <a:p>
            <a:r>
              <a:rPr lang="en-US" dirty="0">
                <a:solidFill>
                  <a:srgbClr val="EBEBEB"/>
                </a:solidFill>
              </a:rPr>
              <a:t>Fernando </a:t>
            </a:r>
            <a:r>
              <a:rPr lang="en-US" dirty="0" err="1">
                <a:solidFill>
                  <a:srgbClr val="EBEBEB"/>
                </a:solidFill>
              </a:rPr>
              <a:t>aguilar</a:t>
            </a:r>
            <a:r>
              <a:rPr lang="en-US" dirty="0">
                <a:solidFill>
                  <a:srgbClr val="EBEBEB"/>
                </a:solidFill>
              </a:rPr>
              <a:t> </a:t>
            </a:r>
            <a:r>
              <a:rPr lang="en-US" dirty="0" err="1">
                <a:solidFill>
                  <a:srgbClr val="EBEBEB"/>
                </a:solidFill>
              </a:rPr>
              <a:t>islaS</a:t>
            </a:r>
            <a:endParaRPr lang="en-US" dirty="0">
              <a:solidFill>
                <a:srgbClr val="EBEBEB"/>
              </a:solidFill>
            </a:endParaRPr>
          </a:p>
        </p:txBody>
      </p:sp>
      <p:pic>
        <p:nvPicPr>
          <p:cNvPr id="5" name="Imagen 4">
            <a:extLst>
              <a:ext uri="{FF2B5EF4-FFF2-40B4-BE49-F238E27FC236}">
                <a16:creationId xmlns:a16="http://schemas.microsoft.com/office/drawing/2014/main" id="{9D498B4B-BCBF-3C4B-AC47-9A9AF634D743}"/>
              </a:ext>
            </a:extLst>
          </p:cNvPr>
          <p:cNvPicPr>
            <a:picLocks noChangeAspect="1"/>
          </p:cNvPicPr>
          <p:nvPr/>
        </p:nvPicPr>
        <p:blipFill>
          <a:blip r:embed="rId2"/>
          <a:stretch>
            <a:fillRect/>
          </a:stretch>
        </p:blipFill>
        <p:spPr>
          <a:xfrm>
            <a:off x="770299" y="2262970"/>
            <a:ext cx="3058835" cy="2554127"/>
          </a:xfrm>
          <a:prstGeom prst="rect">
            <a:avLst/>
          </a:prstGeom>
        </p:spPr>
      </p:pic>
      <p:sp>
        <p:nvSpPr>
          <p:cNvPr id="6" name="CuadroTexto 5">
            <a:extLst>
              <a:ext uri="{FF2B5EF4-FFF2-40B4-BE49-F238E27FC236}">
                <a16:creationId xmlns:a16="http://schemas.microsoft.com/office/drawing/2014/main" id="{5C67028D-2770-C14E-A915-359D818B64BB}"/>
              </a:ext>
            </a:extLst>
          </p:cNvPr>
          <p:cNvSpPr txBox="1"/>
          <p:nvPr/>
        </p:nvSpPr>
        <p:spPr>
          <a:xfrm>
            <a:off x="4818607" y="5676158"/>
            <a:ext cx="6319880" cy="276999"/>
          </a:xfrm>
          <a:prstGeom prst="rect">
            <a:avLst/>
          </a:prstGeom>
          <a:noFill/>
        </p:spPr>
        <p:txBody>
          <a:bodyPr wrap="square" rtlCol="0">
            <a:spAutoFit/>
          </a:bodyPr>
          <a:lstStyle/>
          <a:p>
            <a:r>
              <a:rPr lang="en-US" sz="600" cap="all" dirty="0" err="1">
                <a:solidFill>
                  <a:srgbClr val="EBEBEB"/>
                </a:solidFill>
              </a:rPr>
              <a:t>DisClaimer</a:t>
            </a:r>
            <a:r>
              <a:rPr lang="en-US" sz="600" cap="all" dirty="0">
                <a:solidFill>
                  <a:srgbClr val="EBEBEB"/>
                </a:solidFill>
              </a:rPr>
              <a:t>: I do not work for nor hold any affiliation to the World Bank. The views and findings expressed in this presentation are mine and mine alone. All product names, trademarks and registered trademarks are property of their respective owners.</a:t>
            </a:r>
          </a:p>
        </p:txBody>
      </p:sp>
    </p:spTree>
    <p:extLst>
      <p:ext uri="{BB962C8B-B14F-4D97-AF65-F5344CB8AC3E}">
        <p14:creationId xmlns:p14="http://schemas.microsoft.com/office/powerpoint/2010/main" val="246203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27767-22DA-C942-846E-EC86266F2412}"/>
              </a:ext>
            </a:extLst>
          </p:cNvPr>
          <p:cNvSpPr>
            <a:spLocks noGrp="1"/>
          </p:cNvSpPr>
          <p:nvPr>
            <p:ph type="title"/>
          </p:nvPr>
        </p:nvSpPr>
        <p:spPr>
          <a:xfrm>
            <a:off x="581192" y="702156"/>
            <a:ext cx="11029616" cy="1013800"/>
          </a:xfrm>
        </p:spPr>
        <p:txBody>
          <a:bodyPr>
            <a:normAutofit/>
          </a:bodyPr>
          <a:lstStyle/>
          <a:p>
            <a:r>
              <a:rPr lang="en-US">
                <a:solidFill>
                  <a:srgbClr val="FFFEFF"/>
                </a:solidFill>
              </a:rPr>
              <a:t>Further Work</a:t>
            </a:r>
          </a:p>
        </p:txBody>
      </p:sp>
      <p:graphicFrame>
        <p:nvGraphicFramePr>
          <p:cNvPr id="16" name="Marcador de contenido 2">
            <a:extLst>
              <a:ext uri="{FF2B5EF4-FFF2-40B4-BE49-F238E27FC236}">
                <a16:creationId xmlns:a16="http://schemas.microsoft.com/office/drawing/2014/main" id="{CBE03820-82B2-4CEE-A28B-282ACB749937}"/>
              </a:ext>
            </a:extLst>
          </p:cNvPr>
          <p:cNvGraphicFramePr>
            <a:graphicFrameLocks noGrp="1"/>
          </p:cNvGraphicFramePr>
          <p:nvPr>
            <p:ph idx="1"/>
            <p:extLst>
              <p:ext uri="{D42A27DB-BD31-4B8C-83A1-F6EECF244321}">
                <p14:modId xmlns:p14="http://schemas.microsoft.com/office/powerpoint/2010/main" val="190791362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7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8E92337-E450-E44A-B929-1490BDFE1483}"/>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sz="7200" dirty="0">
                <a:solidFill>
                  <a:srgbClr val="FFFFFF"/>
                </a:solidFill>
              </a:rPr>
              <a:t>Thank you</a:t>
            </a:r>
          </a:p>
        </p:txBody>
      </p:sp>
      <p:sp>
        <p:nvSpPr>
          <p:cNvPr id="3" name="Marcador de contenido 2">
            <a:extLst>
              <a:ext uri="{FF2B5EF4-FFF2-40B4-BE49-F238E27FC236}">
                <a16:creationId xmlns:a16="http://schemas.microsoft.com/office/drawing/2014/main" id="{8C71F4AE-C9C3-CE45-9F1F-59A60AE4C41B}"/>
              </a:ext>
            </a:extLst>
          </p:cNvPr>
          <p:cNvSpPr>
            <a:spLocks noGrp="1"/>
          </p:cNvSpPr>
          <p:nvPr>
            <p:ph idx="1"/>
          </p:nvPr>
        </p:nvSpPr>
        <p:spPr>
          <a:xfrm>
            <a:off x="4579243" y="3505095"/>
            <a:ext cx="6798608" cy="1733655"/>
          </a:xfrm>
        </p:spPr>
        <p:txBody>
          <a:bodyPr vert="horz" lIns="91440" tIns="45720" rIns="91440" bIns="45720" rtlCol="0" anchor="t">
            <a:normAutofit/>
          </a:bodyPr>
          <a:lstStyle/>
          <a:p>
            <a:pPr marL="0" indent="0">
              <a:buNone/>
            </a:pPr>
            <a:r>
              <a:rPr lang="en-US" sz="2800" cap="all" dirty="0">
                <a:solidFill>
                  <a:srgbClr val="EBEBEB"/>
                </a:solidFill>
              </a:rPr>
              <a:t>Any questions</a:t>
            </a:r>
          </a:p>
        </p:txBody>
      </p:sp>
      <p:pic>
        <p:nvPicPr>
          <p:cNvPr id="7" name="Graphic 6">
            <a:extLst>
              <a:ext uri="{FF2B5EF4-FFF2-40B4-BE49-F238E27FC236}">
                <a16:creationId xmlns:a16="http://schemas.microsoft.com/office/drawing/2014/main" id="{3BDDFE84-CFCF-4D75-8D05-CD384EF415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299" y="2010616"/>
            <a:ext cx="3058835" cy="3058835"/>
          </a:xfrm>
          <a:prstGeom prst="rect">
            <a:avLst/>
          </a:prstGeom>
        </p:spPr>
      </p:pic>
      <p:sp>
        <p:nvSpPr>
          <p:cNvPr id="5" name="CuadroTexto 4">
            <a:extLst>
              <a:ext uri="{FF2B5EF4-FFF2-40B4-BE49-F238E27FC236}">
                <a16:creationId xmlns:a16="http://schemas.microsoft.com/office/drawing/2014/main" id="{AF657199-C1C6-6147-B9B7-C35E8E1953E2}"/>
              </a:ext>
            </a:extLst>
          </p:cNvPr>
          <p:cNvSpPr txBox="1"/>
          <p:nvPr/>
        </p:nvSpPr>
        <p:spPr>
          <a:xfrm>
            <a:off x="4410085" y="5696605"/>
            <a:ext cx="7172148" cy="523220"/>
          </a:xfrm>
          <a:prstGeom prst="rect">
            <a:avLst/>
          </a:prstGeom>
          <a:noFill/>
        </p:spPr>
        <p:txBody>
          <a:bodyPr wrap="square" rtlCol="0">
            <a:spAutoFit/>
          </a:bodyPr>
          <a:lstStyle/>
          <a:p>
            <a:r>
              <a:rPr lang="en-US" sz="1400" dirty="0">
                <a:solidFill>
                  <a:schemeClr val="bg1"/>
                </a:solidFill>
              </a:rPr>
              <a:t>For the full project notebook please visit: </a:t>
            </a:r>
            <a:r>
              <a:rPr lang="es-MX" sz="1400" dirty="0">
                <a:solidFill>
                  <a:schemeClr val="bg1"/>
                </a:solidFill>
                <a:hlinkClick r:id="rId4">
                  <a:extLst>
                    <a:ext uri="{A12FA001-AC4F-418D-AE19-62706E023703}">
                      <ahyp:hlinkClr xmlns:ahyp="http://schemas.microsoft.com/office/drawing/2018/hyperlinkcolor" val="tx"/>
                    </a:ext>
                  </a:extLst>
                </a:hlinkClick>
              </a:rPr>
              <a:t>https://github.com/feraguilari/WorldBank_Capstone/blob/master/notebook.ipynb</a:t>
            </a:r>
            <a:endParaRPr lang="en-US" sz="1400" dirty="0">
              <a:solidFill>
                <a:schemeClr val="bg1"/>
              </a:solidFill>
            </a:endParaRPr>
          </a:p>
        </p:txBody>
      </p:sp>
    </p:spTree>
    <p:extLst>
      <p:ext uri="{BB962C8B-B14F-4D97-AF65-F5344CB8AC3E}">
        <p14:creationId xmlns:p14="http://schemas.microsoft.com/office/powerpoint/2010/main" val="170374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786D6C-D5AB-D14B-A0F2-191ADB0D8FD9}"/>
              </a:ext>
            </a:extLst>
          </p:cNvPr>
          <p:cNvSpPr>
            <a:spLocks noGrp="1"/>
          </p:cNvSpPr>
          <p:nvPr>
            <p:ph type="title"/>
          </p:nvPr>
        </p:nvSpPr>
        <p:spPr>
          <a:xfrm>
            <a:off x="746228" y="1037967"/>
            <a:ext cx="3054091" cy="4709131"/>
          </a:xfrm>
        </p:spPr>
        <p:txBody>
          <a:bodyPr anchor="ctr">
            <a:normAutofit/>
          </a:bodyPr>
          <a:lstStyle/>
          <a:p>
            <a:r>
              <a:rPr lang="en-US" sz="5400">
                <a:solidFill>
                  <a:schemeClr val="accent1"/>
                </a:solidFill>
              </a:rPr>
              <a:t>Agenda</a:t>
            </a:r>
            <a:endParaRPr lang="en-US" sz="5400" dirty="0">
              <a:solidFill>
                <a:schemeClr val="accent1"/>
              </a:solidFill>
            </a:endParaRP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3E7D8D1A-EDDB-47B5-B1F8-47D25D349E63}"/>
              </a:ext>
            </a:extLst>
          </p:cNvPr>
          <p:cNvGraphicFramePr>
            <a:graphicFrameLocks noGrp="1"/>
          </p:cNvGraphicFramePr>
          <p:nvPr>
            <p:ph idx="1"/>
            <p:extLst>
              <p:ext uri="{D42A27DB-BD31-4B8C-83A1-F6EECF244321}">
                <p14:modId xmlns:p14="http://schemas.microsoft.com/office/powerpoint/2010/main" val="59850383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1236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8BF00-506E-614C-A1FE-731EF60BDF83}"/>
              </a:ext>
            </a:extLst>
          </p:cNvPr>
          <p:cNvSpPr>
            <a:spLocks noGrp="1"/>
          </p:cNvSpPr>
          <p:nvPr>
            <p:ph type="title"/>
          </p:nvPr>
        </p:nvSpPr>
        <p:spPr/>
        <p:txBody>
          <a:bodyPr/>
          <a:lstStyle/>
          <a:p>
            <a:r>
              <a:rPr lang="en-US" dirty="0"/>
              <a:t>Background</a:t>
            </a:r>
          </a:p>
        </p:txBody>
      </p:sp>
      <p:sp>
        <p:nvSpPr>
          <p:cNvPr id="3" name="Marcador de contenido 2">
            <a:extLst>
              <a:ext uri="{FF2B5EF4-FFF2-40B4-BE49-F238E27FC236}">
                <a16:creationId xmlns:a16="http://schemas.microsoft.com/office/drawing/2014/main" id="{3A541D60-2298-9A40-B792-1FB30F609375}"/>
              </a:ext>
            </a:extLst>
          </p:cNvPr>
          <p:cNvSpPr>
            <a:spLocks noGrp="1"/>
          </p:cNvSpPr>
          <p:nvPr>
            <p:ph sz="half" idx="1"/>
          </p:nvPr>
        </p:nvSpPr>
        <p:spPr/>
        <p:txBody>
          <a:bodyPr>
            <a:normAutofit/>
          </a:bodyPr>
          <a:lstStyle/>
          <a:p>
            <a:r>
              <a:rPr lang="es-MX" dirty="0"/>
              <a:t>The World Bank Mission: To end extreme poverty and to promote shared prosperity.</a:t>
            </a:r>
          </a:p>
          <a:p>
            <a:r>
              <a:rPr lang="es-MX" dirty="0"/>
              <a:t>Provides loans for development focused projects and programs in middle-income and creditworthy lower-income countries, which pay them back with interest.</a:t>
            </a:r>
          </a:p>
        </p:txBody>
      </p:sp>
      <p:sp>
        <p:nvSpPr>
          <p:cNvPr id="4" name="Marcador de contenido 3">
            <a:extLst>
              <a:ext uri="{FF2B5EF4-FFF2-40B4-BE49-F238E27FC236}">
                <a16:creationId xmlns:a16="http://schemas.microsoft.com/office/drawing/2014/main" id="{3833F792-890B-E746-A924-6F1006C81A2C}"/>
              </a:ext>
            </a:extLst>
          </p:cNvPr>
          <p:cNvSpPr>
            <a:spLocks noGrp="1"/>
          </p:cNvSpPr>
          <p:nvPr>
            <p:ph sz="half" idx="2"/>
          </p:nvPr>
        </p:nvSpPr>
        <p:spPr/>
        <p:txBody>
          <a:bodyPr>
            <a:normAutofit/>
          </a:bodyPr>
          <a:lstStyle/>
          <a:p>
            <a:pPr marL="0" indent="0">
              <a:buNone/>
            </a:pPr>
            <a:r>
              <a:rPr lang="en-US" b="1" dirty="0"/>
              <a:t>The Issue</a:t>
            </a:r>
          </a:p>
          <a:p>
            <a:r>
              <a:rPr lang="es-MX" dirty="0"/>
              <a:t>How to ensure that the World Bank is repaid sufficiently well on the loans it makes?</a:t>
            </a:r>
          </a:p>
          <a:p>
            <a:r>
              <a:rPr lang="en-US" dirty="0"/>
              <a:t>Currently, the WGI are not used by the World Bank to allocate resources.</a:t>
            </a:r>
          </a:p>
          <a:p>
            <a:r>
              <a:rPr lang="en-US" dirty="0"/>
              <a:t>From the 205 countries included in the WGI, in 2018, 81 did not get a sovereign credit rating in 2018</a:t>
            </a:r>
          </a:p>
          <a:p>
            <a:endParaRPr lang="en-US" dirty="0"/>
          </a:p>
        </p:txBody>
      </p:sp>
    </p:spTree>
    <p:extLst>
      <p:ext uri="{BB962C8B-B14F-4D97-AF65-F5344CB8AC3E}">
        <p14:creationId xmlns:p14="http://schemas.microsoft.com/office/powerpoint/2010/main" val="428464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40341-26D1-9347-A872-378CB8A8FE2B}"/>
              </a:ext>
            </a:extLst>
          </p:cNvPr>
          <p:cNvSpPr>
            <a:spLocks noGrp="1"/>
          </p:cNvSpPr>
          <p:nvPr>
            <p:ph type="title"/>
          </p:nvPr>
        </p:nvSpPr>
        <p:spPr/>
        <p:txBody>
          <a:bodyPr/>
          <a:lstStyle/>
          <a:p>
            <a:r>
              <a:rPr lang="en-US" dirty="0"/>
              <a:t>The data</a:t>
            </a:r>
          </a:p>
        </p:txBody>
      </p:sp>
      <p:sp>
        <p:nvSpPr>
          <p:cNvPr id="3" name="Marcador de contenido 2">
            <a:extLst>
              <a:ext uri="{FF2B5EF4-FFF2-40B4-BE49-F238E27FC236}">
                <a16:creationId xmlns:a16="http://schemas.microsoft.com/office/drawing/2014/main" id="{7270AC74-CEF3-9947-A828-5A8680476E71}"/>
              </a:ext>
            </a:extLst>
          </p:cNvPr>
          <p:cNvSpPr>
            <a:spLocks noGrp="1"/>
          </p:cNvSpPr>
          <p:nvPr>
            <p:ph sz="half" idx="1"/>
          </p:nvPr>
        </p:nvSpPr>
        <p:spPr/>
        <p:txBody>
          <a:bodyPr>
            <a:normAutofit fontScale="85000" lnSpcReduction="20000"/>
          </a:bodyPr>
          <a:lstStyle/>
          <a:p>
            <a:r>
              <a:rPr lang="es-MX" b="1" dirty="0"/>
              <a:t>The Worldwide Governance Indicators (WGI) project</a:t>
            </a:r>
            <a:r>
              <a:rPr lang="es-MX" dirty="0"/>
              <a:t> reports aggregate and individual governance indicators for over 200 countries and territories over the period 1996–2018, for six dimensions of governance:</a:t>
            </a:r>
          </a:p>
          <a:p>
            <a:r>
              <a:rPr lang="es-MX" dirty="0"/>
              <a:t>Voice and Accountability</a:t>
            </a:r>
          </a:p>
          <a:p>
            <a:r>
              <a:rPr lang="es-MX" dirty="0"/>
              <a:t>Political Stability and Absence of Violence</a:t>
            </a:r>
          </a:p>
          <a:p>
            <a:r>
              <a:rPr lang="es-MX" dirty="0"/>
              <a:t>Government Effectiveness</a:t>
            </a:r>
          </a:p>
          <a:p>
            <a:r>
              <a:rPr lang="es-MX" dirty="0"/>
              <a:t>Regulatory Quality</a:t>
            </a:r>
          </a:p>
          <a:p>
            <a:r>
              <a:rPr lang="es-MX" dirty="0"/>
              <a:t>Rule of Law</a:t>
            </a:r>
          </a:p>
          <a:p>
            <a:r>
              <a:rPr lang="es-MX" dirty="0"/>
              <a:t>Control of Corruption</a:t>
            </a:r>
          </a:p>
          <a:p>
            <a:endParaRPr lang="en-US" dirty="0"/>
          </a:p>
        </p:txBody>
      </p:sp>
      <p:sp>
        <p:nvSpPr>
          <p:cNvPr id="4" name="Marcador de contenido 3">
            <a:extLst>
              <a:ext uri="{FF2B5EF4-FFF2-40B4-BE49-F238E27FC236}">
                <a16:creationId xmlns:a16="http://schemas.microsoft.com/office/drawing/2014/main" id="{A5B4721B-F05C-3A4E-AB05-D6750D191257}"/>
              </a:ext>
            </a:extLst>
          </p:cNvPr>
          <p:cNvSpPr>
            <a:spLocks noGrp="1"/>
          </p:cNvSpPr>
          <p:nvPr>
            <p:ph sz="half" idx="2"/>
          </p:nvPr>
        </p:nvSpPr>
        <p:spPr/>
        <p:txBody>
          <a:bodyPr>
            <a:normAutofit fontScale="85000" lnSpcReduction="20000"/>
          </a:bodyPr>
          <a:lstStyle/>
          <a:p>
            <a:r>
              <a:rPr lang="es-MX" b="1" dirty="0"/>
              <a:t>Sovereign credit rating </a:t>
            </a:r>
            <a:r>
              <a:rPr lang="es-MX" dirty="0"/>
              <a:t>is an independent assessment of the creditworthiness of a country or sovereign entity. Sovereign credit ratings can give investors insights into the level of risk associated with investing in the debt of a country, including any political risk. Ratings are grouped in the following grades:</a:t>
            </a:r>
          </a:p>
          <a:p>
            <a:r>
              <a:rPr lang="es-MX" dirty="0"/>
              <a:t>Prime</a:t>
            </a:r>
          </a:p>
          <a:p>
            <a:r>
              <a:rPr lang="es-MX" dirty="0"/>
              <a:t>High Grade</a:t>
            </a:r>
          </a:p>
          <a:p>
            <a:r>
              <a:rPr lang="es-MX" dirty="0"/>
              <a:t>Upper medium grade</a:t>
            </a:r>
          </a:p>
          <a:p>
            <a:r>
              <a:rPr lang="es-MX" dirty="0"/>
              <a:t> Lower medium grade</a:t>
            </a:r>
          </a:p>
          <a:p>
            <a:r>
              <a:rPr lang="es-MX" dirty="0"/>
              <a:t>Non-investment grade speculative</a:t>
            </a:r>
          </a:p>
          <a:p>
            <a:r>
              <a:rPr lang="es-MX" dirty="0"/>
              <a:t>Highly speculative</a:t>
            </a:r>
          </a:p>
          <a:p>
            <a:r>
              <a:rPr lang="es-MX" dirty="0"/>
              <a:t>Substantial risks</a:t>
            </a:r>
          </a:p>
          <a:p>
            <a:r>
              <a:rPr lang="es-MX" dirty="0"/>
              <a:t>Extremely speculative</a:t>
            </a:r>
          </a:p>
          <a:p>
            <a:endParaRPr lang="en-US" dirty="0"/>
          </a:p>
        </p:txBody>
      </p:sp>
    </p:spTree>
    <p:extLst>
      <p:ext uri="{BB962C8B-B14F-4D97-AF65-F5344CB8AC3E}">
        <p14:creationId xmlns:p14="http://schemas.microsoft.com/office/powerpoint/2010/main" val="386800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26AA166-2B66-3741-A32C-83EF135222AB}"/>
              </a:ext>
            </a:extLst>
          </p:cNvPr>
          <p:cNvSpPr>
            <a:spLocks noGrp="1"/>
          </p:cNvSpPr>
          <p:nvPr>
            <p:ph type="title"/>
          </p:nvPr>
        </p:nvSpPr>
        <p:spPr/>
        <p:txBody>
          <a:bodyPr/>
          <a:lstStyle/>
          <a:p>
            <a:r>
              <a:rPr lang="en-US"/>
              <a:t>Governance Indicators Through Time</a:t>
            </a:r>
            <a:endParaRPr lang="en-US" dirty="0"/>
          </a:p>
        </p:txBody>
      </p:sp>
      <p:pic>
        <p:nvPicPr>
          <p:cNvPr id="18" name="Imagen 17">
            <a:extLst>
              <a:ext uri="{FF2B5EF4-FFF2-40B4-BE49-F238E27FC236}">
                <a16:creationId xmlns:a16="http://schemas.microsoft.com/office/drawing/2014/main" id="{F7F0F286-7E87-7A46-8C0E-EBFF6D1ABFFF}"/>
              </a:ext>
            </a:extLst>
          </p:cNvPr>
          <p:cNvPicPr>
            <a:picLocks noChangeAspect="1"/>
          </p:cNvPicPr>
          <p:nvPr/>
        </p:nvPicPr>
        <p:blipFill>
          <a:blip r:embed="rId2"/>
          <a:stretch>
            <a:fillRect/>
          </a:stretch>
        </p:blipFill>
        <p:spPr>
          <a:xfrm>
            <a:off x="1886856" y="2021507"/>
            <a:ext cx="8144329" cy="4476191"/>
          </a:xfrm>
          <a:prstGeom prst="rect">
            <a:avLst/>
          </a:prstGeom>
        </p:spPr>
      </p:pic>
    </p:spTree>
    <p:extLst>
      <p:ext uri="{BB962C8B-B14F-4D97-AF65-F5344CB8AC3E}">
        <p14:creationId xmlns:p14="http://schemas.microsoft.com/office/powerpoint/2010/main" val="227357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74257-B6BE-F840-AFBB-74E486E78FB1}"/>
              </a:ext>
            </a:extLst>
          </p:cNvPr>
          <p:cNvSpPr>
            <a:spLocks noGrp="1"/>
          </p:cNvSpPr>
          <p:nvPr>
            <p:ph type="title"/>
          </p:nvPr>
        </p:nvSpPr>
        <p:spPr/>
        <p:txBody>
          <a:bodyPr/>
          <a:lstStyle/>
          <a:p>
            <a:r>
              <a:rPr lang="en-US" dirty="0"/>
              <a:t>WGI for each of the rating categories</a:t>
            </a:r>
          </a:p>
        </p:txBody>
      </p:sp>
      <p:pic>
        <p:nvPicPr>
          <p:cNvPr id="22" name="Imagen 21">
            <a:extLst>
              <a:ext uri="{FF2B5EF4-FFF2-40B4-BE49-F238E27FC236}">
                <a16:creationId xmlns:a16="http://schemas.microsoft.com/office/drawing/2014/main" id="{1123049F-76B6-6A47-8203-199017FD4CDD}"/>
              </a:ext>
            </a:extLst>
          </p:cNvPr>
          <p:cNvPicPr>
            <a:picLocks noChangeAspect="1"/>
          </p:cNvPicPr>
          <p:nvPr/>
        </p:nvPicPr>
        <p:blipFill>
          <a:blip r:embed="rId2"/>
          <a:stretch>
            <a:fillRect/>
          </a:stretch>
        </p:blipFill>
        <p:spPr>
          <a:xfrm>
            <a:off x="394881" y="2087022"/>
            <a:ext cx="3631584" cy="1961518"/>
          </a:xfrm>
          <a:prstGeom prst="rect">
            <a:avLst/>
          </a:prstGeom>
        </p:spPr>
      </p:pic>
      <p:pic>
        <p:nvPicPr>
          <p:cNvPr id="24" name="Imagen 23">
            <a:extLst>
              <a:ext uri="{FF2B5EF4-FFF2-40B4-BE49-F238E27FC236}">
                <a16:creationId xmlns:a16="http://schemas.microsoft.com/office/drawing/2014/main" id="{D0CAAE0F-B48D-0748-B165-83F2149D3C13}"/>
              </a:ext>
            </a:extLst>
          </p:cNvPr>
          <p:cNvPicPr>
            <a:picLocks noChangeAspect="1"/>
          </p:cNvPicPr>
          <p:nvPr/>
        </p:nvPicPr>
        <p:blipFill>
          <a:blip r:embed="rId3"/>
          <a:stretch>
            <a:fillRect/>
          </a:stretch>
        </p:blipFill>
        <p:spPr>
          <a:xfrm>
            <a:off x="8094898" y="4237222"/>
            <a:ext cx="3646536" cy="2011553"/>
          </a:xfrm>
          <a:prstGeom prst="rect">
            <a:avLst/>
          </a:prstGeom>
        </p:spPr>
      </p:pic>
      <p:pic>
        <p:nvPicPr>
          <p:cNvPr id="26" name="Imagen 25">
            <a:extLst>
              <a:ext uri="{FF2B5EF4-FFF2-40B4-BE49-F238E27FC236}">
                <a16:creationId xmlns:a16="http://schemas.microsoft.com/office/drawing/2014/main" id="{64D2C052-D5AB-2946-ACD5-A778728D95E5}"/>
              </a:ext>
            </a:extLst>
          </p:cNvPr>
          <p:cNvPicPr>
            <a:picLocks noChangeAspect="1"/>
          </p:cNvPicPr>
          <p:nvPr/>
        </p:nvPicPr>
        <p:blipFill>
          <a:blip r:embed="rId4"/>
          <a:stretch>
            <a:fillRect/>
          </a:stretch>
        </p:blipFill>
        <p:spPr>
          <a:xfrm>
            <a:off x="322728" y="4288980"/>
            <a:ext cx="3703737" cy="2011553"/>
          </a:xfrm>
          <a:prstGeom prst="rect">
            <a:avLst/>
          </a:prstGeom>
        </p:spPr>
      </p:pic>
      <p:pic>
        <p:nvPicPr>
          <p:cNvPr id="28" name="Imagen 27">
            <a:extLst>
              <a:ext uri="{FF2B5EF4-FFF2-40B4-BE49-F238E27FC236}">
                <a16:creationId xmlns:a16="http://schemas.microsoft.com/office/drawing/2014/main" id="{6D6FE112-408B-5C4D-A387-0328EB8D9F04}"/>
              </a:ext>
            </a:extLst>
          </p:cNvPr>
          <p:cNvPicPr>
            <a:picLocks noChangeAspect="1"/>
          </p:cNvPicPr>
          <p:nvPr/>
        </p:nvPicPr>
        <p:blipFill>
          <a:blip r:embed="rId5"/>
          <a:stretch>
            <a:fillRect/>
          </a:stretch>
        </p:blipFill>
        <p:spPr>
          <a:xfrm>
            <a:off x="4273184" y="2091649"/>
            <a:ext cx="3589948" cy="1952265"/>
          </a:xfrm>
          <a:prstGeom prst="rect">
            <a:avLst/>
          </a:prstGeom>
        </p:spPr>
      </p:pic>
      <p:pic>
        <p:nvPicPr>
          <p:cNvPr id="30" name="Imagen 29">
            <a:extLst>
              <a:ext uri="{FF2B5EF4-FFF2-40B4-BE49-F238E27FC236}">
                <a16:creationId xmlns:a16="http://schemas.microsoft.com/office/drawing/2014/main" id="{9AD9021D-3DE8-CC48-AF87-ACDDBAC4A897}"/>
              </a:ext>
            </a:extLst>
          </p:cNvPr>
          <p:cNvPicPr>
            <a:picLocks noChangeAspect="1"/>
          </p:cNvPicPr>
          <p:nvPr/>
        </p:nvPicPr>
        <p:blipFill>
          <a:blip r:embed="rId6"/>
          <a:stretch>
            <a:fillRect/>
          </a:stretch>
        </p:blipFill>
        <p:spPr>
          <a:xfrm>
            <a:off x="8109850" y="2093961"/>
            <a:ext cx="3631584" cy="1947640"/>
          </a:xfrm>
          <a:prstGeom prst="rect">
            <a:avLst/>
          </a:prstGeom>
        </p:spPr>
      </p:pic>
      <p:pic>
        <p:nvPicPr>
          <p:cNvPr id="32" name="Imagen 31">
            <a:extLst>
              <a:ext uri="{FF2B5EF4-FFF2-40B4-BE49-F238E27FC236}">
                <a16:creationId xmlns:a16="http://schemas.microsoft.com/office/drawing/2014/main" id="{FE601033-3A1F-F644-8A11-67A41E7AA591}"/>
              </a:ext>
            </a:extLst>
          </p:cNvPr>
          <p:cNvPicPr>
            <a:picLocks noChangeAspect="1"/>
          </p:cNvPicPr>
          <p:nvPr/>
        </p:nvPicPr>
        <p:blipFill>
          <a:blip r:embed="rId7"/>
          <a:stretch>
            <a:fillRect/>
          </a:stretch>
        </p:blipFill>
        <p:spPr>
          <a:xfrm>
            <a:off x="4211196" y="4250636"/>
            <a:ext cx="3698970" cy="2016320"/>
          </a:xfrm>
          <a:prstGeom prst="rect">
            <a:avLst/>
          </a:prstGeom>
        </p:spPr>
      </p:pic>
    </p:spTree>
    <p:extLst>
      <p:ext uri="{BB962C8B-B14F-4D97-AF65-F5344CB8AC3E}">
        <p14:creationId xmlns:p14="http://schemas.microsoft.com/office/powerpoint/2010/main" val="423601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FBB0-E502-CD46-9487-50F031CB70DA}"/>
              </a:ext>
            </a:extLst>
          </p:cNvPr>
          <p:cNvSpPr>
            <a:spLocks noGrp="1"/>
          </p:cNvSpPr>
          <p:nvPr>
            <p:ph type="title"/>
          </p:nvPr>
        </p:nvSpPr>
        <p:spPr/>
        <p:txBody>
          <a:bodyPr/>
          <a:lstStyle/>
          <a:p>
            <a:r>
              <a:rPr lang="en-US" dirty="0"/>
              <a:t>How Are rating grades allocated per region?</a:t>
            </a:r>
          </a:p>
        </p:txBody>
      </p:sp>
      <p:pic>
        <p:nvPicPr>
          <p:cNvPr id="9" name="Marcador de contenido 8">
            <a:extLst>
              <a:ext uri="{FF2B5EF4-FFF2-40B4-BE49-F238E27FC236}">
                <a16:creationId xmlns:a16="http://schemas.microsoft.com/office/drawing/2014/main" id="{E04E7050-A352-AC4F-B8E0-277D4C806DC7}"/>
              </a:ext>
            </a:extLst>
          </p:cNvPr>
          <p:cNvPicPr>
            <a:picLocks noGrp="1" noChangeAspect="1"/>
          </p:cNvPicPr>
          <p:nvPr>
            <p:ph idx="1"/>
          </p:nvPr>
        </p:nvPicPr>
        <p:blipFill>
          <a:blip r:embed="rId2"/>
          <a:stretch>
            <a:fillRect/>
          </a:stretch>
        </p:blipFill>
        <p:spPr>
          <a:xfrm>
            <a:off x="1349481" y="2140828"/>
            <a:ext cx="9493037" cy="4015016"/>
          </a:xfrm>
        </p:spPr>
      </p:pic>
    </p:spTree>
    <p:extLst>
      <p:ext uri="{BB962C8B-B14F-4D97-AF65-F5344CB8AC3E}">
        <p14:creationId xmlns:p14="http://schemas.microsoft.com/office/powerpoint/2010/main" val="407791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485B9-D80F-9E4C-88E7-DAEFC737C1D4}"/>
              </a:ext>
            </a:extLst>
          </p:cNvPr>
          <p:cNvSpPr>
            <a:spLocks noGrp="1"/>
          </p:cNvSpPr>
          <p:nvPr>
            <p:ph type="title"/>
          </p:nvPr>
        </p:nvSpPr>
        <p:spPr/>
        <p:txBody>
          <a:bodyPr/>
          <a:lstStyle/>
          <a:p>
            <a:r>
              <a:rPr lang="en-US" dirty="0"/>
              <a:t>The Classification Model</a:t>
            </a:r>
          </a:p>
        </p:txBody>
      </p:sp>
      <p:pic>
        <p:nvPicPr>
          <p:cNvPr id="7" name="Marcador de contenido 6">
            <a:extLst>
              <a:ext uri="{FF2B5EF4-FFF2-40B4-BE49-F238E27FC236}">
                <a16:creationId xmlns:a16="http://schemas.microsoft.com/office/drawing/2014/main" id="{21C121BF-D055-C44F-9E2C-EDEFCCA9BF73}"/>
              </a:ext>
            </a:extLst>
          </p:cNvPr>
          <p:cNvPicPr>
            <a:picLocks noGrp="1" noChangeAspect="1"/>
          </p:cNvPicPr>
          <p:nvPr>
            <p:ph sz="half" idx="1"/>
          </p:nvPr>
        </p:nvPicPr>
        <p:blipFill>
          <a:blip r:embed="rId2"/>
          <a:stretch>
            <a:fillRect/>
          </a:stretch>
        </p:blipFill>
        <p:spPr>
          <a:xfrm>
            <a:off x="581193" y="1991665"/>
            <a:ext cx="2764586" cy="4239508"/>
          </a:xfrm>
        </p:spPr>
      </p:pic>
      <p:pic>
        <p:nvPicPr>
          <p:cNvPr id="11" name="Imagen 10">
            <a:extLst>
              <a:ext uri="{FF2B5EF4-FFF2-40B4-BE49-F238E27FC236}">
                <a16:creationId xmlns:a16="http://schemas.microsoft.com/office/drawing/2014/main" id="{0556FB1E-1E61-3146-957E-CDCD7F040077}"/>
              </a:ext>
            </a:extLst>
          </p:cNvPr>
          <p:cNvPicPr>
            <a:picLocks noChangeAspect="1"/>
          </p:cNvPicPr>
          <p:nvPr/>
        </p:nvPicPr>
        <p:blipFill>
          <a:blip r:embed="rId3"/>
          <a:stretch>
            <a:fillRect/>
          </a:stretch>
        </p:blipFill>
        <p:spPr>
          <a:xfrm>
            <a:off x="3650579" y="3370240"/>
            <a:ext cx="6477000" cy="3111500"/>
          </a:xfrm>
          <a:prstGeom prst="rect">
            <a:avLst/>
          </a:prstGeom>
        </p:spPr>
      </p:pic>
      <p:pic>
        <p:nvPicPr>
          <p:cNvPr id="4" name="Imagen 3">
            <a:extLst>
              <a:ext uri="{FF2B5EF4-FFF2-40B4-BE49-F238E27FC236}">
                <a16:creationId xmlns:a16="http://schemas.microsoft.com/office/drawing/2014/main" id="{AFF0C299-5896-0848-937B-6965B75F33EB}"/>
              </a:ext>
            </a:extLst>
          </p:cNvPr>
          <p:cNvPicPr>
            <a:picLocks noChangeAspect="1"/>
          </p:cNvPicPr>
          <p:nvPr/>
        </p:nvPicPr>
        <p:blipFill>
          <a:blip r:embed="rId4"/>
          <a:stretch>
            <a:fillRect/>
          </a:stretch>
        </p:blipFill>
        <p:spPr>
          <a:xfrm>
            <a:off x="5707979" y="1991665"/>
            <a:ext cx="4419600" cy="1079500"/>
          </a:xfrm>
          <a:prstGeom prst="rect">
            <a:avLst/>
          </a:prstGeom>
        </p:spPr>
      </p:pic>
    </p:spTree>
    <p:extLst>
      <p:ext uri="{BB962C8B-B14F-4D97-AF65-F5344CB8AC3E}">
        <p14:creationId xmlns:p14="http://schemas.microsoft.com/office/powerpoint/2010/main" val="165511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D42AD-5567-F346-BA61-A815F8A151E1}"/>
              </a:ext>
            </a:extLst>
          </p:cNvPr>
          <p:cNvSpPr>
            <a:spLocks noGrp="1"/>
          </p:cNvSpPr>
          <p:nvPr>
            <p:ph type="title"/>
          </p:nvPr>
        </p:nvSpPr>
        <p:spPr/>
        <p:txBody>
          <a:bodyPr/>
          <a:lstStyle/>
          <a:p>
            <a:r>
              <a:rPr lang="en-US" dirty="0"/>
              <a:t>Conclusion and Recommendations</a:t>
            </a:r>
          </a:p>
        </p:txBody>
      </p:sp>
      <p:pic>
        <p:nvPicPr>
          <p:cNvPr id="7" name="Marcador de contenido 6">
            <a:extLst>
              <a:ext uri="{FF2B5EF4-FFF2-40B4-BE49-F238E27FC236}">
                <a16:creationId xmlns:a16="http://schemas.microsoft.com/office/drawing/2014/main" id="{F730CFD6-E992-4843-BE6D-E503579A73A9}"/>
              </a:ext>
            </a:extLst>
          </p:cNvPr>
          <p:cNvPicPr>
            <a:picLocks noGrp="1" noChangeAspect="1"/>
          </p:cNvPicPr>
          <p:nvPr>
            <p:ph idx="1"/>
          </p:nvPr>
        </p:nvPicPr>
        <p:blipFill>
          <a:blip r:embed="rId2"/>
          <a:stretch>
            <a:fillRect/>
          </a:stretch>
        </p:blipFill>
        <p:spPr>
          <a:xfrm>
            <a:off x="853219" y="2270092"/>
            <a:ext cx="5242781" cy="4045409"/>
          </a:xfrm>
        </p:spPr>
      </p:pic>
      <p:sp>
        <p:nvSpPr>
          <p:cNvPr id="8" name="CuadroTexto 7">
            <a:extLst>
              <a:ext uri="{FF2B5EF4-FFF2-40B4-BE49-F238E27FC236}">
                <a16:creationId xmlns:a16="http://schemas.microsoft.com/office/drawing/2014/main" id="{A6E6F214-A55E-3943-9565-A510342BEC5A}"/>
              </a:ext>
            </a:extLst>
          </p:cNvPr>
          <p:cNvSpPr txBox="1"/>
          <p:nvPr/>
        </p:nvSpPr>
        <p:spPr>
          <a:xfrm>
            <a:off x="2598311" y="1900760"/>
            <a:ext cx="2608599" cy="369332"/>
          </a:xfrm>
          <a:prstGeom prst="rect">
            <a:avLst/>
          </a:prstGeom>
          <a:noFill/>
        </p:spPr>
        <p:txBody>
          <a:bodyPr wrap="none" rtlCol="0">
            <a:spAutoFit/>
          </a:bodyPr>
          <a:lstStyle/>
          <a:p>
            <a:r>
              <a:rPr lang="en-US" dirty="0"/>
              <a:t>2018 Predictions (sample)</a:t>
            </a:r>
          </a:p>
        </p:txBody>
      </p:sp>
      <p:sp>
        <p:nvSpPr>
          <p:cNvPr id="10" name="CuadroTexto 9">
            <a:extLst>
              <a:ext uri="{FF2B5EF4-FFF2-40B4-BE49-F238E27FC236}">
                <a16:creationId xmlns:a16="http://schemas.microsoft.com/office/drawing/2014/main" id="{6B6EB93D-5D29-6C4A-B254-E46ECFB82D99}"/>
              </a:ext>
            </a:extLst>
          </p:cNvPr>
          <p:cNvSpPr txBox="1"/>
          <p:nvPr/>
        </p:nvSpPr>
        <p:spPr>
          <a:xfrm>
            <a:off x="6502400" y="2888343"/>
            <a:ext cx="510840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model achieves a precision score of about 52%.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model does not replace current more complete models, but it could be used as a feature engineering model that outputs a new feature to be used in existing models and increase their performance.</a:t>
            </a:r>
          </a:p>
        </p:txBody>
      </p:sp>
    </p:spTree>
    <p:extLst>
      <p:ext uri="{BB962C8B-B14F-4D97-AF65-F5344CB8AC3E}">
        <p14:creationId xmlns:p14="http://schemas.microsoft.com/office/powerpoint/2010/main" val="163796673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31519</TotalTime>
  <Words>448</Words>
  <Application>Microsoft Macintosh PowerPoint</Application>
  <PresentationFormat>Panorámica</PresentationFormat>
  <Paragraphs>52</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Gill Sans MT</vt:lpstr>
      <vt:lpstr>Wingdings 2</vt:lpstr>
      <vt:lpstr>Dividendo</vt:lpstr>
      <vt:lpstr>Predicting Sovereign credit ratings using Worldwide Governance Indicators (WGI)</vt:lpstr>
      <vt:lpstr>Agenda</vt:lpstr>
      <vt:lpstr>Background</vt:lpstr>
      <vt:lpstr>The data</vt:lpstr>
      <vt:lpstr>Governance Indicators Through Time</vt:lpstr>
      <vt:lpstr>WGI for each of the rating categories</vt:lpstr>
      <vt:lpstr>How Are rating grades allocated per region?</vt:lpstr>
      <vt:lpstr>The Classification Model</vt:lpstr>
      <vt:lpstr>Conclusion and Recommendations</vt:lpstr>
      <vt:lpstr>Further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Sovereign credit ratings using Worldwide Governance Indicators (WGI)</dc:title>
  <dc:creator>Aguilar Islas, Fernando</dc:creator>
  <cp:lastModifiedBy>Aguilar Islas, Fernando</cp:lastModifiedBy>
  <cp:revision>16</cp:revision>
  <dcterms:created xsi:type="dcterms:W3CDTF">2019-12-17T16:25:06Z</dcterms:created>
  <dcterms:modified xsi:type="dcterms:W3CDTF">2020-01-08T15:38:46Z</dcterms:modified>
</cp:coreProperties>
</file>