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4" r:id="rId5"/>
    <p:sldId id="272" r:id="rId6"/>
    <p:sldId id="294" r:id="rId7"/>
    <p:sldId id="295" r:id="rId8"/>
    <p:sldId id="296" r:id="rId9"/>
    <p:sldId id="297"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p:cViewPr varScale="1">
        <p:scale>
          <a:sx n="120" d="100"/>
          <a:sy n="120" d="100"/>
        </p:scale>
        <p:origin x="200" y="552"/>
      </p:cViewPr>
      <p:guideLst>
        <p:guide orient="horz" pos="18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728192"/>
          </a:xfrm>
          <a:prstGeom prst="rect">
            <a:avLst/>
          </a:prstGeom>
          <a:gradFill flip="none" rotWithShape="1">
            <a:gsLst>
              <a:gs pos="20000">
                <a:srgbClr val="FFFFFF">
                  <a:alpha val="90000"/>
                </a:srgbClr>
              </a:gs>
              <a:gs pos="0">
                <a:schemeClr val="bg1">
                  <a:alpha val="0"/>
                </a:schemeClr>
              </a:gs>
              <a:gs pos="80000">
                <a:schemeClr val="bg1">
                  <a:alpha val="9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Text Placeholder 9"/>
          <p:cNvSpPr>
            <a:spLocks noGrp="1"/>
          </p:cNvSpPr>
          <p:nvPr>
            <p:ph type="body" sz="quarter" idx="10" hasCustomPrompt="1"/>
          </p:nvPr>
        </p:nvSpPr>
        <p:spPr>
          <a:xfrm>
            <a:off x="0" y="3295076"/>
            <a:ext cx="9144000" cy="612000"/>
          </a:xfrm>
          <a:prstGeom prst="rect">
            <a:avLst/>
          </a:prstGeom>
        </p:spPr>
        <p:txBody>
          <a:bodyPr anchor="ctr"/>
          <a:lstStyle>
            <a:lvl1pPr marL="0" indent="0" algn="ctr">
              <a:lnSpc>
                <a:spcPct val="100000"/>
              </a:lnSpc>
              <a:buNone/>
              <a:defRPr sz="3600" b="1" baseline="0">
                <a:solidFill>
                  <a:schemeClr val="accent1"/>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148" y="3920168"/>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a:spcBef>
                <a:spcPts val="0"/>
              </a:spcBef>
              <a:defRPr/>
            </a:pPr>
            <a:r>
              <a:rPr lang="en-US" altLang="ko-KR" sz="1400" b="1" dirty="0"/>
              <a:t>INSERT THE TITLE 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3112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flipH="1">
            <a:off x="4860032" y="1131590"/>
            <a:ext cx="4283968" cy="2880320"/>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1321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0474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3" hasCustomPrompt="1"/>
          </p:nvPr>
        </p:nvSpPr>
        <p:spPr>
          <a:xfrm>
            <a:off x="60948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49185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3" hasCustomPrompt="1"/>
          </p:nvPr>
        </p:nvSpPr>
        <p:spPr>
          <a:xfrm>
            <a:off x="3119664" y="241759"/>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Rectangle 8"/>
          <p:cNvSpPr/>
          <p:nvPr userDrawn="1"/>
        </p:nvSpPr>
        <p:spPr>
          <a:xfrm flipH="1">
            <a:off x="164882"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flipH="1">
            <a:off x="6069538"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icture Placeholder 2"/>
          <p:cNvSpPr>
            <a:spLocks noGrp="1"/>
          </p:cNvSpPr>
          <p:nvPr>
            <p:ph type="pic" idx="14" hasCustomPrompt="1"/>
          </p:nvPr>
        </p:nvSpPr>
        <p:spPr>
          <a:xfrm>
            <a:off x="3119664" y="1815750"/>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3119664" y="3389741"/>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30273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userDrawn="1"/>
        </p:nvSpPr>
        <p:spPr>
          <a:xfrm flipH="1">
            <a:off x="0" y="0"/>
            <a:ext cx="9144000" cy="5143500"/>
          </a:xfrm>
          <a:custGeom>
            <a:avLst/>
            <a:gdLst/>
            <a:ahLst/>
            <a:cxnLst/>
            <a:rect l="l" t="t" r="r" b="b"/>
            <a:pathLst>
              <a:path w="9153539" h="5143500">
                <a:moveTo>
                  <a:pt x="8820472" y="267494"/>
                </a:moveTo>
                <a:lnTo>
                  <a:pt x="8820472" y="4948014"/>
                </a:lnTo>
                <a:lnTo>
                  <a:pt x="5553076" y="4948014"/>
                </a:lnTo>
                <a:lnTo>
                  <a:pt x="5553076" y="267494"/>
                </a:lnTo>
                <a:close/>
                <a:moveTo>
                  <a:pt x="9153539" y="0"/>
                </a:moveTo>
                <a:lnTo>
                  <a:pt x="0" y="0"/>
                </a:lnTo>
                <a:lnTo>
                  <a:pt x="0" y="5143500"/>
                </a:lnTo>
                <a:lnTo>
                  <a:pt x="9153539" y="5143500"/>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267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7200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p:cNvSpPr/>
          <p:nvPr userDrawn="1"/>
        </p:nvSpPr>
        <p:spPr>
          <a:xfrm>
            <a:off x="2519772" y="519522"/>
            <a:ext cx="4104456" cy="4104456"/>
          </a:xfrm>
          <a:prstGeom prst="ellips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p:cNvSpPr>
            <a:spLocks noGrp="1"/>
          </p:cNvSpPr>
          <p:nvPr>
            <p:ph type="body" sz="quarter" idx="10" hasCustomPrompt="1"/>
          </p:nvPr>
        </p:nvSpPr>
        <p:spPr>
          <a:xfrm>
            <a:off x="2519772" y="2116842"/>
            <a:ext cx="410445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2519624" y="2715766"/>
            <a:ext cx="410445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721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flipH="1">
            <a:off x="0" y="0"/>
            <a:ext cx="3203848" cy="51435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72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0" y="3723878"/>
            <a:ext cx="9144000" cy="141962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3888209" y="3040087"/>
            <a:ext cx="1367581" cy="1367581"/>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3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26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Rectangle 7"/>
          <p:cNvSpPr/>
          <p:nvPr userDrawn="1"/>
        </p:nvSpPr>
        <p:spPr>
          <a:xfrm flipH="1">
            <a:off x="0" y="2304256"/>
            <a:ext cx="9144000" cy="1419622"/>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52282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11" name="Picture Placeholder 2"/>
          <p:cNvSpPr>
            <a:spLocks noGrp="1"/>
          </p:cNvSpPr>
          <p:nvPr>
            <p:ph type="pic" idx="1" hasCustomPrompt="1"/>
          </p:nvPr>
        </p:nvSpPr>
        <p:spPr>
          <a:xfrm>
            <a:off x="3755527" y="166096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844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004047" y="1779661"/>
            <a:ext cx="3200431" cy="2410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265515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8" r:id="rId4"/>
    <p:sldLayoutId id="2147483669" r:id="rId5"/>
    <p:sldLayoutId id="2147483670" r:id="rId6"/>
    <p:sldLayoutId id="2147483671" r:id="rId7"/>
    <p:sldLayoutId id="2147483672" r:id="rId8"/>
    <p:sldLayoutId id="2147483673" r:id="rId9"/>
    <p:sldLayoutId id="2147483674" r:id="rId10"/>
    <p:sldLayoutId id="2147483676" r:id="rId11"/>
    <p:sldLayoutId id="2147483675" r:id="rId12"/>
    <p:sldLayoutId id="2147483677" r:id="rId13"/>
    <p:sldLayoutId id="214748365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73" y="3291830"/>
            <a:ext cx="9144000" cy="648071"/>
          </a:xfrm>
        </p:spPr>
        <p:txBody>
          <a:bodyPr/>
          <a:lstStyle/>
          <a:p>
            <a:r>
              <a:rPr lang="en-US" altLang="ko-KR" dirty="0">
                <a:ea typeface="맑은 고딕" pitchFamily="50" charset="-127"/>
              </a:rPr>
              <a:t>Time Series Analysis</a:t>
            </a:r>
            <a:endParaRPr lang="en-US" altLang="ko-KR" dirty="0"/>
          </a:p>
        </p:txBody>
      </p:sp>
      <p:sp>
        <p:nvSpPr>
          <p:cNvPr id="4" name="Text Placeholder 3"/>
          <p:cNvSpPr>
            <a:spLocks noGrp="1"/>
          </p:cNvSpPr>
          <p:nvPr>
            <p:ph type="body" sz="quarter" idx="11"/>
          </p:nvPr>
        </p:nvSpPr>
        <p:spPr>
          <a:xfrm>
            <a:off x="-148" y="3975905"/>
            <a:ext cx="9144000" cy="288032"/>
          </a:xfrm>
        </p:spPr>
        <p:txBody>
          <a:bodyPr/>
          <a:lstStyle/>
          <a:p>
            <a:pPr>
              <a:spcBef>
                <a:spcPts val="0"/>
              </a:spcBef>
              <a:defRPr/>
            </a:pPr>
            <a:r>
              <a:rPr lang="en-US" altLang="ko-KR" b="1" dirty="0"/>
              <a:t>Recommended Zip Codes to Develop New Rental Properties</a:t>
            </a:r>
            <a:endParaRPr lang="en-US" altLang="ko-KR" dirty="0"/>
          </a:p>
        </p:txBody>
      </p:sp>
      <p:sp>
        <p:nvSpPr>
          <p:cNvPr id="5" name="TextBox 4"/>
          <p:cNvSpPr txBox="1"/>
          <p:nvPr/>
        </p:nvSpPr>
        <p:spPr>
          <a:xfrm>
            <a:off x="2411612" y="4375274"/>
            <a:ext cx="4320480" cy="261610"/>
          </a:xfrm>
          <a:prstGeom prst="rect">
            <a:avLst/>
          </a:prstGeom>
          <a:noFill/>
        </p:spPr>
        <p:txBody>
          <a:bodyPr wrap="square" rtlCol="0">
            <a:spAutoFit/>
          </a:bodyPr>
          <a:lstStyle/>
          <a:p>
            <a:pPr algn="ctr"/>
            <a:r>
              <a:rPr lang="en-US" altLang="ko-KR" sz="1100" b="1" dirty="0">
                <a:solidFill>
                  <a:schemeClr val="accent1"/>
                </a:solidFill>
                <a:cs typeface="Arial" pitchFamily="34" charset="0"/>
              </a:rPr>
              <a:t>Presented by: Fernando Aguilar Islas</a:t>
            </a:r>
            <a:endParaRPr lang="ko-KR" altLang="en-US" sz="1100" b="1" dirty="0">
              <a:solidFill>
                <a:schemeClr val="accent1"/>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51520" y="195486"/>
            <a:ext cx="2952328" cy="115212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itchFamily="34" charset="0"/>
              </a:rPr>
              <a:t>Agenda</a:t>
            </a:r>
          </a:p>
        </p:txBody>
      </p:sp>
      <p:sp>
        <p:nvSpPr>
          <p:cNvPr id="3" name="Oval 2"/>
          <p:cNvSpPr/>
          <p:nvPr/>
        </p:nvSpPr>
        <p:spPr>
          <a:xfrm>
            <a:off x="2829177" y="863105"/>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829178" y="2191754"/>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829178" y="3579862"/>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017129" y="3788907"/>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Pie 24"/>
          <p:cNvSpPr/>
          <p:nvPr/>
        </p:nvSpPr>
        <p:spPr>
          <a:xfrm>
            <a:off x="2970226" y="1042034"/>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Oval 21"/>
          <p:cNvSpPr>
            <a:spLocks noChangeAspect="1"/>
          </p:cNvSpPr>
          <p:nvPr/>
        </p:nvSpPr>
        <p:spPr>
          <a:xfrm>
            <a:off x="3017129" y="2378268"/>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779911" y="883799"/>
            <a:ext cx="4320480" cy="955691"/>
            <a:chOff x="803640" y="3362835"/>
            <a:chExt cx="2059657" cy="955691"/>
          </a:xfrm>
        </p:grpSpPr>
        <p:sp>
          <p:nvSpPr>
            <p:cNvPr id="15" name="TextBox 14"/>
            <p:cNvSpPr txBox="1"/>
            <p:nvPr/>
          </p:nvSpPr>
          <p:spPr>
            <a:xfrm>
              <a:off x="803640" y="3579862"/>
              <a:ext cx="2059657"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Zip codes were filtered according to median home price, historical return on investment to date, and urbanization.</a:t>
              </a:r>
              <a:endParaRPr lang="ko-KR" altLang="en-US" sz="14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Zip Code Selection</a:t>
              </a:r>
              <a:endParaRPr lang="ko-KR" altLang="en-US" sz="1400" b="1" dirty="0">
                <a:solidFill>
                  <a:schemeClr val="accent1"/>
                </a:solidFill>
                <a:cs typeface="Arial" pitchFamily="34" charset="0"/>
              </a:endParaRPr>
            </a:p>
          </p:txBody>
        </p:sp>
      </p:grpSp>
      <p:grpSp>
        <p:nvGrpSpPr>
          <p:cNvPr id="17" name="Group 16"/>
          <p:cNvGrpSpPr/>
          <p:nvPr/>
        </p:nvGrpSpPr>
        <p:grpSpPr>
          <a:xfrm>
            <a:off x="3779912" y="2212448"/>
            <a:ext cx="4320480" cy="955691"/>
            <a:chOff x="803640" y="3362835"/>
            <a:chExt cx="2059657" cy="955691"/>
          </a:xfrm>
        </p:grpSpPr>
        <p:sp>
          <p:nvSpPr>
            <p:cNvPr id="18" name="TextBox 17"/>
            <p:cNvSpPr txBox="1"/>
            <p:nvPr/>
          </p:nvSpPr>
          <p:spPr>
            <a:xfrm>
              <a:off x="803640" y="3579862"/>
              <a:ext cx="2059657"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Calculate monthly returns from the historical median home prices and build a time series model to forecast 10-year returns.</a:t>
              </a:r>
              <a:endParaRPr lang="ko-KR" altLang="en-US" sz="14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Time Series Analysis</a:t>
              </a:r>
              <a:endParaRPr lang="ko-KR" altLang="en-US" sz="1400" b="1" dirty="0">
                <a:solidFill>
                  <a:schemeClr val="accent1"/>
                </a:solidFill>
                <a:cs typeface="Arial" pitchFamily="34" charset="0"/>
              </a:endParaRPr>
            </a:p>
          </p:txBody>
        </p:sp>
      </p:grpSp>
      <p:grpSp>
        <p:nvGrpSpPr>
          <p:cNvPr id="20" name="Group 19"/>
          <p:cNvGrpSpPr/>
          <p:nvPr/>
        </p:nvGrpSpPr>
        <p:grpSpPr>
          <a:xfrm>
            <a:off x="3779912" y="3600556"/>
            <a:ext cx="4320480" cy="740247"/>
            <a:chOff x="803640" y="3362835"/>
            <a:chExt cx="2059657" cy="740247"/>
          </a:xfrm>
        </p:grpSpPr>
        <p:sp>
          <p:nvSpPr>
            <p:cNvPr id="21" name="TextBox 20"/>
            <p:cNvSpPr txBox="1"/>
            <p:nvPr/>
          </p:nvSpPr>
          <p:spPr>
            <a:xfrm>
              <a:off x="803640" y="3579862"/>
              <a:ext cx="2059657"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Recommendations are issued according to forecasts derived from the predictive models.</a:t>
              </a:r>
              <a:endParaRPr lang="ko-KR" altLang="en-US" sz="14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Recommendations</a:t>
              </a:r>
              <a:endParaRPr lang="ko-KR" altLang="en-US" sz="1400" b="1" dirty="0">
                <a:solidFill>
                  <a:schemeClr val="accent1"/>
                </a:solidFill>
                <a:cs typeface="Arial" pitchFamily="34" charset="0"/>
              </a:endParaRPr>
            </a:p>
          </p:txBody>
        </p:sp>
      </p:grpSp>
      <p:grpSp>
        <p:nvGrpSpPr>
          <p:cNvPr id="26" name="Group 20">
            <a:extLst>
              <a:ext uri="{FF2B5EF4-FFF2-40B4-BE49-F238E27FC236}">
                <a16:creationId xmlns:a16="http://schemas.microsoft.com/office/drawing/2014/main" id="{88FBEADE-B970-A14F-9FE2-2ABE981C416D}"/>
              </a:ext>
            </a:extLst>
          </p:cNvPr>
          <p:cNvGrpSpPr/>
          <p:nvPr/>
        </p:nvGrpSpPr>
        <p:grpSpPr>
          <a:xfrm>
            <a:off x="323528" y="1672484"/>
            <a:ext cx="1908608" cy="2411434"/>
            <a:chOff x="863771" y="1459893"/>
            <a:chExt cx="1908608" cy="2411434"/>
          </a:xfrm>
          <a:solidFill>
            <a:schemeClr val="tx1">
              <a:lumMod val="75000"/>
              <a:lumOff val="25000"/>
            </a:schemeClr>
          </a:solidFill>
        </p:grpSpPr>
        <p:grpSp>
          <p:nvGrpSpPr>
            <p:cNvPr id="27" name="Group 4">
              <a:extLst>
                <a:ext uri="{FF2B5EF4-FFF2-40B4-BE49-F238E27FC236}">
                  <a16:creationId xmlns:a16="http://schemas.microsoft.com/office/drawing/2014/main" id="{A1185C4D-D2B9-484C-B1A9-8E344CD735A9}"/>
                </a:ext>
              </a:extLst>
            </p:cNvPr>
            <p:cNvGrpSpPr/>
            <p:nvPr/>
          </p:nvGrpSpPr>
          <p:grpSpPr>
            <a:xfrm>
              <a:off x="863771" y="1459893"/>
              <a:ext cx="1908608" cy="2411434"/>
              <a:chOff x="1407747" y="409495"/>
              <a:chExt cx="4964453" cy="6272345"/>
            </a:xfrm>
            <a:grpFill/>
          </p:grpSpPr>
          <p:sp>
            <p:nvSpPr>
              <p:cNvPr id="32" name="Donut 5">
                <a:extLst>
                  <a:ext uri="{FF2B5EF4-FFF2-40B4-BE49-F238E27FC236}">
                    <a16:creationId xmlns:a16="http://schemas.microsoft.com/office/drawing/2014/main" id="{C1DE72D7-74F0-B44F-80B3-774F79846F26}"/>
                  </a:ext>
                </a:extLst>
              </p:cNvPr>
              <p:cNvSpPr/>
              <p:nvPr/>
            </p:nvSpPr>
            <p:spPr>
              <a:xfrm>
                <a:off x="1407747" y="1717391"/>
                <a:ext cx="4964453" cy="4964449"/>
              </a:xfrm>
              <a:prstGeom prst="donut">
                <a:avLst>
                  <a:gd name="adj" fmla="val 92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3" name="Group 6">
                <a:extLst>
                  <a:ext uri="{FF2B5EF4-FFF2-40B4-BE49-F238E27FC236}">
                    <a16:creationId xmlns:a16="http://schemas.microsoft.com/office/drawing/2014/main" id="{5D875FB9-35E4-F840-A4FA-313F19154B8B}"/>
                  </a:ext>
                </a:extLst>
              </p:cNvPr>
              <p:cNvGrpSpPr/>
              <p:nvPr/>
            </p:nvGrpSpPr>
            <p:grpSpPr>
              <a:xfrm rot="19457521">
                <a:off x="1961641" y="1354645"/>
                <a:ext cx="727496" cy="900126"/>
                <a:chOff x="4247964" y="1189551"/>
                <a:chExt cx="288032" cy="356380"/>
              </a:xfrm>
              <a:grpFill/>
            </p:grpSpPr>
            <p:sp>
              <p:nvSpPr>
                <p:cNvPr id="40" name="Rectangle 14">
                  <a:extLst>
                    <a:ext uri="{FF2B5EF4-FFF2-40B4-BE49-F238E27FC236}">
                      <a16:creationId xmlns:a16="http://schemas.microsoft.com/office/drawing/2014/main" id="{176D2824-4A21-F142-9CFC-94B7501AA17C}"/>
                    </a:ext>
                  </a:extLst>
                </p:cNvPr>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ounded Rectangle 15">
                  <a:extLst>
                    <a:ext uri="{FF2B5EF4-FFF2-40B4-BE49-F238E27FC236}">
                      <a16:creationId xmlns:a16="http://schemas.microsoft.com/office/drawing/2014/main" id="{4EA06C27-60AA-244A-95DD-BBD63BD6E58C}"/>
                    </a:ext>
                  </a:extLst>
                </p:cNvPr>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Group 7">
                <a:extLst>
                  <a:ext uri="{FF2B5EF4-FFF2-40B4-BE49-F238E27FC236}">
                    <a16:creationId xmlns:a16="http://schemas.microsoft.com/office/drawing/2014/main" id="{B9943522-6715-3647-AE36-840E2980471C}"/>
                  </a:ext>
                </a:extLst>
              </p:cNvPr>
              <p:cNvGrpSpPr/>
              <p:nvPr/>
            </p:nvGrpSpPr>
            <p:grpSpPr>
              <a:xfrm rot="2160000">
                <a:off x="5200017" y="1372424"/>
                <a:ext cx="727496" cy="900126"/>
                <a:chOff x="4247964" y="1189551"/>
                <a:chExt cx="288032" cy="356380"/>
              </a:xfrm>
              <a:grpFill/>
            </p:grpSpPr>
            <p:sp>
              <p:nvSpPr>
                <p:cNvPr id="38" name="Rectangle 12">
                  <a:extLst>
                    <a:ext uri="{FF2B5EF4-FFF2-40B4-BE49-F238E27FC236}">
                      <a16:creationId xmlns:a16="http://schemas.microsoft.com/office/drawing/2014/main" id="{E6CA5D73-A141-1F46-AC0B-502A1A63D368}"/>
                    </a:ext>
                  </a:extLst>
                </p:cNvPr>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ed Rectangle 13">
                  <a:extLst>
                    <a:ext uri="{FF2B5EF4-FFF2-40B4-BE49-F238E27FC236}">
                      <a16:creationId xmlns:a16="http://schemas.microsoft.com/office/drawing/2014/main" id="{683D272B-F8BA-4742-A96A-C8F666BE4D24}"/>
                    </a:ext>
                  </a:extLst>
                </p:cNvPr>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 name="Group 8">
                <a:extLst>
                  <a:ext uri="{FF2B5EF4-FFF2-40B4-BE49-F238E27FC236}">
                    <a16:creationId xmlns:a16="http://schemas.microsoft.com/office/drawing/2014/main" id="{FB74C81E-F6B6-1A43-B761-E6ECDC36FC4D}"/>
                  </a:ext>
                </a:extLst>
              </p:cNvPr>
              <p:cNvGrpSpPr/>
              <p:nvPr/>
            </p:nvGrpSpPr>
            <p:grpSpPr>
              <a:xfrm>
                <a:off x="3343325" y="409495"/>
                <a:ext cx="1048423" cy="1564742"/>
                <a:chOff x="4241800" y="1250226"/>
                <a:chExt cx="288032" cy="429880"/>
              </a:xfrm>
              <a:grpFill/>
            </p:grpSpPr>
            <p:sp>
              <p:nvSpPr>
                <p:cNvPr id="36" name="Rectangle 10">
                  <a:extLst>
                    <a:ext uri="{FF2B5EF4-FFF2-40B4-BE49-F238E27FC236}">
                      <a16:creationId xmlns:a16="http://schemas.microsoft.com/office/drawing/2014/main" id="{9AE3822D-CDA6-7841-B9D0-2AC35DEEEB96}"/>
                    </a:ext>
                  </a:extLst>
                </p:cNvPr>
                <p:cNvSpPr/>
                <p:nvPr/>
              </p:nvSpPr>
              <p:spPr>
                <a:xfrm>
                  <a:off x="4301980" y="1462295"/>
                  <a:ext cx="180000" cy="2178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ounded Rectangle 11">
                  <a:extLst>
                    <a:ext uri="{FF2B5EF4-FFF2-40B4-BE49-F238E27FC236}">
                      <a16:creationId xmlns:a16="http://schemas.microsoft.com/office/drawing/2014/main" id="{F03A3634-4AD4-5E47-B2C8-58B070570F1F}"/>
                    </a:ext>
                  </a:extLst>
                </p:cNvPr>
                <p:cNvSpPr/>
                <p:nvPr/>
              </p:nvSpPr>
              <p:spPr>
                <a:xfrm>
                  <a:off x="4241800" y="1250226"/>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8" name="Flowchart: Delay 16">
              <a:extLst>
                <a:ext uri="{FF2B5EF4-FFF2-40B4-BE49-F238E27FC236}">
                  <a16:creationId xmlns:a16="http://schemas.microsoft.com/office/drawing/2014/main" id="{0844488D-5F77-D140-934F-042DE68202A6}"/>
                </a:ext>
              </a:extLst>
            </p:cNvPr>
            <p:cNvSpPr/>
            <p:nvPr/>
          </p:nvSpPr>
          <p:spPr>
            <a:xfrm>
              <a:off x="1002019" y="2879998"/>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Flowchart: Delay 17">
              <a:extLst>
                <a:ext uri="{FF2B5EF4-FFF2-40B4-BE49-F238E27FC236}">
                  <a16:creationId xmlns:a16="http://schemas.microsoft.com/office/drawing/2014/main" id="{4E296661-C1EC-3946-8BDD-522BF85AA85D}"/>
                </a:ext>
              </a:extLst>
            </p:cNvPr>
            <p:cNvSpPr/>
            <p:nvPr/>
          </p:nvSpPr>
          <p:spPr>
            <a:xfrm rot="5400000">
              <a:off x="1710075" y="2133045"/>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Flowchart: Delay 18">
              <a:extLst>
                <a:ext uri="{FF2B5EF4-FFF2-40B4-BE49-F238E27FC236}">
                  <a16:creationId xmlns:a16="http://schemas.microsoft.com/office/drawing/2014/main" id="{363CA9E0-54D8-B246-80F9-32160557E0E1}"/>
                </a:ext>
              </a:extLst>
            </p:cNvPr>
            <p:cNvSpPr/>
            <p:nvPr/>
          </p:nvSpPr>
          <p:spPr>
            <a:xfrm rot="10800000">
              <a:off x="2418131" y="28683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Flowchart: Delay 19">
              <a:extLst>
                <a:ext uri="{FF2B5EF4-FFF2-40B4-BE49-F238E27FC236}">
                  <a16:creationId xmlns:a16="http://schemas.microsoft.com/office/drawing/2014/main" id="{C4A04F4E-1E2B-F848-B3C4-945DD5848423}"/>
                </a:ext>
              </a:extLst>
            </p:cNvPr>
            <p:cNvSpPr/>
            <p:nvPr/>
          </p:nvSpPr>
          <p:spPr>
            <a:xfrm rot="16200000">
              <a:off x="1710077" y="35258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2" name="Group 24">
            <a:extLst>
              <a:ext uri="{FF2B5EF4-FFF2-40B4-BE49-F238E27FC236}">
                <a16:creationId xmlns:a16="http://schemas.microsoft.com/office/drawing/2014/main" id="{31189B6B-0A7F-F140-872E-34312FAA6C47}"/>
              </a:ext>
            </a:extLst>
          </p:cNvPr>
          <p:cNvGrpSpPr/>
          <p:nvPr/>
        </p:nvGrpSpPr>
        <p:grpSpPr>
          <a:xfrm>
            <a:off x="1169572" y="2631524"/>
            <a:ext cx="576008" cy="629422"/>
            <a:chOff x="1746069" y="2400940"/>
            <a:chExt cx="576008" cy="629422"/>
          </a:xfrm>
          <a:solidFill>
            <a:schemeClr val="tx1">
              <a:lumMod val="75000"/>
              <a:lumOff val="25000"/>
            </a:schemeClr>
          </a:solidFill>
        </p:grpSpPr>
        <p:sp>
          <p:nvSpPr>
            <p:cNvPr id="43" name="Rectangle 21">
              <a:extLst>
                <a:ext uri="{FF2B5EF4-FFF2-40B4-BE49-F238E27FC236}">
                  <a16:creationId xmlns:a16="http://schemas.microsoft.com/office/drawing/2014/main" id="{CE7C77E7-CD75-1045-9381-326AE00C78F6}"/>
                </a:ext>
              </a:extLst>
            </p:cNvPr>
            <p:cNvSpPr/>
            <p:nvPr/>
          </p:nvSpPr>
          <p:spPr>
            <a:xfrm>
              <a:off x="1782077" y="2400940"/>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22">
              <a:extLst>
                <a:ext uri="{FF2B5EF4-FFF2-40B4-BE49-F238E27FC236}">
                  <a16:creationId xmlns:a16="http://schemas.microsoft.com/office/drawing/2014/main" id="{206C6801-BD1A-4342-AC68-EBACA99C101C}"/>
                </a:ext>
              </a:extLst>
            </p:cNvPr>
            <p:cNvSpPr/>
            <p:nvPr/>
          </p:nvSpPr>
          <p:spPr>
            <a:xfrm rot="5400000">
              <a:off x="2016077" y="2688354"/>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3">
              <a:extLst>
                <a:ext uri="{FF2B5EF4-FFF2-40B4-BE49-F238E27FC236}">
                  <a16:creationId xmlns:a16="http://schemas.microsoft.com/office/drawing/2014/main" id="{53102FA6-E763-7C4E-BD73-79B03E76B470}"/>
                </a:ext>
              </a:extLst>
            </p:cNvPr>
            <p:cNvSpPr/>
            <p:nvPr/>
          </p:nvSpPr>
          <p:spPr>
            <a:xfrm>
              <a:off x="1746069" y="28863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227027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Zip code selection</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899592" y="1652289"/>
            <a:ext cx="3338624" cy="3046988"/>
          </a:xfrm>
          <a:prstGeom prst="rect">
            <a:avLst/>
          </a:prstGeom>
          <a:noFill/>
        </p:spPr>
        <p:txBody>
          <a:bodyPr wrap="square" rtlCol="0">
            <a:spAutoFit/>
          </a:bodyPr>
          <a:lstStyle/>
          <a:p>
            <a:pPr marL="457200" indent="-457200">
              <a:buFont typeface="+mj-lt"/>
              <a:buAutoNum type="arabicPeriod"/>
            </a:pPr>
            <a:r>
              <a:rPr lang="en-US" altLang="ko-KR" sz="2400" dirty="0">
                <a:solidFill>
                  <a:schemeClr val="tx1">
                    <a:lumMod val="75000"/>
                    <a:lumOff val="25000"/>
                  </a:schemeClr>
                </a:solidFill>
                <a:cs typeface="Arial" pitchFamily="34" charset="0"/>
              </a:rPr>
              <a:t>Urbanization</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(Top 20% Size Rank)</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Median Price Level</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(35 - 60 percentile)</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Risk Profile</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(1 decile above median COV)</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Historical ROI</a:t>
            </a:r>
            <a:br>
              <a:rPr lang="en-US" altLang="ko-KR" sz="24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(Top 5 ROI)</a:t>
            </a:r>
          </a:p>
        </p:txBody>
      </p:sp>
      <p:pic>
        <p:nvPicPr>
          <p:cNvPr id="4" name="Marcador de posición de imagen 3" descr="Imagen que contiene captura de pantalla&#10;&#10;Descripción generada automáticamente">
            <a:extLst>
              <a:ext uri="{FF2B5EF4-FFF2-40B4-BE49-F238E27FC236}">
                <a16:creationId xmlns:a16="http://schemas.microsoft.com/office/drawing/2014/main" id="{2D59A9BD-FB74-F94C-A912-85D3530A6356}"/>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948" t="-24196" r="98" b="-133178"/>
          <a:stretch/>
        </p:blipFill>
        <p:spPr>
          <a:xfrm>
            <a:off x="5332704" y="-164554"/>
            <a:ext cx="3338624" cy="5143500"/>
          </a:xfrm>
        </p:spPr>
      </p:pic>
      <p:pic>
        <p:nvPicPr>
          <p:cNvPr id="8" name="Imagen 7">
            <a:extLst>
              <a:ext uri="{FF2B5EF4-FFF2-40B4-BE49-F238E27FC236}">
                <a16:creationId xmlns:a16="http://schemas.microsoft.com/office/drawing/2014/main" id="{29628FAA-97B0-ED47-B210-D9F6ECE13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116" y="2283718"/>
            <a:ext cx="2717800" cy="2578100"/>
          </a:xfrm>
          <a:prstGeom prst="rect">
            <a:avLst/>
          </a:prstGeom>
        </p:spPr>
      </p:pic>
    </p:spTree>
    <p:extLst>
      <p:ext uri="{BB962C8B-B14F-4D97-AF65-F5344CB8AC3E}">
        <p14:creationId xmlns:p14="http://schemas.microsoft.com/office/powerpoint/2010/main" val="265025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Time Series Analysis</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2222889"/>
            <a:ext cx="3389504" cy="203132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Time series data was transformed into monthly returns.</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Monthly returns are a better feature to rank zip codes.</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p:txBody>
      </p:sp>
      <p:pic>
        <p:nvPicPr>
          <p:cNvPr id="13" name="Imagen 12" descr="Imagen que contiene mapa, texto&#10;&#10;Descripción generada automáticamente">
            <a:extLst>
              <a:ext uri="{FF2B5EF4-FFF2-40B4-BE49-F238E27FC236}">
                <a16:creationId xmlns:a16="http://schemas.microsoft.com/office/drawing/2014/main" id="{AB2D8AF2-FFC2-444E-B806-B4AD00AD5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054" y="441820"/>
            <a:ext cx="4499992" cy="1854392"/>
          </a:xfrm>
          <a:prstGeom prst="rect">
            <a:avLst/>
          </a:prstGeom>
        </p:spPr>
      </p:pic>
      <p:pic>
        <p:nvPicPr>
          <p:cNvPr id="14" name="Imagen 13">
            <a:extLst>
              <a:ext uri="{FF2B5EF4-FFF2-40B4-BE49-F238E27FC236}">
                <a16:creationId xmlns:a16="http://schemas.microsoft.com/office/drawing/2014/main" id="{B5F1AA78-509E-DC43-AF2E-7303B5ECC554}"/>
              </a:ext>
            </a:extLst>
          </p:cNvPr>
          <p:cNvPicPr>
            <a:picLocks noChangeAspect="1"/>
          </p:cNvPicPr>
          <p:nvPr/>
        </p:nvPicPr>
        <p:blipFill>
          <a:blip r:embed="rId3"/>
          <a:stretch>
            <a:fillRect/>
          </a:stretch>
        </p:blipFill>
        <p:spPr>
          <a:xfrm>
            <a:off x="4177054" y="2571749"/>
            <a:ext cx="4499992" cy="2087625"/>
          </a:xfrm>
          <a:prstGeom prst="rect">
            <a:avLst/>
          </a:prstGeom>
        </p:spPr>
      </p:pic>
    </p:spTree>
    <p:extLst>
      <p:ext uri="{BB962C8B-B14F-4D97-AF65-F5344CB8AC3E}">
        <p14:creationId xmlns:p14="http://schemas.microsoft.com/office/powerpoint/2010/main" val="23468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SARIMA Model</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1178520"/>
            <a:ext cx="3389504"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Estimated the best SARIMA parameters for each zip code to capture most of the data’s signal.</a:t>
            </a:r>
          </a:p>
        </p:txBody>
      </p:sp>
      <p:pic>
        <p:nvPicPr>
          <p:cNvPr id="3" name="Imagen 2" descr="Imagen que contiene texto&#10;&#10;Descripción generada automáticamente">
            <a:extLst>
              <a:ext uri="{FF2B5EF4-FFF2-40B4-BE49-F238E27FC236}">
                <a16:creationId xmlns:a16="http://schemas.microsoft.com/office/drawing/2014/main" id="{D41AF48D-E4F4-BA42-827D-19CFCBAB1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9550"/>
            <a:ext cx="3898900" cy="4724400"/>
          </a:xfrm>
          <a:prstGeom prst="rect">
            <a:avLst/>
          </a:prstGeom>
        </p:spPr>
      </p:pic>
      <p:pic>
        <p:nvPicPr>
          <p:cNvPr id="4" name="Imagen 3">
            <a:extLst>
              <a:ext uri="{FF2B5EF4-FFF2-40B4-BE49-F238E27FC236}">
                <a16:creationId xmlns:a16="http://schemas.microsoft.com/office/drawing/2014/main" id="{4604E4F7-72FA-A845-928F-17F90463F994}"/>
              </a:ext>
            </a:extLst>
          </p:cNvPr>
          <p:cNvPicPr>
            <a:picLocks noChangeAspect="1"/>
          </p:cNvPicPr>
          <p:nvPr/>
        </p:nvPicPr>
        <p:blipFill>
          <a:blip r:embed="rId3"/>
          <a:stretch>
            <a:fillRect/>
          </a:stretch>
        </p:blipFill>
        <p:spPr>
          <a:xfrm>
            <a:off x="539552" y="3041650"/>
            <a:ext cx="4051300" cy="1892300"/>
          </a:xfrm>
          <a:prstGeom prst="rect">
            <a:avLst/>
          </a:prstGeom>
        </p:spPr>
      </p:pic>
    </p:spTree>
    <p:extLst>
      <p:ext uri="{BB962C8B-B14F-4D97-AF65-F5344CB8AC3E}">
        <p14:creationId xmlns:p14="http://schemas.microsoft.com/office/powerpoint/2010/main" val="227616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955312"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Forecasts and Recommendations</a:t>
            </a:r>
            <a:endParaRPr lang="en-US" altLang="ko-KR" b="1" dirty="0">
              <a:solidFill>
                <a:schemeClr val="tx1">
                  <a:lumMod val="75000"/>
                  <a:lumOff val="25000"/>
                </a:schemeClr>
              </a:solidFill>
              <a:latin typeface="+mj-lt"/>
              <a:cs typeface="Arial" pitchFamily="34" charset="0"/>
            </a:endParaRPr>
          </a:p>
        </p:txBody>
      </p:sp>
      <p:pic>
        <p:nvPicPr>
          <p:cNvPr id="5" name="Imagen 4">
            <a:extLst>
              <a:ext uri="{FF2B5EF4-FFF2-40B4-BE49-F238E27FC236}">
                <a16:creationId xmlns:a16="http://schemas.microsoft.com/office/drawing/2014/main" id="{3257E6A1-FC83-3049-8056-A69EEC5D6048}"/>
              </a:ext>
            </a:extLst>
          </p:cNvPr>
          <p:cNvPicPr>
            <a:picLocks noChangeAspect="1"/>
          </p:cNvPicPr>
          <p:nvPr/>
        </p:nvPicPr>
        <p:blipFill>
          <a:blip r:embed="rId2"/>
          <a:stretch>
            <a:fillRect/>
          </a:stretch>
        </p:blipFill>
        <p:spPr>
          <a:xfrm>
            <a:off x="5148064" y="1779662"/>
            <a:ext cx="3807133" cy="1584176"/>
          </a:xfrm>
          <a:prstGeom prst="rect">
            <a:avLst/>
          </a:prstGeom>
        </p:spPr>
      </p:pic>
      <p:sp>
        <p:nvSpPr>
          <p:cNvPr id="8" name="CuadroTexto 7">
            <a:extLst>
              <a:ext uri="{FF2B5EF4-FFF2-40B4-BE49-F238E27FC236}">
                <a16:creationId xmlns:a16="http://schemas.microsoft.com/office/drawing/2014/main" id="{56F06D6D-B8AA-144B-B4C3-830360153600}"/>
              </a:ext>
            </a:extLst>
          </p:cNvPr>
          <p:cNvSpPr txBox="1"/>
          <p:nvPr/>
        </p:nvSpPr>
        <p:spPr>
          <a:xfrm>
            <a:off x="472672" y="1491877"/>
            <a:ext cx="3667280" cy="2862322"/>
          </a:xfrm>
          <a:prstGeom prst="rect">
            <a:avLst/>
          </a:prstGeom>
          <a:noFill/>
        </p:spPr>
        <p:txBody>
          <a:bodyPr wrap="square" rtlCol="0">
            <a:spAutoFit/>
          </a:bodyPr>
          <a:lstStyle/>
          <a:p>
            <a:r>
              <a:rPr lang="es-MX" dirty="0"/>
              <a:t>Invest in: </a:t>
            </a:r>
          </a:p>
          <a:p>
            <a:endParaRPr lang="es-MX" dirty="0"/>
          </a:p>
          <a:p>
            <a:pPr marL="342900" indent="-342900">
              <a:buFont typeface="+mj-lt"/>
              <a:buAutoNum type="arabicPeriod"/>
            </a:pPr>
            <a:r>
              <a:rPr lang="es-MX" dirty="0"/>
              <a:t>3820: Dover, NH (216.85% 10-year total return)</a:t>
            </a:r>
            <a:br>
              <a:rPr lang="es-MX" dirty="0"/>
            </a:br>
            <a:endParaRPr lang="es-MX" dirty="0"/>
          </a:p>
          <a:p>
            <a:pPr marL="342900" indent="-342900">
              <a:buFont typeface="+mj-lt"/>
              <a:buAutoNum type="arabicPeriod"/>
            </a:pPr>
            <a:r>
              <a:rPr lang="es-MX" dirty="0"/>
              <a:t>29461: Moncks Corner, SC (216.44% 10-year total return)</a:t>
            </a:r>
            <a:br>
              <a:rPr lang="es-MX" dirty="0"/>
            </a:br>
            <a:endParaRPr lang="es-MX" dirty="0"/>
          </a:p>
          <a:p>
            <a:pPr marL="342900" indent="-342900">
              <a:buFont typeface="+mj-lt"/>
              <a:buAutoNum type="arabicPeriod"/>
            </a:pPr>
            <a:r>
              <a:rPr lang="es-MX" dirty="0"/>
              <a:t>70809: Baton Rouge, LA (184.64% 10-year total return)</a:t>
            </a:r>
          </a:p>
        </p:txBody>
      </p:sp>
    </p:spTree>
    <p:extLst>
      <p:ext uri="{BB962C8B-B14F-4D97-AF65-F5344CB8AC3E}">
        <p14:creationId xmlns:p14="http://schemas.microsoft.com/office/powerpoint/2010/main" val="96306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Further Work</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1369016"/>
            <a:ext cx="3389504"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Forecasts are solely based on historic monthly returns, and past performance does not necessarily predict future results. To improve the models and ultimately the quality of the forecasts, other external factors should be taken into account.</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p:txBody>
      </p:sp>
      <p:pic>
        <p:nvPicPr>
          <p:cNvPr id="8" name="Imagen 7">
            <a:extLst>
              <a:ext uri="{FF2B5EF4-FFF2-40B4-BE49-F238E27FC236}">
                <a16:creationId xmlns:a16="http://schemas.microsoft.com/office/drawing/2014/main" id="{250335F4-DC26-A64D-956F-4AC62EB6BD88}"/>
              </a:ext>
            </a:extLst>
          </p:cNvPr>
          <p:cNvPicPr>
            <a:picLocks noChangeAspect="1"/>
          </p:cNvPicPr>
          <p:nvPr/>
        </p:nvPicPr>
        <p:blipFill>
          <a:blip r:embed="rId2"/>
          <a:stretch>
            <a:fillRect/>
          </a:stretch>
        </p:blipFill>
        <p:spPr>
          <a:xfrm>
            <a:off x="5004048" y="1623219"/>
            <a:ext cx="3955312" cy="1897062"/>
          </a:xfrm>
          <a:prstGeom prst="rect">
            <a:avLst/>
          </a:prstGeom>
        </p:spPr>
      </p:pic>
    </p:spTree>
    <p:extLst>
      <p:ext uri="{BB962C8B-B14F-4D97-AF65-F5344CB8AC3E}">
        <p14:creationId xmlns:p14="http://schemas.microsoft.com/office/powerpoint/2010/main" val="191071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Any questions?</a:t>
            </a:r>
          </a:p>
        </p:txBody>
      </p:sp>
    </p:spTree>
    <p:extLst>
      <p:ext uri="{BB962C8B-B14F-4D97-AF65-F5344CB8AC3E}">
        <p14:creationId xmlns:p14="http://schemas.microsoft.com/office/powerpoint/2010/main" val="140995054"/>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TotalTime>
  <Words>177</Words>
  <Application>Microsoft Macintosh PowerPoint</Application>
  <PresentationFormat>Presentación en pantalla (16:9)</PresentationFormat>
  <Paragraphs>30</Paragraphs>
  <Slides>8</Slides>
  <Notes>0</Notes>
  <HiddenSlides>0</HiddenSlides>
  <MMClips>0</MMClips>
  <ScaleCrop>false</ScaleCrop>
  <HeadingPairs>
    <vt:vector size="6" baseType="variant">
      <vt:variant>
        <vt:lpstr>Fuentes usadas</vt:lpstr>
      </vt:variant>
      <vt:variant>
        <vt:i4>1</vt:i4>
      </vt:variant>
      <vt:variant>
        <vt:lpstr>Tema</vt:lpstr>
      </vt:variant>
      <vt:variant>
        <vt:i4>3</vt:i4>
      </vt:variant>
      <vt:variant>
        <vt:lpstr>Títulos de diapositiva</vt:lpstr>
      </vt:variant>
      <vt:variant>
        <vt:i4>8</vt:i4>
      </vt:variant>
    </vt:vector>
  </HeadingPairs>
  <TitlesOfParts>
    <vt:vector size="12" baseType="lpstr">
      <vt:lpstr>Arial</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Fernando Aguilar Islas</cp:lastModifiedBy>
  <cp:revision>91</cp:revision>
  <dcterms:created xsi:type="dcterms:W3CDTF">2016-12-05T23:26:54Z</dcterms:created>
  <dcterms:modified xsi:type="dcterms:W3CDTF">2019-07-15T13:27:54Z</dcterms:modified>
</cp:coreProperties>
</file>