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F5BD3E-FE2C-48BE-AE4A-4AB72950A517}">
  <a:tblStyle styleId="{2AF5BD3E-FE2C-48BE-AE4A-4AB72950A5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2bdb2b983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02bdb2b983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2bdb2b983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02bdb2b983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2bdb2b983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2bdb2b983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2bdb2b983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02bdb2b983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2bdb2b983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02bdb2b983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02bdb2b983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02bdb2b983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2bdb2b983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2bdb2b983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2bdb2b983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02bdb2b983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2bdb2b983_0_2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02bdb2b983_0_2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02bdb2b983_0_2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02bdb2b983_0_2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2bdb2b98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2bdb2b98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02bdb2b983_0_2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02bdb2b983_0_2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02bdb2b983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02bdb2b983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2bdb2b983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02bdb2b983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2bdb2b983_0_2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2bdb2b983_0_2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02bdb2b983_0_2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02bdb2b983_0_2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02bdb2b983_0_2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02bdb2b983_0_2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2bdb2b983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2bdb2b983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02bdb2b983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02bdb2b983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02bdb2b983_0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02bdb2b983_0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02bdb2b983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02bdb2b983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2bdb2b983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2bdb2b983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02bdb2b983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02bdb2b983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2bdb2b983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2bdb2b983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02bdb2b983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02bdb2b983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2bdb2b983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2bdb2b983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2bdb2b983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2bdb2b983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2bdb2b983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2bdb2b983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2bdb2b983_0_2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02bdb2b983_0_2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icroservices.io" TargetMode="External"/><Relationship Id="rId4" Type="http://schemas.openxmlformats.org/officeDocument/2006/relationships/hyperlink" Target="https://www.dddcommunity.org/wp-content/uploads/files/pdf_articles/Vernon_2011_1.pdf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2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hyperlink" Target="https://www.dddcommunity.org/wp-content/uploads/files/pdf_articles/Vernon_2011_2.pdf" TargetMode="External"/><Relationship Id="rId6" Type="http://schemas.openxmlformats.org/officeDocument/2006/relationships/hyperlink" Target="https://www.dddcommunity.org/wp-content/uploads/files/pdf_articles/Vernon_2011_3.pdf" TargetMode="External"/><Relationship Id="rId7" Type="http://schemas.openxmlformats.org/officeDocument/2006/relationships/hyperlink" Target="https://www.youtube.com/watch?v=8JKjvY4etTY" TargetMode="External"/><Relationship Id="rId8" Type="http://schemas.openxmlformats.org/officeDocument/2006/relationships/hyperlink" Target="https://www.youtube.com/watch?v=ck7t592bvB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 Sourcing </a:t>
            </a:r>
            <a:br>
              <a:rPr lang="pt-BR"/>
            </a:br>
            <a:r>
              <a:rPr lang="pt-BR"/>
              <a:t>e CQRS com DDD Aggregates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idx="4294967295" type="title"/>
          </p:nvPr>
        </p:nvSpPr>
        <p:spPr>
          <a:xfrm>
            <a:off x="1056750" y="2203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</a:rPr>
              <a:t>Nós perdemos informação</a:t>
            </a:r>
            <a:r>
              <a:rPr lang="pt-BR">
                <a:solidFill>
                  <a:srgbClr val="6D9EEB"/>
                </a:solidFill>
              </a:rPr>
              <a:t> </a:t>
            </a:r>
            <a:r>
              <a:rPr lang="pt-BR">
                <a:solidFill>
                  <a:srgbClr val="666666"/>
                </a:solidFill>
              </a:rPr>
              <a:t>by design….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Afinal, o que é</a:t>
            </a:r>
            <a:r>
              <a:rPr lang="pt-BR"/>
              <a:t> </a:t>
            </a:r>
            <a:r>
              <a:rPr lang="pt-BR">
                <a:solidFill>
                  <a:srgbClr val="6D9EEB"/>
                </a:solidFill>
              </a:rPr>
              <a:t>Event Sourcing</a:t>
            </a:r>
            <a:r>
              <a:rPr lang="pt-BR"/>
              <a:t>?</a:t>
            </a:r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1303800" y="1793150"/>
            <a:ext cx="3155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Event sourcing é uma abordagem na qual o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estado 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uma aplicação é determinado pela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sequência de eventos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que a afetaram ao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longo do tempo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 vez de armazenar o estado atual, a aplicação mantém um registro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imutável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eventos, permitindo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reconstruir 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estado atual a qualquer momento.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56" name="Google Shape;356;p23"/>
          <p:cNvGrpSpPr/>
          <p:nvPr/>
        </p:nvGrpSpPr>
        <p:grpSpPr>
          <a:xfrm>
            <a:off x="5214325" y="1305500"/>
            <a:ext cx="1722300" cy="3678650"/>
            <a:chOff x="4789600" y="1329125"/>
            <a:chExt cx="1722300" cy="3678650"/>
          </a:xfrm>
        </p:grpSpPr>
        <p:cxnSp>
          <p:nvCxnSpPr>
            <p:cNvPr id="357" name="Google Shape;357;p23"/>
            <p:cNvCxnSpPr/>
            <p:nvPr/>
          </p:nvCxnSpPr>
          <p:spPr>
            <a:xfrm>
              <a:off x="5654725" y="1329125"/>
              <a:ext cx="11700" cy="259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8" name="Google Shape;358;p23"/>
            <p:cNvSpPr/>
            <p:nvPr/>
          </p:nvSpPr>
          <p:spPr>
            <a:xfrm>
              <a:off x="4789600" y="1559125"/>
              <a:ext cx="1722300" cy="3363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OrderCreated</a:t>
              </a:r>
              <a:endPara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789600" y="2117500"/>
              <a:ext cx="1722300" cy="3363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ItemAdded</a:t>
              </a:r>
              <a:endPara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789600" y="2675875"/>
              <a:ext cx="1722300" cy="3363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ItemAdded</a:t>
              </a:r>
              <a:endPara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789600" y="3234250"/>
              <a:ext cx="1722300" cy="3363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CartCheckedOut</a:t>
              </a:r>
              <a:endPara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33550" y="4003675"/>
              <a:ext cx="1034400" cy="10041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Event Store</a:t>
              </a:r>
              <a:endPara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25" y="123975"/>
            <a:ext cx="7612525" cy="47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idx="4294967295" type="title"/>
          </p:nvPr>
        </p:nvSpPr>
        <p:spPr>
          <a:xfrm>
            <a:off x="-228600" y="2203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Event store </a:t>
            </a:r>
            <a:r>
              <a:rPr lang="pt-BR">
                <a:solidFill>
                  <a:srgbClr val="FF0000"/>
                </a:solidFill>
              </a:rPr>
              <a:t>!=</a:t>
            </a:r>
            <a:r>
              <a:rPr lang="pt-BR"/>
              <a:t> 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373" name="Google Shape;3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425" y="2203500"/>
            <a:ext cx="2522501" cy="6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idx="4294967295" type="title"/>
          </p:nvPr>
        </p:nvSpPr>
        <p:spPr>
          <a:xfrm>
            <a:off x="1056750" y="1820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Event Sourcing</a:t>
            </a:r>
            <a:r>
              <a:rPr lang="pt-BR"/>
              <a:t> </a:t>
            </a:r>
            <a:r>
              <a:rPr lang="pt-BR">
                <a:solidFill>
                  <a:srgbClr val="999999"/>
                </a:solidFill>
              </a:rPr>
              <a:t>é sobre</a:t>
            </a:r>
            <a:r>
              <a:rPr lang="pt-BR"/>
              <a:t> </a:t>
            </a:r>
            <a:br>
              <a:rPr lang="pt-BR"/>
            </a:br>
            <a:r>
              <a:rPr lang="pt-BR">
                <a:solidFill>
                  <a:srgbClr val="BF9000"/>
                </a:solidFill>
              </a:rPr>
              <a:t>Gerenciamento de estado</a:t>
            </a:r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vantagens do </a:t>
            </a:r>
            <a:r>
              <a:rPr lang="pt-BR">
                <a:solidFill>
                  <a:srgbClr val="6D9EEB"/>
                </a:solidFill>
              </a:rPr>
              <a:t>Event Sourcing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Log de a</a:t>
            </a:r>
            <a:r>
              <a:rPr lang="pt-BR" sz="1500"/>
              <a:t>uditoria imutável já nasce com a app desde o dia zero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Facilita MUITO o processo de debugging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Fácil de escalar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Maior resiliência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Capacidade de resposta em tempo real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Facilidade de integração com outros sistemas numa arquitetura de </a:t>
            </a:r>
            <a:r>
              <a:rPr lang="pt-BR" sz="1500"/>
              <a:t>microservices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idx="4294967295" type="title"/>
          </p:nvPr>
        </p:nvSpPr>
        <p:spPr>
          <a:xfrm>
            <a:off x="1056750" y="79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818E"/>
                </a:solidFill>
              </a:rPr>
              <a:t>Domain Driven Design (DDD)</a:t>
            </a:r>
            <a:endParaRPr>
              <a:solidFill>
                <a:srgbClr val="45818E"/>
              </a:solidFill>
            </a:endParaRPr>
          </a:p>
        </p:txBody>
      </p:sp>
      <p:pic>
        <p:nvPicPr>
          <p:cNvPr id="390" name="Google Shape;3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50" y="1742900"/>
            <a:ext cx="1978500" cy="26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/>
          <p:nvPr/>
        </p:nvSpPr>
        <p:spPr>
          <a:xfrm>
            <a:off x="4133175" y="1643875"/>
            <a:ext cx="1920600" cy="9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Repository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3185050" y="2942100"/>
            <a:ext cx="1920600" cy="9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Event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6761375" y="1925775"/>
            <a:ext cx="1920600" cy="9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Entity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6799125" y="3737100"/>
            <a:ext cx="1920600" cy="9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Value Object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4535050" y="3866100"/>
            <a:ext cx="1920600" cy="9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Service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5308350" y="2690488"/>
            <a:ext cx="1920600" cy="924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Aggregate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idx="4294967295" type="title"/>
          </p:nvPr>
        </p:nvSpPr>
        <p:spPr>
          <a:xfrm>
            <a:off x="663500" y="2204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</a:rPr>
              <a:t>DDD Aggregate</a:t>
            </a:r>
            <a:endParaRPr>
              <a:solidFill>
                <a:srgbClr val="6AA84F"/>
              </a:solidFill>
            </a:endParaRPr>
          </a:p>
        </p:txBody>
      </p:sp>
      <p:grpSp>
        <p:nvGrpSpPr>
          <p:cNvPr id="402" name="Google Shape;402;p29"/>
          <p:cNvGrpSpPr/>
          <p:nvPr/>
        </p:nvGrpSpPr>
        <p:grpSpPr>
          <a:xfrm>
            <a:off x="5631525" y="1938638"/>
            <a:ext cx="1266225" cy="1266225"/>
            <a:chOff x="5781075" y="1921975"/>
            <a:chExt cx="1266225" cy="1266225"/>
          </a:xfrm>
        </p:grpSpPr>
        <p:pic>
          <p:nvPicPr>
            <p:cNvPr id="403" name="Google Shape;40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1075" y="1921975"/>
              <a:ext cx="1266225" cy="126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29"/>
            <p:cNvSpPr/>
            <p:nvPr/>
          </p:nvSpPr>
          <p:spPr>
            <a:xfrm>
              <a:off x="5781075" y="2920900"/>
              <a:ext cx="755100" cy="26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</a:t>
            </a:r>
            <a:r>
              <a:rPr lang="pt-BR">
                <a:solidFill>
                  <a:srgbClr val="6AA84F"/>
                </a:solidFill>
              </a:rPr>
              <a:t>Agregado do DDD</a:t>
            </a:r>
            <a:r>
              <a:rPr lang="pt-BR"/>
              <a:t>?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10" name="Google Shape;41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É um </a:t>
            </a:r>
            <a:r>
              <a:rPr b="1" lang="pt-BR" sz="1500"/>
              <a:t>cluster de objetos de domínio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Deve garantir </a:t>
            </a:r>
            <a:r>
              <a:rPr b="1" lang="pt-BR" sz="1500"/>
              <a:t>invariantes de negócio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Possui um </a:t>
            </a:r>
            <a:r>
              <a:rPr b="1" lang="pt-BR" sz="1500"/>
              <a:t>limite transacional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Geralmente selecionamos uma entidade da nossa modelagem para ser o que chamamos de </a:t>
            </a:r>
            <a:r>
              <a:rPr b="1" lang="pt-BR" sz="1500"/>
              <a:t>Aggregate Root</a:t>
            </a:r>
            <a:endParaRPr b="1"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31"/>
          <p:cNvCxnSpPr>
            <a:endCxn id="416" idx="2"/>
          </p:cNvCxnSpPr>
          <p:nvPr/>
        </p:nvCxnSpPr>
        <p:spPr>
          <a:xfrm flipH="1" rot="10800000">
            <a:off x="3952700" y="2056475"/>
            <a:ext cx="729600" cy="27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1"/>
          <p:cNvSpPr txBox="1"/>
          <p:nvPr/>
        </p:nvSpPr>
        <p:spPr>
          <a:xfrm>
            <a:off x="789200" y="4207175"/>
            <a:ext cx="330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Invariantes são regras de negócio que devem ser satisfeitas todas as vezes</a:t>
            </a:r>
            <a:r>
              <a:rPr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são parte integral das garantias de consistência.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18" name="Google Shape;418;p31"/>
          <p:cNvGrpSpPr/>
          <p:nvPr/>
        </p:nvGrpSpPr>
        <p:grpSpPr>
          <a:xfrm>
            <a:off x="108250" y="1007375"/>
            <a:ext cx="6400300" cy="3438675"/>
            <a:chOff x="108250" y="1007375"/>
            <a:chExt cx="6400300" cy="3438675"/>
          </a:xfrm>
        </p:grpSpPr>
        <p:sp>
          <p:nvSpPr>
            <p:cNvPr id="419" name="Google Shape;419;p31"/>
            <p:cNvSpPr/>
            <p:nvPr/>
          </p:nvSpPr>
          <p:spPr>
            <a:xfrm>
              <a:off x="108250" y="1007375"/>
              <a:ext cx="1368000" cy="1368000"/>
            </a:xfrm>
            <a:prstGeom prst="ellipse">
              <a:avLst/>
            </a:prstGeom>
            <a:solidFill>
              <a:srgbClr val="A68D6C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2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Mundo externo</a:t>
              </a:r>
              <a:endParaRPr i="1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20" name="Google Shape;420;p31"/>
            <p:cNvCxnSpPr>
              <a:endCxn id="421" idx="2"/>
            </p:cNvCxnSpPr>
            <p:nvPr/>
          </p:nvCxnSpPr>
          <p:spPr>
            <a:xfrm>
              <a:off x="1470675" y="1863900"/>
              <a:ext cx="1478400" cy="42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31"/>
            <p:cNvSpPr txBox="1"/>
            <p:nvPr/>
          </p:nvSpPr>
          <p:spPr>
            <a:xfrm rot="970656">
              <a:off x="1484907" y="1550315"/>
              <a:ext cx="1972610" cy="600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Outras partes do sistema só </a:t>
              </a:r>
              <a:endPara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podem possuir referência </a:t>
              </a:r>
              <a:endPara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para o ROOT</a:t>
              </a:r>
              <a:endPara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268550" y="1206050"/>
              <a:ext cx="3240000" cy="3240000"/>
            </a:xfrm>
            <a:prstGeom prst="ellipse">
              <a:avLst/>
            </a:prstGeom>
            <a:solidFill>
              <a:srgbClr val="6AA84F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2949075" y="1770300"/>
              <a:ext cx="1044000" cy="1044000"/>
            </a:xfrm>
            <a:prstGeom prst="ellipse">
              <a:avLst/>
            </a:prstGeom>
            <a:solidFill>
              <a:srgbClr val="45818E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2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Cart</a:t>
              </a:r>
              <a:endParaRPr b="1" i="1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2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Entity</a:t>
              </a:r>
              <a:endParaRPr i="1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2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ROOT</a:t>
              </a:r>
              <a:endParaRPr i="1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82300" y="1534475"/>
              <a:ext cx="1044000" cy="1044000"/>
            </a:xfrm>
            <a:prstGeom prst="ellipse">
              <a:avLst/>
            </a:prstGeom>
            <a:solidFill>
              <a:srgbClr val="CBBC9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Coupon</a:t>
              </a:r>
              <a:endParaRPr b="1"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Value Object</a:t>
              </a:r>
              <a:endParaRPr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976450" y="3173250"/>
              <a:ext cx="1044000" cy="1044000"/>
            </a:xfrm>
            <a:prstGeom prst="ellipse">
              <a:avLst/>
            </a:prstGeom>
            <a:solidFill>
              <a:srgbClr val="CBBC9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Item</a:t>
              </a:r>
              <a:endParaRPr b="1"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Value Object</a:t>
              </a:r>
              <a:endParaRPr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96500" y="2721900"/>
              <a:ext cx="1044000" cy="1044000"/>
            </a:xfrm>
            <a:prstGeom prst="ellipse">
              <a:avLst/>
            </a:prstGeom>
            <a:solidFill>
              <a:srgbClr val="CBBC9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Status</a:t>
              </a:r>
              <a:endParaRPr b="1"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Value Object</a:t>
              </a:r>
              <a:endParaRPr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26" name="Google Shape;426;p31"/>
            <p:cNvCxnSpPr>
              <a:stCxn id="421" idx="5"/>
              <a:endCxn id="424" idx="1"/>
            </p:cNvCxnSpPr>
            <p:nvPr/>
          </p:nvCxnSpPr>
          <p:spPr>
            <a:xfrm>
              <a:off x="3840185" y="2661410"/>
              <a:ext cx="289200" cy="66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31"/>
            <p:cNvCxnSpPr/>
            <p:nvPr/>
          </p:nvCxnSpPr>
          <p:spPr>
            <a:xfrm>
              <a:off x="3976312" y="2503812"/>
              <a:ext cx="1266300" cy="49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Google Shape;428;p31"/>
            <p:cNvSpPr txBox="1"/>
            <p:nvPr/>
          </p:nvSpPr>
          <p:spPr>
            <a:xfrm>
              <a:off x="3982225" y="2224475"/>
              <a:ext cx="934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Invariante</a:t>
              </a:r>
              <a:endParaRPr b="1"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" name="Google Shape;429;p31"/>
            <p:cNvSpPr txBox="1"/>
            <p:nvPr/>
          </p:nvSpPr>
          <p:spPr>
            <a:xfrm>
              <a:off x="3972850" y="2834800"/>
              <a:ext cx="934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1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Invariante</a:t>
              </a:r>
              <a:endParaRPr b="1" i="1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30" name="Google Shape;430;p31"/>
            <p:cNvCxnSpPr/>
            <p:nvPr/>
          </p:nvCxnSpPr>
          <p:spPr>
            <a:xfrm flipH="1" rot="10800000">
              <a:off x="2557600" y="3109200"/>
              <a:ext cx="1611300" cy="100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1"/>
            <p:cNvCxnSpPr/>
            <p:nvPr/>
          </p:nvCxnSpPr>
          <p:spPr>
            <a:xfrm rot="10800000">
              <a:off x="3142650" y="1078175"/>
              <a:ext cx="251700" cy="69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31"/>
          <p:cNvSpPr txBox="1"/>
          <p:nvPr/>
        </p:nvSpPr>
        <p:spPr>
          <a:xfrm>
            <a:off x="2880350" y="314675"/>
            <a:ext cx="376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Todas as mudanças de estado, são feitas através do Aggregate ROOT, </a:t>
            </a:r>
            <a:r>
              <a:rPr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mas o ROOT por sua vez pode delegar capacidades para outros objetos se necessário.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6703225" y="1063075"/>
            <a:ext cx="23154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“fronteira” de um agregado</a:t>
            </a: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é uma fronteira de consistência! </a:t>
            </a:r>
            <a:endParaRPr b="1"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que significa que tudo dentro dessa fronteira deve ser imediatamente consistente toda vez que houver uma mudança de estado.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Preferencialmente em uma operação atômica. Por exemplo uma transação ACID.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34" name="Google Shape;434;p31"/>
          <p:cNvCxnSpPr>
            <a:endCxn id="416" idx="2"/>
          </p:cNvCxnSpPr>
          <p:nvPr/>
        </p:nvCxnSpPr>
        <p:spPr>
          <a:xfrm flipH="1" rot="10800000">
            <a:off x="3987500" y="2056475"/>
            <a:ext cx="694800" cy="12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1"/>
          <p:cNvCxnSpPr/>
          <p:nvPr/>
        </p:nvCxnSpPr>
        <p:spPr>
          <a:xfrm flipH="1" rot="10800000">
            <a:off x="6197375" y="1376300"/>
            <a:ext cx="550500" cy="47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36" name="Google Shape;436;p31"/>
          <p:cNvSpPr txBox="1"/>
          <p:nvPr/>
        </p:nvSpPr>
        <p:spPr>
          <a:xfrm>
            <a:off x="6703225" y="3622925"/>
            <a:ext cx="2315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Dentro dos limites de um </a:t>
            </a: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Aggregate, </a:t>
            </a: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Entidades e Value Objects podem referenciar umas </a:t>
            </a: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às</a:t>
            </a:r>
            <a:r>
              <a:rPr b="1"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outras, </a:t>
            </a:r>
            <a:r>
              <a:rPr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mas elas somente são </a:t>
            </a:r>
            <a:r>
              <a:rPr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únicas</a:t>
            </a:r>
            <a:r>
              <a:rPr lang="pt-BR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dentro desse limite.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37" name="Google Shape;437;p31"/>
          <p:cNvCxnSpPr>
            <a:stCxn id="419" idx="5"/>
          </p:cNvCxnSpPr>
          <p:nvPr/>
        </p:nvCxnSpPr>
        <p:spPr>
          <a:xfrm>
            <a:off x="1275911" y="2175036"/>
            <a:ext cx="2759400" cy="127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8" name="Google Shape;438;p31"/>
          <p:cNvSpPr txBox="1"/>
          <p:nvPr/>
        </p:nvSpPr>
        <p:spPr>
          <a:xfrm rot="1480958">
            <a:off x="1163212" y="2571990"/>
            <a:ext cx="1972740" cy="600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Referências para partes internas do aggregate</a:t>
            </a:r>
            <a:r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são estritamente </a:t>
            </a:r>
            <a:r>
              <a:rPr b="1"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proibidas</a:t>
            </a:r>
            <a:r>
              <a:rPr b="1"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b="1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</a:t>
            </a:r>
            <a:br>
              <a:rPr lang="pt-BR"/>
            </a:br>
            <a:r>
              <a:rPr lang="pt-BR"/>
              <a:t>	</a:t>
            </a:r>
            <a:r>
              <a:rPr lang="pt-BR">
                <a:solidFill>
                  <a:srgbClr val="666666"/>
                </a:solidFill>
              </a:rPr>
              <a:t>Felipe R. Alcântara</a:t>
            </a:r>
            <a:br>
              <a:rPr lang="pt-BR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27600" y="2142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Desenvolvedor de software a mais de 13 anos!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Entusiasta apaixonado por arquitetura Event Driven, DDD e Microservices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Especialista de Engenharia de Software no Itaú Unibanco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 “R</a:t>
            </a:r>
            <a:r>
              <a:rPr lang="pt-BR"/>
              <a:t>ed Venturer</a:t>
            </a:r>
            <a:r>
              <a:rPr lang="pt-BR"/>
              <a:t>” </a:t>
            </a:r>
            <a:r>
              <a:rPr lang="pt-BR"/>
              <a:t>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703650" y="4048375"/>
            <a:ext cx="23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@felipe-ribeiro-de-alcantara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 title="File:Github-circle (CoreUI Icons v1.0.0)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500" y="4433275"/>
            <a:ext cx="295876" cy="29590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1703650" y="4402025"/>
            <a:ext cx="23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@feralc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50" y="4106125"/>
            <a:ext cx="269376" cy="26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500" y="747175"/>
            <a:ext cx="1107501" cy="11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>
            <p:ph idx="4294967295" type="title"/>
          </p:nvPr>
        </p:nvSpPr>
        <p:spPr>
          <a:xfrm>
            <a:off x="1056750" y="1263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03633"/>
                </a:solidFill>
              </a:rPr>
              <a:t>Como a fronteira de um agregado é transacional, repositórios</a:t>
            </a:r>
            <a:r>
              <a:rPr lang="pt-BR">
                <a:solidFill>
                  <a:srgbClr val="6D9EEB"/>
                </a:solidFill>
              </a:rPr>
              <a:t> </a:t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</a:rPr>
              <a:t>devem ser criados por </a:t>
            </a:r>
            <a:r>
              <a:rPr lang="pt-BR">
                <a:solidFill>
                  <a:srgbClr val="6AA84F"/>
                </a:solidFill>
              </a:rPr>
              <a:t>Aggregate</a:t>
            </a:r>
            <a:r>
              <a:rPr lang="pt-BR">
                <a:solidFill>
                  <a:srgbClr val="6D9EEB"/>
                </a:solidFill>
              </a:rPr>
              <a:t> </a:t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80000"/>
                </a:solidFill>
              </a:rPr>
              <a:t>e não por</a:t>
            </a:r>
            <a:r>
              <a:rPr lang="pt-BR">
                <a:solidFill>
                  <a:srgbClr val="6D9EEB"/>
                </a:solidFill>
              </a:rPr>
              <a:t> </a:t>
            </a:r>
            <a:r>
              <a:rPr lang="pt-BR">
                <a:solidFill>
                  <a:srgbClr val="FF9900"/>
                </a:solidFill>
              </a:rPr>
              <a:t>Entidade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03633"/>
                </a:solidFill>
              </a:rPr>
              <a:t>Logo, somente um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>
                <a:solidFill>
                  <a:srgbClr val="6AA84F"/>
                </a:solidFill>
              </a:rPr>
              <a:t>ShoppingCartRepository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deve ser suficiente :)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idx="4294967295" type="title"/>
          </p:nvPr>
        </p:nvSpPr>
        <p:spPr>
          <a:xfrm>
            <a:off x="663500" y="2204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CQRS</a:t>
            </a:r>
            <a:endParaRPr>
              <a:solidFill>
                <a:srgbClr val="8E7CC3"/>
              </a:solidFill>
            </a:endParaRPr>
          </a:p>
        </p:txBody>
      </p:sp>
      <p:grpSp>
        <p:nvGrpSpPr>
          <p:cNvPr id="449" name="Google Shape;449;p33"/>
          <p:cNvGrpSpPr/>
          <p:nvPr/>
        </p:nvGrpSpPr>
        <p:grpSpPr>
          <a:xfrm>
            <a:off x="4793325" y="1938638"/>
            <a:ext cx="1266225" cy="1266225"/>
            <a:chOff x="5781075" y="1921975"/>
            <a:chExt cx="1266225" cy="1266225"/>
          </a:xfrm>
        </p:grpSpPr>
        <p:pic>
          <p:nvPicPr>
            <p:cNvPr id="450" name="Google Shape;45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1075" y="1921975"/>
              <a:ext cx="1266225" cy="126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3"/>
            <p:cNvSpPr/>
            <p:nvPr/>
          </p:nvSpPr>
          <p:spPr>
            <a:xfrm>
              <a:off x="5781075" y="2920900"/>
              <a:ext cx="755100" cy="26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Command Query </a:t>
            </a:r>
            <a:r>
              <a:rPr lang="pt-BR"/>
              <a:t>Responsibility</a:t>
            </a:r>
            <a:r>
              <a:rPr lang="pt-BR"/>
              <a:t> </a:t>
            </a:r>
            <a:r>
              <a:rPr lang="pt-BR"/>
              <a:t>Segregation</a:t>
            </a:r>
            <a:r>
              <a:rPr lang="pt-BR"/>
              <a:t> </a:t>
            </a:r>
            <a:r>
              <a:rPr lang="pt-BR">
                <a:solidFill>
                  <a:srgbClr val="8E7CC3"/>
                </a:solidFill>
              </a:rPr>
              <a:t>(CQRS)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457" name="Google Shape;457;p34"/>
          <p:cNvSpPr txBox="1"/>
          <p:nvPr>
            <p:ph idx="1" type="body"/>
          </p:nvPr>
        </p:nvSpPr>
        <p:spPr>
          <a:xfrm>
            <a:off x="1303800" y="1990050"/>
            <a:ext cx="70305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Como o nome diz, é uma abordagem que visa separar as responsabilidades de </a:t>
            </a:r>
            <a:r>
              <a:rPr b="1" lang="pt-BR" sz="1500"/>
              <a:t>Command </a:t>
            </a:r>
            <a:r>
              <a:rPr lang="pt-BR" sz="1500"/>
              <a:t>(i</a:t>
            </a:r>
            <a:r>
              <a:rPr lang="pt-BR" sz="1500"/>
              <a:t>ntenção de</a:t>
            </a:r>
            <a:r>
              <a:rPr lang="pt-BR" sz="1500"/>
              <a:t> </a:t>
            </a:r>
            <a:r>
              <a:rPr b="1" lang="pt-BR" sz="1500"/>
              <a:t>alteração de estado</a:t>
            </a:r>
            <a:r>
              <a:rPr lang="pt-BR" sz="1500"/>
              <a:t> da app) e </a:t>
            </a:r>
            <a:r>
              <a:rPr b="1" lang="pt-BR" sz="1500"/>
              <a:t>Consulta </a:t>
            </a:r>
            <a:r>
              <a:rPr lang="pt-BR" sz="1500"/>
              <a:t>(queries feitas para a app)</a:t>
            </a:r>
            <a:br>
              <a:rPr lang="pt-BR" sz="1500"/>
            </a:b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É um padrão arquitetural que possui diversas formas de implementação</a:t>
            </a:r>
            <a:br>
              <a:rPr lang="pt-BR" sz="1500"/>
            </a:b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Um dos objetivos é aumentar a escalabilidade do sistema, uma vez que podemos ter bancos de dados separados para propósitos diferentes.</a:t>
            </a:r>
            <a:br>
              <a:rPr lang="pt-BR" sz="1500"/>
            </a:br>
            <a:endParaRPr sz="15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Usado em conjunto com </a:t>
            </a:r>
            <a:r>
              <a:rPr b="1" lang="pt-BR" sz="1500"/>
              <a:t>Event Sourcing</a:t>
            </a:r>
            <a:r>
              <a:rPr lang="pt-BR" sz="1500"/>
              <a:t> pode ser considerado uma otimização.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E7CC3"/>
                </a:solidFill>
              </a:rPr>
              <a:t>CQRS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463" name="Google Shape;4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0" y="1773225"/>
            <a:ext cx="8839204" cy="27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/>
          <p:nvPr>
            <p:ph idx="4294967295" type="title"/>
          </p:nvPr>
        </p:nvSpPr>
        <p:spPr>
          <a:xfrm>
            <a:off x="1056750" y="136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Event Sourcing</a:t>
            </a:r>
            <a:r>
              <a:rPr lang="pt-BR"/>
              <a:t> </a:t>
            </a:r>
            <a:r>
              <a:rPr lang="pt-BR">
                <a:solidFill>
                  <a:srgbClr val="303633"/>
                </a:solidFill>
              </a:rPr>
              <a:t>+</a:t>
            </a:r>
            <a:r>
              <a:rPr lang="pt-BR"/>
              <a:t> </a:t>
            </a:r>
            <a:r>
              <a:rPr lang="pt-BR">
                <a:solidFill>
                  <a:srgbClr val="6AA84F"/>
                </a:solidFill>
              </a:rPr>
              <a:t>DDD Aggregate </a:t>
            </a:r>
            <a:r>
              <a:rPr lang="pt-BR">
                <a:solidFill>
                  <a:srgbClr val="303633"/>
                </a:solidFill>
              </a:rPr>
              <a:t>+ </a:t>
            </a:r>
            <a:r>
              <a:rPr lang="pt-BR">
                <a:solidFill>
                  <a:srgbClr val="8E7CC3"/>
                </a:solidFill>
              </a:rPr>
              <a:t>CQRS</a:t>
            </a:r>
            <a:endParaRPr>
              <a:solidFill>
                <a:srgbClr val="783F04"/>
              </a:solidFill>
            </a:endParaRPr>
          </a:p>
        </p:txBody>
      </p:sp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63" y="2100175"/>
            <a:ext cx="4408863" cy="24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>
            <p:ph idx="4294967295" type="title"/>
          </p:nvPr>
        </p:nvSpPr>
        <p:spPr>
          <a:xfrm>
            <a:off x="1056750" y="2203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03633"/>
                </a:solidFill>
              </a:rPr>
              <a:t>Show me the code!</a:t>
            </a:r>
            <a:endParaRPr>
              <a:solidFill>
                <a:srgbClr val="30363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Tradeoffs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80" name="Google Shape;480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Complexidade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Consistência</a:t>
            </a:r>
            <a:r>
              <a:rPr lang="pt-BR" sz="1500"/>
              <a:t> eventual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Streams com muitos eventos (</a:t>
            </a:r>
            <a:r>
              <a:rPr lang="pt-BR" sz="1500"/>
              <a:t>snapshotting</a:t>
            </a:r>
            <a:r>
              <a:rPr lang="pt-BR" sz="1500"/>
              <a:t> uma opção viável)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Versionamento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86" name="Google Shape;486;p39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Não use!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Faça </a:t>
            </a:r>
            <a:r>
              <a:rPr b="1" lang="pt-BR" sz="1500"/>
              <a:t>DDD estratégico</a:t>
            </a:r>
            <a:r>
              <a:rPr lang="pt-BR" sz="1500"/>
              <a:t> primeiro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Uma</a:t>
            </a:r>
            <a:r>
              <a:rPr b="1" lang="pt-BR" sz="1500"/>
              <a:t> stream por Agregado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Escolher uma boa event store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Snapshotting</a:t>
            </a:r>
            <a:r>
              <a:rPr lang="pt-BR" sz="1500"/>
              <a:t> é uma otimização (pode ser implementado posteriormente)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Evite </a:t>
            </a:r>
            <a:r>
              <a:rPr b="1" lang="pt-BR" sz="1500"/>
              <a:t>agregados grandes </a:t>
            </a:r>
            <a:r>
              <a:rPr lang="pt-BR" sz="1500"/>
              <a:t>(se necessário quebre em agregados menores)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Prefira eventos flat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Comece simples e evolua aos poucos :)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Úteis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92" name="Google Shape;492;p40"/>
          <p:cNvSpPr txBox="1"/>
          <p:nvPr>
            <p:ph idx="1" type="body"/>
          </p:nvPr>
        </p:nvSpPr>
        <p:spPr>
          <a:xfrm>
            <a:off x="1303800" y="1304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Microservices.io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Effective Aggregate Design Part I: Modeling a Single Aggregate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Effective Aggregate Design Part II: Making Aggregates Work Together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Effective Aggregate Design Part III: Gaining Insight Through Discovery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7"/>
              </a:rPr>
              <a:t>Event Sourcing • Greg Young • GOTO 2014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8"/>
              </a:rPr>
              <a:t>Event Sourcing • Martin Fowler • YOW! 2016</a:t>
            </a:r>
            <a:endParaRPr sz="1200"/>
          </a:p>
        </p:txBody>
      </p:sp>
      <p:pic>
        <p:nvPicPr>
          <p:cNvPr id="493" name="Google Shape;493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4850" y="3414325"/>
            <a:ext cx="1070775" cy="14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0013" y="3419625"/>
            <a:ext cx="1070775" cy="14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89700" y="3409025"/>
            <a:ext cx="1111708" cy="14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75475" y="3414325"/>
            <a:ext cx="966211" cy="145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>
            <p:ph idx="4294967295" type="title"/>
          </p:nvPr>
        </p:nvSpPr>
        <p:spPr>
          <a:xfrm>
            <a:off x="1056750" y="1773250"/>
            <a:ext cx="70305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33">
                <a:solidFill>
                  <a:srgbClr val="F1C232"/>
                </a:solidFill>
              </a:rPr>
              <a:t>Perguntas?</a:t>
            </a:r>
            <a:br>
              <a:rPr lang="pt-BR">
                <a:solidFill>
                  <a:srgbClr val="F1C232"/>
                </a:solidFill>
              </a:rPr>
            </a:br>
            <a:endParaRPr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77">
                <a:solidFill>
                  <a:srgbClr val="666666"/>
                </a:solidFill>
              </a:rPr>
              <a:t>Começa pelo“como” tarara… tarara….</a:t>
            </a:r>
            <a:endParaRPr sz="2277">
              <a:solidFill>
                <a:srgbClr val="666666"/>
              </a:solidFill>
            </a:endParaRPr>
          </a:p>
        </p:txBody>
      </p:sp>
      <p:grpSp>
        <p:nvGrpSpPr>
          <p:cNvPr id="502" name="Google Shape;502;p41"/>
          <p:cNvGrpSpPr/>
          <p:nvPr/>
        </p:nvGrpSpPr>
        <p:grpSpPr>
          <a:xfrm>
            <a:off x="3961216" y="3300459"/>
            <a:ext cx="1221553" cy="1226335"/>
            <a:chOff x="3851150" y="3343000"/>
            <a:chExt cx="1441701" cy="1474138"/>
          </a:xfrm>
        </p:grpSpPr>
        <p:pic>
          <p:nvPicPr>
            <p:cNvPr id="503" name="Google Shape;50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51150" y="3343000"/>
              <a:ext cx="1441701" cy="144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41"/>
            <p:cNvSpPr/>
            <p:nvPr/>
          </p:nvSpPr>
          <p:spPr>
            <a:xfrm>
              <a:off x="3851150" y="4549838"/>
              <a:ext cx="755100" cy="26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idx="4294967295" type="title"/>
          </p:nvPr>
        </p:nvSpPr>
        <p:spPr>
          <a:xfrm>
            <a:off x="663500" y="2204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Event Sourcing</a:t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5631525" y="1938638"/>
            <a:ext cx="1266225" cy="1266225"/>
            <a:chOff x="5781075" y="1921975"/>
            <a:chExt cx="1266225" cy="1266225"/>
          </a:xfrm>
        </p:grpSpPr>
        <p:pic>
          <p:nvPicPr>
            <p:cNvPr id="296" name="Google Shape;2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1075" y="1921975"/>
              <a:ext cx="1266225" cy="126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15"/>
            <p:cNvSpPr/>
            <p:nvPr/>
          </p:nvSpPr>
          <p:spPr>
            <a:xfrm>
              <a:off x="5781075" y="2920900"/>
              <a:ext cx="755100" cy="26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>
            <p:ph idx="4294967295" type="title"/>
          </p:nvPr>
        </p:nvSpPr>
        <p:spPr>
          <a:xfrm>
            <a:off x="1056750" y="2206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idx="4294967295" type="title"/>
          </p:nvPr>
        </p:nvSpPr>
        <p:spPr>
          <a:xfrm>
            <a:off x="1056750" y="2203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Event Sourcing</a:t>
            </a:r>
            <a:r>
              <a:rPr lang="pt-BR"/>
              <a:t> </a:t>
            </a:r>
            <a:r>
              <a:rPr lang="pt-BR">
                <a:solidFill>
                  <a:srgbClr val="FF0000"/>
                </a:solidFill>
              </a:rPr>
              <a:t>!=</a:t>
            </a:r>
            <a:r>
              <a:rPr lang="pt-BR"/>
              <a:t> </a:t>
            </a:r>
            <a:r>
              <a:rPr lang="pt-BR">
                <a:solidFill>
                  <a:srgbClr val="6AA84F"/>
                </a:solidFill>
              </a:rPr>
              <a:t>Event Driven Architecture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2035650" y="1341000"/>
            <a:ext cx="5072700" cy="24615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03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319125" y="2363398"/>
            <a:ext cx="2211900" cy="1020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3466049" y="1598550"/>
            <a:ext cx="221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 Driven Architecture (EDA)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757875" y="2681400"/>
            <a:ext cx="133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 Sourcing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4294967295" type="title"/>
          </p:nvPr>
        </p:nvSpPr>
        <p:spPr>
          <a:xfrm>
            <a:off x="1056750" y="2253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03633"/>
                </a:solidFill>
              </a:rPr>
              <a:t>Porquê</a:t>
            </a:r>
            <a:r>
              <a:rPr lang="pt-BR">
                <a:solidFill>
                  <a:srgbClr val="6D9EEB"/>
                </a:solidFill>
              </a:rPr>
              <a:t> </a:t>
            </a:r>
            <a:r>
              <a:rPr lang="pt-BR">
                <a:solidFill>
                  <a:srgbClr val="6D9EEB"/>
                </a:solidFill>
              </a:rPr>
              <a:t>Event Sourcing?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relacional </a:t>
            </a:r>
            <a:r>
              <a:rPr lang="pt-BR">
                <a:solidFill>
                  <a:srgbClr val="666666"/>
                </a:solidFill>
              </a:rPr>
              <a:t>(tradicional)</a:t>
            </a:r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771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{2AF5BD3E-FE2C-48BE-AE4A-4AB72950A517}</a:tableStyleId>
              </a:tblPr>
              <a:tblGrid>
                <a:gridCol w="810775"/>
                <a:gridCol w="1196125"/>
                <a:gridCol w="968050"/>
                <a:gridCol w="1644425"/>
                <a:gridCol w="1872500"/>
              </a:tblGrid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cart_id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customer_id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total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created_at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updated_at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68.2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19:05:00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2" name="Google Shape;322;p19"/>
          <p:cNvGraphicFramePr/>
          <p:nvPr/>
        </p:nvGraphicFramePr>
        <p:xfrm>
          <a:off x="1715875" y="336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{2AF5BD3E-FE2C-48BE-AE4A-4AB72950A517}</a:tableStyleId>
              </a:tblPr>
              <a:tblGrid>
                <a:gridCol w="767550"/>
                <a:gridCol w="1132325"/>
                <a:gridCol w="916425"/>
                <a:gridCol w="817025"/>
                <a:gridCol w="1656100"/>
                <a:gridCol w="1772625"/>
              </a:tblGrid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item_id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cart_id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price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quantity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created_at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updated_at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19:00:00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33.2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19:02:00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19:03:00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3" name="Google Shape;323;p19"/>
          <p:cNvCxnSpPr/>
          <p:nvPr/>
        </p:nvCxnSpPr>
        <p:spPr>
          <a:xfrm>
            <a:off x="1132525" y="2736900"/>
            <a:ext cx="16125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relacional </a:t>
            </a:r>
            <a:r>
              <a:rPr lang="pt-BR">
                <a:solidFill>
                  <a:srgbClr val="666666"/>
                </a:solidFill>
              </a:rPr>
              <a:t>(tradicional)</a:t>
            </a:r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329" name="Google Shape;329;p20"/>
          <p:cNvGraphicFramePr/>
          <p:nvPr/>
        </p:nvGraphicFramePr>
        <p:xfrm>
          <a:off x="771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{2AF5BD3E-FE2C-48BE-AE4A-4AB72950A517}</a:tableStyleId>
              </a:tblPr>
              <a:tblGrid>
                <a:gridCol w="810775"/>
                <a:gridCol w="1196125"/>
                <a:gridCol w="968050"/>
                <a:gridCol w="1644425"/>
                <a:gridCol w="1872500"/>
              </a:tblGrid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cart_id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customer_id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total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created_at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updated_at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68.2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19:00:00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19:05:00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0" name="Google Shape;330;p20"/>
          <p:cNvGraphicFramePr/>
          <p:nvPr/>
        </p:nvGraphicFramePr>
        <p:xfrm>
          <a:off x="1715875" y="336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{2AF5BD3E-FE2C-48BE-AE4A-4AB72950A517}</a:tableStyleId>
              </a:tblPr>
              <a:tblGrid>
                <a:gridCol w="767550"/>
                <a:gridCol w="1132325"/>
                <a:gridCol w="916425"/>
                <a:gridCol w="817025"/>
                <a:gridCol w="1656100"/>
                <a:gridCol w="1772625"/>
              </a:tblGrid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item_id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cart_id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price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quantity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created_at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updated_at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19:00:00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33.2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19:02:00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2024-05-14 19:03:00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1" name="Google Shape;331;p20"/>
          <p:cNvCxnSpPr/>
          <p:nvPr/>
        </p:nvCxnSpPr>
        <p:spPr>
          <a:xfrm>
            <a:off x="1132525" y="2736900"/>
            <a:ext cx="16125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/>
          <p:nvPr/>
        </p:nvSpPr>
        <p:spPr>
          <a:xfrm>
            <a:off x="3352950" y="1246475"/>
            <a:ext cx="2438100" cy="113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ShoppingCartService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1728950" y="2634900"/>
            <a:ext cx="2344500" cy="113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CartRepository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931200" y="2634888"/>
            <a:ext cx="2344500" cy="113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CartItemRepository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3979650" y="3931625"/>
            <a:ext cx="1184700" cy="1131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DB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0" name="Google Shape;340;p21"/>
          <p:cNvCxnSpPr>
            <a:stCxn id="336" idx="3"/>
            <a:endCxn id="337" idx="0"/>
          </p:cNvCxnSpPr>
          <p:nvPr/>
        </p:nvCxnSpPr>
        <p:spPr>
          <a:xfrm flipH="1">
            <a:off x="2901201" y="2211844"/>
            <a:ext cx="808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1"/>
          <p:cNvCxnSpPr>
            <a:stCxn id="336" idx="5"/>
            <a:endCxn id="338" idx="0"/>
          </p:cNvCxnSpPr>
          <p:nvPr/>
        </p:nvCxnSpPr>
        <p:spPr>
          <a:xfrm>
            <a:off x="5433999" y="2211844"/>
            <a:ext cx="6696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1"/>
          <p:cNvCxnSpPr>
            <a:stCxn id="337" idx="4"/>
            <a:endCxn id="339" idx="1"/>
          </p:cNvCxnSpPr>
          <p:nvPr/>
        </p:nvCxnSpPr>
        <p:spPr>
          <a:xfrm>
            <a:off x="2901200" y="3765900"/>
            <a:ext cx="16707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1"/>
          <p:cNvCxnSpPr>
            <a:stCxn id="338" idx="4"/>
            <a:endCxn id="339" idx="1"/>
          </p:cNvCxnSpPr>
          <p:nvPr/>
        </p:nvCxnSpPr>
        <p:spPr>
          <a:xfrm flipH="1">
            <a:off x="4571950" y="3765888"/>
            <a:ext cx="15315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relacional </a:t>
            </a:r>
            <a:r>
              <a:rPr lang="pt-BR">
                <a:solidFill>
                  <a:srgbClr val="666666"/>
                </a:solidFill>
              </a:rPr>
              <a:t>(tradicional)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