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310" r:id="rId4"/>
    <p:sldId id="302" r:id="rId5"/>
    <p:sldId id="308" r:id="rId6"/>
    <p:sldId id="291" r:id="rId7"/>
    <p:sldId id="309" r:id="rId8"/>
    <p:sldId id="307" r:id="rId9"/>
    <p:sldId id="296" r:id="rId10"/>
    <p:sldId id="306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ire Sans" panose="020B0502040400020003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3E"/>
    <a:srgbClr val="E152EC"/>
    <a:srgbClr val="47CFFF"/>
    <a:srgbClr val="EB8FD8"/>
    <a:srgbClr val="69EA8B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89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06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11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006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79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61836" y="2490572"/>
            <a:ext cx="6211617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MODULES</a:t>
            </a:r>
            <a:endParaRPr sz="72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961836" y="908729"/>
            <a:ext cx="6796800" cy="200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dirty="0">
                <a:solidFill>
                  <a:schemeClr val="accent1"/>
                </a:solidFill>
              </a:rPr>
            </a:br>
            <a:r>
              <a:rPr lang="pt-BR" sz="5000" dirty="0">
                <a:solidFill>
                  <a:schemeClr val="tx1"/>
                </a:solidFill>
              </a:rPr>
              <a:t>NODE.JS</a:t>
            </a:r>
            <a:endParaRPr lang="pt-BR" sz="5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CHECKLIST PADAWAN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Google Shape;559;p38">
            <a:extLst>
              <a:ext uri="{FF2B5EF4-FFF2-40B4-BE49-F238E27FC236}">
                <a16:creationId xmlns:a16="http://schemas.microsoft.com/office/drawing/2014/main" id="{2F338519-1DD5-68F2-6AAB-6A3C758D39B6}"/>
              </a:ext>
            </a:extLst>
          </p:cNvPr>
          <p:cNvSpPr txBox="1">
            <a:spLocks/>
          </p:cNvSpPr>
          <p:nvPr/>
        </p:nvSpPr>
        <p:spPr>
          <a:xfrm>
            <a:off x="17124649" y="1426435"/>
            <a:ext cx="3543371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meio de navegar pelo projeto</a:t>
            </a:r>
          </a:p>
        </p:txBody>
      </p:sp>
      <p:sp>
        <p:nvSpPr>
          <p:cNvPr id="14" name="Google Shape;559;p38">
            <a:extLst>
              <a:ext uri="{FF2B5EF4-FFF2-40B4-BE49-F238E27FC236}">
                <a16:creationId xmlns:a16="http://schemas.microsoft.com/office/drawing/2014/main" id="{50378CC2-0994-679C-BA5A-6E112CC461E2}"/>
              </a:ext>
            </a:extLst>
          </p:cNvPr>
          <p:cNvSpPr txBox="1">
            <a:spLocks/>
          </p:cNvSpPr>
          <p:nvPr/>
        </p:nvSpPr>
        <p:spPr>
          <a:xfrm>
            <a:off x="16047821" y="3308610"/>
            <a:ext cx="3543371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Sua arma principal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BCC244D-C9E1-D1A9-4B0D-E2BE6F96E783}"/>
              </a:ext>
            </a:extLst>
          </p:cNvPr>
          <p:cNvSpPr/>
          <p:nvPr/>
        </p:nvSpPr>
        <p:spPr>
          <a:xfrm>
            <a:off x="16580821" y="1681775"/>
            <a:ext cx="468000" cy="468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A92E67D-F9CC-6BE0-849B-687CFEFB7EB0}"/>
              </a:ext>
            </a:extLst>
          </p:cNvPr>
          <p:cNvSpPr/>
          <p:nvPr/>
        </p:nvSpPr>
        <p:spPr>
          <a:xfrm>
            <a:off x="15519456" y="3336873"/>
            <a:ext cx="468000" cy="468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A Guide to ES6 Import and Export Usage in Node.js | by Oluwaseun |  Stackademic">
            <a:extLst>
              <a:ext uri="{FF2B5EF4-FFF2-40B4-BE49-F238E27FC236}">
                <a16:creationId xmlns:a16="http://schemas.microsoft.com/office/drawing/2014/main" id="{188B658D-2D3C-5FB0-6A1F-02093D9EC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4705" r="45434" b="42731"/>
          <a:stretch/>
        </p:blipFill>
        <p:spPr bwMode="auto">
          <a:xfrm>
            <a:off x="2878667" y="1775325"/>
            <a:ext cx="5499974" cy="3605693"/>
          </a:xfrm>
          <a:prstGeom prst="roundRect">
            <a:avLst>
              <a:gd name="adj" fmla="val 77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985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QUAL O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PROBLEMA ?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 descr="Vetor de Baby Cthulhu sitting and looking cute cartoon. Vector clip art  illustration with simple gradients. All in a single layer. do Stock | Adobe  Stock">
            <a:extLst>
              <a:ext uri="{FF2B5EF4-FFF2-40B4-BE49-F238E27FC236}">
                <a16:creationId xmlns:a16="http://schemas.microsoft.com/office/drawing/2014/main" id="{DD559AA4-BFF7-CA23-EB7B-768E09EB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00" b="98500" l="3926" r="95529">
                        <a14:foregroundMark x1="57252" y1="35400" x2="52563" y2="17000"/>
                        <a14:foregroundMark x1="52563" y1="17000" x2="33479" y2="9300"/>
                        <a14:foregroundMark x1="33479" y1="9300" x2="18430" y2="43300"/>
                        <a14:foregroundMark x1="18430" y1="43300" x2="19302" y2="88000"/>
                        <a14:foregroundMark x1="19302" y1="88000" x2="48964" y2="98500"/>
                        <a14:foregroundMark x1="50818" y1="96800" x2="3926" y2="91400"/>
                        <a14:foregroundMark x1="34787" y1="78500" x2="54962" y2="65700"/>
                        <a14:foregroundMark x1="54962" y1="65700" x2="79017" y2="24572"/>
                        <a14:foregroundMark x1="82334" y1="18900" x2="82334" y2="17700"/>
                        <a14:foregroundMark x1="40567" y1="79100" x2="35442" y2="52500"/>
                        <a14:foregroundMark x1="45692" y1="73700" x2="27699" y2="67700"/>
                        <a14:foregroundMark x1="27699" y1="67700" x2="38604" y2="47000"/>
                        <a14:foregroundMark x1="38604" y1="47000" x2="42094" y2="73400"/>
                        <a14:foregroundMark x1="42094" y1="73400" x2="40567" y2="54300"/>
                        <a14:foregroundMark x1="34787" y1="80800" x2="23882" y2="50100"/>
                        <a14:foregroundMark x1="31516" y1="69000" x2="54744" y2="81400"/>
                        <a14:foregroundMark x1="48964" y1="70200" x2="37296" y2="82000"/>
                        <a14:foregroundMark x1="32824" y1="82000" x2="17993" y2="73700"/>
                        <a14:foregroundMark x1="21919" y1="75500" x2="64776" y2="78200"/>
                        <a14:foregroundMark x1="64776" y1="78200" x2="42639" y2="80900"/>
                        <a14:foregroundMark x1="42639" y1="80900" x2="41876" y2="80800"/>
                        <a14:foregroundMark x1="67612" y1="47800" x2="95529" y2="39600"/>
                        <a14:foregroundMark x1="95529" y1="39600" x2="95202" y2="40100"/>
                        <a14:foregroundMark x1="45038" y1="48400" x2="35660" y2="67300"/>
                        <a14:foregroundMark x1="35660" y1="67300" x2="32824" y2="68400"/>
                        <a14:foregroundMark x1="27699" y1="67800" x2="45365" y2="58300"/>
                        <a14:foregroundMark x1="45365" y1="58300" x2="71974" y2="24300"/>
                        <a14:foregroundMark x1="71974" y1="24300" x2="64110" y2="7943"/>
                        <a14:foregroundMark x1="59895" y1="5950" x2="10636" y2="9874"/>
                        <a14:backgroundMark x1="66303" y1="7700" x2="59215" y2="4700"/>
                        <a14:backgroundMark x1="81134" y1="23600" x2="81134" y2="13600"/>
                        <a14:backgroundMark x1="77863" y1="25400" x2="88222" y2="11800"/>
                        <a14:backgroundMark x1="11014" y1="10600" x2="3272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99" y="3429000"/>
            <a:ext cx="2493171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ldição. Segundo um culto subterrrâneo e… | by Pedro Amaral | Medium">
            <a:extLst>
              <a:ext uri="{FF2B5EF4-FFF2-40B4-BE49-F238E27FC236}">
                <a16:creationId xmlns:a16="http://schemas.microsoft.com/office/drawing/2014/main" id="{A5292941-6BEA-8D5F-7034-1C531D68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61" y="2799134"/>
            <a:ext cx="4734343" cy="3349003"/>
          </a:xfrm>
          <a:prstGeom prst="roundRect">
            <a:avLst>
              <a:gd name="adj" fmla="val 42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9B68D5-2566-A11A-7C06-6A542833E390}"/>
              </a:ext>
            </a:extLst>
          </p:cNvPr>
          <p:cNvSpPr/>
          <p:nvPr/>
        </p:nvSpPr>
        <p:spPr>
          <a:xfrm>
            <a:off x="786479" y="5486399"/>
            <a:ext cx="2493171" cy="368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NPM INIT -Y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4B54E16-4D6B-23A5-F67A-7518455E8808}"/>
              </a:ext>
            </a:extLst>
          </p:cNvPr>
          <p:cNvSpPr/>
          <p:nvPr/>
        </p:nvSpPr>
        <p:spPr>
          <a:xfrm>
            <a:off x="4977854" y="4572750"/>
            <a:ext cx="1836405" cy="35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Libs</a:t>
            </a:r>
            <a:r>
              <a:rPr lang="pt-BR" b="1" dirty="0"/>
              <a:t> de terceiros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E6B4AE0-836D-FA6C-8BEA-AA8209EA5D57}"/>
              </a:ext>
            </a:extLst>
          </p:cNvPr>
          <p:cNvSpPr/>
          <p:nvPr/>
        </p:nvSpPr>
        <p:spPr>
          <a:xfrm>
            <a:off x="6292708" y="5222702"/>
            <a:ext cx="1836405" cy="35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Regras de negócio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F4F173C-577B-7448-636A-089BEBDA93EE}"/>
              </a:ext>
            </a:extLst>
          </p:cNvPr>
          <p:cNvSpPr/>
          <p:nvPr/>
        </p:nvSpPr>
        <p:spPr>
          <a:xfrm>
            <a:off x="7730079" y="4696822"/>
            <a:ext cx="1836405" cy="35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Frameworks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124C4D8-2D3A-0150-88C8-AA1708E43A31}"/>
              </a:ext>
            </a:extLst>
          </p:cNvPr>
          <p:cNvSpPr/>
          <p:nvPr/>
        </p:nvSpPr>
        <p:spPr>
          <a:xfrm>
            <a:off x="4980543" y="6048615"/>
            <a:ext cx="2152223" cy="352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Tratamento de erros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17CFCD4-B9BC-F328-4CFC-1BF28EAAF35F}"/>
              </a:ext>
            </a:extLst>
          </p:cNvPr>
          <p:cNvSpPr/>
          <p:nvPr/>
        </p:nvSpPr>
        <p:spPr>
          <a:xfrm>
            <a:off x="7494819" y="5745070"/>
            <a:ext cx="1268587" cy="403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TESTES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8226FEA-B62E-11F6-8F63-CBDDABEF2484}"/>
              </a:ext>
            </a:extLst>
          </p:cNvPr>
          <p:cNvSpPr/>
          <p:nvPr/>
        </p:nvSpPr>
        <p:spPr>
          <a:xfrm>
            <a:off x="8783757" y="5166553"/>
            <a:ext cx="1565454" cy="522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EU SEM TOMAR CAFÉ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B0DAE3-9476-16C2-6067-99EF6A8A5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72800">
            <a:off x="1377342" y="3179462"/>
            <a:ext cx="748544" cy="71808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EF341CB-CF63-55DB-656D-C8BBBE6D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260" y="2487975"/>
            <a:ext cx="748544" cy="71808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B8C89632-CF24-9569-7143-C029FFB41C7D}"/>
              </a:ext>
            </a:extLst>
          </p:cNvPr>
          <p:cNvSpPr txBox="1"/>
          <p:nvPr/>
        </p:nvSpPr>
        <p:spPr>
          <a:xfrm>
            <a:off x="1202573" y="1229312"/>
            <a:ext cx="75505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código tendem a ser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monstrinhos</a:t>
            </a:r>
            <a:b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pt-BR" sz="2000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É normal ter muitas pessoas editando o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mesmo código.</a:t>
            </a:r>
            <a:endParaRPr lang="pt-BR" sz="2000" dirty="0"/>
          </a:p>
          <a:p>
            <a:br>
              <a:rPr lang="pt-BR" sz="2000" dirty="0"/>
            </a:b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859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POR QUE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MODULARIZAR ?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BBA3D1-6284-8A07-E51D-BB451C8E65F5}"/>
              </a:ext>
            </a:extLst>
          </p:cNvPr>
          <p:cNvSpPr/>
          <p:nvPr/>
        </p:nvSpPr>
        <p:spPr>
          <a:xfrm>
            <a:off x="1878944" y="1860884"/>
            <a:ext cx="2949729" cy="3838673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769256-ECD3-9300-7040-B4063E42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864083" y="4234318"/>
            <a:ext cx="1114925" cy="1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580B9-C1FF-44CF-AAA9-35EDA16F0440}"/>
              </a:ext>
            </a:extLst>
          </p:cNvPr>
          <p:cNvGrpSpPr/>
          <p:nvPr/>
        </p:nvGrpSpPr>
        <p:grpSpPr>
          <a:xfrm>
            <a:off x="2159681" y="3166263"/>
            <a:ext cx="2388254" cy="525473"/>
            <a:chOff x="2071451" y="3155631"/>
            <a:chExt cx="2388254" cy="52547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C411B2F-300E-4D6B-B22B-00046CCDA904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6B1451A-A40C-1F97-A29B-126F474EF50F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D5B362C-ED86-80F3-610E-0C18D2623BD5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127A4F6-70E1-2629-80F3-E30051D64584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0DC5FE6-83A3-CCD4-2311-257AB6A92209}"/>
              </a:ext>
            </a:extLst>
          </p:cNvPr>
          <p:cNvGrpSpPr/>
          <p:nvPr/>
        </p:nvGrpSpPr>
        <p:grpSpPr>
          <a:xfrm>
            <a:off x="2159681" y="4415218"/>
            <a:ext cx="2388254" cy="525473"/>
            <a:chOff x="2071451" y="3155631"/>
            <a:chExt cx="2388254" cy="525473"/>
          </a:xfrm>
          <a:solidFill>
            <a:srgbClr val="00B0F0"/>
          </a:solidFill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064FE06-302F-FD33-FAF7-42FCDACAFC2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12E02CD-FC32-F3F5-F3E2-75BAF85E1B28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1D23387-FE44-9052-324D-3282DF9F38E6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3DDAD6F-0AD6-13E6-52A5-86363905D2D9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23B92A0-3398-FCE5-6641-1CE984C5E0F9}"/>
              </a:ext>
            </a:extLst>
          </p:cNvPr>
          <p:cNvGrpSpPr/>
          <p:nvPr/>
        </p:nvGrpSpPr>
        <p:grpSpPr>
          <a:xfrm>
            <a:off x="2159681" y="2151292"/>
            <a:ext cx="2388254" cy="525473"/>
            <a:chOff x="2071451" y="3155631"/>
            <a:chExt cx="2388254" cy="525473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B73CE8A-6C7A-07F3-F21C-89C14718A86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BE3C21C-CE98-58AF-BF23-3F85801128BB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43B92B9-508D-56F4-BC64-F3A31115804F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785F5E9-FF02-736A-AC7E-013DF6354EB1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B79EAD-F990-5FE4-610E-7DAFB3215CE8}"/>
              </a:ext>
            </a:extLst>
          </p:cNvPr>
          <p:cNvSpPr/>
          <p:nvPr/>
        </p:nvSpPr>
        <p:spPr>
          <a:xfrm>
            <a:off x="12763512" y="1578666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F80AB67-8A5A-75AD-7CE4-605AEC756F83}"/>
              </a:ext>
            </a:extLst>
          </p:cNvPr>
          <p:cNvSpPr/>
          <p:nvPr/>
        </p:nvSpPr>
        <p:spPr>
          <a:xfrm>
            <a:off x="12763512" y="3728008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A8F110-F766-6A43-7F2B-A1CC104A0C32}"/>
              </a:ext>
            </a:extLst>
          </p:cNvPr>
          <p:cNvSpPr txBox="1"/>
          <p:nvPr/>
        </p:nvSpPr>
        <p:spPr>
          <a:xfrm>
            <a:off x="5221703" y="2778082"/>
            <a:ext cx="5325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código vai se tornando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complexo</a:t>
            </a:r>
            <a:b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pt-BR" sz="2000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difícil de dar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manutenção</a:t>
            </a:r>
            <a:endParaRPr lang="pt-BR" sz="2000" dirty="0"/>
          </a:p>
          <a:p>
            <a:br>
              <a:rPr lang="pt-BR" sz="2000" dirty="0"/>
            </a:b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difícil de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fazer mudanças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519FCC8-7ABA-F384-4221-5BEA946F530A}"/>
              </a:ext>
            </a:extLst>
          </p:cNvPr>
          <p:cNvSpPr txBox="1"/>
          <p:nvPr/>
        </p:nvSpPr>
        <p:spPr>
          <a:xfrm>
            <a:off x="2486526" y="1408487"/>
            <a:ext cx="2342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Quire Sans" panose="020B0502040204020203" pitchFamily="34" charset="0"/>
                <a:ea typeface="Roboto" panose="02000000000000000000" pitchFamily="2" charset="0"/>
                <a:cs typeface="Quire Sans" panose="020B0502040204020203" pitchFamily="34" charset="0"/>
              </a:rPr>
              <a:t>código longo</a:t>
            </a:r>
            <a:endParaRPr lang="pt-BR" sz="1800" dirty="0">
              <a:solidFill>
                <a:schemeClr val="accent6">
                  <a:lumMod val="60000"/>
                  <a:lumOff val="40000"/>
                </a:schemeClr>
              </a:solidFill>
              <a:latin typeface="Quire Sans" panose="020B0502040204020203" pitchFamily="34" charset="0"/>
              <a:ea typeface="Roboto" panose="02000000000000000000" pitchFamily="2" charset="0"/>
              <a:cs typeface="Quire Sans" panose="020B0502040204020203" pitchFamily="34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041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POR QUE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MODULARIZAR ?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BBA3D1-6284-8A07-E51D-BB451C8E65F5}"/>
              </a:ext>
            </a:extLst>
          </p:cNvPr>
          <p:cNvSpPr/>
          <p:nvPr/>
        </p:nvSpPr>
        <p:spPr>
          <a:xfrm>
            <a:off x="1878944" y="1844842"/>
            <a:ext cx="2949729" cy="2951747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769256-ECD3-9300-7040-B4063E42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864083" y="4234318"/>
            <a:ext cx="1114925" cy="1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580B9-C1FF-44CF-AAA9-35EDA16F0440}"/>
              </a:ext>
            </a:extLst>
          </p:cNvPr>
          <p:cNvGrpSpPr/>
          <p:nvPr/>
        </p:nvGrpSpPr>
        <p:grpSpPr>
          <a:xfrm>
            <a:off x="7552802" y="2187364"/>
            <a:ext cx="2388254" cy="525473"/>
            <a:chOff x="2071451" y="3155631"/>
            <a:chExt cx="2388254" cy="52547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C411B2F-300E-4D6B-B22B-00046CCDA904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6B1451A-A40C-1F97-A29B-126F474EF50F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D5B362C-ED86-80F3-610E-0C18D2623BD5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127A4F6-70E1-2629-80F3-E30051D64584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0DC5FE6-83A3-CCD4-2311-257AB6A92209}"/>
              </a:ext>
            </a:extLst>
          </p:cNvPr>
          <p:cNvGrpSpPr/>
          <p:nvPr/>
        </p:nvGrpSpPr>
        <p:grpSpPr>
          <a:xfrm>
            <a:off x="7585894" y="4094547"/>
            <a:ext cx="2388254" cy="525473"/>
            <a:chOff x="2071451" y="3155631"/>
            <a:chExt cx="2388254" cy="525473"/>
          </a:xfrm>
          <a:solidFill>
            <a:srgbClr val="00B0F0"/>
          </a:solidFill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064FE06-302F-FD33-FAF7-42FCDACAFC2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12E02CD-FC32-F3F5-F3E2-75BAF85E1B28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1D23387-FE44-9052-324D-3282DF9F38E6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3DDAD6F-0AD6-13E6-52A5-86363905D2D9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23B92A0-3398-FCE5-6641-1CE984C5E0F9}"/>
              </a:ext>
            </a:extLst>
          </p:cNvPr>
          <p:cNvGrpSpPr/>
          <p:nvPr/>
        </p:nvGrpSpPr>
        <p:grpSpPr>
          <a:xfrm>
            <a:off x="2159681" y="3166263"/>
            <a:ext cx="2388254" cy="525473"/>
            <a:chOff x="2071451" y="3155631"/>
            <a:chExt cx="2388254" cy="525473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B73CE8A-6C7A-07F3-F21C-89C14718A866}"/>
                </a:ext>
              </a:extLst>
            </p:cNvPr>
            <p:cNvSpPr/>
            <p:nvPr/>
          </p:nvSpPr>
          <p:spPr>
            <a:xfrm>
              <a:off x="2071451" y="3155631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BE3C21C-CE98-58AF-BF23-3F85801128BB}"/>
                </a:ext>
              </a:extLst>
            </p:cNvPr>
            <p:cNvSpPr/>
            <p:nvPr/>
          </p:nvSpPr>
          <p:spPr>
            <a:xfrm>
              <a:off x="2223851" y="3306559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43B92B9-508D-56F4-BC64-F3A31115804F}"/>
                </a:ext>
              </a:extLst>
            </p:cNvPr>
            <p:cNvSpPr/>
            <p:nvPr/>
          </p:nvSpPr>
          <p:spPr>
            <a:xfrm>
              <a:off x="2376251" y="3457487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785F5E9-FF02-736A-AC7E-013DF6354EB1}"/>
                </a:ext>
              </a:extLst>
            </p:cNvPr>
            <p:cNvSpPr/>
            <p:nvPr/>
          </p:nvSpPr>
          <p:spPr>
            <a:xfrm>
              <a:off x="2071451" y="3608416"/>
              <a:ext cx="2083454" cy="72688"/>
            </a:xfrm>
            <a:prstGeom prst="rect">
              <a:avLst/>
            </a:prstGeom>
            <a:solidFill>
              <a:srgbClr val="69E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B79EAD-F990-5FE4-610E-7DAFB3215CE8}"/>
              </a:ext>
            </a:extLst>
          </p:cNvPr>
          <p:cNvSpPr/>
          <p:nvPr/>
        </p:nvSpPr>
        <p:spPr>
          <a:xfrm>
            <a:off x="7272065" y="1690204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F80AB67-8A5A-75AD-7CE4-605AEC756F83}"/>
              </a:ext>
            </a:extLst>
          </p:cNvPr>
          <p:cNvSpPr/>
          <p:nvPr/>
        </p:nvSpPr>
        <p:spPr>
          <a:xfrm>
            <a:off x="7272065" y="3597387"/>
            <a:ext cx="2949729" cy="1519795"/>
          </a:xfrm>
          <a:prstGeom prst="rect">
            <a:avLst/>
          </a:prstGeom>
          <a:noFill/>
          <a:ln w="57150">
            <a:solidFill>
              <a:srgbClr val="FFD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4D7B699-6941-AAB5-8D68-6A474E2A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6867821" y="2599921"/>
            <a:ext cx="717250" cy="7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C235A47-E38D-11BB-D467-76FA37B9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1448">
            <a:off x="6691171" y="4482873"/>
            <a:ext cx="717250" cy="7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3105542-F89A-B8E5-0DA8-DE643AA13E21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4828673" y="2893043"/>
            <a:ext cx="2045181" cy="4276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72E20A0-B2BB-D10C-0A98-B715F5332735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>
            <a:off x="4828673" y="3320716"/>
            <a:ext cx="1868531" cy="14552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1317DB-27A8-65BC-2676-759C3612B87E}"/>
              </a:ext>
            </a:extLst>
          </p:cNvPr>
          <p:cNvSpPr/>
          <p:nvPr/>
        </p:nvSpPr>
        <p:spPr>
          <a:xfrm>
            <a:off x="2193262" y="2730734"/>
            <a:ext cx="2083454" cy="72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D7736C1-8F91-88D3-C2C9-A1FDA4F3B0FB}"/>
              </a:ext>
            </a:extLst>
          </p:cNvPr>
          <p:cNvSpPr/>
          <p:nvPr/>
        </p:nvSpPr>
        <p:spPr>
          <a:xfrm>
            <a:off x="2193262" y="2884604"/>
            <a:ext cx="2083454" cy="72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79D901B-B6A2-9550-17A4-0191376B3340}"/>
              </a:ext>
            </a:extLst>
          </p:cNvPr>
          <p:cNvSpPr txBox="1"/>
          <p:nvPr/>
        </p:nvSpPr>
        <p:spPr>
          <a:xfrm>
            <a:off x="3396280" y="1016932"/>
            <a:ext cx="660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Quire Sans" panose="020B0502040204020203" pitchFamily="34" charset="0"/>
                <a:ea typeface="Roboto" panose="02000000000000000000" pitchFamily="2" charset="0"/>
                <a:cs typeface="Quire Sans" panose="020B0502040204020203" pitchFamily="34" charset="0"/>
              </a:rPr>
              <a:t>Um código, dividido em pequenos arquivos</a:t>
            </a:r>
            <a:endParaRPr lang="pt-BR" sz="1800" dirty="0">
              <a:solidFill>
                <a:schemeClr val="accent6">
                  <a:lumMod val="60000"/>
                  <a:lumOff val="40000"/>
                </a:schemeClr>
              </a:solidFill>
              <a:latin typeface="Quire Sans" panose="020B0502040204020203" pitchFamily="34" charset="0"/>
              <a:ea typeface="Roboto" panose="02000000000000000000" pitchFamily="2" charset="0"/>
              <a:cs typeface="Quire Sans" panose="020B0502040204020203" pitchFamily="34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31387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41241" y="4293903"/>
            <a:ext cx="4154400" cy="18249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O </a:t>
            </a:r>
            <a:r>
              <a:rPr lang="pt-BR" sz="1600" dirty="0" err="1"/>
              <a:t>CommonJS</a:t>
            </a:r>
            <a:r>
              <a:rPr lang="pt-BR" sz="1600" dirty="0"/>
              <a:t> utiliza uma sintaxe mais simples com as palavras-chave </a:t>
            </a:r>
            <a:r>
              <a:rPr lang="pt-BR" sz="1600" dirty="0">
                <a:solidFill>
                  <a:srgbClr val="FFD93E"/>
                </a:solidFill>
              </a:rPr>
              <a:t>require</a:t>
            </a:r>
            <a:r>
              <a:rPr lang="pt-BR" sz="1600" dirty="0"/>
              <a:t> para carregar módulos e </a:t>
            </a:r>
            <a:r>
              <a:rPr lang="pt-BR" sz="1600" dirty="0" err="1">
                <a:solidFill>
                  <a:srgbClr val="FFD93E"/>
                </a:solidFill>
              </a:rPr>
              <a:t>module.exports</a:t>
            </a:r>
            <a:r>
              <a:rPr lang="pt-BR" sz="1600" dirty="0">
                <a:solidFill>
                  <a:srgbClr val="FFD93E"/>
                </a:solidFill>
              </a:rPr>
              <a:t> </a:t>
            </a:r>
            <a:r>
              <a:rPr lang="pt-BR" sz="1600" dirty="0"/>
              <a:t>para exportar funcionalidades. </a:t>
            </a:r>
          </a:p>
        </p:txBody>
      </p:sp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90D58357-DB7A-3721-8CD8-4C94A35E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Google Shape;792;p40">
            <a:extLst>
              <a:ext uri="{FF2B5EF4-FFF2-40B4-BE49-F238E27FC236}">
                <a16:creationId xmlns:a16="http://schemas.microsoft.com/office/drawing/2014/main" id="{89C035EE-EA0A-D92B-4E86-ED2F2FDFD8DA}"/>
              </a:ext>
            </a:extLst>
          </p:cNvPr>
          <p:cNvSpPr txBox="1">
            <a:spLocks/>
          </p:cNvSpPr>
          <p:nvPr/>
        </p:nvSpPr>
        <p:spPr>
          <a:xfrm>
            <a:off x="2406756" y="1481378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e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CommonJS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826E27-D58A-E89A-EAEF-539927A9041C}"/>
              </a:ext>
            </a:extLst>
          </p:cNvPr>
          <p:cNvSpPr/>
          <p:nvPr/>
        </p:nvSpPr>
        <p:spPr>
          <a:xfrm>
            <a:off x="7971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Google Shape;792;p40">
            <a:extLst>
              <a:ext uri="{FF2B5EF4-FFF2-40B4-BE49-F238E27FC236}">
                <a16:creationId xmlns:a16="http://schemas.microsoft.com/office/drawing/2014/main" id="{053A006A-3263-2FE6-2950-950BC10E3E04}"/>
              </a:ext>
            </a:extLst>
          </p:cNvPr>
          <p:cNvSpPr txBox="1">
            <a:spLocks/>
          </p:cNvSpPr>
          <p:nvPr/>
        </p:nvSpPr>
        <p:spPr>
          <a:xfrm>
            <a:off x="7726324" y="1481378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e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ESM</a:t>
            </a:r>
          </a:p>
        </p:txBody>
      </p:sp>
      <p:sp>
        <p:nvSpPr>
          <p:cNvPr id="15" name="Google Shape;424;p27">
            <a:extLst>
              <a:ext uri="{FF2B5EF4-FFF2-40B4-BE49-F238E27FC236}">
                <a16:creationId xmlns:a16="http://schemas.microsoft.com/office/drawing/2014/main" id="{8033D4DC-F3B2-D37F-8AD0-A8EF4C3E1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TIPOS DE MÓDULOS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1E470B-ED4E-82F1-BED0-B6FC3D62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2"/>
          <a:stretch/>
        </p:blipFill>
        <p:spPr>
          <a:xfrm>
            <a:off x="1384236" y="2088278"/>
            <a:ext cx="4042741" cy="2160896"/>
          </a:xfrm>
          <a:prstGeom prst="roundRect">
            <a:avLst>
              <a:gd name="adj" fmla="val 8501"/>
            </a:avLst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5324EB-F499-D4DE-BBE8-C3F7C6142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025" y="2088278"/>
            <a:ext cx="3920301" cy="2160895"/>
          </a:xfrm>
          <a:prstGeom prst="roundRect">
            <a:avLst>
              <a:gd name="adj" fmla="val 7727"/>
            </a:avLst>
          </a:prstGeom>
        </p:spPr>
      </p:pic>
      <p:sp>
        <p:nvSpPr>
          <p:cNvPr id="20" name="Google Shape;426;p27">
            <a:extLst>
              <a:ext uri="{FF2B5EF4-FFF2-40B4-BE49-F238E27FC236}">
                <a16:creationId xmlns:a16="http://schemas.microsoft.com/office/drawing/2014/main" id="{4673CE60-B619-4465-5A6D-757128423ED4}"/>
              </a:ext>
            </a:extLst>
          </p:cNvPr>
          <p:cNvSpPr txBox="1">
            <a:spLocks/>
          </p:cNvSpPr>
          <p:nvPr/>
        </p:nvSpPr>
        <p:spPr>
          <a:xfrm>
            <a:off x="6712401" y="4338448"/>
            <a:ext cx="4154400" cy="182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pt-BR" sz="1600" dirty="0"/>
              <a:t> Os módulos ESM introduzem uma sintaxe unificada com as palavras-chave </a:t>
            </a:r>
            <a:r>
              <a:rPr lang="pt-BR" sz="1600" dirty="0" err="1">
                <a:solidFill>
                  <a:srgbClr val="FFD93E"/>
                </a:solidFill>
              </a:rPr>
              <a:t>import</a:t>
            </a:r>
            <a:r>
              <a:rPr lang="pt-BR" sz="1600" dirty="0"/>
              <a:t> e </a:t>
            </a:r>
            <a:r>
              <a:rPr lang="pt-BR" sz="1600" dirty="0" err="1">
                <a:solidFill>
                  <a:srgbClr val="FFD93E"/>
                </a:solidFill>
              </a:rPr>
              <a:t>export</a:t>
            </a:r>
            <a:r>
              <a:rPr lang="pt-BR" sz="1600" dirty="0"/>
              <a:t>, alinhada com padrões de outras linguagens modernas.</a:t>
            </a:r>
          </a:p>
        </p:txBody>
      </p:sp>
    </p:spTree>
    <p:extLst>
      <p:ext uri="{BB962C8B-B14F-4D97-AF65-F5344CB8AC3E}">
        <p14:creationId xmlns:p14="http://schemas.microsoft.com/office/powerpoint/2010/main" val="286947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DIFERENÇAS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8344A4C5-BD58-3497-8BDC-B95919C4C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37759"/>
              </p:ext>
            </p:extLst>
          </p:nvPr>
        </p:nvGraphicFramePr>
        <p:xfrm>
          <a:off x="890336" y="3361329"/>
          <a:ext cx="1041132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205664">
                  <a:extLst>
                    <a:ext uri="{9D8B030D-6E8A-4147-A177-3AD203B41FA5}">
                      <a16:colId xmlns:a16="http://schemas.microsoft.com/office/drawing/2014/main" val="818684864"/>
                    </a:ext>
                  </a:extLst>
                </a:gridCol>
                <a:gridCol w="5205664">
                  <a:extLst>
                    <a:ext uri="{9D8B030D-6E8A-4147-A177-3AD203B41FA5}">
                      <a16:colId xmlns:a16="http://schemas.microsoft.com/office/drawing/2014/main" val="59828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1" u="none" strike="noStrike" cap="none" dirty="0" err="1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CommonJS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ESM 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9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Síncrono por Padrão 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Assíncrono por Padrão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Uso Principal em Servidor (Node.js) 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Suportado nativamente em Navegadores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Sintaxe: `require` e `</a:t>
                      </a:r>
                      <a:r>
                        <a:rPr lang="pt-BR" sz="1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module.exports</a:t>
                      </a:r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`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Sintaxe: `</a:t>
                      </a:r>
                      <a:r>
                        <a:rPr lang="pt-BR" sz="1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import</a:t>
                      </a:r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` e `</a:t>
                      </a:r>
                      <a:r>
                        <a:rPr lang="pt-BR" sz="18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export</a:t>
                      </a:r>
                      <a:r>
                        <a:rPr lang="pt-BR" sz="1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`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9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Carregamento Dinâmico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Carregamento Estático (Análise Estática)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92831"/>
                  </a:ext>
                </a:extLst>
              </a:tr>
            </a:tbl>
          </a:graphicData>
        </a:graphic>
      </p:graphicFrame>
      <p:pic>
        <p:nvPicPr>
          <p:cNvPr id="45" name="Picture 2" descr="GitHub - wessberg/cjstoesm: A tool that can transform CommonJS to ESM">
            <a:extLst>
              <a:ext uri="{FF2B5EF4-FFF2-40B4-BE49-F238E27FC236}">
                <a16:creationId xmlns:a16="http://schemas.microsoft.com/office/drawing/2014/main" id="{9336669B-451F-BDF9-075B-DDC907183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42"/>
          <a:stretch/>
        </p:blipFill>
        <p:spPr bwMode="auto">
          <a:xfrm>
            <a:off x="3155796" y="1633846"/>
            <a:ext cx="1335214" cy="13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GitHub - wessberg/cjstoesm: A tool that can transform CommonJS to ESM">
            <a:extLst>
              <a:ext uri="{FF2B5EF4-FFF2-40B4-BE49-F238E27FC236}">
                <a16:creationId xmlns:a16="http://schemas.microsoft.com/office/drawing/2014/main" id="{C881F93D-F31E-51BB-75ED-B92B369D3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0"/>
          <a:stretch/>
        </p:blipFill>
        <p:spPr bwMode="auto">
          <a:xfrm>
            <a:off x="7919523" y="1633846"/>
            <a:ext cx="1335215" cy="12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843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COMMON.JS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8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ESM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354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3DE185-4961-4574-9A74-F9394513BE6E}"/>
</file>

<file path=customXml/itemProps2.xml><?xml version="1.0" encoding="utf-8"?>
<ds:datastoreItem xmlns:ds="http://schemas.openxmlformats.org/officeDocument/2006/customXml" ds:itemID="{1B80D395-E722-4EF2-AB26-1A63988AC5AF}"/>
</file>

<file path=customXml/itemProps3.xml><?xml version="1.0" encoding="utf-8"?>
<ds:datastoreItem xmlns:ds="http://schemas.openxmlformats.org/officeDocument/2006/customXml" ds:itemID="{B8B3BA7E-085F-4177-B816-FDFB914AF0E4}"/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255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Abril Fatface</vt:lpstr>
      <vt:lpstr>Arial</vt:lpstr>
      <vt:lpstr>Aldrich</vt:lpstr>
      <vt:lpstr>Quire Sans</vt:lpstr>
      <vt:lpstr>Roboto</vt:lpstr>
      <vt:lpstr>Calibri</vt:lpstr>
      <vt:lpstr>Roboto Mono</vt:lpstr>
      <vt:lpstr>SlidesMania</vt:lpstr>
      <vt:lpstr>MODULES</vt:lpstr>
      <vt:lpstr>FELIPE AGUIAR</vt:lpstr>
      <vt:lpstr>QUAL O PROBLEMA ?</vt:lpstr>
      <vt:lpstr>POR QUE MODULARIZAR ?</vt:lpstr>
      <vt:lpstr>POR QUE MODULARIZAR ?</vt:lpstr>
      <vt:lpstr>TIPOS DE MÓDULOS</vt:lpstr>
      <vt:lpstr>DIFERENÇAS</vt:lpstr>
      <vt:lpstr>COMMON.JS</vt:lpstr>
      <vt:lpstr>ESM</vt:lpstr>
      <vt:lpstr>CHECKLIST PADAWAN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Felipe</dc:creator>
  <cp:lastModifiedBy>Felipe Silva Aguiar</cp:lastModifiedBy>
  <cp:revision>32</cp:revision>
  <dcterms:modified xsi:type="dcterms:W3CDTF">2024-01-25T17:04:29Z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