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Nathan Cox"/>
  <p:cmAuthor clrIdx="1" id="1" initials="" lastIdx="1" name="Nicholas Taormino"/>
  <p:cmAuthor clrIdx="2" id="2" initials="" lastIdx="1" name="Luis Ramos"/>
  <p:cmAuthor clrIdx="3" id="3" initials="" lastIdx="2" name="Nahom Getaneh"/>
  <p:cmAuthor clrIdx="4" id="4" initials="" lastIdx="1" name="Brad Wilfo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CenturyGothic-regular.fntdata"/><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CenturyGothic-italic.fntdata"/><Relationship Id="rId6" Type="http://schemas.openxmlformats.org/officeDocument/2006/relationships/slideMaster" Target="slideMasters/slideMaster2.xml"/><Relationship Id="rId18" Type="http://schemas.openxmlformats.org/officeDocument/2006/relationships/font" Target="fonts/CenturyGothic-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5-08T17:19:33.894">
    <p:pos x="6000" y="0"/>
    <p:text>Nathan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20-05-08T17:19:06.540">
    <p:pos x="6000" y="0"/>
    <p:text>Nick</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20-05-08T17:21:10.453">
    <p:pos x="6000" y="0"/>
    <p:text>Luis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3" idx="1" dt="2020-05-08T17:20:37.436">
    <p:pos x="6000" y="0"/>
    <p:text>Nahom Getaneh</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3" idx="2" dt="2020-05-08T17:22:15.406">
    <p:pos x="6000" y="0"/>
    <p:text>Nahom Getaneh</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5-08T17:22:06.556">
    <p:pos x="6000" y="0"/>
    <p:text>Nathan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4" idx="1" dt="2020-05-15T01:32:25.505">
    <p:pos x="6000" y="0"/>
    <p:text>Brad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6f7189d5d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76f7189d5d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6f7189d5d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6f7189d5d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4cda72a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4cda72a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4cda72a00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cda72a0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4cda72a0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4cda72a0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4cda72a00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4cda72a00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4cda72a0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4cda72a0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74945de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74945de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8127465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8127465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Char char="●"/>
            </a:pPr>
            <a:r>
              <a:rPr lang="en" sz="1000">
                <a:solidFill>
                  <a:schemeClr val="dk1"/>
                </a:solidFill>
              </a:rPr>
              <a:t>This was not an issue we expected to come across. We were hit with the pandemic about midway through the semester. The issue was that we couldn’t meet, meaning we were not able to collect data. We had to use data from various sites, but I believe our results would have been better if we were able to collect our own data.</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a:solidFill>
                  <a:schemeClr val="dk1"/>
                </a:solidFill>
              </a:rPr>
              <a:t>Due to closure of the campus parts of the project had to be scrapped due to the hardware being in two different locations. That meant there was less work for the team, especially the data team since we couldn’t capture the data ourselves. This was overcome with combining the teams and putting more effort into the machine learning aspect of the project.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sz="1050">
                <a:solidFill>
                  <a:srgbClr val="222222"/>
                </a:solidFill>
                <a:highlight>
                  <a:srgbClr val="FFFFFF"/>
                </a:highlight>
              </a:rPr>
              <a:t>Our group ran into some issues while running the RNN model. The biggest one was the low accuracy after training it. This took some research but was overcome by adding more iterations since we were undertraining it. The outcome was much better and more consistent to what we were looking for in terms of accuracy.</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60" name="Shape 60"/>
        <p:cNvGrpSpPr/>
        <p:nvPr/>
      </p:nvGrpSpPr>
      <p:grpSpPr>
        <a:xfrm>
          <a:off x="0" y="0"/>
          <a:ext cx="0" cy="0"/>
          <a:chOff x="0" y="0"/>
          <a:chExt cx="0" cy="0"/>
        </a:xfrm>
      </p:grpSpPr>
      <p:sp>
        <p:nvSpPr>
          <p:cNvPr id="61" name="Google Shape;61;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2" name="Google Shape;62;p1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3" name="Google Shape;63;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1657437" y="1380530"/>
            <a:ext cx="58293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5" name="Shape 65"/>
        <p:cNvGrpSpPr/>
        <p:nvPr/>
      </p:nvGrpSpPr>
      <p:grpSpPr>
        <a:xfrm>
          <a:off x="0" y="0"/>
          <a:ext cx="0" cy="0"/>
          <a:chOff x="0" y="0"/>
          <a:chExt cx="0" cy="0"/>
        </a:xfrm>
      </p:grpSpPr>
      <p:sp>
        <p:nvSpPr>
          <p:cNvPr id="66" name="Google Shape;66;p15"/>
          <p:cNvSpPr txBox="1"/>
          <p:nvPr>
            <p:ph type="title"/>
          </p:nvPr>
        </p:nvSpPr>
        <p:spPr>
          <a:xfrm>
            <a:off x="2329703" y="273844"/>
            <a:ext cx="5909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7" name="Google Shape;67;p15"/>
          <p:cNvSpPr txBox="1"/>
          <p:nvPr>
            <p:ph idx="1" type="body"/>
          </p:nvPr>
        </p:nvSpPr>
        <p:spPr>
          <a:xfrm>
            <a:off x="628650" y="1415719"/>
            <a:ext cx="7886700" cy="3216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8" name="Google Shape;6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5"/>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0" name="Google Shape;70;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1" name="Shape 71"/>
        <p:cNvGrpSpPr/>
        <p:nvPr/>
      </p:nvGrpSpPr>
      <p:grpSpPr>
        <a:xfrm>
          <a:off x="0" y="0"/>
          <a:ext cx="0" cy="0"/>
          <a:chOff x="0" y="0"/>
          <a:chExt cx="0" cy="0"/>
        </a:xfrm>
      </p:grpSpPr>
      <p:sp>
        <p:nvSpPr>
          <p:cNvPr id="72" name="Google Shape;72;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entury Gothic"/>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3" name="Google Shape;73;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4" name="Google Shape;74;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6"/>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6" name="Google Shape;76;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7" name="Shape 77"/>
        <p:cNvGrpSpPr/>
        <p:nvPr/>
      </p:nvGrpSpPr>
      <p:grpSpPr>
        <a:xfrm>
          <a:off x="0" y="0"/>
          <a:ext cx="0" cy="0"/>
          <a:chOff x="0" y="0"/>
          <a:chExt cx="0" cy="0"/>
        </a:xfrm>
      </p:grpSpPr>
      <p:sp>
        <p:nvSpPr>
          <p:cNvPr id="78" name="Google Shape;78;p17"/>
          <p:cNvSpPr txBox="1"/>
          <p:nvPr>
            <p:ph type="title"/>
          </p:nvPr>
        </p:nvSpPr>
        <p:spPr>
          <a:xfrm>
            <a:off x="3136526" y="273844"/>
            <a:ext cx="51030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0" name="Google Shape;80;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3" name="Google Shape;83;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4" name="Shape 84"/>
        <p:cNvGrpSpPr/>
        <p:nvPr/>
      </p:nvGrpSpPr>
      <p:grpSpPr>
        <a:xfrm>
          <a:off x="0" y="0"/>
          <a:ext cx="0" cy="0"/>
          <a:chOff x="0" y="0"/>
          <a:chExt cx="0" cy="0"/>
        </a:xfrm>
      </p:grpSpPr>
      <p:sp>
        <p:nvSpPr>
          <p:cNvPr id="85" name="Google Shape;85;p18"/>
          <p:cNvSpPr txBox="1"/>
          <p:nvPr>
            <p:ph type="title"/>
          </p:nvPr>
        </p:nvSpPr>
        <p:spPr>
          <a:xfrm>
            <a:off x="2279275" y="273844"/>
            <a:ext cx="62373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7" name="Google Shape;87;p18"/>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8" name="Google Shape;88;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9" name="Google Shape;89;p1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0" name="Google Shape;90;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2" name="Google Shape;92;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3" name="Shape 93"/>
        <p:cNvGrpSpPr/>
        <p:nvPr/>
      </p:nvGrpSpPr>
      <p:grpSpPr>
        <a:xfrm>
          <a:off x="0" y="0"/>
          <a:ext cx="0" cy="0"/>
          <a:chOff x="0" y="0"/>
          <a:chExt cx="0" cy="0"/>
        </a:xfrm>
      </p:grpSpPr>
      <p:sp>
        <p:nvSpPr>
          <p:cNvPr id="94" name="Google Shape;94;p19"/>
          <p:cNvSpPr txBox="1"/>
          <p:nvPr>
            <p:ph type="title"/>
          </p:nvPr>
        </p:nvSpPr>
        <p:spPr>
          <a:xfrm>
            <a:off x="2400300" y="273844"/>
            <a:ext cx="58392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9"/>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7" name="Google Shape;97;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2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1" name="Google Shape;101;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629841" y="740568"/>
            <a:ext cx="2949000" cy="8025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4" name="Google Shape;104;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5" name="Google Shape;105;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6" name="Google Shape;106;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21"/>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8" name="Google Shape;108;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629841" y="740568"/>
            <a:ext cx="2949000" cy="8025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1" name="Google Shape;111;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9pPr>
          </a:lstStyle>
          <a:p/>
        </p:txBody>
      </p:sp>
      <p:sp>
        <p:nvSpPr>
          <p:cNvPr id="112" name="Google Shape;112;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3" name="Google Shape;113;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2"/>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15" name="Google Shape;115;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6" name="Shape 116"/>
        <p:cNvGrpSpPr/>
        <p:nvPr/>
      </p:nvGrpSpPr>
      <p:grpSpPr>
        <a:xfrm>
          <a:off x="0" y="0"/>
          <a:ext cx="0" cy="0"/>
          <a:chOff x="0" y="0"/>
          <a:chExt cx="0" cy="0"/>
        </a:xfrm>
      </p:grpSpPr>
      <p:sp>
        <p:nvSpPr>
          <p:cNvPr id="117" name="Google Shape;117;p23"/>
          <p:cNvSpPr txBox="1"/>
          <p:nvPr>
            <p:ph type="title"/>
          </p:nvPr>
        </p:nvSpPr>
        <p:spPr>
          <a:xfrm>
            <a:off x="2380130" y="273844"/>
            <a:ext cx="58593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8" name="Google Shape;118;p23"/>
          <p:cNvSpPr txBox="1"/>
          <p:nvPr>
            <p:ph idx="1" type="body"/>
          </p:nvPr>
        </p:nvSpPr>
        <p:spPr>
          <a:xfrm rot="5400000">
            <a:off x="2963550" y="-919181"/>
            <a:ext cx="32169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9" name="Google Shape;119;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3"/>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1" name="Google Shape;121;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5" name="Google Shape;125;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7" name="Google Shape;127;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Layout" Target="../slideLayouts/slideLayout16.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6" Type="http://schemas.openxmlformats.org/officeDocument/2006/relationships/theme" Target="../theme/theme3.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628650" y="1415719"/>
            <a:ext cx="7886700" cy="32169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entury Gothic"/>
                <a:ea typeface="Century Gothic"/>
                <a:cs typeface="Century Gothic"/>
                <a:sym typeface="Century Gothic"/>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entury Gothic"/>
                <a:ea typeface="Century Gothic"/>
                <a:cs typeface="Century Gothic"/>
                <a:sym typeface="Century Gothic"/>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9pPr>
          </a:lstStyle>
          <a:p/>
        </p:txBody>
      </p:sp>
      <p:sp>
        <p:nvSpPr>
          <p:cNvPr id="52" name="Google Shape;52;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3" name="Google Shape;53;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9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9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9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9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9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9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9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0" y="2424113"/>
            <a:ext cx="928688" cy="2719388"/>
          </a:xfrm>
          <a:prstGeom prst="rect">
            <a:avLst/>
          </a:prstGeom>
          <a:noFill/>
          <a:ln>
            <a:noFill/>
          </a:ln>
        </p:spPr>
      </p:pic>
      <p:sp>
        <p:nvSpPr>
          <p:cNvPr id="55" name="Google Shape;55;p13"/>
          <p:cNvSpPr txBox="1"/>
          <p:nvPr/>
        </p:nvSpPr>
        <p:spPr>
          <a:xfrm>
            <a:off x="2400299" y="4728323"/>
            <a:ext cx="4840800" cy="4152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100000"/>
              </a:lnSpc>
              <a:spcBef>
                <a:spcPts val="0"/>
              </a:spcBef>
              <a:spcAft>
                <a:spcPts val="0"/>
              </a:spcAft>
              <a:buClr>
                <a:schemeClr val="dk1"/>
              </a:buClr>
              <a:buSzPts val="800"/>
              <a:buFont typeface="Arial"/>
              <a:buChar char="•"/>
            </a:pPr>
            <a:r>
              <a:rPr b="0" i="0" lang="en" sz="800" u="none" cap="none" strike="noStrike">
                <a:solidFill>
                  <a:schemeClr val="dk1"/>
                </a:solidFill>
                <a:latin typeface="Arial"/>
                <a:ea typeface="Arial"/>
                <a:cs typeface="Arial"/>
                <a:sym typeface="Arial"/>
              </a:rPr>
              <a:t>“This material is based upon  work supported  by the National Science under Grant Nos. 1344369 and 1027493. Any opinions, findings, and conclusions  or recommendations expressed in this material are those of  the author(s) and do not necessarily reflect the views of the National Science  Foundation.”</a:t>
            </a:r>
            <a:endParaRPr b="0" i="0" sz="800" u="none" cap="none" strike="noStrike">
              <a:solidFill>
                <a:schemeClr val="dk1"/>
              </a:solidFill>
              <a:latin typeface="Arial"/>
              <a:ea typeface="Arial"/>
              <a:cs typeface="Arial"/>
              <a:sym typeface="Arial"/>
            </a:endParaRPr>
          </a:p>
        </p:txBody>
      </p:sp>
      <p:pic>
        <p:nvPicPr>
          <p:cNvPr id="56" name="Google Shape;56;p13"/>
          <p:cNvPicPr preferRelativeResize="0"/>
          <p:nvPr/>
        </p:nvPicPr>
        <p:blipFill rotWithShape="1">
          <a:blip r:embed="rId2">
            <a:alphaModFix/>
          </a:blip>
          <a:srcRect b="0" l="0" r="0" t="0"/>
          <a:stretch/>
        </p:blipFill>
        <p:spPr>
          <a:xfrm>
            <a:off x="1" y="1"/>
            <a:ext cx="2289361" cy="1071735"/>
          </a:xfrm>
          <a:prstGeom prst="rect">
            <a:avLst/>
          </a:prstGeom>
          <a:noFill/>
          <a:ln>
            <a:noFill/>
          </a:ln>
        </p:spPr>
      </p:pic>
      <p:pic>
        <p:nvPicPr>
          <p:cNvPr id="57" name="Google Shape;57;p13"/>
          <p:cNvPicPr preferRelativeResize="0"/>
          <p:nvPr/>
        </p:nvPicPr>
        <p:blipFill rotWithShape="1">
          <a:blip r:embed="rId3">
            <a:alphaModFix/>
          </a:blip>
          <a:srcRect b="0" l="0" r="0" t="0"/>
          <a:stretch/>
        </p:blipFill>
        <p:spPr>
          <a:xfrm>
            <a:off x="8239597" y="0"/>
            <a:ext cx="904403" cy="5143500"/>
          </a:xfrm>
          <a:prstGeom prst="rect">
            <a:avLst/>
          </a:prstGeom>
          <a:noFill/>
          <a:ln>
            <a:noFill/>
          </a:ln>
        </p:spPr>
      </p:pic>
      <p:pic>
        <p:nvPicPr>
          <p:cNvPr id="58" name="Google Shape;58;p13"/>
          <p:cNvPicPr preferRelativeResize="0"/>
          <p:nvPr/>
        </p:nvPicPr>
        <p:blipFill rotWithShape="1">
          <a:blip r:embed="rId4">
            <a:alphaModFix/>
          </a:blip>
          <a:srcRect b="0" l="0" r="0" t="0"/>
          <a:stretch/>
        </p:blipFill>
        <p:spPr>
          <a:xfrm>
            <a:off x="1281781" y="4472658"/>
            <a:ext cx="1007580" cy="666000"/>
          </a:xfrm>
          <a:prstGeom prst="rect">
            <a:avLst/>
          </a:prstGeom>
          <a:noFill/>
          <a:ln>
            <a:noFill/>
          </a:ln>
        </p:spPr>
      </p:pic>
      <p:sp>
        <p:nvSpPr>
          <p:cNvPr id="59" name="Google Shape;59;p13"/>
          <p:cNvSpPr txBox="1"/>
          <p:nvPr>
            <p:ph type="title"/>
          </p:nvPr>
        </p:nvSpPr>
        <p:spPr>
          <a:xfrm>
            <a:off x="2289362" y="273844"/>
            <a:ext cx="59502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8.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comments" Target="../comments/commen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comments" Target="../comments/commen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comments" Target="../comments/commen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comments" Target="../comments/commen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idx="1" type="subTitle"/>
          </p:nvPr>
        </p:nvSpPr>
        <p:spPr>
          <a:xfrm>
            <a:off x="1143000" y="2134675"/>
            <a:ext cx="6858000" cy="2400300"/>
          </a:xfrm>
          <a:prstGeom prst="rect">
            <a:avLst/>
          </a:prstGeom>
          <a:noFill/>
          <a:ln>
            <a:noFill/>
          </a:ln>
        </p:spPr>
        <p:txBody>
          <a:bodyPr anchorCtr="0" anchor="t" bIns="34275" lIns="68575" spcFirstLastPara="1" rIns="68575" wrap="square" tIns="34275">
            <a:noAutofit/>
          </a:bodyPr>
          <a:lstStyle/>
          <a:p>
            <a:pPr indent="0" lvl="0" marL="0" rtl="0" algn="ctr">
              <a:lnSpc>
                <a:spcPct val="115000"/>
              </a:lnSpc>
              <a:spcBef>
                <a:spcPts val="1200"/>
              </a:spcBef>
              <a:spcAft>
                <a:spcPts val="0"/>
              </a:spcAft>
              <a:buClr>
                <a:schemeClr val="dk1"/>
              </a:buClr>
              <a:buSzPts val="1100"/>
              <a:buFont typeface="Arial"/>
              <a:buNone/>
            </a:pPr>
            <a:r>
              <a:rPr b="1" lang="en" sz="1000">
                <a:solidFill>
                  <a:srgbClr val="222222"/>
                </a:solidFill>
                <a:highlight>
                  <a:schemeClr val="lt1"/>
                </a:highlight>
                <a:latin typeface="Arial"/>
                <a:ea typeface="Arial"/>
                <a:cs typeface="Arial"/>
                <a:sym typeface="Arial"/>
              </a:rPr>
              <a:t>Team Members - </a:t>
            </a:r>
            <a:r>
              <a:rPr lang="en" sz="1000">
                <a:solidFill>
                  <a:srgbClr val="222222"/>
                </a:solidFill>
                <a:highlight>
                  <a:schemeClr val="lt1"/>
                </a:highlight>
                <a:latin typeface="Arial"/>
                <a:ea typeface="Arial"/>
                <a:cs typeface="Arial"/>
                <a:sym typeface="Arial"/>
              </a:rPr>
              <a:t>Nathan Cox, Nahom Getaneh, James Hooper, Luis Ramos, Nick Taormino, Brad Wilfong</a:t>
            </a:r>
            <a:endParaRPr sz="1000">
              <a:solidFill>
                <a:srgbClr val="222222"/>
              </a:solidFill>
              <a:highlight>
                <a:schemeClr val="lt1"/>
              </a:highlight>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b="1" lang="en" sz="1000">
                <a:solidFill>
                  <a:srgbClr val="222222"/>
                </a:solidFill>
                <a:highlight>
                  <a:schemeClr val="lt1"/>
                </a:highlight>
                <a:latin typeface="Arial"/>
                <a:ea typeface="Arial"/>
                <a:cs typeface="Arial"/>
                <a:sym typeface="Arial"/>
              </a:rPr>
              <a:t>Team Leader </a:t>
            </a:r>
            <a:r>
              <a:rPr lang="en" sz="1000">
                <a:solidFill>
                  <a:srgbClr val="222222"/>
                </a:solidFill>
                <a:highlight>
                  <a:schemeClr val="lt1"/>
                </a:highlight>
                <a:latin typeface="Arial"/>
                <a:ea typeface="Arial"/>
                <a:cs typeface="Arial"/>
                <a:sym typeface="Arial"/>
              </a:rPr>
              <a:t>- Dr. Lin Deng </a:t>
            </a:r>
            <a:endParaRPr sz="10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b="1" lang="en" sz="1000">
                <a:latin typeface="Arial"/>
                <a:ea typeface="Arial"/>
                <a:cs typeface="Arial"/>
                <a:sym typeface="Arial"/>
              </a:rPr>
              <a:t>Technical Director: </a:t>
            </a:r>
            <a:r>
              <a:rPr lang="en" sz="1000">
                <a:latin typeface="Arial"/>
                <a:ea typeface="Arial"/>
                <a:cs typeface="Arial"/>
                <a:sym typeface="Arial"/>
              </a:rPr>
              <a:t>Will Price</a:t>
            </a:r>
            <a:endParaRPr sz="1000">
              <a:latin typeface="Arial"/>
              <a:ea typeface="Arial"/>
              <a:cs typeface="Arial"/>
              <a:sym typeface="Arial"/>
            </a:endParaRPr>
          </a:p>
          <a:p>
            <a:pPr indent="0" lvl="0" marL="0" rtl="0" algn="ctr">
              <a:lnSpc>
                <a:spcPct val="90000"/>
              </a:lnSpc>
              <a:spcBef>
                <a:spcPts val="1200"/>
              </a:spcBef>
              <a:spcAft>
                <a:spcPts val="0"/>
              </a:spcAft>
              <a:buClr>
                <a:schemeClr val="dk1"/>
              </a:buClr>
              <a:buSzPts val="1800"/>
              <a:buNone/>
            </a:pPr>
            <a:r>
              <a:t/>
            </a:r>
            <a:endParaRPr sz="1600"/>
          </a:p>
        </p:txBody>
      </p:sp>
      <p:sp>
        <p:nvSpPr>
          <p:cNvPr id="133" name="Google Shape;133;p25"/>
          <p:cNvSpPr txBox="1"/>
          <p:nvPr>
            <p:ph type="title"/>
          </p:nvPr>
        </p:nvSpPr>
        <p:spPr>
          <a:xfrm>
            <a:off x="370950" y="1222150"/>
            <a:ext cx="8488500" cy="11913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dk1"/>
              </a:buClr>
              <a:buSzPts val="1100"/>
              <a:buFont typeface="Arial"/>
              <a:buNone/>
            </a:pPr>
            <a:r>
              <a:rPr lang="en" sz="5000">
                <a:latin typeface="Arial"/>
                <a:ea typeface="Arial"/>
                <a:cs typeface="Arial"/>
                <a:sym typeface="Arial"/>
              </a:rPr>
              <a:t>Spectral Salience</a:t>
            </a:r>
            <a:endParaRPr sz="5000">
              <a:latin typeface="Arial"/>
              <a:ea typeface="Arial"/>
              <a:cs typeface="Arial"/>
              <a:sym typeface="Arial"/>
            </a:endParaRPr>
          </a:p>
          <a:p>
            <a:pPr indent="0" lvl="0" marL="0" rtl="0" algn="l">
              <a:lnSpc>
                <a:spcPct val="90000"/>
              </a:lnSpc>
              <a:spcBef>
                <a:spcPts val="0"/>
              </a:spcBef>
              <a:spcAft>
                <a:spcPts val="0"/>
              </a:spcAft>
              <a:buClr>
                <a:schemeClr val="dk1"/>
              </a:buClr>
              <a:buSzPts val="3300"/>
              <a:buFont typeface="Century Gothic"/>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2329703" y="273844"/>
            <a:ext cx="5909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Introduction</a:t>
            </a:r>
            <a:r>
              <a:rPr lang="en"/>
              <a:t> </a:t>
            </a:r>
            <a:endParaRPr/>
          </a:p>
        </p:txBody>
      </p:sp>
      <p:sp>
        <p:nvSpPr>
          <p:cNvPr id="139" name="Google Shape;139;p26"/>
          <p:cNvSpPr txBox="1"/>
          <p:nvPr>
            <p:ph idx="1" type="body"/>
          </p:nvPr>
        </p:nvSpPr>
        <p:spPr>
          <a:xfrm>
            <a:off x="628650" y="1415719"/>
            <a:ext cx="7886700" cy="32169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en" sz="1400">
                <a:solidFill>
                  <a:srgbClr val="222222"/>
                </a:solidFill>
                <a:highlight>
                  <a:schemeClr val="lt1"/>
                </a:highlight>
                <a:latin typeface="Arial"/>
                <a:ea typeface="Arial"/>
                <a:cs typeface="Arial"/>
                <a:sym typeface="Arial"/>
              </a:rPr>
              <a:t>Problem statement</a:t>
            </a:r>
            <a:endParaRPr b="1" sz="1400">
              <a:solidFill>
                <a:srgbClr val="222222"/>
              </a:solidFill>
              <a:highlight>
                <a:schemeClr val="lt1"/>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400">
                <a:solidFill>
                  <a:srgbClr val="222222"/>
                </a:solidFill>
                <a:highlight>
                  <a:schemeClr val="lt1"/>
                </a:highlight>
                <a:latin typeface="Arial"/>
                <a:ea typeface="Arial"/>
                <a:cs typeface="Arial"/>
                <a:sym typeface="Arial"/>
              </a:rPr>
              <a:t>The overall issues of this project is to detect and capture RF wavelengths and be able to train a system to recognize patterns and classify and label the variation of input signals. Ideally we would use a RNN machine using a Tensorflow method to achieve this goal. </a:t>
            </a:r>
            <a:endParaRPr sz="1400">
              <a:solidFill>
                <a:srgbClr val="222222"/>
              </a:solidFill>
              <a:highlight>
                <a:schemeClr val="lt1"/>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222222"/>
                </a:solidFill>
                <a:highlight>
                  <a:schemeClr val="lt1"/>
                </a:highlight>
                <a:latin typeface="Arial"/>
                <a:ea typeface="Arial"/>
                <a:cs typeface="Arial"/>
                <a:sym typeface="Arial"/>
              </a:rPr>
              <a:t>Purpose statement </a:t>
            </a:r>
            <a:endParaRPr b="1" sz="1400">
              <a:solidFill>
                <a:srgbClr val="222222"/>
              </a:solidFill>
              <a:highlight>
                <a:schemeClr val="lt1"/>
              </a:highlight>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 sz="1400">
                <a:solidFill>
                  <a:srgbClr val="222222"/>
                </a:solidFill>
                <a:highlight>
                  <a:schemeClr val="lt1"/>
                </a:highlight>
                <a:latin typeface="Arial"/>
                <a:ea typeface="Arial"/>
                <a:cs typeface="Arial"/>
                <a:sym typeface="Arial"/>
              </a:rPr>
              <a:t>Overall goal is to create a RNN machine learning system that takes in RF waves as input, which detects and classifies them within the spectrum of RF waveforms. This system should then be able to produce an output of a labeled RF snapshot</a:t>
            </a:r>
            <a:r>
              <a:rPr lang="en" sz="1050">
                <a:solidFill>
                  <a:srgbClr val="222222"/>
                </a:solidFill>
                <a:highlight>
                  <a:schemeClr val="lt1"/>
                </a:highlight>
                <a:latin typeface="Arial"/>
                <a:ea typeface="Arial"/>
                <a:cs typeface="Arial"/>
                <a:sym typeface="Aria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2329703" y="273844"/>
            <a:ext cx="5909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Progress</a:t>
            </a:r>
            <a:endParaRPr/>
          </a:p>
        </p:txBody>
      </p:sp>
      <p:sp>
        <p:nvSpPr>
          <p:cNvPr id="145" name="Google Shape;145;p27"/>
          <p:cNvSpPr txBox="1"/>
          <p:nvPr>
            <p:ph idx="1" type="body"/>
          </p:nvPr>
        </p:nvSpPr>
        <p:spPr>
          <a:xfrm>
            <a:off x="628650" y="1268044"/>
            <a:ext cx="7886700" cy="3216900"/>
          </a:xfrm>
          <a:prstGeom prst="rect">
            <a:avLst/>
          </a:prstGeom>
        </p:spPr>
        <p:txBody>
          <a:bodyPr anchorCtr="0" anchor="t" bIns="34275" lIns="68575" spcFirstLastPara="1" rIns="68575" wrap="square" tIns="34275">
            <a:noAutofit/>
          </a:bodyPr>
          <a:lstStyle/>
          <a:p>
            <a:pPr indent="-317500" lvl="0" marL="457200" rtl="0" algn="l">
              <a:lnSpc>
                <a:spcPct val="150000"/>
              </a:lnSpc>
              <a:spcBef>
                <a:spcPts val="1200"/>
              </a:spcBef>
              <a:spcAft>
                <a:spcPts val="0"/>
              </a:spcAft>
              <a:buClr>
                <a:srgbClr val="222222"/>
              </a:buClr>
              <a:buSzPts val="1400"/>
              <a:buChar char="●"/>
            </a:pPr>
            <a:r>
              <a:rPr lang="en" sz="1400">
                <a:solidFill>
                  <a:srgbClr val="222222"/>
                </a:solidFill>
                <a:highlight>
                  <a:schemeClr val="lt1"/>
                </a:highlight>
                <a:latin typeface="Arial"/>
                <a:ea typeface="Arial"/>
                <a:cs typeface="Arial"/>
                <a:sym typeface="Arial"/>
              </a:rPr>
              <a:t>The software and hardware set up to gather data was the first step taken.</a:t>
            </a:r>
            <a:endParaRPr sz="1400">
              <a:solidFill>
                <a:srgbClr val="222222"/>
              </a:solidFill>
              <a:highlight>
                <a:schemeClr val="lt1"/>
              </a:highlight>
              <a:latin typeface="Arial"/>
              <a:ea typeface="Arial"/>
              <a:cs typeface="Arial"/>
              <a:sym typeface="Arial"/>
            </a:endParaRPr>
          </a:p>
          <a:p>
            <a:pPr indent="-317500" lvl="0" marL="457200" rtl="0" algn="l">
              <a:lnSpc>
                <a:spcPct val="150000"/>
              </a:lnSpc>
              <a:spcBef>
                <a:spcPts val="0"/>
              </a:spcBef>
              <a:spcAft>
                <a:spcPts val="0"/>
              </a:spcAft>
              <a:buClr>
                <a:srgbClr val="222222"/>
              </a:buClr>
              <a:buSzPts val="1400"/>
              <a:buChar char="●"/>
            </a:pPr>
            <a:r>
              <a:rPr lang="en" sz="1400">
                <a:solidFill>
                  <a:srgbClr val="222222"/>
                </a:solidFill>
                <a:highlight>
                  <a:schemeClr val="lt1"/>
                </a:highlight>
                <a:latin typeface="Arial"/>
                <a:ea typeface="Arial"/>
                <a:cs typeface="Arial"/>
                <a:sym typeface="Arial"/>
              </a:rPr>
              <a:t>We then began using the RTL and SDR hardware using Pothos Flow and GNUradio under the Ubuntu Linux distribution. </a:t>
            </a:r>
            <a:endParaRPr sz="1400">
              <a:solidFill>
                <a:srgbClr val="222222"/>
              </a:solidFill>
              <a:highlight>
                <a:schemeClr val="lt1"/>
              </a:highlight>
              <a:latin typeface="Arial"/>
              <a:ea typeface="Arial"/>
              <a:cs typeface="Arial"/>
              <a:sym typeface="Arial"/>
            </a:endParaRPr>
          </a:p>
          <a:p>
            <a:pPr indent="0" lvl="0" marL="457200" rtl="0" algn="l">
              <a:lnSpc>
                <a:spcPct val="150000"/>
              </a:lnSpc>
              <a:spcBef>
                <a:spcPts val="1200"/>
              </a:spcBef>
              <a:spcAft>
                <a:spcPts val="0"/>
              </a:spcAft>
              <a:buNone/>
            </a:pPr>
            <a:r>
              <a:t/>
            </a:r>
            <a:endParaRPr sz="1400">
              <a:solidFill>
                <a:srgbClr val="222222"/>
              </a:solidFill>
              <a:highlight>
                <a:schemeClr val="lt1"/>
              </a:highlight>
              <a:latin typeface="Arial"/>
              <a:ea typeface="Arial"/>
              <a:cs typeface="Arial"/>
              <a:sym typeface="Arial"/>
            </a:endParaRPr>
          </a:p>
          <a:p>
            <a:pPr indent="0" lvl="0" marL="457200" rtl="0" algn="l">
              <a:lnSpc>
                <a:spcPct val="150000"/>
              </a:lnSpc>
              <a:spcBef>
                <a:spcPts val="1200"/>
              </a:spcBef>
              <a:spcAft>
                <a:spcPts val="0"/>
              </a:spcAft>
              <a:buNone/>
            </a:pPr>
            <a:r>
              <a:t/>
            </a:r>
            <a:endParaRPr sz="1400">
              <a:solidFill>
                <a:srgbClr val="222222"/>
              </a:solidFill>
              <a:highlight>
                <a:schemeClr val="lt1"/>
              </a:highlight>
              <a:latin typeface="Arial"/>
              <a:ea typeface="Arial"/>
              <a:cs typeface="Arial"/>
              <a:sym typeface="Arial"/>
            </a:endParaRPr>
          </a:p>
          <a:p>
            <a:pPr indent="0" lvl="0" marL="457200" rtl="0" algn="l">
              <a:lnSpc>
                <a:spcPct val="150000"/>
              </a:lnSpc>
              <a:spcBef>
                <a:spcPts val="1200"/>
              </a:spcBef>
              <a:spcAft>
                <a:spcPts val="0"/>
              </a:spcAft>
              <a:buNone/>
            </a:pPr>
            <a:r>
              <a:t/>
            </a:r>
            <a:endParaRPr sz="1400">
              <a:solidFill>
                <a:srgbClr val="222222"/>
              </a:solidFill>
              <a:highlight>
                <a:schemeClr val="lt1"/>
              </a:highlight>
              <a:latin typeface="Arial"/>
              <a:ea typeface="Arial"/>
              <a:cs typeface="Arial"/>
              <a:sym typeface="Arial"/>
            </a:endParaRPr>
          </a:p>
          <a:p>
            <a:pPr indent="-317500" lvl="0" marL="457200" rtl="0" algn="l">
              <a:lnSpc>
                <a:spcPct val="150000"/>
              </a:lnSpc>
              <a:spcBef>
                <a:spcPts val="1200"/>
              </a:spcBef>
              <a:spcAft>
                <a:spcPts val="0"/>
              </a:spcAft>
              <a:buClr>
                <a:srgbClr val="222222"/>
              </a:buClr>
              <a:buSzPts val="1400"/>
              <a:buChar char="●"/>
            </a:pPr>
            <a:r>
              <a:rPr lang="en" sz="1400">
                <a:solidFill>
                  <a:srgbClr val="222222"/>
                </a:solidFill>
                <a:highlight>
                  <a:schemeClr val="lt1"/>
                </a:highlight>
                <a:latin typeface="Arial"/>
                <a:ea typeface="Arial"/>
                <a:cs typeface="Arial"/>
                <a:sym typeface="Arial"/>
              </a:rPr>
              <a:t>Further testing could not be done due to campus closure.</a:t>
            </a:r>
            <a:endParaRPr sz="1400">
              <a:solidFill>
                <a:srgbClr val="222222"/>
              </a:solidFill>
              <a:highlight>
                <a:schemeClr val="lt1"/>
              </a:highlight>
              <a:latin typeface="Arial"/>
              <a:ea typeface="Arial"/>
              <a:cs typeface="Arial"/>
              <a:sym typeface="Arial"/>
            </a:endParaRPr>
          </a:p>
          <a:p>
            <a:pPr indent="-317500" lvl="0" marL="457200" rtl="0" algn="l">
              <a:lnSpc>
                <a:spcPct val="150000"/>
              </a:lnSpc>
              <a:spcBef>
                <a:spcPts val="0"/>
              </a:spcBef>
              <a:spcAft>
                <a:spcPts val="0"/>
              </a:spcAft>
              <a:buClr>
                <a:srgbClr val="222222"/>
              </a:buClr>
              <a:buSzPts val="1400"/>
              <a:buChar char="●"/>
            </a:pPr>
            <a:r>
              <a:rPr lang="en" sz="1400">
                <a:solidFill>
                  <a:srgbClr val="222222"/>
                </a:solidFill>
                <a:highlight>
                  <a:schemeClr val="lt1"/>
                </a:highlight>
                <a:latin typeface="Arial"/>
                <a:ea typeface="Arial"/>
                <a:cs typeface="Arial"/>
                <a:sym typeface="Arial"/>
              </a:rPr>
              <a:t>Develop and finish RNN model</a:t>
            </a:r>
            <a:endParaRPr/>
          </a:p>
        </p:txBody>
      </p:sp>
      <p:pic>
        <p:nvPicPr>
          <p:cNvPr id="146" name="Google Shape;146;p27"/>
          <p:cNvPicPr preferRelativeResize="0"/>
          <p:nvPr/>
        </p:nvPicPr>
        <p:blipFill>
          <a:blip r:embed="rId4">
            <a:alphaModFix/>
          </a:blip>
          <a:stretch>
            <a:fillRect/>
          </a:stretch>
        </p:blipFill>
        <p:spPr>
          <a:xfrm>
            <a:off x="3569613" y="2062200"/>
            <a:ext cx="3216276" cy="1983201"/>
          </a:xfrm>
          <a:prstGeom prst="rect">
            <a:avLst/>
          </a:prstGeom>
          <a:noFill/>
          <a:ln>
            <a:noFill/>
          </a:ln>
        </p:spPr>
      </p:pic>
      <p:pic>
        <p:nvPicPr>
          <p:cNvPr id="147" name="Google Shape;147;p27"/>
          <p:cNvPicPr preferRelativeResize="0"/>
          <p:nvPr/>
        </p:nvPicPr>
        <p:blipFill>
          <a:blip r:embed="rId5">
            <a:alphaModFix/>
          </a:blip>
          <a:stretch>
            <a:fillRect/>
          </a:stretch>
        </p:blipFill>
        <p:spPr>
          <a:xfrm>
            <a:off x="6966175" y="2178450"/>
            <a:ext cx="2177826" cy="175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2329701" y="273850"/>
            <a:ext cx="3553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200"/>
              <a:t>Neural Network Background:</a:t>
            </a:r>
            <a:endParaRPr sz="3200"/>
          </a:p>
        </p:txBody>
      </p:sp>
      <p:sp>
        <p:nvSpPr>
          <p:cNvPr id="153" name="Google Shape;153;p28"/>
          <p:cNvSpPr txBox="1"/>
          <p:nvPr>
            <p:ph idx="1" type="body"/>
          </p:nvPr>
        </p:nvSpPr>
        <p:spPr>
          <a:xfrm>
            <a:off x="628650" y="1415725"/>
            <a:ext cx="5181000" cy="32169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800"/>
              </a:spcBef>
              <a:spcAft>
                <a:spcPts val="0"/>
              </a:spcAft>
              <a:buSzPts val="1400"/>
              <a:buChar char="•"/>
            </a:pPr>
            <a:r>
              <a:rPr lang="en" sz="1400">
                <a:latin typeface="Arial"/>
                <a:ea typeface="Arial"/>
                <a:cs typeface="Arial"/>
                <a:sym typeface="Arial"/>
              </a:rPr>
              <a:t>Neural Networks are algorithms </a:t>
            </a:r>
            <a:r>
              <a:rPr lang="en" sz="1400">
                <a:latin typeface="Arial"/>
                <a:ea typeface="Arial"/>
                <a:cs typeface="Arial"/>
                <a:sym typeface="Arial"/>
              </a:rPr>
              <a:t>designed</a:t>
            </a:r>
            <a:r>
              <a:rPr lang="en" sz="1400">
                <a:latin typeface="Arial"/>
                <a:ea typeface="Arial"/>
                <a:cs typeface="Arial"/>
                <a:sym typeface="Arial"/>
              </a:rPr>
              <a:t> to recognize patterns.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Many different types of neural networks: Deep Feed Forward (DFF), Gated Recurrent Unit (GRU), Auto Encoder (AE)...</a:t>
            </a:r>
            <a:endParaRPr sz="1400">
              <a:latin typeface="Arial"/>
              <a:ea typeface="Arial"/>
              <a:cs typeface="Arial"/>
              <a:sym typeface="Arial"/>
            </a:endParaRPr>
          </a:p>
          <a:p>
            <a:pPr indent="0" lvl="0" marL="457200" rtl="0" algn="l">
              <a:lnSpc>
                <a:spcPct val="115000"/>
              </a:lnSpc>
              <a:spcBef>
                <a:spcPts val="800"/>
              </a:spcBef>
              <a:spcAft>
                <a:spcPts val="0"/>
              </a:spcAft>
              <a:buNone/>
            </a:pPr>
            <a:r>
              <a:t/>
            </a:r>
            <a:endParaRPr sz="1400">
              <a:latin typeface="Arial"/>
              <a:ea typeface="Arial"/>
              <a:cs typeface="Arial"/>
              <a:sym typeface="Arial"/>
            </a:endParaRPr>
          </a:p>
          <a:p>
            <a:pPr indent="0" lvl="0" marL="457200" rtl="0" algn="l">
              <a:lnSpc>
                <a:spcPct val="115000"/>
              </a:lnSpc>
              <a:spcBef>
                <a:spcPts val="800"/>
              </a:spcBef>
              <a:spcAft>
                <a:spcPts val="0"/>
              </a:spcAft>
              <a:buNone/>
            </a:pPr>
            <a:r>
              <a:rPr lang="en" sz="1400">
                <a:latin typeface="Arial"/>
                <a:ea typeface="Arial"/>
                <a:cs typeface="Arial"/>
                <a:sym typeface="Arial"/>
              </a:rPr>
              <a:t>We chose to use a </a:t>
            </a:r>
            <a:r>
              <a:rPr b="1" lang="en" sz="1400">
                <a:latin typeface="Arial"/>
                <a:ea typeface="Arial"/>
                <a:cs typeface="Arial"/>
                <a:sym typeface="Arial"/>
              </a:rPr>
              <a:t>Recurrent Neural Network (RNN)</a:t>
            </a:r>
            <a:endParaRPr b="1" sz="1400">
              <a:latin typeface="Arial"/>
              <a:ea typeface="Arial"/>
              <a:cs typeface="Arial"/>
              <a:sym typeface="Arial"/>
            </a:endParaRPr>
          </a:p>
          <a:p>
            <a:pPr indent="-317500" lvl="0" marL="914400" rtl="0" algn="l">
              <a:lnSpc>
                <a:spcPct val="115000"/>
              </a:lnSpc>
              <a:spcBef>
                <a:spcPts val="800"/>
              </a:spcBef>
              <a:spcAft>
                <a:spcPts val="0"/>
              </a:spcAft>
              <a:buSzPts val="1400"/>
              <a:buFont typeface="Arial"/>
              <a:buChar char="•"/>
            </a:pPr>
            <a:r>
              <a:rPr lang="en" sz="1400">
                <a:latin typeface="Arial"/>
                <a:ea typeface="Arial"/>
                <a:cs typeface="Arial"/>
                <a:sym typeface="Arial"/>
              </a:rPr>
              <a:t>Derived from Feed Forward Neural Networks</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Used mainly for speech recognition and handwriting recognition</a:t>
            </a:r>
            <a:endParaRPr sz="1400">
              <a:latin typeface="Arial"/>
              <a:ea typeface="Arial"/>
              <a:cs typeface="Arial"/>
              <a:sym typeface="Arial"/>
            </a:endParaRPr>
          </a:p>
        </p:txBody>
      </p:sp>
      <p:pic>
        <p:nvPicPr>
          <p:cNvPr id="154" name="Google Shape;154;p28"/>
          <p:cNvPicPr preferRelativeResize="0"/>
          <p:nvPr/>
        </p:nvPicPr>
        <p:blipFill>
          <a:blip r:embed="rId4">
            <a:alphaModFix/>
          </a:blip>
          <a:stretch>
            <a:fillRect/>
          </a:stretch>
        </p:blipFill>
        <p:spPr>
          <a:xfrm>
            <a:off x="5715000" y="0"/>
            <a:ext cx="3429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4">
            <a:alphaModFix/>
          </a:blip>
          <a:stretch>
            <a:fillRect/>
          </a:stretch>
        </p:blipFill>
        <p:spPr>
          <a:xfrm>
            <a:off x="4860150" y="2238550"/>
            <a:ext cx="3607851" cy="2491950"/>
          </a:xfrm>
          <a:prstGeom prst="rect">
            <a:avLst/>
          </a:prstGeom>
          <a:noFill/>
          <a:ln>
            <a:noFill/>
          </a:ln>
        </p:spPr>
      </p:pic>
      <p:sp>
        <p:nvSpPr>
          <p:cNvPr id="160" name="Google Shape;160;p29"/>
          <p:cNvSpPr txBox="1"/>
          <p:nvPr>
            <p:ph idx="1" type="body"/>
          </p:nvPr>
        </p:nvSpPr>
        <p:spPr>
          <a:xfrm>
            <a:off x="628650" y="963294"/>
            <a:ext cx="7886700" cy="32169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800"/>
              </a:spcBef>
              <a:spcAft>
                <a:spcPts val="0"/>
              </a:spcAft>
              <a:buSzPts val="1400"/>
              <a:buChar char="•"/>
            </a:pPr>
            <a:r>
              <a:rPr lang="en" sz="1400">
                <a:latin typeface="Arial"/>
                <a:ea typeface="Arial"/>
                <a:cs typeface="Arial"/>
                <a:sym typeface="Arial"/>
              </a:rPr>
              <a:t>Pulled from </a:t>
            </a:r>
            <a:r>
              <a:rPr lang="en" sz="1400">
                <a:highlight>
                  <a:srgbClr val="FFFFFF"/>
                </a:highlight>
                <a:latin typeface="Arial"/>
                <a:ea typeface="Arial"/>
                <a:cs typeface="Arial"/>
                <a:sym typeface="Arial"/>
              </a:rPr>
              <a:t>DEEPSIG DATASET: RADIOML 2016.10A</a:t>
            </a:r>
            <a:r>
              <a:rPr lang="en" sz="1400">
                <a:latin typeface="Arial"/>
                <a:ea typeface="Arial"/>
                <a:cs typeface="Arial"/>
                <a:sym typeface="Arial"/>
              </a:rPr>
              <a:t> </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 sz="1400">
                <a:latin typeface="Arial"/>
                <a:ea typeface="Arial"/>
                <a:cs typeface="Arial"/>
                <a:sym typeface="Arial"/>
              </a:rPr>
              <a:t>Generated with GNU Radio</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Contains 220,000 radio frequencies</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 sz="1400">
                <a:latin typeface="Arial"/>
                <a:ea typeface="Arial"/>
                <a:cs typeface="Arial"/>
                <a:sym typeface="Arial"/>
              </a:rPr>
              <a:t>Consist of 11 modulation: </a:t>
            </a:r>
            <a:endParaRPr sz="1400">
              <a:latin typeface="Arial"/>
              <a:ea typeface="Arial"/>
              <a:cs typeface="Arial"/>
              <a:sym typeface="Arial"/>
            </a:endParaRPr>
          </a:p>
          <a:p>
            <a:pPr indent="-317500" lvl="1" marL="914400" rtl="0" algn="l">
              <a:lnSpc>
                <a:spcPct val="115000"/>
              </a:lnSpc>
              <a:spcBef>
                <a:spcPts val="0"/>
              </a:spcBef>
              <a:spcAft>
                <a:spcPts val="0"/>
              </a:spcAft>
              <a:buSzPts val="1400"/>
              <a:buChar char="•"/>
            </a:pPr>
            <a:r>
              <a:rPr b="1" lang="en" sz="1400">
                <a:latin typeface="Arial"/>
                <a:ea typeface="Arial"/>
                <a:cs typeface="Arial"/>
                <a:sym typeface="Arial"/>
              </a:rPr>
              <a:t>8 Digital:</a:t>
            </a:r>
            <a:r>
              <a:rPr lang="en" sz="1400">
                <a:latin typeface="Arial"/>
                <a:ea typeface="Arial"/>
                <a:cs typeface="Arial"/>
                <a:sym typeface="Arial"/>
              </a:rPr>
              <a:t> BPSK, QPSK, 8PSK, 16QAM, 64QAM, BFSK, CPFSK, and PAM4</a:t>
            </a:r>
            <a:endParaRPr sz="1400">
              <a:latin typeface="Arial"/>
              <a:ea typeface="Arial"/>
              <a:cs typeface="Arial"/>
              <a:sym typeface="Arial"/>
            </a:endParaRPr>
          </a:p>
          <a:p>
            <a:pPr indent="-317500" lvl="1" marL="914400" rtl="0" algn="l">
              <a:lnSpc>
                <a:spcPct val="115000"/>
              </a:lnSpc>
              <a:spcBef>
                <a:spcPts val="0"/>
              </a:spcBef>
              <a:spcAft>
                <a:spcPts val="0"/>
              </a:spcAft>
              <a:buSzPts val="1400"/>
              <a:buChar char="•"/>
            </a:pPr>
            <a:r>
              <a:rPr b="1" lang="en" sz="1400">
                <a:latin typeface="Arial"/>
                <a:ea typeface="Arial"/>
                <a:cs typeface="Arial"/>
                <a:sym typeface="Arial"/>
              </a:rPr>
              <a:t>3 Analog:</a:t>
            </a:r>
            <a:r>
              <a:rPr lang="en" sz="1400">
                <a:latin typeface="Arial"/>
                <a:ea typeface="Arial"/>
                <a:cs typeface="Arial"/>
                <a:sym typeface="Arial"/>
              </a:rPr>
              <a:t> WB-FM, AM-SSB, and AM-DSB</a:t>
            </a:r>
            <a:endParaRPr sz="1400">
              <a:latin typeface="Arial"/>
              <a:ea typeface="Arial"/>
              <a:cs typeface="Arial"/>
              <a:sym typeface="Arial"/>
            </a:endParaRPr>
          </a:p>
          <a:p>
            <a:pPr indent="0" lvl="0" marL="914400" rtl="0" algn="l">
              <a:lnSpc>
                <a:spcPct val="150000"/>
              </a:lnSpc>
              <a:spcBef>
                <a:spcPts val="800"/>
              </a:spcBef>
              <a:spcAft>
                <a:spcPts val="0"/>
              </a:spcAft>
              <a:buNone/>
            </a:pPr>
            <a:r>
              <a:t/>
            </a:r>
            <a:endParaRPr sz="1400">
              <a:latin typeface="Arial"/>
              <a:ea typeface="Arial"/>
              <a:cs typeface="Arial"/>
              <a:sym typeface="Arial"/>
            </a:endParaRPr>
          </a:p>
          <a:p>
            <a:pPr indent="0" lvl="0" marL="914400" rtl="0" algn="l">
              <a:lnSpc>
                <a:spcPct val="150000"/>
              </a:lnSpc>
              <a:spcBef>
                <a:spcPts val="800"/>
              </a:spcBef>
              <a:spcAft>
                <a:spcPts val="0"/>
              </a:spcAft>
              <a:buNone/>
            </a:pPr>
            <a:r>
              <a:t/>
            </a:r>
            <a:endParaRPr sz="1400">
              <a:latin typeface="Arial"/>
              <a:ea typeface="Arial"/>
              <a:cs typeface="Arial"/>
              <a:sym typeface="Arial"/>
            </a:endParaRPr>
          </a:p>
        </p:txBody>
      </p:sp>
      <p:sp>
        <p:nvSpPr>
          <p:cNvPr id="161" name="Google Shape;161;p29"/>
          <p:cNvSpPr txBox="1"/>
          <p:nvPr>
            <p:ph type="title"/>
          </p:nvPr>
        </p:nvSpPr>
        <p:spPr>
          <a:xfrm>
            <a:off x="2329703" y="273844"/>
            <a:ext cx="5909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2329703" y="273844"/>
            <a:ext cx="5909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RNN Model</a:t>
            </a:r>
            <a:endParaRPr/>
          </a:p>
        </p:txBody>
      </p:sp>
      <p:pic>
        <p:nvPicPr>
          <p:cNvPr id="167" name="Google Shape;167;p30"/>
          <p:cNvPicPr preferRelativeResize="0"/>
          <p:nvPr/>
        </p:nvPicPr>
        <p:blipFill>
          <a:blip r:embed="rId4">
            <a:alphaModFix/>
          </a:blip>
          <a:stretch>
            <a:fillRect/>
          </a:stretch>
        </p:blipFill>
        <p:spPr>
          <a:xfrm>
            <a:off x="1449600" y="1268050"/>
            <a:ext cx="6244801" cy="316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2329703" y="273844"/>
            <a:ext cx="5909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Model Summary</a:t>
            </a:r>
            <a:endParaRPr/>
          </a:p>
        </p:txBody>
      </p:sp>
      <p:pic>
        <p:nvPicPr>
          <p:cNvPr id="173" name="Google Shape;173;p31"/>
          <p:cNvPicPr preferRelativeResize="0"/>
          <p:nvPr/>
        </p:nvPicPr>
        <p:blipFill>
          <a:blip r:embed="rId4">
            <a:alphaModFix/>
          </a:blip>
          <a:stretch>
            <a:fillRect/>
          </a:stretch>
        </p:blipFill>
        <p:spPr>
          <a:xfrm>
            <a:off x="2404425" y="1133344"/>
            <a:ext cx="4335155" cy="35706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545099" y="1965050"/>
            <a:ext cx="3585300" cy="994200"/>
          </a:xfrm>
          <a:prstGeom prst="rect">
            <a:avLst/>
          </a:prstGeom>
        </p:spPr>
        <p:txBody>
          <a:bodyPr anchorCtr="0" anchor="ctr" bIns="34275" lIns="68575" spcFirstLastPara="1" rIns="68575" wrap="square" tIns="34275">
            <a:noAutofit/>
          </a:bodyPr>
          <a:lstStyle/>
          <a:p>
            <a:pPr indent="0" lvl="0" marL="0" rtl="0" algn="ctr">
              <a:lnSpc>
                <a:spcPct val="115000"/>
              </a:lnSpc>
              <a:spcBef>
                <a:spcPts val="1200"/>
              </a:spcBef>
              <a:spcAft>
                <a:spcPts val="1200"/>
              </a:spcAft>
              <a:buClr>
                <a:schemeClr val="dk1"/>
              </a:buClr>
              <a:buSzPts val="1100"/>
              <a:buFont typeface="Arial"/>
              <a:buNone/>
            </a:pPr>
            <a:r>
              <a:rPr lang="en"/>
              <a:t>Results</a:t>
            </a:r>
            <a:endParaRPr/>
          </a:p>
        </p:txBody>
      </p:sp>
      <p:pic>
        <p:nvPicPr>
          <p:cNvPr id="179" name="Google Shape;179;p32"/>
          <p:cNvPicPr preferRelativeResize="0"/>
          <p:nvPr/>
        </p:nvPicPr>
        <p:blipFill>
          <a:blip r:embed="rId4">
            <a:alphaModFix/>
          </a:blip>
          <a:stretch>
            <a:fillRect/>
          </a:stretch>
        </p:blipFill>
        <p:spPr>
          <a:xfrm>
            <a:off x="2702225" y="307100"/>
            <a:ext cx="5042450" cy="431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2231850" y="259900"/>
            <a:ext cx="57069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Challenges this semester</a:t>
            </a:r>
            <a:endParaRPr/>
          </a:p>
        </p:txBody>
      </p:sp>
      <p:sp>
        <p:nvSpPr>
          <p:cNvPr id="185" name="Google Shape;185;p33"/>
          <p:cNvSpPr txBox="1"/>
          <p:nvPr>
            <p:ph idx="1" type="body"/>
          </p:nvPr>
        </p:nvSpPr>
        <p:spPr>
          <a:xfrm>
            <a:off x="628650" y="1254094"/>
            <a:ext cx="7886700" cy="3216900"/>
          </a:xfrm>
          <a:prstGeom prst="rect">
            <a:avLst/>
          </a:prstGeom>
        </p:spPr>
        <p:txBody>
          <a:bodyPr anchorCtr="0" anchor="t" bIns="34275" lIns="68575" spcFirstLastPara="1" rIns="68575" wrap="square" tIns="34275">
            <a:noAutofit/>
          </a:bodyPr>
          <a:lstStyle/>
          <a:p>
            <a:pPr indent="-323850" lvl="0" marL="457200" rtl="0" algn="l">
              <a:lnSpc>
                <a:spcPct val="115000"/>
              </a:lnSpc>
              <a:spcBef>
                <a:spcPts val="0"/>
              </a:spcBef>
              <a:spcAft>
                <a:spcPts val="0"/>
              </a:spcAft>
              <a:buSzPts val="1500"/>
              <a:buFont typeface="Arial"/>
              <a:buChar char="●"/>
            </a:pPr>
            <a:r>
              <a:rPr b="1" lang="en" sz="1500">
                <a:latin typeface="Arial"/>
                <a:ea typeface="Arial"/>
                <a:cs typeface="Arial"/>
                <a:sym typeface="Arial"/>
              </a:rPr>
              <a:t>Covid 19</a:t>
            </a:r>
            <a:endParaRPr b="1" sz="1500">
              <a:latin typeface="Arial"/>
              <a:ea typeface="Arial"/>
              <a:cs typeface="Arial"/>
              <a:sym typeface="Arial"/>
            </a:endParaRPr>
          </a:p>
          <a:p>
            <a:pPr indent="-323850" lvl="1" marL="914400" rtl="0" algn="l">
              <a:lnSpc>
                <a:spcPct val="115000"/>
              </a:lnSpc>
              <a:spcBef>
                <a:spcPts val="0"/>
              </a:spcBef>
              <a:spcAft>
                <a:spcPts val="0"/>
              </a:spcAft>
              <a:buSzPts val="1500"/>
              <a:buFont typeface="Arial"/>
              <a:buChar char="○"/>
            </a:pPr>
            <a:r>
              <a:rPr lang="en" sz="1500">
                <a:latin typeface="Arial"/>
                <a:ea typeface="Arial"/>
                <a:cs typeface="Arial"/>
                <a:sym typeface="Arial"/>
              </a:rPr>
              <a:t>Prevented meeting up for the rest of the semester.</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b="1" lang="en" sz="1500">
                <a:latin typeface="Arial"/>
                <a:ea typeface="Arial"/>
                <a:cs typeface="Arial"/>
                <a:sym typeface="Arial"/>
              </a:rPr>
              <a:t>Dividing the work among six people</a:t>
            </a:r>
            <a:endParaRPr b="1" sz="1500">
              <a:latin typeface="Arial"/>
              <a:ea typeface="Arial"/>
              <a:cs typeface="Arial"/>
              <a:sym typeface="Arial"/>
            </a:endParaRPr>
          </a:p>
          <a:p>
            <a:pPr indent="-323850" lvl="1" marL="914400" rtl="0" algn="l">
              <a:lnSpc>
                <a:spcPct val="115000"/>
              </a:lnSpc>
              <a:spcBef>
                <a:spcPts val="0"/>
              </a:spcBef>
              <a:spcAft>
                <a:spcPts val="0"/>
              </a:spcAft>
              <a:buSzPts val="1500"/>
              <a:buChar char="○"/>
            </a:pPr>
            <a:r>
              <a:rPr lang="en" sz="1500">
                <a:latin typeface="Arial"/>
                <a:ea typeface="Arial"/>
                <a:cs typeface="Arial"/>
                <a:sym typeface="Arial"/>
              </a:rPr>
              <a:t>The closure caused some work to be changed which made things harder to divide up.</a:t>
            </a:r>
            <a:endParaRPr sz="1500">
              <a:latin typeface="Arial"/>
              <a:ea typeface="Arial"/>
              <a:cs typeface="Arial"/>
              <a:sym typeface="Arial"/>
            </a:endParaRPr>
          </a:p>
          <a:p>
            <a:pPr indent="0" lvl="0" marL="914400" rtl="0" algn="l">
              <a:lnSpc>
                <a:spcPct val="115000"/>
              </a:lnSpc>
              <a:spcBef>
                <a:spcPts val="0"/>
              </a:spcBef>
              <a:spcAft>
                <a:spcPts val="0"/>
              </a:spcAft>
              <a:buNone/>
            </a:pPr>
            <a:r>
              <a:t/>
            </a:r>
            <a:endParaRPr sz="1500">
              <a:latin typeface="Arial"/>
              <a:ea typeface="Arial"/>
              <a:cs typeface="Arial"/>
              <a:sym typeface="Arial"/>
            </a:endParaRPr>
          </a:p>
          <a:p>
            <a:pPr indent="-320675" lvl="0" marL="457200" rtl="0" algn="l">
              <a:lnSpc>
                <a:spcPct val="115000"/>
              </a:lnSpc>
              <a:spcBef>
                <a:spcPts val="1200"/>
              </a:spcBef>
              <a:spcAft>
                <a:spcPts val="0"/>
              </a:spcAft>
              <a:buClr>
                <a:srgbClr val="222222"/>
              </a:buClr>
              <a:buSzPts val="1450"/>
              <a:buFont typeface="Arial"/>
              <a:buChar char="●"/>
            </a:pPr>
            <a:r>
              <a:rPr b="1" lang="en" sz="1450">
                <a:solidFill>
                  <a:srgbClr val="222222"/>
                </a:solidFill>
                <a:highlight>
                  <a:srgbClr val="FFFFFF"/>
                </a:highlight>
                <a:latin typeface="Arial"/>
                <a:ea typeface="Arial"/>
                <a:cs typeface="Arial"/>
                <a:sym typeface="Arial"/>
              </a:rPr>
              <a:t>Undertraining the RNN model</a:t>
            </a:r>
            <a:endParaRPr b="1" sz="1450">
              <a:solidFill>
                <a:srgbClr val="222222"/>
              </a:solidFill>
              <a:highlight>
                <a:srgbClr val="FFFFFF"/>
              </a:highlight>
              <a:latin typeface="Arial"/>
              <a:ea typeface="Arial"/>
              <a:cs typeface="Arial"/>
              <a:sym typeface="Arial"/>
            </a:endParaRPr>
          </a:p>
          <a:p>
            <a:pPr indent="-320675" lvl="1" marL="914400" rtl="0" algn="l">
              <a:lnSpc>
                <a:spcPct val="115000"/>
              </a:lnSpc>
              <a:spcBef>
                <a:spcPts val="0"/>
              </a:spcBef>
              <a:spcAft>
                <a:spcPts val="0"/>
              </a:spcAft>
              <a:buClr>
                <a:srgbClr val="222222"/>
              </a:buClr>
              <a:buSzPts val="1450"/>
              <a:buChar char="○"/>
            </a:pPr>
            <a:r>
              <a:rPr lang="en" sz="1450">
                <a:solidFill>
                  <a:srgbClr val="222222"/>
                </a:solidFill>
                <a:highlight>
                  <a:srgbClr val="FFFFFF"/>
                </a:highlight>
                <a:latin typeface="Arial"/>
                <a:ea typeface="Arial"/>
                <a:cs typeface="Arial"/>
                <a:sym typeface="Arial"/>
              </a:rPr>
              <a:t>Improving the accuracy with the RNN model to get better results.</a:t>
            </a:r>
            <a:endParaRPr sz="1450">
              <a:solidFill>
                <a:srgbClr val="222222"/>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