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1" r:id="rId5"/>
    <p:sldId id="260" r:id="rId6"/>
    <p:sldId id="262" r:id="rId7"/>
    <p:sldId id="264"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12/3/2021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12/3/2021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2900C3-4A98-443B-B289-ABF0DC685E3B}"/>
              </a:ext>
            </a:extLst>
          </p:cNvPr>
          <p:cNvSpPr>
            <a:spLocks noGrp="1"/>
          </p:cNvSpPr>
          <p:nvPr>
            <p:ph type="ctrTitle"/>
          </p:nvPr>
        </p:nvSpPr>
        <p:spPr/>
        <p:txBody>
          <a:bodyPr/>
          <a:lstStyle/>
          <a:p>
            <a:r>
              <a:rPr lang="it-IT" dirty="0"/>
              <a:t>DJONGO-EXCHANGE</a:t>
            </a:r>
          </a:p>
        </p:txBody>
      </p:sp>
      <p:sp>
        <p:nvSpPr>
          <p:cNvPr id="3" name="Sottotitolo 2">
            <a:extLst>
              <a:ext uri="{FF2B5EF4-FFF2-40B4-BE49-F238E27FC236}">
                <a16:creationId xmlns:a16="http://schemas.microsoft.com/office/drawing/2014/main" id="{14C5F16A-96B7-4673-9835-706C04B914BF}"/>
              </a:ext>
            </a:extLst>
          </p:cNvPr>
          <p:cNvSpPr>
            <a:spLocks noGrp="1"/>
          </p:cNvSpPr>
          <p:nvPr>
            <p:ph type="subTitle" idx="1"/>
          </p:nvPr>
        </p:nvSpPr>
        <p:spPr/>
        <p:txBody>
          <a:bodyPr>
            <a:normAutofit lnSpcReduction="10000"/>
          </a:bodyPr>
          <a:lstStyle/>
          <a:p>
            <a:r>
              <a:rPr lang="it-IT" dirty="0"/>
              <a:t>MONGODB PROJECT</a:t>
            </a:r>
          </a:p>
          <a:p>
            <a:r>
              <a:rPr lang="it-IT" dirty="0"/>
              <a:t> MADE BY: </a:t>
            </a:r>
          </a:p>
          <a:p>
            <a:r>
              <a:rPr lang="it-IT" dirty="0"/>
              <a:t>FERANMI OJO</a:t>
            </a:r>
          </a:p>
        </p:txBody>
      </p:sp>
    </p:spTree>
    <p:extLst>
      <p:ext uri="{BB962C8B-B14F-4D97-AF65-F5344CB8AC3E}">
        <p14:creationId xmlns:p14="http://schemas.microsoft.com/office/powerpoint/2010/main" val="331654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78EB9-53B1-42B6-8501-1558F526D35F}"/>
              </a:ext>
            </a:extLst>
          </p:cNvPr>
          <p:cNvSpPr>
            <a:spLocks noGrp="1"/>
          </p:cNvSpPr>
          <p:nvPr>
            <p:ph type="title"/>
          </p:nvPr>
        </p:nvSpPr>
        <p:spPr/>
        <p:txBody>
          <a:bodyPr/>
          <a:lstStyle/>
          <a:p>
            <a:r>
              <a:rPr lang="it-IT" dirty="0"/>
              <a:t>WHAT IS DJONGO-EXCHANGE?</a:t>
            </a:r>
          </a:p>
        </p:txBody>
      </p:sp>
      <p:sp>
        <p:nvSpPr>
          <p:cNvPr id="3" name="Segnaposto contenuto 2">
            <a:extLst>
              <a:ext uri="{FF2B5EF4-FFF2-40B4-BE49-F238E27FC236}">
                <a16:creationId xmlns:a16="http://schemas.microsoft.com/office/drawing/2014/main" id="{FEDD97F1-E7F0-4193-91DF-32D362E2549F}"/>
              </a:ext>
            </a:extLst>
          </p:cNvPr>
          <p:cNvSpPr>
            <a:spLocks noGrp="1"/>
          </p:cNvSpPr>
          <p:nvPr>
            <p:ph idx="1"/>
          </p:nvPr>
        </p:nvSpPr>
        <p:spPr>
          <a:xfrm>
            <a:off x="-1" y="2217602"/>
            <a:ext cx="4837043" cy="4050675"/>
          </a:xfrm>
        </p:spPr>
        <p:txBody>
          <a:bodyPr>
            <a:noAutofit/>
          </a:bodyPr>
          <a:lstStyle/>
          <a:p>
            <a:pPr marL="0" indent="0">
              <a:buNone/>
            </a:pPr>
            <a:r>
              <a:rPr lang="en-US" sz="3200" dirty="0" err="1">
                <a:solidFill>
                  <a:schemeClr val="bg1"/>
                </a:solidFill>
              </a:rPr>
              <a:t>Djongo</a:t>
            </a:r>
            <a:r>
              <a:rPr lang="en-US" sz="3200" dirty="0">
                <a:solidFill>
                  <a:schemeClr val="bg1"/>
                </a:solidFill>
              </a:rPr>
              <a:t>-Exchange is a simple bitcoin exchange platform,</a:t>
            </a:r>
          </a:p>
          <a:p>
            <a:pPr marL="0" indent="0">
              <a:buNone/>
            </a:pPr>
            <a:r>
              <a:rPr lang="en-US" sz="3200" dirty="0">
                <a:solidFill>
                  <a:schemeClr val="bg1"/>
                </a:solidFill>
              </a:rPr>
              <a:t>The platform in question is totally free for users and does not withhold any type of commission on operations.</a:t>
            </a:r>
            <a:endParaRPr lang="it-IT" sz="3200" dirty="0">
              <a:solidFill>
                <a:schemeClr val="bg1"/>
              </a:solidFill>
            </a:endParaRPr>
          </a:p>
        </p:txBody>
      </p:sp>
      <p:pic>
        <p:nvPicPr>
          <p:cNvPr id="5" name="Immagine 4">
            <a:extLst>
              <a:ext uri="{FF2B5EF4-FFF2-40B4-BE49-F238E27FC236}">
                <a16:creationId xmlns:a16="http://schemas.microsoft.com/office/drawing/2014/main" id="{FD67F6DF-FCC2-496C-8D3C-980A11581DF6}"/>
              </a:ext>
            </a:extLst>
          </p:cNvPr>
          <p:cNvPicPr>
            <a:picLocks noChangeAspect="1"/>
          </p:cNvPicPr>
          <p:nvPr/>
        </p:nvPicPr>
        <p:blipFill>
          <a:blip r:embed="rId2"/>
          <a:stretch>
            <a:fillRect/>
          </a:stretch>
        </p:blipFill>
        <p:spPr>
          <a:xfrm>
            <a:off x="6389697" y="2217602"/>
            <a:ext cx="3787974" cy="2123796"/>
          </a:xfrm>
          <a:prstGeom prst="rect">
            <a:avLst/>
          </a:prstGeom>
        </p:spPr>
      </p:pic>
      <p:pic>
        <p:nvPicPr>
          <p:cNvPr id="7" name="Immagine 6">
            <a:extLst>
              <a:ext uri="{FF2B5EF4-FFF2-40B4-BE49-F238E27FC236}">
                <a16:creationId xmlns:a16="http://schemas.microsoft.com/office/drawing/2014/main" id="{CFF4C30F-9318-4F28-BA6A-51930A08A45E}"/>
              </a:ext>
            </a:extLst>
          </p:cNvPr>
          <p:cNvPicPr>
            <a:picLocks noChangeAspect="1"/>
          </p:cNvPicPr>
          <p:nvPr/>
        </p:nvPicPr>
        <p:blipFill>
          <a:blip r:embed="rId3"/>
          <a:stretch>
            <a:fillRect/>
          </a:stretch>
        </p:blipFill>
        <p:spPr>
          <a:xfrm>
            <a:off x="6389697" y="4724834"/>
            <a:ext cx="3904485" cy="1953911"/>
          </a:xfrm>
          <a:prstGeom prst="rect">
            <a:avLst/>
          </a:prstGeom>
        </p:spPr>
      </p:pic>
    </p:spTree>
    <p:extLst>
      <p:ext uri="{BB962C8B-B14F-4D97-AF65-F5344CB8AC3E}">
        <p14:creationId xmlns:p14="http://schemas.microsoft.com/office/powerpoint/2010/main" val="179250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7A25D-D7A4-4F7C-8CEB-FC66624F6432}"/>
              </a:ext>
            </a:extLst>
          </p:cNvPr>
          <p:cNvSpPr>
            <a:spLocks noGrp="1"/>
          </p:cNvSpPr>
          <p:nvPr>
            <p:ph type="title"/>
          </p:nvPr>
        </p:nvSpPr>
        <p:spPr/>
        <p:txBody>
          <a:bodyPr/>
          <a:lstStyle/>
          <a:p>
            <a:r>
              <a:rPr lang="it-IT" dirty="0"/>
              <a:t>SIGN UP &amp; SIGN IN</a:t>
            </a:r>
          </a:p>
        </p:txBody>
      </p:sp>
      <p:sp>
        <p:nvSpPr>
          <p:cNvPr id="3" name="Segnaposto contenuto 2">
            <a:extLst>
              <a:ext uri="{FF2B5EF4-FFF2-40B4-BE49-F238E27FC236}">
                <a16:creationId xmlns:a16="http://schemas.microsoft.com/office/drawing/2014/main" id="{ED7D4F30-FF81-41F0-B953-CE90C179CA3C}"/>
              </a:ext>
            </a:extLst>
          </p:cNvPr>
          <p:cNvSpPr>
            <a:spLocks noGrp="1"/>
          </p:cNvSpPr>
          <p:nvPr>
            <p:ph idx="1"/>
          </p:nvPr>
        </p:nvSpPr>
        <p:spPr>
          <a:xfrm>
            <a:off x="680321" y="2336873"/>
            <a:ext cx="4619625" cy="3599316"/>
          </a:xfrm>
        </p:spPr>
        <p:txBody>
          <a:bodyPr>
            <a:noAutofit/>
          </a:bodyPr>
          <a:lstStyle/>
          <a:p>
            <a:pPr marL="0" indent="0">
              <a:buNone/>
            </a:pPr>
            <a:r>
              <a:rPr lang="en-US" sz="2800" dirty="0">
                <a:solidFill>
                  <a:schemeClr val="bg1"/>
                </a:solidFill>
              </a:rPr>
              <a:t>To enter the platform and start buying or selling bitcoins there are two pages for user registration and login.</a:t>
            </a:r>
          </a:p>
          <a:p>
            <a:pPr marL="0" indent="0">
              <a:buNone/>
            </a:pPr>
            <a:r>
              <a:rPr lang="en-US" sz="2800" b="0" i="0" dirty="0">
                <a:solidFill>
                  <a:schemeClr val="bg1"/>
                </a:solidFill>
                <a:effectLst/>
                <a:latin typeface="Trebuchet MS" panose="020B0603020202020204" pitchFamily="34" charset="0"/>
              </a:rPr>
              <a:t>The platform at the time of registration gives each user a random amount of bitcoins ranging from 1 to </a:t>
            </a:r>
            <a:r>
              <a:rPr lang="en-US" sz="2800" b="0" i="0" dirty="0">
                <a:solidFill>
                  <a:schemeClr val="bg1"/>
                </a:solidFill>
                <a:effectLst/>
                <a:latin typeface="Raleway" panose="020B0604020202020204" pitchFamily="2" charset="0"/>
              </a:rPr>
              <a:t>10</a:t>
            </a:r>
            <a:endParaRPr lang="it-IT" sz="2800" dirty="0">
              <a:solidFill>
                <a:schemeClr val="bg1"/>
              </a:solidFill>
            </a:endParaRPr>
          </a:p>
        </p:txBody>
      </p:sp>
      <p:pic>
        <p:nvPicPr>
          <p:cNvPr id="5" name="Immagine 4">
            <a:extLst>
              <a:ext uri="{FF2B5EF4-FFF2-40B4-BE49-F238E27FC236}">
                <a16:creationId xmlns:a16="http://schemas.microsoft.com/office/drawing/2014/main" id="{2C364AC9-4A11-445D-B27A-5AC63A68B0DD}"/>
              </a:ext>
            </a:extLst>
          </p:cNvPr>
          <p:cNvPicPr>
            <a:picLocks noChangeAspect="1"/>
          </p:cNvPicPr>
          <p:nvPr/>
        </p:nvPicPr>
        <p:blipFill>
          <a:blip r:embed="rId2"/>
          <a:stretch>
            <a:fillRect/>
          </a:stretch>
        </p:blipFill>
        <p:spPr>
          <a:xfrm>
            <a:off x="5921919" y="2865979"/>
            <a:ext cx="2567574" cy="2541104"/>
          </a:xfrm>
          <a:prstGeom prst="rect">
            <a:avLst/>
          </a:prstGeom>
        </p:spPr>
      </p:pic>
      <p:pic>
        <p:nvPicPr>
          <p:cNvPr id="7" name="Immagine 6">
            <a:extLst>
              <a:ext uri="{FF2B5EF4-FFF2-40B4-BE49-F238E27FC236}">
                <a16:creationId xmlns:a16="http://schemas.microsoft.com/office/drawing/2014/main" id="{482F9DEE-2F70-4BD7-B9B7-830EB53187FE}"/>
              </a:ext>
            </a:extLst>
          </p:cNvPr>
          <p:cNvPicPr>
            <a:picLocks noChangeAspect="1"/>
          </p:cNvPicPr>
          <p:nvPr/>
        </p:nvPicPr>
        <p:blipFill>
          <a:blip r:embed="rId3"/>
          <a:stretch>
            <a:fillRect/>
          </a:stretch>
        </p:blipFill>
        <p:spPr>
          <a:xfrm>
            <a:off x="8918171" y="2865979"/>
            <a:ext cx="2752021" cy="2545003"/>
          </a:xfrm>
          <a:prstGeom prst="rect">
            <a:avLst/>
          </a:prstGeom>
        </p:spPr>
      </p:pic>
    </p:spTree>
    <p:extLst>
      <p:ext uri="{BB962C8B-B14F-4D97-AF65-F5344CB8AC3E}">
        <p14:creationId xmlns:p14="http://schemas.microsoft.com/office/powerpoint/2010/main" val="32504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8DC21-5B37-493C-B0EC-257D88929CA0}"/>
              </a:ext>
            </a:extLst>
          </p:cNvPr>
          <p:cNvSpPr>
            <a:spLocks noGrp="1"/>
          </p:cNvSpPr>
          <p:nvPr>
            <p:ph type="title"/>
          </p:nvPr>
        </p:nvSpPr>
        <p:spPr/>
        <p:txBody>
          <a:bodyPr/>
          <a:lstStyle/>
          <a:p>
            <a:r>
              <a:rPr lang="it-IT" dirty="0"/>
              <a:t>PROFILE</a:t>
            </a:r>
          </a:p>
        </p:txBody>
      </p:sp>
      <p:sp>
        <p:nvSpPr>
          <p:cNvPr id="3" name="Segnaposto contenuto 2">
            <a:extLst>
              <a:ext uri="{FF2B5EF4-FFF2-40B4-BE49-F238E27FC236}">
                <a16:creationId xmlns:a16="http://schemas.microsoft.com/office/drawing/2014/main" id="{5C79D2CC-7851-4BE1-AAFC-1C3DD1610CAD}"/>
              </a:ext>
            </a:extLst>
          </p:cNvPr>
          <p:cNvSpPr>
            <a:spLocks noGrp="1"/>
          </p:cNvSpPr>
          <p:nvPr>
            <p:ph idx="1"/>
          </p:nvPr>
        </p:nvSpPr>
        <p:spPr>
          <a:xfrm>
            <a:off x="159026" y="2336872"/>
            <a:ext cx="4439479" cy="3931405"/>
          </a:xfrm>
        </p:spPr>
        <p:txBody>
          <a:bodyPr/>
          <a:lstStyle/>
          <a:p>
            <a:r>
              <a:rPr lang="en-US" dirty="0">
                <a:solidFill>
                  <a:schemeClr val="bg1"/>
                </a:solidFill>
              </a:rPr>
              <a:t>When you register or log in, the platform redirects you to the user's profile page where you can see the personal data of the respective user and his wallet with the amount of bitcoin he received for free and also you can see the profits you earn from sales and from bitcoin purchases.</a:t>
            </a:r>
            <a:endParaRPr lang="it-IT" dirty="0">
              <a:solidFill>
                <a:schemeClr val="bg1"/>
              </a:solidFill>
            </a:endParaRPr>
          </a:p>
        </p:txBody>
      </p:sp>
      <p:pic>
        <p:nvPicPr>
          <p:cNvPr id="7" name="Immagine 6">
            <a:extLst>
              <a:ext uri="{FF2B5EF4-FFF2-40B4-BE49-F238E27FC236}">
                <a16:creationId xmlns:a16="http://schemas.microsoft.com/office/drawing/2014/main" id="{1407BEF0-967C-468B-99D2-5FF43802E1BD}"/>
              </a:ext>
            </a:extLst>
          </p:cNvPr>
          <p:cNvPicPr>
            <a:picLocks noChangeAspect="1"/>
          </p:cNvPicPr>
          <p:nvPr/>
        </p:nvPicPr>
        <p:blipFill>
          <a:blip r:embed="rId2"/>
          <a:stretch>
            <a:fillRect/>
          </a:stretch>
        </p:blipFill>
        <p:spPr>
          <a:xfrm>
            <a:off x="4797288" y="2422853"/>
            <a:ext cx="7010400" cy="3249232"/>
          </a:xfrm>
          <a:prstGeom prst="rect">
            <a:avLst/>
          </a:prstGeom>
        </p:spPr>
      </p:pic>
    </p:spTree>
    <p:extLst>
      <p:ext uri="{BB962C8B-B14F-4D97-AF65-F5344CB8AC3E}">
        <p14:creationId xmlns:p14="http://schemas.microsoft.com/office/powerpoint/2010/main" val="426309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49D4AA-CE17-4591-ACE4-4E5F6D6F3075}"/>
              </a:ext>
            </a:extLst>
          </p:cNvPr>
          <p:cNvSpPr>
            <a:spLocks noGrp="1"/>
          </p:cNvSpPr>
          <p:nvPr>
            <p:ph type="title"/>
          </p:nvPr>
        </p:nvSpPr>
        <p:spPr/>
        <p:txBody>
          <a:bodyPr/>
          <a:lstStyle/>
          <a:p>
            <a:r>
              <a:rPr lang="it-IT" dirty="0"/>
              <a:t>SELL  &amp; BUY</a:t>
            </a:r>
          </a:p>
        </p:txBody>
      </p:sp>
      <p:sp>
        <p:nvSpPr>
          <p:cNvPr id="3" name="Segnaposto contenuto 2">
            <a:extLst>
              <a:ext uri="{FF2B5EF4-FFF2-40B4-BE49-F238E27FC236}">
                <a16:creationId xmlns:a16="http://schemas.microsoft.com/office/drawing/2014/main" id="{AE0B3832-FD3F-4A6B-9CE5-BCB397107FFC}"/>
              </a:ext>
            </a:extLst>
          </p:cNvPr>
          <p:cNvSpPr>
            <a:spLocks noGrp="1"/>
          </p:cNvSpPr>
          <p:nvPr>
            <p:ph idx="1"/>
          </p:nvPr>
        </p:nvSpPr>
        <p:spPr>
          <a:xfrm>
            <a:off x="257307" y="2381028"/>
            <a:ext cx="4448270" cy="3599316"/>
          </a:xfrm>
        </p:spPr>
        <p:txBody>
          <a:bodyPr/>
          <a:lstStyle/>
          <a:p>
            <a:pPr marL="0" indent="0">
              <a:buNone/>
            </a:pPr>
            <a:r>
              <a:rPr lang="en-US" dirty="0">
                <a:solidFill>
                  <a:schemeClr val="bg1"/>
                </a:solidFill>
              </a:rPr>
              <a:t>Once logged into the platform, the user can start buying and selling bitcoins.</a:t>
            </a:r>
          </a:p>
          <a:p>
            <a:pPr marL="0" indent="0">
              <a:buNone/>
            </a:pPr>
            <a:r>
              <a:rPr lang="en-US" dirty="0">
                <a:solidFill>
                  <a:schemeClr val="bg1"/>
                </a:solidFill>
              </a:rPr>
              <a:t>Each user can post one or more sell or buy orders for a certain amount of bitcoins at a certain price</a:t>
            </a:r>
            <a:endParaRPr lang="it-IT" dirty="0">
              <a:solidFill>
                <a:schemeClr val="bg1"/>
              </a:solidFill>
            </a:endParaRPr>
          </a:p>
        </p:txBody>
      </p:sp>
      <p:pic>
        <p:nvPicPr>
          <p:cNvPr id="7" name="Immagine 6">
            <a:extLst>
              <a:ext uri="{FF2B5EF4-FFF2-40B4-BE49-F238E27FC236}">
                <a16:creationId xmlns:a16="http://schemas.microsoft.com/office/drawing/2014/main" id="{F092312C-4FDF-444D-9C84-A891C54253F7}"/>
              </a:ext>
            </a:extLst>
          </p:cNvPr>
          <p:cNvPicPr>
            <a:picLocks noChangeAspect="1"/>
          </p:cNvPicPr>
          <p:nvPr/>
        </p:nvPicPr>
        <p:blipFill>
          <a:blip r:embed="rId2"/>
          <a:stretch>
            <a:fillRect/>
          </a:stretch>
        </p:blipFill>
        <p:spPr>
          <a:xfrm>
            <a:off x="4980023" y="4142848"/>
            <a:ext cx="3398148" cy="1961924"/>
          </a:xfrm>
          <a:prstGeom prst="rect">
            <a:avLst/>
          </a:prstGeom>
        </p:spPr>
      </p:pic>
      <p:pic>
        <p:nvPicPr>
          <p:cNvPr id="9" name="Immagine 8">
            <a:extLst>
              <a:ext uri="{FF2B5EF4-FFF2-40B4-BE49-F238E27FC236}">
                <a16:creationId xmlns:a16="http://schemas.microsoft.com/office/drawing/2014/main" id="{8E3F927E-03A2-4DEE-B574-BC1385490E12}"/>
              </a:ext>
            </a:extLst>
          </p:cNvPr>
          <p:cNvPicPr>
            <a:picLocks noChangeAspect="1"/>
          </p:cNvPicPr>
          <p:nvPr/>
        </p:nvPicPr>
        <p:blipFill>
          <a:blip r:embed="rId3"/>
          <a:stretch>
            <a:fillRect/>
          </a:stretch>
        </p:blipFill>
        <p:spPr>
          <a:xfrm>
            <a:off x="8595108" y="4180686"/>
            <a:ext cx="3398148" cy="1975920"/>
          </a:xfrm>
          <a:prstGeom prst="rect">
            <a:avLst/>
          </a:prstGeom>
        </p:spPr>
      </p:pic>
      <p:pic>
        <p:nvPicPr>
          <p:cNvPr id="11" name="Immagine 10">
            <a:extLst>
              <a:ext uri="{FF2B5EF4-FFF2-40B4-BE49-F238E27FC236}">
                <a16:creationId xmlns:a16="http://schemas.microsoft.com/office/drawing/2014/main" id="{21102F89-5329-4236-8DB3-9D837BAC3310}"/>
              </a:ext>
            </a:extLst>
          </p:cNvPr>
          <p:cNvPicPr>
            <a:picLocks noChangeAspect="1"/>
          </p:cNvPicPr>
          <p:nvPr/>
        </p:nvPicPr>
        <p:blipFill>
          <a:blip r:embed="rId4"/>
          <a:stretch>
            <a:fillRect/>
          </a:stretch>
        </p:blipFill>
        <p:spPr>
          <a:xfrm>
            <a:off x="5913266" y="2902411"/>
            <a:ext cx="5076825" cy="590550"/>
          </a:xfrm>
          <a:prstGeom prst="rect">
            <a:avLst/>
          </a:prstGeom>
        </p:spPr>
      </p:pic>
    </p:spTree>
    <p:extLst>
      <p:ext uri="{BB962C8B-B14F-4D97-AF65-F5344CB8AC3E}">
        <p14:creationId xmlns:p14="http://schemas.microsoft.com/office/powerpoint/2010/main" val="335826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C5326-2A00-46A6-9789-A9673E0B8F13}"/>
              </a:ext>
            </a:extLst>
          </p:cNvPr>
          <p:cNvSpPr>
            <a:spLocks noGrp="1"/>
          </p:cNvSpPr>
          <p:nvPr>
            <p:ph type="title"/>
          </p:nvPr>
        </p:nvSpPr>
        <p:spPr/>
        <p:txBody>
          <a:bodyPr/>
          <a:lstStyle/>
          <a:p>
            <a:r>
              <a:rPr lang="it-IT" dirty="0"/>
              <a:t>SELL  &amp; BUY</a:t>
            </a:r>
          </a:p>
        </p:txBody>
      </p:sp>
      <p:sp>
        <p:nvSpPr>
          <p:cNvPr id="3" name="Segnaposto contenuto 2">
            <a:extLst>
              <a:ext uri="{FF2B5EF4-FFF2-40B4-BE49-F238E27FC236}">
                <a16:creationId xmlns:a16="http://schemas.microsoft.com/office/drawing/2014/main" id="{3114F8E6-9856-4F49-AADF-70D2EC94BC97}"/>
              </a:ext>
            </a:extLst>
          </p:cNvPr>
          <p:cNvSpPr>
            <a:spLocks noGrp="1"/>
          </p:cNvSpPr>
          <p:nvPr>
            <p:ph idx="1"/>
          </p:nvPr>
        </p:nvSpPr>
        <p:spPr>
          <a:xfrm>
            <a:off x="519065" y="2222412"/>
            <a:ext cx="11153869" cy="2076102"/>
          </a:xfrm>
        </p:spPr>
        <p:txBody>
          <a:bodyPr>
            <a:normAutofit/>
          </a:bodyPr>
          <a:lstStyle/>
          <a:p>
            <a:pPr marL="0" indent="0">
              <a:buNone/>
            </a:pPr>
            <a:r>
              <a:rPr lang="en-US" dirty="0" err="1">
                <a:solidFill>
                  <a:schemeClr val="bg1"/>
                </a:solidFill>
              </a:rPr>
              <a:t>Djongo</a:t>
            </a:r>
            <a:r>
              <a:rPr lang="en-US" dirty="0">
                <a:solidFill>
                  <a:schemeClr val="bg1"/>
                </a:solidFill>
              </a:rPr>
              <a:t>-Exchange has a very special </a:t>
            </a:r>
            <a:r>
              <a:rPr lang="en-US" dirty="0" err="1">
                <a:solidFill>
                  <a:schemeClr val="bg1"/>
                </a:solidFill>
              </a:rPr>
              <a:t>feature,At</a:t>
            </a:r>
            <a:r>
              <a:rPr lang="en-US" dirty="0">
                <a:solidFill>
                  <a:schemeClr val="bg1"/>
                </a:solidFill>
              </a:rPr>
              <a:t> the time of publication, if the purchase price of the order is equal to or greater than the selling price of any other user, record the transaction and mark both orders as executed.</a:t>
            </a:r>
          </a:p>
          <a:p>
            <a:pPr marL="0" indent="0">
              <a:buNone/>
            </a:pPr>
            <a:r>
              <a:rPr lang="en-US" dirty="0">
                <a:solidFill>
                  <a:schemeClr val="bg1"/>
                </a:solidFill>
              </a:rPr>
              <a:t>The same is true if the user tries to sell a quantity of </a:t>
            </a:r>
            <a:r>
              <a:rPr lang="en-US" dirty="0" err="1">
                <a:solidFill>
                  <a:schemeClr val="bg1"/>
                </a:solidFill>
              </a:rPr>
              <a:t>bitcoin,the</a:t>
            </a:r>
            <a:r>
              <a:rPr lang="en-US" dirty="0">
                <a:solidFill>
                  <a:schemeClr val="bg1"/>
                </a:solidFill>
              </a:rPr>
              <a:t> platform looks for the active buy order with the same or similar characteristics</a:t>
            </a:r>
            <a:endParaRPr lang="it-IT" dirty="0">
              <a:solidFill>
                <a:schemeClr val="bg1"/>
              </a:solidFill>
            </a:endParaRPr>
          </a:p>
        </p:txBody>
      </p:sp>
      <p:pic>
        <p:nvPicPr>
          <p:cNvPr id="5" name="Immagine 4">
            <a:extLst>
              <a:ext uri="{FF2B5EF4-FFF2-40B4-BE49-F238E27FC236}">
                <a16:creationId xmlns:a16="http://schemas.microsoft.com/office/drawing/2014/main" id="{9A43FC30-007A-4431-A9F3-2BA001B1803F}"/>
              </a:ext>
            </a:extLst>
          </p:cNvPr>
          <p:cNvPicPr>
            <a:picLocks noChangeAspect="1"/>
          </p:cNvPicPr>
          <p:nvPr/>
        </p:nvPicPr>
        <p:blipFill>
          <a:blip r:embed="rId2"/>
          <a:stretch>
            <a:fillRect/>
          </a:stretch>
        </p:blipFill>
        <p:spPr>
          <a:xfrm>
            <a:off x="2350011" y="4298514"/>
            <a:ext cx="6913259" cy="2335283"/>
          </a:xfrm>
          <a:prstGeom prst="rect">
            <a:avLst/>
          </a:prstGeom>
        </p:spPr>
      </p:pic>
    </p:spTree>
    <p:extLst>
      <p:ext uri="{BB962C8B-B14F-4D97-AF65-F5344CB8AC3E}">
        <p14:creationId xmlns:p14="http://schemas.microsoft.com/office/powerpoint/2010/main" val="242307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C1916A-DDA2-4D8A-A042-7DFC24E729DC}"/>
              </a:ext>
            </a:extLst>
          </p:cNvPr>
          <p:cNvSpPr>
            <a:spLocks noGrp="1"/>
          </p:cNvSpPr>
          <p:nvPr>
            <p:ph type="title"/>
          </p:nvPr>
        </p:nvSpPr>
        <p:spPr/>
        <p:txBody>
          <a:bodyPr/>
          <a:lstStyle/>
          <a:p>
            <a:r>
              <a:rPr lang="it-IT" dirty="0"/>
              <a:t>JSON FILE</a:t>
            </a:r>
          </a:p>
        </p:txBody>
      </p:sp>
      <p:sp>
        <p:nvSpPr>
          <p:cNvPr id="3" name="Segnaposto contenuto 2">
            <a:extLst>
              <a:ext uri="{FF2B5EF4-FFF2-40B4-BE49-F238E27FC236}">
                <a16:creationId xmlns:a16="http://schemas.microsoft.com/office/drawing/2014/main" id="{7E885EAC-8293-4720-9EDA-C1C76F5FE87C}"/>
              </a:ext>
            </a:extLst>
          </p:cNvPr>
          <p:cNvSpPr>
            <a:spLocks noGrp="1"/>
          </p:cNvSpPr>
          <p:nvPr>
            <p:ph idx="1"/>
          </p:nvPr>
        </p:nvSpPr>
        <p:spPr>
          <a:xfrm>
            <a:off x="680321" y="2336873"/>
            <a:ext cx="6621627" cy="1473379"/>
          </a:xfrm>
        </p:spPr>
        <p:txBody>
          <a:bodyPr>
            <a:noAutofit/>
          </a:bodyPr>
          <a:lstStyle/>
          <a:p>
            <a:r>
              <a:rPr lang="en-US" sz="3600" dirty="0" err="1">
                <a:solidFill>
                  <a:schemeClr val="bg1"/>
                </a:solidFill>
              </a:rPr>
              <a:t>Djongo</a:t>
            </a:r>
            <a:r>
              <a:rPr lang="en-US" sz="3600" dirty="0">
                <a:solidFill>
                  <a:schemeClr val="bg1"/>
                </a:solidFill>
              </a:rPr>
              <a:t>-exchange allows you to view JSON reports that return all active buy and sell orders.</a:t>
            </a:r>
            <a:endParaRPr lang="it-IT" sz="3600" dirty="0">
              <a:solidFill>
                <a:schemeClr val="bg1"/>
              </a:solidFill>
            </a:endParaRPr>
          </a:p>
        </p:txBody>
      </p:sp>
      <p:pic>
        <p:nvPicPr>
          <p:cNvPr id="5" name="Immagine 4">
            <a:extLst>
              <a:ext uri="{FF2B5EF4-FFF2-40B4-BE49-F238E27FC236}">
                <a16:creationId xmlns:a16="http://schemas.microsoft.com/office/drawing/2014/main" id="{4E19B133-984A-4B5A-A96B-43D8C7D3026C}"/>
              </a:ext>
            </a:extLst>
          </p:cNvPr>
          <p:cNvPicPr>
            <a:picLocks noChangeAspect="1"/>
          </p:cNvPicPr>
          <p:nvPr/>
        </p:nvPicPr>
        <p:blipFill>
          <a:blip r:embed="rId2"/>
          <a:stretch>
            <a:fillRect/>
          </a:stretch>
        </p:blipFill>
        <p:spPr>
          <a:xfrm>
            <a:off x="259008" y="4616140"/>
            <a:ext cx="9567406" cy="1917171"/>
          </a:xfrm>
          <a:prstGeom prst="rect">
            <a:avLst/>
          </a:prstGeom>
        </p:spPr>
      </p:pic>
      <p:pic>
        <p:nvPicPr>
          <p:cNvPr id="7" name="Immagine 6">
            <a:extLst>
              <a:ext uri="{FF2B5EF4-FFF2-40B4-BE49-F238E27FC236}">
                <a16:creationId xmlns:a16="http://schemas.microsoft.com/office/drawing/2014/main" id="{BE19C254-A5F0-4DCE-B641-567746428295}"/>
              </a:ext>
            </a:extLst>
          </p:cNvPr>
          <p:cNvPicPr>
            <a:picLocks noChangeAspect="1"/>
          </p:cNvPicPr>
          <p:nvPr/>
        </p:nvPicPr>
        <p:blipFill>
          <a:blip r:embed="rId3"/>
          <a:stretch>
            <a:fillRect/>
          </a:stretch>
        </p:blipFill>
        <p:spPr>
          <a:xfrm>
            <a:off x="7765773" y="2367385"/>
            <a:ext cx="3745905" cy="1442867"/>
          </a:xfrm>
          <a:prstGeom prst="rect">
            <a:avLst/>
          </a:prstGeom>
        </p:spPr>
      </p:pic>
    </p:spTree>
    <p:extLst>
      <p:ext uri="{BB962C8B-B14F-4D97-AF65-F5344CB8AC3E}">
        <p14:creationId xmlns:p14="http://schemas.microsoft.com/office/powerpoint/2010/main" val="111793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A444D-8CE0-4F21-8A9D-2554D08AB59D}"/>
              </a:ext>
            </a:extLst>
          </p:cNvPr>
          <p:cNvSpPr>
            <a:spLocks noGrp="1"/>
          </p:cNvSpPr>
          <p:nvPr>
            <p:ph type="title"/>
          </p:nvPr>
        </p:nvSpPr>
        <p:spPr/>
        <p:txBody>
          <a:bodyPr/>
          <a:lstStyle/>
          <a:p>
            <a:r>
              <a:rPr lang="it-IT" dirty="0"/>
              <a:t>IP ADDRESS CONTROL</a:t>
            </a:r>
          </a:p>
        </p:txBody>
      </p:sp>
      <p:sp>
        <p:nvSpPr>
          <p:cNvPr id="3" name="Segnaposto contenuto 2">
            <a:extLst>
              <a:ext uri="{FF2B5EF4-FFF2-40B4-BE49-F238E27FC236}">
                <a16:creationId xmlns:a16="http://schemas.microsoft.com/office/drawing/2014/main" id="{2B5D0CC8-1EA4-4C58-8A31-BE13D4B8E4DF}"/>
              </a:ext>
            </a:extLst>
          </p:cNvPr>
          <p:cNvSpPr>
            <a:spLocks noGrp="1"/>
          </p:cNvSpPr>
          <p:nvPr>
            <p:ph idx="1"/>
          </p:nvPr>
        </p:nvSpPr>
        <p:spPr>
          <a:xfrm>
            <a:off x="340159" y="2143455"/>
            <a:ext cx="11511679" cy="1943579"/>
          </a:xfrm>
        </p:spPr>
        <p:txBody>
          <a:bodyPr>
            <a:normAutofit fontScale="85000" lnSpcReduction="10000"/>
          </a:bodyPr>
          <a:lstStyle/>
          <a:p>
            <a:r>
              <a:rPr lang="en-US" sz="3800" dirty="0" err="1">
                <a:solidFill>
                  <a:schemeClr val="bg1"/>
                </a:solidFill>
                <a:latin typeface="Lobster"/>
                <a:ea typeface="Lobster"/>
                <a:cs typeface="Lobster"/>
                <a:sym typeface="Lobster"/>
              </a:rPr>
              <a:t>DJongo</a:t>
            </a:r>
            <a:r>
              <a:rPr lang="en-US" sz="3800" dirty="0">
                <a:solidFill>
                  <a:schemeClr val="bg1"/>
                </a:solidFill>
                <a:latin typeface="Lobster"/>
                <a:ea typeface="Lobster"/>
                <a:cs typeface="Lobster"/>
                <a:sym typeface="Lobster"/>
              </a:rPr>
              <a:t>-Exchange presents a security system in which every time you access the platform with an </a:t>
            </a:r>
            <a:r>
              <a:rPr lang="en-US" sz="3800" dirty="0" err="1">
                <a:solidFill>
                  <a:schemeClr val="bg1"/>
                </a:solidFill>
                <a:latin typeface="Lobster"/>
                <a:ea typeface="Lobster"/>
                <a:cs typeface="Lobster"/>
                <a:sym typeface="Lobster"/>
              </a:rPr>
              <a:t>ip</a:t>
            </a:r>
            <a:r>
              <a:rPr lang="en-US" sz="3800" dirty="0">
                <a:solidFill>
                  <a:schemeClr val="bg1"/>
                </a:solidFill>
                <a:latin typeface="Lobster"/>
                <a:ea typeface="Lobster"/>
                <a:cs typeface="Lobster"/>
                <a:sym typeface="Lobster"/>
              </a:rPr>
              <a:t> address other than the last </a:t>
            </a:r>
            <a:r>
              <a:rPr lang="en-US" sz="3800" dirty="0" err="1">
                <a:solidFill>
                  <a:schemeClr val="bg1"/>
                </a:solidFill>
                <a:latin typeface="Lobster"/>
                <a:ea typeface="Lobster"/>
                <a:cs typeface="Lobster"/>
                <a:sym typeface="Lobster"/>
              </a:rPr>
              <a:t>ip</a:t>
            </a:r>
            <a:r>
              <a:rPr lang="en-US" sz="3800" dirty="0">
                <a:solidFill>
                  <a:schemeClr val="bg1"/>
                </a:solidFill>
                <a:latin typeface="Lobster"/>
                <a:ea typeface="Lobster"/>
                <a:cs typeface="Lobster"/>
                <a:sym typeface="Lobster"/>
              </a:rPr>
              <a:t> with which you logged in, it sends you a message that warns you of what has happened and advises you to change your password.</a:t>
            </a:r>
          </a:p>
          <a:p>
            <a:endParaRPr lang="it-IT" dirty="0"/>
          </a:p>
        </p:txBody>
      </p:sp>
      <p:pic>
        <p:nvPicPr>
          <p:cNvPr id="5" name="Immagine 4">
            <a:extLst>
              <a:ext uri="{FF2B5EF4-FFF2-40B4-BE49-F238E27FC236}">
                <a16:creationId xmlns:a16="http://schemas.microsoft.com/office/drawing/2014/main" id="{0043A07D-D65E-4F1B-9723-C98052D2F229}"/>
              </a:ext>
            </a:extLst>
          </p:cNvPr>
          <p:cNvPicPr>
            <a:picLocks noChangeAspect="1"/>
          </p:cNvPicPr>
          <p:nvPr/>
        </p:nvPicPr>
        <p:blipFill>
          <a:blip r:embed="rId2"/>
          <a:stretch>
            <a:fillRect/>
          </a:stretch>
        </p:blipFill>
        <p:spPr>
          <a:xfrm>
            <a:off x="3971779" y="4212954"/>
            <a:ext cx="4483108" cy="2352976"/>
          </a:xfrm>
          <a:prstGeom prst="rect">
            <a:avLst/>
          </a:prstGeom>
        </p:spPr>
      </p:pic>
    </p:spTree>
    <p:extLst>
      <p:ext uri="{BB962C8B-B14F-4D97-AF65-F5344CB8AC3E}">
        <p14:creationId xmlns:p14="http://schemas.microsoft.com/office/powerpoint/2010/main" val="160590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87424-EB7A-4FEF-906E-31247B7BD7E3}"/>
              </a:ext>
            </a:extLst>
          </p:cNvPr>
          <p:cNvSpPr>
            <a:spLocks noGrp="1"/>
          </p:cNvSpPr>
          <p:nvPr>
            <p:ph type="title"/>
          </p:nvPr>
        </p:nvSpPr>
        <p:spPr/>
        <p:txBody>
          <a:bodyPr/>
          <a:lstStyle/>
          <a:p>
            <a:r>
              <a:rPr lang="it-IT" dirty="0"/>
              <a:t>GITHUB</a:t>
            </a:r>
          </a:p>
        </p:txBody>
      </p:sp>
      <p:pic>
        <p:nvPicPr>
          <p:cNvPr id="4" name="Segnaposto contenuto 3">
            <a:extLst>
              <a:ext uri="{FF2B5EF4-FFF2-40B4-BE49-F238E27FC236}">
                <a16:creationId xmlns:a16="http://schemas.microsoft.com/office/drawing/2014/main" id="{70D30ACD-2B52-4443-93B5-933C3F8C0F99}"/>
              </a:ext>
            </a:extLst>
          </p:cNvPr>
          <p:cNvPicPr>
            <a:picLocks noGrp="1" noChangeAspect="1"/>
          </p:cNvPicPr>
          <p:nvPr>
            <p:ph idx="1"/>
          </p:nvPr>
        </p:nvPicPr>
        <p:blipFill>
          <a:blip r:embed="rId2"/>
          <a:stretch>
            <a:fillRect/>
          </a:stretch>
        </p:blipFill>
        <p:spPr>
          <a:xfrm>
            <a:off x="4174434" y="2191027"/>
            <a:ext cx="3101010" cy="3101010"/>
          </a:xfrm>
          <a:prstGeom prst="rect">
            <a:avLst/>
          </a:prstGeom>
        </p:spPr>
      </p:pic>
      <p:sp>
        <p:nvSpPr>
          <p:cNvPr id="6" name="CasellaDiTesto 5">
            <a:extLst>
              <a:ext uri="{FF2B5EF4-FFF2-40B4-BE49-F238E27FC236}">
                <a16:creationId xmlns:a16="http://schemas.microsoft.com/office/drawing/2014/main" id="{3A67711A-148D-4E43-B95A-E8E7EE22CAC4}"/>
              </a:ext>
            </a:extLst>
          </p:cNvPr>
          <p:cNvSpPr txBox="1"/>
          <p:nvPr/>
        </p:nvSpPr>
        <p:spPr>
          <a:xfrm>
            <a:off x="1120400" y="5643107"/>
            <a:ext cx="9613861" cy="461665"/>
          </a:xfrm>
          <a:prstGeom prst="rect">
            <a:avLst/>
          </a:prstGeom>
          <a:noFill/>
        </p:spPr>
        <p:txBody>
          <a:bodyPr wrap="square">
            <a:spAutoFit/>
          </a:bodyPr>
          <a:lstStyle/>
          <a:p>
            <a:r>
              <a:rPr lang="it-IT" sz="2400" dirty="0">
                <a:solidFill>
                  <a:schemeClr val="bg1"/>
                </a:solidFill>
              </a:rPr>
              <a:t>https://github.com/feranmi-oj/Progetto-MongDB-Feranmi-Ojo.git</a:t>
            </a:r>
          </a:p>
        </p:txBody>
      </p:sp>
    </p:spTree>
    <p:extLst>
      <p:ext uri="{BB962C8B-B14F-4D97-AF65-F5344CB8AC3E}">
        <p14:creationId xmlns:p14="http://schemas.microsoft.com/office/powerpoint/2010/main" val="1769796138"/>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TM04033917[[fn=Berlino]]</Template>
  <TotalTime>397</TotalTime>
  <Words>338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Lobster</vt:lpstr>
      <vt:lpstr>Raleway</vt:lpstr>
      <vt:lpstr>Trebuchet MS</vt:lpstr>
      <vt:lpstr>Berlino</vt:lpstr>
      <vt:lpstr>DJONGO-EXCHANGE</vt:lpstr>
      <vt:lpstr>WHAT IS DJONGO-EXCHANGE?</vt:lpstr>
      <vt:lpstr>SIGN UP &amp; SIGN IN</vt:lpstr>
      <vt:lpstr>PROFILE</vt:lpstr>
      <vt:lpstr>SELL  &amp; BUY</vt:lpstr>
      <vt:lpstr>SELL  &amp; BUY</vt:lpstr>
      <vt:lpstr>JSON FILE</vt:lpstr>
      <vt:lpstr>IP ADDRESS CONTROL</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DJONGO-EXCHANGE</dc:title>
  <dc:creator>feranmi</dc:creator>
  <cp:lastModifiedBy>feranmi</cp:lastModifiedBy>
  <cp:revision>1</cp:revision>
  <dcterms:created xsi:type="dcterms:W3CDTF">2021-12-03T08:45:30Z</dcterms:created>
  <dcterms:modified xsi:type="dcterms:W3CDTF">2021-12-03T15:22:58Z</dcterms:modified>
</cp:coreProperties>
</file>