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4983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8382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147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4442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6158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8056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570035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2781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42318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687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127699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4307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7193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34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137723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1726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9379163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24F744-CC32-4039-B6CD-00508886B243}"/>
              </a:ext>
            </a:extLst>
          </p:cNvPr>
          <p:cNvSpPr>
            <a:spLocks noGrp="1"/>
          </p:cNvSpPr>
          <p:nvPr>
            <p:ph type="ctrTitle"/>
          </p:nvPr>
        </p:nvSpPr>
        <p:spPr/>
        <p:txBody>
          <a:bodyPr/>
          <a:lstStyle/>
          <a:p>
            <a:r>
              <a:rPr lang="it-IT" sz="4000" dirty="0"/>
              <a:t>START2LIMITED_SHOES_EDITION</a:t>
            </a:r>
          </a:p>
        </p:txBody>
      </p:sp>
      <p:sp>
        <p:nvSpPr>
          <p:cNvPr id="5" name="Sottotitolo 4">
            <a:extLst>
              <a:ext uri="{FF2B5EF4-FFF2-40B4-BE49-F238E27FC236}">
                <a16:creationId xmlns:a16="http://schemas.microsoft.com/office/drawing/2014/main" id="{BFDE81A8-58E1-433D-B5B5-3D7E36F73F25}"/>
              </a:ext>
            </a:extLst>
          </p:cNvPr>
          <p:cNvSpPr>
            <a:spLocks noGrp="1"/>
          </p:cNvSpPr>
          <p:nvPr>
            <p:ph type="subTitle" idx="1"/>
          </p:nvPr>
        </p:nvSpPr>
        <p:spPr/>
        <p:txBody>
          <a:bodyPr>
            <a:normAutofit fontScale="92500" lnSpcReduction="10000"/>
          </a:bodyPr>
          <a:lstStyle/>
          <a:p>
            <a:r>
              <a:rPr lang="it-IT" dirty="0" err="1"/>
              <a:t>Final</a:t>
            </a:r>
            <a:r>
              <a:rPr lang="it-IT" dirty="0"/>
              <a:t> Project Blockchain</a:t>
            </a:r>
          </a:p>
          <a:p>
            <a:r>
              <a:rPr lang="it-IT" dirty="0"/>
              <a:t>MADE BY:</a:t>
            </a:r>
          </a:p>
          <a:p>
            <a:r>
              <a:rPr lang="it-IT" dirty="0"/>
              <a:t>FERANMI OJO</a:t>
            </a:r>
          </a:p>
        </p:txBody>
      </p:sp>
    </p:spTree>
    <p:extLst>
      <p:ext uri="{BB962C8B-B14F-4D97-AF65-F5344CB8AC3E}">
        <p14:creationId xmlns:p14="http://schemas.microsoft.com/office/powerpoint/2010/main" val="40555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C400B-565E-4D8F-A70D-4A8FA404F095}"/>
              </a:ext>
            </a:extLst>
          </p:cNvPr>
          <p:cNvSpPr>
            <a:spLocks noGrp="1"/>
          </p:cNvSpPr>
          <p:nvPr>
            <p:ph type="title"/>
          </p:nvPr>
        </p:nvSpPr>
        <p:spPr/>
        <p:txBody>
          <a:bodyPr/>
          <a:lstStyle/>
          <a:p>
            <a:r>
              <a:rPr lang="it-IT" dirty="0"/>
              <a:t>WHAT IS DJONGO-EXCHANGE?</a:t>
            </a:r>
          </a:p>
        </p:txBody>
      </p:sp>
      <p:sp>
        <p:nvSpPr>
          <p:cNvPr id="3" name="Segnaposto contenuto 2">
            <a:extLst>
              <a:ext uri="{FF2B5EF4-FFF2-40B4-BE49-F238E27FC236}">
                <a16:creationId xmlns:a16="http://schemas.microsoft.com/office/drawing/2014/main" id="{2C89BBD6-8FAB-46CE-A07B-5722397B50D4}"/>
              </a:ext>
            </a:extLst>
          </p:cNvPr>
          <p:cNvSpPr>
            <a:spLocks noGrp="1"/>
          </p:cNvSpPr>
          <p:nvPr>
            <p:ph idx="1"/>
          </p:nvPr>
        </p:nvSpPr>
        <p:spPr>
          <a:xfrm>
            <a:off x="677334" y="2160590"/>
            <a:ext cx="5021102" cy="3524593"/>
          </a:xfrm>
        </p:spPr>
        <p:txBody>
          <a:bodyPr>
            <a:noAutofit/>
          </a:bodyPr>
          <a:lstStyle/>
          <a:p>
            <a:r>
              <a:rPr lang="en-US" sz="3600" b="0" i="0" dirty="0">
                <a:solidFill>
                  <a:srgbClr val="24292F"/>
                </a:solidFill>
                <a:effectLst/>
                <a:latin typeface="-apple-system"/>
              </a:rPr>
              <a:t>START2LIMITED_SHOES_EDITION is a platform to manage the sale of limited edition shoes through a charity auction.</a:t>
            </a:r>
            <a:endParaRPr lang="it-IT" sz="3600" dirty="0"/>
          </a:p>
        </p:txBody>
      </p:sp>
      <p:pic>
        <p:nvPicPr>
          <p:cNvPr id="6" name="Immagine 5">
            <a:extLst>
              <a:ext uri="{FF2B5EF4-FFF2-40B4-BE49-F238E27FC236}">
                <a16:creationId xmlns:a16="http://schemas.microsoft.com/office/drawing/2014/main" id="{8ACDB5C1-C811-4332-9419-172362E9C7E2}"/>
              </a:ext>
            </a:extLst>
          </p:cNvPr>
          <p:cNvPicPr>
            <a:picLocks noChangeAspect="1"/>
          </p:cNvPicPr>
          <p:nvPr/>
        </p:nvPicPr>
        <p:blipFill>
          <a:blip r:embed="rId2"/>
          <a:stretch>
            <a:fillRect/>
          </a:stretch>
        </p:blipFill>
        <p:spPr>
          <a:xfrm>
            <a:off x="5910470" y="2479577"/>
            <a:ext cx="3896140" cy="2448024"/>
          </a:xfrm>
          <a:prstGeom prst="rect">
            <a:avLst/>
          </a:prstGeom>
        </p:spPr>
      </p:pic>
    </p:spTree>
    <p:extLst>
      <p:ext uri="{BB962C8B-B14F-4D97-AF65-F5344CB8AC3E}">
        <p14:creationId xmlns:p14="http://schemas.microsoft.com/office/powerpoint/2010/main" val="128001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426E9-EAC6-4C10-BDC1-C3E3980AE710}"/>
              </a:ext>
            </a:extLst>
          </p:cNvPr>
          <p:cNvSpPr>
            <a:spLocks noGrp="1"/>
          </p:cNvSpPr>
          <p:nvPr>
            <p:ph type="title"/>
          </p:nvPr>
        </p:nvSpPr>
        <p:spPr/>
        <p:txBody>
          <a:bodyPr/>
          <a:lstStyle/>
          <a:p>
            <a:r>
              <a:rPr lang="it-IT" dirty="0"/>
              <a:t>SIGN UP &amp; SIGN IN</a:t>
            </a:r>
          </a:p>
        </p:txBody>
      </p:sp>
      <p:sp>
        <p:nvSpPr>
          <p:cNvPr id="3" name="Segnaposto contenuto 2">
            <a:extLst>
              <a:ext uri="{FF2B5EF4-FFF2-40B4-BE49-F238E27FC236}">
                <a16:creationId xmlns:a16="http://schemas.microsoft.com/office/drawing/2014/main" id="{740C2629-A31A-448D-9F2F-30D72FEB4D06}"/>
              </a:ext>
            </a:extLst>
          </p:cNvPr>
          <p:cNvSpPr>
            <a:spLocks noGrp="1"/>
          </p:cNvSpPr>
          <p:nvPr>
            <p:ph idx="1"/>
          </p:nvPr>
        </p:nvSpPr>
        <p:spPr>
          <a:xfrm>
            <a:off x="677334" y="2160589"/>
            <a:ext cx="3642875" cy="3880773"/>
          </a:xfrm>
        </p:spPr>
        <p:txBody>
          <a:bodyPr>
            <a:normAutofit/>
          </a:bodyPr>
          <a:lstStyle/>
          <a:p>
            <a:r>
              <a:rPr lang="en-US" sz="2400" dirty="0"/>
              <a:t>To enter the platform and start bidding and buying limited edition shoes, there are two pages for user registration and login.</a:t>
            </a:r>
          </a:p>
          <a:p>
            <a:r>
              <a:rPr lang="en-US" sz="2400" dirty="0"/>
              <a:t>The platform provides each user with a random amount of $ upon registration</a:t>
            </a:r>
            <a:endParaRPr lang="it-IT" sz="2400" dirty="0"/>
          </a:p>
        </p:txBody>
      </p:sp>
      <p:pic>
        <p:nvPicPr>
          <p:cNvPr id="5" name="Immagine 4">
            <a:extLst>
              <a:ext uri="{FF2B5EF4-FFF2-40B4-BE49-F238E27FC236}">
                <a16:creationId xmlns:a16="http://schemas.microsoft.com/office/drawing/2014/main" id="{CC673DCE-25D6-4DAF-9870-07F44221653B}"/>
              </a:ext>
            </a:extLst>
          </p:cNvPr>
          <p:cNvPicPr>
            <a:picLocks noChangeAspect="1"/>
          </p:cNvPicPr>
          <p:nvPr/>
        </p:nvPicPr>
        <p:blipFill>
          <a:blip r:embed="rId2"/>
          <a:stretch>
            <a:fillRect/>
          </a:stretch>
        </p:blipFill>
        <p:spPr>
          <a:xfrm>
            <a:off x="4622514" y="2837226"/>
            <a:ext cx="2946973" cy="2193809"/>
          </a:xfrm>
          <a:prstGeom prst="rect">
            <a:avLst/>
          </a:prstGeom>
        </p:spPr>
      </p:pic>
      <p:pic>
        <p:nvPicPr>
          <p:cNvPr id="7" name="Immagine 6">
            <a:extLst>
              <a:ext uri="{FF2B5EF4-FFF2-40B4-BE49-F238E27FC236}">
                <a16:creationId xmlns:a16="http://schemas.microsoft.com/office/drawing/2014/main" id="{EF7F81EE-9414-42B7-8D02-78B9D53B2FE7}"/>
              </a:ext>
            </a:extLst>
          </p:cNvPr>
          <p:cNvPicPr>
            <a:picLocks noChangeAspect="1"/>
          </p:cNvPicPr>
          <p:nvPr/>
        </p:nvPicPr>
        <p:blipFill>
          <a:blip r:embed="rId3"/>
          <a:stretch>
            <a:fillRect/>
          </a:stretch>
        </p:blipFill>
        <p:spPr>
          <a:xfrm>
            <a:off x="7871792" y="1655458"/>
            <a:ext cx="2004182" cy="3547084"/>
          </a:xfrm>
          <a:prstGeom prst="rect">
            <a:avLst/>
          </a:prstGeom>
        </p:spPr>
      </p:pic>
    </p:spTree>
    <p:extLst>
      <p:ext uri="{BB962C8B-B14F-4D97-AF65-F5344CB8AC3E}">
        <p14:creationId xmlns:p14="http://schemas.microsoft.com/office/powerpoint/2010/main" val="377872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5F4A7B-422A-447E-9459-3ACD75985AE3}"/>
              </a:ext>
            </a:extLst>
          </p:cNvPr>
          <p:cNvSpPr>
            <a:spLocks noGrp="1"/>
          </p:cNvSpPr>
          <p:nvPr>
            <p:ph type="title"/>
          </p:nvPr>
        </p:nvSpPr>
        <p:spPr/>
        <p:txBody>
          <a:bodyPr/>
          <a:lstStyle/>
          <a:p>
            <a:r>
              <a:rPr lang="it-IT" dirty="0"/>
              <a:t>PROFILE</a:t>
            </a:r>
          </a:p>
        </p:txBody>
      </p:sp>
      <p:sp>
        <p:nvSpPr>
          <p:cNvPr id="3" name="Segnaposto contenuto 2">
            <a:extLst>
              <a:ext uri="{FF2B5EF4-FFF2-40B4-BE49-F238E27FC236}">
                <a16:creationId xmlns:a16="http://schemas.microsoft.com/office/drawing/2014/main" id="{8E8F460A-CAEC-4236-93B7-527F4D8562B1}"/>
              </a:ext>
            </a:extLst>
          </p:cNvPr>
          <p:cNvSpPr>
            <a:spLocks noGrp="1"/>
          </p:cNvSpPr>
          <p:nvPr>
            <p:ph idx="1"/>
          </p:nvPr>
        </p:nvSpPr>
        <p:spPr>
          <a:xfrm>
            <a:off x="584569" y="2200587"/>
            <a:ext cx="4928336" cy="3763133"/>
          </a:xfrm>
        </p:spPr>
        <p:txBody>
          <a:bodyPr>
            <a:noAutofit/>
          </a:bodyPr>
          <a:lstStyle/>
          <a:p>
            <a:r>
              <a:rPr lang="en-US" sz="2800" dirty="0"/>
              <a:t>When you register or log in, the platform redirects you to the user's profile page where you can see the personal data of the respective user and his wallet and can see the list of auctions he has won.</a:t>
            </a:r>
            <a:endParaRPr lang="it-IT" sz="2800" dirty="0"/>
          </a:p>
        </p:txBody>
      </p:sp>
      <p:pic>
        <p:nvPicPr>
          <p:cNvPr id="7" name="Immagine 6">
            <a:extLst>
              <a:ext uri="{FF2B5EF4-FFF2-40B4-BE49-F238E27FC236}">
                <a16:creationId xmlns:a16="http://schemas.microsoft.com/office/drawing/2014/main" id="{C056C7C8-11E4-4D3D-8C1C-56537C87A6EF}"/>
              </a:ext>
            </a:extLst>
          </p:cNvPr>
          <p:cNvPicPr>
            <a:picLocks noChangeAspect="1"/>
          </p:cNvPicPr>
          <p:nvPr/>
        </p:nvPicPr>
        <p:blipFill>
          <a:blip r:embed="rId2"/>
          <a:stretch>
            <a:fillRect/>
          </a:stretch>
        </p:blipFill>
        <p:spPr>
          <a:xfrm>
            <a:off x="5798830" y="2200587"/>
            <a:ext cx="4308963" cy="2082870"/>
          </a:xfrm>
          <a:prstGeom prst="rect">
            <a:avLst/>
          </a:prstGeom>
        </p:spPr>
      </p:pic>
      <p:pic>
        <p:nvPicPr>
          <p:cNvPr id="9" name="Immagine 8">
            <a:extLst>
              <a:ext uri="{FF2B5EF4-FFF2-40B4-BE49-F238E27FC236}">
                <a16:creationId xmlns:a16="http://schemas.microsoft.com/office/drawing/2014/main" id="{2AC434BD-FE5E-4D4E-8344-8FD6A8773D94}"/>
              </a:ext>
            </a:extLst>
          </p:cNvPr>
          <p:cNvPicPr>
            <a:picLocks noChangeAspect="1"/>
          </p:cNvPicPr>
          <p:nvPr/>
        </p:nvPicPr>
        <p:blipFill>
          <a:blip r:embed="rId3"/>
          <a:stretch>
            <a:fillRect/>
          </a:stretch>
        </p:blipFill>
        <p:spPr>
          <a:xfrm>
            <a:off x="5798830" y="4402726"/>
            <a:ext cx="4308964" cy="1345237"/>
          </a:xfrm>
          <a:prstGeom prst="rect">
            <a:avLst/>
          </a:prstGeom>
        </p:spPr>
      </p:pic>
    </p:spTree>
    <p:extLst>
      <p:ext uri="{BB962C8B-B14F-4D97-AF65-F5344CB8AC3E}">
        <p14:creationId xmlns:p14="http://schemas.microsoft.com/office/powerpoint/2010/main" val="57414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147F6E-814A-497E-8EC1-68A3633FF42D}"/>
              </a:ext>
            </a:extLst>
          </p:cNvPr>
          <p:cNvSpPr>
            <a:spLocks noGrp="1"/>
          </p:cNvSpPr>
          <p:nvPr>
            <p:ph type="title"/>
          </p:nvPr>
        </p:nvSpPr>
        <p:spPr/>
        <p:txBody>
          <a:bodyPr/>
          <a:lstStyle/>
          <a:p>
            <a:r>
              <a:rPr lang="it-IT" dirty="0"/>
              <a:t>CREATE SECTION</a:t>
            </a:r>
          </a:p>
        </p:txBody>
      </p:sp>
      <p:sp>
        <p:nvSpPr>
          <p:cNvPr id="3" name="Segnaposto contenuto 2">
            <a:extLst>
              <a:ext uri="{FF2B5EF4-FFF2-40B4-BE49-F238E27FC236}">
                <a16:creationId xmlns:a16="http://schemas.microsoft.com/office/drawing/2014/main" id="{4028646C-F421-498C-A22C-A16328248D80}"/>
              </a:ext>
            </a:extLst>
          </p:cNvPr>
          <p:cNvSpPr>
            <a:spLocks noGrp="1"/>
          </p:cNvSpPr>
          <p:nvPr>
            <p:ph idx="1"/>
          </p:nvPr>
        </p:nvSpPr>
        <p:spPr>
          <a:xfrm>
            <a:off x="677334" y="2160589"/>
            <a:ext cx="4358492" cy="3880773"/>
          </a:xfrm>
        </p:spPr>
        <p:txBody>
          <a:bodyPr>
            <a:normAutofit/>
          </a:bodyPr>
          <a:lstStyle/>
          <a:p>
            <a:r>
              <a:rPr lang="en-US" sz="3600" dirty="0"/>
              <a:t>only administrators can access this page and create auctions</a:t>
            </a:r>
            <a:endParaRPr lang="it-IT" sz="3600" dirty="0"/>
          </a:p>
        </p:txBody>
      </p:sp>
      <p:pic>
        <p:nvPicPr>
          <p:cNvPr id="5" name="Immagine 4">
            <a:extLst>
              <a:ext uri="{FF2B5EF4-FFF2-40B4-BE49-F238E27FC236}">
                <a16:creationId xmlns:a16="http://schemas.microsoft.com/office/drawing/2014/main" id="{0BE13F65-92BE-41D3-ACBD-728CB433F7DE}"/>
              </a:ext>
            </a:extLst>
          </p:cNvPr>
          <p:cNvPicPr>
            <a:picLocks noChangeAspect="1"/>
          </p:cNvPicPr>
          <p:nvPr/>
        </p:nvPicPr>
        <p:blipFill>
          <a:blip r:embed="rId2"/>
          <a:stretch>
            <a:fillRect/>
          </a:stretch>
        </p:blipFill>
        <p:spPr>
          <a:xfrm>
            <a:off x="6096000" y="1930400"/>
            <a:ext cx="3056139" cy="1992517"/>
          </a:xfrm>
          <a:prstGeom prst="rect">
            <a:avLst/>
          </a:prstGeom>
        </p:spPr>
      </p:pic>
      <p:pic>
        <p:nvPicPr>
          <p:cNvPr id="7" name="Immagine 6">
            <a:extLst>
              <a:ext uri="{FF2B5EF4-FFF2-40B4-BE49-F238E27FC236}">
                <a16:creationId xmlns:a16="http://schemas.microsoft.com/office/drawing/2014/main" id="{370DC81B-9032-4409-8034-06A3A868F065}"/>
              </a:ext>
            </a:extLst>
          </p:cNvPr>
          <p:cNvPicPr>
            <a:picLocks noChangeAspect="1"/>
          </p:cNvPicPr>
          <p:nvPr/>
        </p:nvPicPr>
        <p:blipFill>
          <a:blip r:embed="rId3"/>
          <a:stretch>
            <a:fillRect/>
          </a:stretch>
        </p:blipFill>
        <p:spPr>
          <a:xfrm>
            <a:off x="5854868" y="3905521"/>
            <a:ext cx="3093185" cy="1682753"/>
          </a:xfrm>
          <a:prstGeom prst="rect">
            <a:avLst/>
          </a:prstGeom>
        </p:spPr>
      </p:pic>
    </p:spTree>
    <p:extLst>
      <p:ext uri="{BB962C8B-B14F-4D97-AF65-F5344CB8AC3E}">
        <p14:creationId xmlns:p14="http://schemas.microsoft.com/office/powerpoint/2010/main" val="287044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DC8E06-9591-4573-BEC8-1A4F320F5657}"/>
              </a:ext>
            </a:extLst>
          </p:cNvPr>
          <p:cNvSpPr>
            <a:spLocks noGrp="1"/>
          </p:cNvSpPr>
          <p:nvPr>
            <p:ph type="title"/>
          </p:nvPr>
        </p:nvSpPr>
        <p:spPr/>
        <p:txBody>
          <a:bodyPr/>
          <a:lstStyle/>
          <a:p>
            <a:r>
              <a:rPr lang="it-IT" dirty="0"/>
              <a:t>Page </a:t>
            </a:r>
            <a:r>
              <a:rPr lang="it-IT" dirty="0" err="1"/>
              <a:t>active</a:t>
            </a:r>
            <a:r>
              <a:rPr lang="it-IT" dirty="0"/>
              <a:t> </a:t>
            </a:r>
            <a:r>
              <a:rPr lang="it-IT" dirty="0" err="1"/>
              <a:t>auctions</a:t>
            </a:r>
            <a:endParaRPr lang="it-IT" dirty="0"/>
          </a:p>
        </p:txBody>
      </p:sp>
      <p:sp>
        <p:nvSpPr>
          <p:cNvPr id="3" name="Segnaposto contenuto 2">
            <a:extLst>
              <a:ext uri="{FF2B5EF4-FFF2-40B4-BE49-F238E27FC236}">
                <a16:creationId xmlns:a16="http://schemas.microsoft.com/office/drawing/2014/main" id="{4E9CBD8F-D125-4AB9-9346-0823367884BA}"/>
              </a:ext>
            </a:extLst>
          </p:cNvPr>
          <p:cNvSpPr>
            <a:spLocks noGrp="1"/>
          </p:cNvSpPr>
          <p:nvPr>
            <p:ph idx="1"/>
          </p:nvPr>
        </p:nvSpPr>
        <p:spPr/>
        <p:txBody>
          <a:bodyPr/>
          <a:lstStyle/>
          <a:p>
            <a:endParaRPr lang="it-IT"/>
          </a:p>
        </p:txBody>
      </p:sp>
      <p:pic>
        <p:nvPicPr>
          <p:cNvPr id="5" name="Immagine 4">
            <a:extLst>
              <a:ext uri="{FF2B5EF4-FFF2-40B4-BE49-F238E27FC236}">
                <a16:creationId xmlns:a16="http://schemas.microsoft.com/office/drawing/2014/main" id="{8D37FB32-A810-4DB4-AE98-6D7B996C476E}"/>
              </a:ext>
            </a:extLst>
          </p:cNvPr>
          <p:cNvPicPr>
            <a:picLocks noChangeAspect="1"/>
          </p:cNvPicPr>
          <p:nvPr/>
        </p:nvPicPr>
        <p:blipFill>
          <a:blip r:embed="rId2"/>
          <a:stretch>
            <a:fillRect/>
          </a:stretch>
        </p:blipFill>
        <p:spPr>
          <a:xfrm>
            <a:off x="546398" y="1605841"/>
            <a:ext cx="8528822" cy="4990268"/>
          </a:xfrm>
          <a:prstGeom prst="rect">
            <a:avLst/>
          </a:prstGeom>
        </p:spPr>
      </p:pic>
    </p:spTree>
    <p:extLst>
      <p:ext uri="{BB962C8B-B14F-4D97-AF65-F5344CB8AC3E}">
        <p14:creationId xmlns:p14="http://schemas.microsoft.com/office/powerpoint/2010/main" val="412094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499AC-7C6E-4872-907A-DD9DF6498AC8}"/>
              </a:ext>
            </a:extLst>
          </p:cNvPr>
          <p:cNvSpPr>
            <a:spLocks noGrp="1"/>
          </p:cNvSpPr>
          <p:nvPr>
            <p:ph type="title"/>
          </p:nvPr>
        </p:nvSpPr>
        <p:spPr/>
        <p:txBody>
          <a:bodyPr/>
          <a:lstStyle/>
          <a:p>
            <a:r>
              <a:rPr lang="it-IT" dirty="0" err="1"/>
              <a:t>show_section</a:t>
            </a:r>
            <a:endParaRPr lang="it-IT" dirty="0"/>
          </a:p>
        </p:txBody>
      </p:sp>
      <p:sp>
        <p:nvSpPr>
          <p:cNvPr id="3" name="Segnaposto contenuto 2">
            <a:extLst>
              <a:ext uri="{FF2B5EF4-FFF2-40B4-BE49-F238E27FC236}">
                <a16:creationId xmlns:a16="http://schemas.microsoft.com/office/drawing/2014/main" id="{20BB327D-70AE-4762-B8C5-FE3B2C8E5C94}"/>
              </a:ext>
            </a:extLst>
          </p:cNvPr>
          <p:cNvSpPr>
            <a:spLocks noGrp="1"/>
          </p:cNvSpPr>
          <p:nvPr>
            <p:ph idx="1"/>
          </p:nvPr>
        </p:nvSpPr>
        <p:spPr>
          <a:xfrm>
            <a:off x="545405" y="1930399"/>
            <a:ext cx="4819355" cy="4218609"/>
          </a:xfrm>
        </p:spPr>
        <p:txBody>
          <a:bodyPr>
            <a:noAutofit/>
          </a:bodyPr>
          <a:lstStyle/>
          <a:p>
            <a:r>
              <a:rPr lang="en-US" sz="2400" dirty="0"/>
              <a:t>on this page you can see more details of the object in auction.</a:t>
            </a:r>
          </a:p>
          <a:p>
            <a:r>
              <a:rPr lang="en-US" sz="2400" dirty="0"/>
              <a:t>you can see the description of the item, how much is missing at the end of the auction, the initial sale price, the last bid they made for this auction, and there is a button or to immediately buy the auction item or to bid</a:t>
            </a:r>
            <a:endParaRPr lang="it-IT" sz="2400" dirty="0"/>
          </a:p>
        </p:txBody>
      </p:sp>
      <p:pic>
        <p:nvPicPr>
          <p:cNvPr id="5" name="Immagine 4">
            <a:extLst>
              <a:ext uri="{FF2B5EF4-FFF2-40B4-BE49-F238E27FC236}">
                <a16:creationId xmlns:a16="http://schemas.microsoft.com/office/drawing/2014/main" id="{80553BD3-C8EB-486C-A005-239226D275F3}"/>
              </a:ext>
            </a:extLst>
          </p:cNvPr>
          <p:cNvPicPr>
            <a:picLocks noChangeAspect="1"/>
          </p:cNvPicPr>
          <p:nvPr/>
        </p:nvPicPr>
        <p:blipFill>
          <a:blip r:embed="rId2"/>
          <a:stretch>
            <a:fillRect/>
          </a:stretch>
        </p:blipFill>
        <p:spPr>
          <a:xfrm>
            <a:off x="5897217" y="1930400"/>
            <a:ext cx="3909242" cy="2527230"/>
          </a:xfrm>
          <a:prstGeom prst="rect">
            <a:avLst/>
          </a:prstGeom>
        </p:spPr>
      </p:pic>
      <p:pic>
        <p:nvPicPr>
          <p:cNvPr id="7" name="Immagine 6">
            <a:extLst>
              <a:ext uri="{FF2B5EF4-FFF2-40B4-BE49-F238E27FC236}">
                <a16:creationId xmlns:a16="http://schemas.microsoft.com/office/drawing/2014/main" id="{BDED5257-84E9-46B2-984C-1406A8B0F789}"/>
              </a:ext>
            </a:extLst>
          </p:cNvPr>
          <p:cNvPicPr>
            <a:picLocks noChangeAspect="1"/>
          </p:cNvPicPr>
          <p:nvPr/>
        </p:nvPicPr>
        <p:blipFill>
          <a:blip r:embed="rId3"/>
          <a:stretch>
            <a:fillRect/>
          </a:stretch>
        </p:blipFill>
        <p:spPr>
          <a:xfrm>
            <a:off x="6708064" y="4808331"/>
            <a:ext cx="2565938" cy="1661905"/>
          </a:xfrm>
          <a:prstGeom prst="rect">
            <a:avLst/>
          </a:prstGeom>
        </p:spPr>
      </p:pic>
    </p:spTree>
    <p:extLst>
      <p:ext uri="{BB962C8B-B14F-4D97-AF65-F5344CB8AC3E}">
        <p14:creationId xmlns:p14="http://schemas.microsoft.com/office/powerpoint/2010/main" val="138975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26CEA-0518-4C56-9BE7-4C8D1886F8DD}"/>
              </a:ext>
            </a:extLst>
          </p:cNvPr>
          <p:cNvSpPr>
            <a:spLocks noGrp="1"/>
          </p:cNvSpPr>
          <p:nvPr>
            <p:ph type="title"/>
          </p:nvPr>
        </p:nvSpPr>
        <p:spPr/>
        <p:txBody>
          <a:bodyPr/>
          <a:lstStyle/>
          <a:p>
            <a:r>
              <a:rPr lang="it-IT" dirty="0"/>
              <a:t>DATABASE</a:t>
            </a:r>
          </a:p>
        </p:txBody>
      </p:sp>
      <p:sp>
        <p:nvSpPr>
          <p:cNvPr id="3" name="Segnaposto contenuto 2">
            <a:extLst>
              <a:ext uri="{FF2B5EF4-FFF2-40B4-BE49-F238E27FC236}">
                <a16:creationId xmlns:a16="http://schemas.microsoft.com/office/drawing/2014/main" id="{E95689C8-18BB-497C-8B50-3A998673E9A9}"/>
              </a:ext>
            </a:extLst>
          </p:cNvPr>
          <p:cNvSpPr>
            <a:spLocks noGrp="1"/>
          </p:cNvSpPr>
          <p:nvPr>
            <p:ph idx="1"/>
          </p:nvPr>
        </p:nvSpPr>
        <p:spPr>
          <a:xfrm>
            <a:off x="677334" y="2160589"/>
            <a:ext cx="5882492" cy="4087811"/>
          </a:xfrm>
        </p:spPr>
        <p:txBody>
          <a:bodyPr>
            <a:noAutofit/>
          </a:bodyPr>
          <a:lstStyle/>
          <a:p>
            <a:r>
              <a:rPr lang="en-US" sz="2400" dirty="0"/>
              <a:t>the platform uses two databases: it uses Redis as the main database. In fact, if the platform in the future can generate a lot of attention and be used by an ever-increasing number of users who may require having to scale horizontally to handle the traffic, it needs a very fast database to manage the various bets, to then store the outcome of the auction, like all other user data, on a relational database.</a:t>
            </a:r>
            <a:endParaRPr lang="it-IT" sz="2400" dirty="0"/>
          </a:p>
        </p:txBody>
      </p:sp>
      <p:pic>
        <p:nvPicPr>
          <p:cNvPr id="4" name="Immagine 3">
            <a:extLst>
              <a:ext uri="{FF2B5EF4-FFF2-40B4-BE49-F238E27FC236}">
                <a16:creationId xmlns:a16="http://schemas.microsoft.com/office/drawing/2014/main" id="{2D46E6FB-7088-445A-8F98-2EAFDCB57A21}"/>
              </a:ext>
            </a:extLst>
          </p:cNvPr>
          <p:cNvPicPr>
            <a:picLocks noChangeAspect="1"/>
          </p:cNvPicPr>
          <p:nvPr/>
        </p:nvPicPr>
        <p:blipFill>
          <a:blip r:embed="rId2"/>
          <a:stretch>
            <a:fillRect/>
          </a:stretch>
        </p:blipFill>
        <p:spPr>
          <a:xfrm rot="18135752">
            <a:off x="6204052" y="2970080"/>
            <a:ext cx="3988905" cy="1332482"/>
          </a:xfrm>
          <a:prstGeom prst="rect">
            <a:avLst/>
          </a:prstGeom>
        </p:spPr>
      </p:pic>
    </p:spTree>
    <p:extLst>
      <p:ext uri="{BB962C8B-B14F-4D97-AF65-F5344CB8AC3E}">
        <p14:creationId xmlns:p14="http://schemas.microsoft.com/office/powerpoint/2010/main" val="14873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C1789-13B6-4608-AABC-2B49BCB4B02B}"/>
              </a:ext>
            </a:extLst>
          </p:cNvPr>
          <p:cNvSpPr>
            <a:spLocks noGrp="1"/>
          </p:cNvSpPr>
          <p:nvPr>
            <p:ph type="title"/>
          </p:nvPr>
        </p:nvSpPr>
        <p:spPr/>
        <p:txBody>
          <a:bodyPr>
            <a:normAutofit fontScale="90000"/>
          </a:bodyPr>
          <a:lstStyle/>
          <a:p>
            <a:pPr marL="0" indent="0">
              <a:buNone/>
            </a:pPr>
            <a:r>
              <a:rPr lang="it-IT" dirty="0"/>
              <a:t>GITHUB</a:t>
            </a:r>
            <a:r>
              <a:rPr lang="en-US" sz="3600" dirty="0">
                <a:solidFill>
                  <a:schemeClr val="bg1"/>
                </a:solidFill>
              </a:rPr>
              <a:t>enter the platform and start buying or selling bitcoins there are two pages for user registration and login.</a:t>
            </a:r>
            <a:br>
              <a:rPr lang="en-US" sz="3600" dirty="0">
                <a:solidFill>
                  <a:schemeClr val="bg1"/>
                </a:solidFill>
              </a:rPr>
            </a:br>
            <a:r>
              <a:rPr lang="en-US" sz="3600" b="0" i="0" dirty="0">
                <a:solidFill>
                  <a:schemeClr val="bg1"/>
                </a:solidFill>
                <a:effectLst/>
                <a:latin typeface="Trebuchet MS" panose="020B0603020202020204" pitchFamily="34" charset="0"/>
              </a:rPr>
              <a:t>The platform at the time of registration gives each user a random amount of bitcoins ranging from 1 to </a:t>
            </a:r>
            <a:r>
              <a:rPr lang="en-US" sz="3600" b="0" i="0" dirty="0">
                <a:solidFill>
                  <a:schemeClr val="bg1"/>
                </a:solidFill>
                <a:effectLst/>
                <a:latin typeface="Raleway" panose="020B0604020202020204" pitchFamily="2" charset="0"/>
              </a:rPr>
              <a:t>10</a:t>
            </a:r>
            <a:br>
              <a:rPr lang="it-IT" sz="3600" dirty="0">
                <a:solidFill>
                  <a:schemeClr val="bg1"/>
                </a:solidFill>
              </a:rPr>
            </a:br>
            <a:r>
              <a:rPr lang="en-US" sz="3600" dirty="0">
                <a:solidFill>
                  <a:schemeClr val="bg1"/>
                </a:solidFill>
              </a:rPr>
              <a:t>r the platform and start buying or selling bitcoins there are two pages for user registration and login.</a:t>
            </a:r>
            <a:br>
              <a:rPr lang="en-US" sz="3600" dirty="0">
                <a:solidFill>
                  <a:schemeClr val="bg1"/>
                </a:solidFill>
              </a:rPr>
            </a:br>
            <a:r>
              <a:rPr lang="en-US" sz="3600" b="0" i="0" dirty="0">
                <a:solidFill>
                  <a:schemeClr val="bg1"/>
                </a:solidFill>
                <a:effectLst/>
                <a:latin typeface="Trebuchet MS" panose="020B0603020202020204" pitchFamily="34" charset="0"/>
              </a:rPr>
              <a:t>The platform at the time of registration gives each user a random amount of bitcoins ranging from 1 to </a:t>
            </a:r>
            <a:r>
              <a:rPr lang="en-US" sz="3600" b="0" i="0" dirty="0">
                <a:solidFill>
                  <a:schemeClr val="bg1"/>
                </a:solidFill>
                <a:effectLst/>
                <a:latin typeface="Raleway" panose="020B0604020202020204" pitchFamily="2" charset="0"/>
              </a:rPr>
              <a:t>10</a:t>
            </a:r>
            <a:br>
              <a:rPr lang="it-IT" sz="3600" dirty="0">
                <a:solidFill>
                  <a:schemeClr val="bg1"/>
                </a:solidFill>
              </a:rPr>
            </a:br>
            <a:endParaRPr lang="it-IT" dirty="0"/>
          </a:p>
        </p:txBody>
      </p:sp>
      <p:sp>
        <p:nvSpPr>
          <p:cNvPr id="3" name="Segnaposto contenuto 2">
            <a:extLst>
              <a:ext uri="{FF2B5EF4-FFF2-40B4-BE49-F238E27FC236}">
                <a16:creationId xmlns:a16="http://schemas.microsoft.com/office/drawing/2014/main" id="{2F9776C8-F42A-46C9-8D8F-30A9623903CD}"/>
              </a:ext>
            </a:extLst>
          </p:cNvPr>
          <p:cNvSpPr>
            <a:spLocks noGrp="1"/>
          </p:cNvSpPr>
          <p:nvPr>
            <p:ph idx="1"/>
          </p:nvPr>
        </p:nvSpPr>
        <p:spPr>
          <a:xfrm>
            <a:off x="0" y="4794762"/>
            <a:ext cx="11370365" cy="1325852"/>
          </a:xfrm>
        </p:spPr>
        <p:txBody>
          <a:bodyPr>
            <a:normAutofit/>
          </a:bodyPr>
          <a:lstStyle/>
          <a:p>
            <a:r>
              <a:rPr lang="it-IT" sz="2400" dirty="0">
                <a:solidFill>
                  <a:schemeClr val="accent1">
                    <a:lumMod val="75000"/>
                  </a:schemeClr>
                </a:solidFill>
              </a:rPr>
              <a:t>https://github.com/feranmi-oj/Progetto_Finale_Blockchain_Feranmi_Ojo</a:t>
            </a:r>
          </a:p>
        </p:txBody>
      </p:sp>
      <p:pic>
        <p:nvPicPr>
          <p:cNvPr id="4" name="Immagine 3">
            <a:extLst>
              <a:ext uri="{FF2B5EF4-FFF2-40B4-BE49-F238E27FC236}">
                <a16:creationId xmlns:a16="http://schemas.microsoft.com/office/drawing/2014/main" id="{C18C0EAF-A457-4BD2-801C-A7AA03DBCB0A}"/>
              </a:ext>
            </a:extLst>
          </p:cNvPr>
          <p:cNvPicPr>
            <a:picLocks noChangeAspect="1"/>
          </p:cNvPicPr>
          <p:nvPr/>
        </p:nvPicPr>
        <p:blipFill>
          <a:blip r:embed="rId2"/>
          <a:stretch>
            <a:fillRect/>
          </a:stretch>
        </p:blipFill>
        <p:spPr>
          <a:xfrm>
            <a:off x="3551899" y="1444010"/>
            <a:ext cx="2968172" cy="2968172"/>
          </a:xfrm>
          <a:prstGeom prst="rect">
            <a:avLst/>
          </a:prstGeom>
        </p:spPr>
      </p:pic>
    </p:spTree>
    <p:extLst>
      <p:ext uri="{BB962C8B-B14F-4D97-AF65-F5344CB8AC3E}">
        <p14:creationId xmlns:p14="http://schemas.microsoft.com/office/powerpoint/2010/main" val="2845864589"/>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73</TotalTime>
  <Words>384</Words>
  <Application>Microsoft Office PowerPoint</Application>
  <PresentationFormat>Widescreen</PresentationFormat>
  <Paragraphs>21</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-apple-system</vt:lpstr>
      <vt:lpstr>Arial</vt:lpstr>
      <vt:lpstr>Raleway</vt:lpstr>
      <vt:lpstr>Trebuchet MS</vt:lpstr>
      <vt:lpstr>Wingdings 3</vt:lpstr>
      <vt:lpstr>Sfaccettatura</vt:lpstr>
      <vt:lpstr>START2LIMITED_SHOES_EDITION</vt:lpstr>
      <vt:lpstr>WHAT IS DJONGO-EXCHANGE?</vt:lpstr>
      <vt:lpstr>SIGN UP &amp; SIGN IN</vt:lpstr>
      <vt:lpstr>PROFILE</vt:lpstr>
      <vt:lpstr>CREATE SECTION</vt:lpstr>
      <vt:lpstr>Page active auctions</vt:lpstr>
      <vt:lpstr>show_section</vt:lpstr>
      <vt:lpstr>DATABASE</vt:lpstr>
      <vt:lpstr>GITHUBenter the platform and start buying or selling bitcoins there are two pages for user registration and login. The platform at the time of registration gives each user a random amount of bitcoins ranging from 1 to 10 r the platform and start buying or selling bitcoins there are two pages for user registration and login. The platform at the time of registration gives each user a random amount of bitcoins ranging from 1 to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START2LIMITED_SHOES_EDITION</dc:title>
  <dc:creator>feranmi</dc:creator>
  <cp:lastModifiedBy>feranmi</cp:lastModifiedBy>
  <cp:revision>1</cp:revision>
  <dcterms:created xsi:type="dcterms:W3CDTF">2022-02-14T11:11:17Z</dcterms:created>
  <dcterms:modified xsi:type="dcterms:W3CDTF">2022-02-14T12:24:21Z</dcterms:modified>
</cp:coreProperties>
</file>