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52" r:id="rId2"/>
    <p:sldMasterId id="2147484560" r:id="rId3"/>
    <p:sldMasterId id="2147484567" r:id="rId4"/>
    <p:sldMasterId id="2147484577" r:id="rId5"/>
    <p:sldMasterId id="2147484585" r:id="rId6"/>
    <p:sldMasterId id="2147484593" r:id="rId7"/>
  </p:sldMasterIdLst>
  <p:notesMasterIdLst>
    <p:notesMasterId r:id="rId48"/>
  </p:notesMasterIdLst>
  <p:handoutMasterIdLst>
    <p:handoutMasterId r:id="rId49"/>
  </p:handoutMasterIdLst>
  <p:sldIdLst>
    <p:sldId id="1657" r:id="rId8"/>
    <p:sldId id="1650" r:id="rId9"/>
    <p:sldId id="1606" r:id="rId10"/>
    <p:sldId id="1648" r:id="rId11"/>
    <p:sldId id="1649" r:id="rId12"/>
    <p:sldId id="1611" r:id="rId13"/>
    <p:sldId id="1651" r:id="rId14"/>
    <p:sldId id="1612" r:id="rId15"/>
    <p:sldId id="1613" r:id="rId16"/>
    <p:sldId id="1647" r:id="rId17"/>
    <p:sldId id="1614" r:id="rId18"/>
    <p:sldId id="1615" r:id="rId19"/>
    <p:sldId id="1617" r:id="rId20"/>
    <p:sldId id="1616" r:id="rId21"/>
    <p:sldId id="1618" r:id="rId22"/>
    <p:sldId id="1654" r:id="rId23"/>
    <p:sldId id="1655" r:id="rId24"/>
    <p:sldId id="1653" r:id="rId25"/>
    <p:sldId id="1652" r:id="rId26"/>
    <p:sldId id="1620" r:id="rId27"/>
    <p:sldId id="1621" r:id="rId28"/>
    <p:sldId id="1622" r:id="rId29"/>
    <p:sldId id="1623" r:id="rId30"/>
    <p:sldId id="1625" r:id="rId31"/>
    <p:sldId id="1626" r:id="rId32"/>
    <p:sldId id="1627" r:id="rId33"/>
    <p:sldId id="1628" r:id="rId34"/>
    <p:sldId id="1630" r:id="rId35"/>
    <p:sldId id="1632" r:id="rId36"/>
    <p:sldId id="1633" r:id="rId37"/>
    <p:sldId id="1634" r:id="rId38"/>
    <p:sldId id="1635" r:id="rId39"/>
    <p:sldId id="1637" r:id="rId40"/>
    <p:sldId id="1638" r:id="rId41"/>
    <p:sldId id="1640" r:id="rId42"/>
    <p:sldId id="1641" r:id="rId43"/>
    <p:sldId id="1643" r:id="rId44"/>
    <p:sldId id="1644" r:id="rId45"/>
    <p:sldId id="1631" r:id="rId46"/>
    <p:sldId id="1502"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72452" autoAdjust="0"/>
  </p:normalViewPr>
  <p:slideViewPr>
    <p:cSldViewPr snapToGrid="0">
      <p:cViewPr varScale="1">
        <p:scale>
          <a:sx n="75" d="100"/>
          <a:sy n="75" d="100"/>
        </p:scale>
        <p:origin x="1092"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1020"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Ingest 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Explore 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Update 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pPr marL="228600" lvl="1" indent="0" algn="l" defTabSz="889000">
            <a:lnSpc>
              <a:spcPct val="90000"/>
            </a:lnSpc>
            <a:spcBef>
              <a:spcPct val="0"/>
            </a:spcBef>
            <a:spcAft>
              <a:spcPct val="15000"/>
            </a:spcAft>
          </a:pPr>
          <a:r>
            <a:rPr lang="en-US" sz="2000" b="1" kern="1200" dirty="0">
              <a:solidFill>
                <a:srgbClr val="00B050"/>
              </a:solidFill>
            </a:rPr>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pPr marL="228600" lvl="1" indent="0" algn="l" defTabSz="889000">
            <a:lnSpc>
              <a:spcPct val="90000"/>
            </a:lnSpc>
            <a:spcBef>
              <a:spcPct val="0"/>
            </a:spcBef>
            <a:spcAft>
              <a:spcPct val="15000"/>
            </a:spcAft>
          </a:pPr>
          <a:r>
            <a:rPr lang="en-US" sz="2000" kern="1200"/>
            <a:t>Data Lake</a:t>
          </a:r>
          <a:endParaRPr lang="en-US" sz="2000" kern="1200"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pPr marL="228600" lvl="1" indent="0" algn="l" defTabSz="889000">
            <a:lnSpc>
              <a:spcPct val="90000"/>
            </a:lnSpc>
            <a:spcBef>
              <a:spcPct val="0"/>
            </a:spcBef>
            <a:spcAft>
              <a:spcPct val="15000"/>
            </a:spcAft>
          </a:pPr>
          <a:r>
            <a:rPr lang="en-US" sz="2000" kern="1200"/>
            <a:t>SQL Data Warehouse</a:t>
          </a:r>
          <a:endParaRPr lang="en-US" sz="2000" kern="1200"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pPr marL="228600" lvl="1" indent="0" algn="l" defTabSz="889000">
            <a:lnSpc>
              <a:spcPct val="90000"/>
            </a:lnSpc>
            <a:spcBef>
              <a:spcPct val="0"/>
            </a:spcBef>
            <a:spcAft>
              <a:spcPct val="15000"/>
            </a:spcAft>
          </a:pPr>
          <a:r>
            <a:rPr lang="en-US" sz="2000" kern="1200"/>
            <a:t>Cosmos DB</a:t>
          </a:r>
          <a:endParaRPr lang="en-US" sz="2000" kern="1200"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a:t>HDInsight</a:t>
          </a:r>
          <a:endParaRPr lang="en-US" dirty="0"/>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a:t>Data Lake</a:t>
          </a:r>
          <a:endParaRPr lang="en-US" dirty="0"/>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a:t>Stream Analytics</a:t>
          </a:r>
          <a:endParaRPr lang="en-US"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a:t>Analysis Services</a:t>
          </a:r>
          <a:endParaRPr lang="en-US"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a:t>Templates and Gallery</a:t>
          </a:r>
          <a:endParaRPr lang="en-US" dirty="0"/>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a:t>Machine Learning</a:t>
          </a:r>
          <a:endParaRPr lang="en-US" dirty="0"/>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chemeClr val="bg1"/>
              </a:solidFill>
              <a:latin typeface="+mj-lt"/>
            </a:rPr>
            <a:t>Ingest Data</a:t>
          </a:r>
        </a:p>
        <a:p>
          <a:pPr marL="171450" lvl="1" indent="-171450" algn="l" defTabSz="844550">
            <a:lnSpc>
              <a:spcPct val="90000"/>
            </a:lnSpc>
            <a:spcBef>
              <a:spcPct val="0"/>
            </a:spcBef>
            <a:spcAft>
              <a:spcPct val="15000"/>
            </a:spcAft>
            <a:buChar char="•"/>
          </a:pPr>
          <a:r>
            <a:rPr lang="en-US" sz="1900" kern="1200" dirty="0">
              <a:solidFill>
                <a:schemeClr val="bg1"/>
              </a:solidFill>
              <a:latin typeface="+mj-lt"/>
            </a:rPr>
            <a:t>Explore Data</a:t>
          </a:r>
        </a:p>
        <a:p>
          <a:pPr marL="171450" lvl="1" indent="-171450" algn="l" defTabSz="844550">
            <a:lnSpc>
              <a:spcPct val="90000"/>
            </a:lnSpc>
            <a:spcBef>
              <a:spcPct val="0"/>
            </a:spcBef>
            <a:spcAft>
              <a:spcPct val="15000"/>
            </a:spcAft>
            <a:buChar char="•"/>
          </a:pPr>
          <a:r>
            <a:rPr lang="en-US" sz="1900" kern="1200" dirty="0">
              <a:solidFill>
                <a:schemeClr val="bg1"/>
              </a:solidFill>
              <a:latin typeface="+mj-lt"/>
            </a:rPr>
            <a:t>Update 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215543"/>
          <a:ext cx="2103111" cy="75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Information Management</a:t>
          </a:r>
          <a:endParaRPr lang="en-US" sz="2100" kern="1200" dirty="0"/>
        </a:p>
      </dsp:txBody>
      <dsp:txXfrm>
        <a:off x="0" y="215543"/>
        <a:ext cx="2103111" cy="753637"/>
      </dsp:txXfrm>
    </dsp:sp>
    <dsp:sp modelId="{08EC183C-AED6-4FF7-A9DF-6208AC571922}">
      <dsp:nvSpPr>
        <dsp:cNvPr id="0" name=""/>
        <dsp:cNvSpPr/>
      </dsp:nvSpPr>
      <dsp:spPr>
        <a:xfrm>
          <a:off x="2103111" y="3582"/>
          <a:ext cx="420622" cy="117755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3582"/>
          <a:ext cx="5720462" cy="117755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0" algn="l" defTabSz="889000">
            <a:lnSpc>
              <a:spcPct val="90000"/>
            </a:lnSpc>
            <a:spcBef>
              <a:spcPct val="0"/>
            </a:spcBef>
            <a:spcAft>
              <a:spcPct val="15000"/>
            </a:spcAft>
            <a:buChar char="•"/>
          </a:pPr>
          <a:r>
            <a:rPr lang="en-US" sz="2000" b="1" kern="1200" dirty="0">
              <a:solidFill>
                <a:srgbClr val="00B050"/>
              </a:solidFill>
            </a:rPr>
            <a:t>Data Catalog</a:t>
          </a:r>
        </a:p>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Data Factory</a:t>
          </a:r>
        </a:p>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Event Hubs</a:t>
          </a:r>
        </a:p>
      </dsp:txBody>
      <dsp:txXfrm>
        <a:off x="2691982" y="3582"/>
        <a:ext cx="5720462" cy="1177558"/>
      </dsp:txXfrm>
    </dsp:sp>
    <dsp:sp modelId="{82E9A0E0-8D14-4848-9DD2-59E0CDC0AAFD}">
      <dsp:nvSpPr>
        <dsp:cNvPr id="0" name=""/>
        <dsp:cNvSpPr/>
      </dsp:nvSpPr>
      <dsp:spPr>
        <a:xfrm>
          <a:off x="0" y="1806133"/>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Big Data</a:t>
          </a:r>
          <a:endParaRPr lang="en-US" sz="2100" kern="1200" dirty="0"/>
        </a:p>
      </dsp:txBody>
      <dsp:txXfrm>
        <a:off x="0" y="1806133"/>
        <a:ext cx="2105167" cy="428793"/>
      </dsp:txXfrm>
    </dsp:sp>
    <dsp:sp modelId="{BC4DC184-0FC8-4B22-8B26-0EC609A78835}">
      <dsp:nvSpPr>
        <dsp:cNvPr id="0" name=""/>
        <dsp:cNvSpPr/>
      </dsp:nvSpPr>
      <dsp:spPr>
        <a:xfrm>
          <a:off x="2105166" y="1256741"/>
          <a:ext cx="421033" cy="152757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4613" y="1256741"/>
          <a:ext cx="5726054" cy="152757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Azure Storage</a:t>
          </a:r>
        </a:p>
        <a:p>
          <a:pPr marL="228600" lvl="1" indent="0" algn="l" defTabSz="889000">
            <a:lnSpc>
              <a:spcPct val="90000"/>
            </a:lnSpc>
            <a:spcBef>
              <a:spcPct val="0"/>
            </a:spcBef>
            <a:spcAft>
              <a:spcPct val="15000"/>
            </a:spcAft>
            <a:buChar char="•"/>
          </a:pPr>
          <a:r>
            <a:rPr lang="en-US" sz="2000" kern="1200"/>
            <a:t>Data Lake</a:t>
          </a:r>
          <a:endParaRPr lang="en-US" sz="2000" kern="1200" dirty="0"/>
        </a:p>
        <a:p>
          <a:pPr marL="228600" lvl="1" indent="0" algn="l" defTabSz="889000">
            <a:lnSpc>
              <a:spcPct val="90000"/>
            </a:lnSpc>
            <a:spcBef>
              <a:spcPct val="0"/>
            </a:spcBef>
            <a:spcAft>
              <a:spcPct val="15000"/>
            </a:spcAft>
            <a:buChar char="•"/>
          </a:pPr>
          <a:r>
            <a:rPr lang="en-US" sz="2000" kern="1200"/>
            <a:t>SQL Data Warehouse</a:t>
          </a:r>
          <a:endParaRPr lang="en-US" sz="2000" kern="1200" dirty="0"/>
        </a:p>
        <a:p>
          <a:pPr marL="228600" lvl="1" indent="0" algn="l" defTabSz="889000">
            <a:lnSpc>
              <a:spcPct val="90000"/>
            </a:lnSpc>
            <a:spcBef>
              <a:spcPct val="0"/>
            </a:spcBef>
            <a:spcAft>
              <a:spcPct val="15000"/>
            </a:spcAft>
            <a:buChar char="•"/>
          </a:pPr>
          <a:r>
            <a:rPr lang="en-US" sz="2000" kern="1200"/>
            <a:t>Cosmos DB</a:t>
          </a:r>
          <a:endParaRPr lang="en-US" sz="2000" kern="1200" dirty="0"/>
        </a:p>
      </dsp:txBody>
      <dsp:txXfrm>
        <a:off x="2694613" y="1256741"/>
        <a:ext cx="5726054" cy="1527577"/>
      </dsp:txXfrm>
    </dsp:sp>
    <dsp:sp modelId="{06464D07-8B60-462A-8EC4-545BAA8C97B1}">
      <dsp:nvSpPr>
        <dsp:cNvPr id="0" name=""/>
        <dsp:cNvSpPr/>
      </dsp:nvSpPr>
      <dsp:spPr>
        <a:xfrm>
          <a:off x="0" y="3525848"/>
          <a:ext cx="2103111" cy="10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Intelligence and Advanced Analytics</a:t>
          </a:r>
          <a:endParaRPr lang="en-US" sz="2100" kern="1200" dirty="0"/>
        </a:p>
      </dsp:txBody>
      <dsp:txXfrm>
        <a:off x="0" y="3525848"/>
        <a:ext cx="2103111" cy="1065487"/>
      </dsp:txXfrm>
    </dsp:sp>
    <dsp:sp modelId="{756D71B1-CFF2-4550-9E9D-D836CC5523C0}">
      <dsp:nvSpPr>
        <dsp:cNvPr id="0" name=""/>
        <dsp:cNvSpPr/>
      </dsp:nvSpPr>
      <dsp:spPr>
        <a:xfrm>
          <a:off x="2103111" y="2859919"/>
          <a:ext cx="420622" cy="239734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859919"/>
          <a:ext cx="5720462" cy="239734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Cortana, Bot Service, Cognitive Framework</a:t>
          </a:r>
        </a:p>
        <a:p>
          <a:pPr marL="228600" lvl="1" indent="-228600" algn="l" defTabSz="933450">
            <a:lnSpc>
              <a:spcPct val="90000"/>
            </a:lnSpc>
            <a:spcBef>
              <a:spcPct val="0"/>
            </a:spcBef>
            <a:spcAft>
              <a:spcPct val="15000"/>
            </a:spcAft>
            <a:buChar char="•"/>
          </a:pPr>
          <a:r>
            <a:rPr lang="en-US" sz="2100" kern="1200"/>
            <a:t>Machine Learning</a:t>
          </a:r>
          <a:endParaRPr lang="en-US" sz="2100" kern="1200" dirty="0"/>
        </a:p>
        <a:p>
          <a:pPr marL="228600" lvl="1" indent="-228600" algn="l" defTabSz="933450">
            <a:lnSpc>
              <a:spcPct val="90000"/>
            </a:lnSpc>
            <a:spcBef>
              <a:spcPct val="0"/>
            </a:spcBef>
            <a:spcAft>
              <a:spcPct val="15000"/>
            </a:spcAft>
            <a:buChar char="•"/>
          </a:pPr>
          <a:r>
            <a:rPr lang="en-US" sz="2100" kern="1200"/>
            <a:t>HDInsight</a:t>
          </a:r>
          <a:endParaRPr lang="en-US" sz="2100" kern="1200" dirty="0"/>
        </a:p>
        <a:p>
          <a:pPr marL="228600" lvl="1" indent="-228600" algn="l" defTabSz="933450">
            <a:lnSpc>
              <a:spcPct val="90000"/>
            </a:lnSpc>
            <a:spcBef>
              <a:spcPct val="0"/>
            </a:spcBef>
            <a:spcAft>
              <a:spcPct val="15000"/>
            </a:spcAft>
            <a:buChar char="•"/>
          </a:pPr>
          <a:r>
            <a:rPr lang="en-US" sz="2100" kern="1200"/>
            <a:t>Data Lake</a:t>
          </a:r>
          <a:endParaRPr lang="en-US" sz="2100" kern="1200" dirty="0"/>
        </a:p>
        <a:p>
          <a:pPr marL="228600" lvl="1" indent="-228600" algn="l" defTabSz="933450">
            <a:lnSpc>
              <a:spcPct val="90000"/>
            </a:lnSpc>
            <a:spcBef>
              <a:spcPct val="0"/>
            </a:spcBef>
            <a:spcAft>
              <a:spcPct val="15000"/>
            </a:spcAft>
            <a:buChar char="•"/>
          </a:pPr>
          <a:r>
            <a:rPr lang="en-US" sz="2100" kern="1200"/>
            <a:t>Stream Analytics</a:t>
          </a:r>
          <a:endParaRPr lang="en-US" sz="2100" kern="1200" dirty="0"/>
        </a:p>
        <a:p>
          <a:pPr marL="228600" lvl="1" indent="-228600" algn="l" defTabSz="933450">
            <a:lnSpc>
              <a:spcPct val="90000"/>
            </a:lnSpc>
            <a:spcBef>
              <a:spcPct val="0"/>
            </a:spcBef>
            <a:spcAft>
              <a:spcPct val="15000"/>
            </a:spcAft>
            <a:buChar char="•"/>
          </a:pPr>
          <a:r>
            <a:rPr lang="en-US" sz="2100" kern="1200"/>
            <a:t>Analysis Services</a:t>
          </a:r>
          <a:endParaRPr lang="en-US" sz="2100" kern="1200" dirty="0"/>
        </a:p>
      </dsp:txBody>
      <dsp:txXfrm>
        <a:off x="2691982" y="2859919"/>
        <a:ext cx="5720462" cy="2397346"/>
      </dsp:txXfrm>
    </dsp:sp>
    <dsp:sp modelId="{975FEC36-CD0E-4BA1-9445-37B05FFD96CD}">
      <dsp:nvSpPr>
        <dsp:cNvPr id="0" name=""/>
        <dsp:cNvSpPr/>
      </dsp:nvSpPr>
      <dsp:spPr>
        <a:xfrm>
          <a:off x="0" y="5527163"/>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Visualization</a:t>
          </a:r>
          <a:endParaRPr lang="en-US" sz="2100" kern="1200" dirty="0"/>
        </a:p>
      </dsp:txBody>
      <dsp:txXfrm>
        <a:off x="0" y="5527163"/>
        <a:ext cx="2105167" cy="428793"/>
      </dsp:txXfrm>
    </dsp:sp>
    <dsp:sp modelId="{719BA57B-B751-40B6-88AD-FF402F20568B}">
      <dsp:nvSpPr>
        <dsp:cNvPr id="0" name=""/>
        <dsp:cNvSpPr/>
      </dsp:nvSpPr>
      <dsp:spPr>
        <a:xfrm>
          <a:off x="2105166" y="5332866"/>
          <a:ext cx="421033" cy="81738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332866"/>
          <a:ext cx="5726054" cy="81738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Power BI</a:t>
          </a:r>
        </a:p>
        <a:p>
          <a:pPr marL="228600" lvl="1" indent="-228600" algn="l" defTabSz="889000">
            <a:lnSpc>
              <a:spcPct val="90000"/>
            </a:lnSpc>
            <a:spcBef>
              <a:spcPct val="0"/>
            </a:spcBef>
            <a:spcAft>
              <a:spcPct val="15000"/>
            </a:spcAft>
            <a:buChar char="•"/>
          </a:pPr>
          <a:r>
            <a:rPr lang="en-US" sz="2000" b="1" kern="1200" dirty="0">
              <a:solidFill>
                <a:srgbClr val="00B050"/>
              </a:solidFill>
              <a:latin typeface="Segoe UI"/>
              <a:ea typeface="+mn-ea"/>
              <a:cs typeface="+mn-cs"/>
            </a:rPr>
            <a:t>R</a:t>
          </a:r>
        </a:p>
      </dsp:txBody>
      <dsp:txXfrm>
        <a:off x="2694613" y="5332866"/>
        <a:ext cx="5726054" cy="817388"/>
      </dsp:txXfrm>
    </dsp:sp>
    <dsp:sp modelId="{FD528662-2E78-46C5-AFEC-7596999AE27A}">
      <dsp:nvSpPr>
        <dsp:cNvPr id="0" name=""/>
        <dsp:cNvSpPr/>
      </dsp:nvSpPr>
      <dsp:spPr>
        <a:xfrm>
          <a:off x="0" y="6252653"/>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Solutions</a:t>
          </a:r>
          <a:endParaRPr lang="en-US" sz="2100" kern="1200" dirty="0"/>
        </a:p>
      </dsp:txBody>
      <dsp:txXfrm>
        <a:off x="0" y="6252653"/>
        <a:ext cx="2105167" cy="428793"/>
      </dsp:txXfrm>
    </dsp:sp>
    <dsp:sp modelId="{017728F1-FB8F-480D-960E-335CD7ADAB3C}">
      <dsp:nvSpPr>
        <dsp:cNvPr id="0" name=""/>
        <dsp:cNvSpPr/>
      </dsp:nvSpPr>
      <dsp:spPr>
        <a:xfrm>
          <a:off x="2105166" y="6225854"/>
          <a:ext cx="421033" cy="48239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225854"/>
          <a:ext cx="5726054" cy="48239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Templates and Gallery</a:t>
          </a:r>
          <a:endParaRPr lang="en-US" sz="2100" kern="1200" dirty="0"/>
        </a:p>
      </dsp:txBody>
      <dsp:txXfrm>
        <a:off x="2694613" y="6225854"/>
        <a:ext cx="5726054" cy="4823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9/8/2017 2:11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48375" cy="1770961"/>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33881"/>
            <a:ext cx="6096000" cy="59243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4939145"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the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Data Acquisition and Understanding</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a:t>
            </a:r>
            <a:r>
              <a:rPr lang="en-US" dirty="0"/>
              <a:t>page – https://aka.ms/businessanalyticsandai </a:t>
            </a:r>
            <a:endParaRPr lang="en-US" sz="1800" baseline="0" dirty="0"/>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823860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Start your Data Science Virtual Machine</a:t>
            </a:r>
            <a:r>
              <a:rPr lang="en-US" kern="1200" baseline="0" dirty="0">
                <a:solidFill>
                  <a:schemeClr val="tx1"/>
                </a:solidFill>
                <a:latin typeface="Segoe UI Light" pitchFamily="34" charset="0"/>
                <a:ea typeface="+mn-ea"/>
                <a:cs typeface="+mn-cs"/>
              </a:rPr>
              <a:t> and connect to it</a:t>
            </a: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Navigate to this</a:t>
            </a:r>
            <a:r>
              <a:rPr lang="en-US" kern="1200" baseline="0" dirty="0">
                <a:solidFill>
                  <a:schemeClr val="tx1"/>
                </a:solidFill>
                <a:latin typeface="Segoe UI Light" pitchFamily="34" charset="0"/>
                <a:ea typeface="+mn-ea"/>
                <a:cs typeface="+mn-cs"/>
              </a:rPr>
              <a:t> location: https://docs.microsoft.com/en-us/azure/storage/storage-powershell-guide-full</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Scroll down to the section marked: “How to manage Azure tables and table entities”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a:t>
            </a:r>
            <a:r>
              <a:rPr lang="en-US" kern="1200" baseline="0" dirty="0">
                <a:solidFill>
                  <a:schemeClr val="tx1"/>
                </a:solidFill>
                <a:latin typeface="Segoe UI Light" pitchFamily="34" charset="0"/>
                <a:ea typeface="+mn-ea"/>
                <a:cs typeface="+mn-cs"/>
              </a:rPr>
              <a:t> Azure PowerShell on your DSVM and follow the steps through “How to delete a table”</a:t>
            </a: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1645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sz="1600" dirty="0"/>
              <a:t>Understanding the statistics of exploring data: http://danshuster.com/apstat/apstat_chap01.pdf</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443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44048"/>
            <a:ext cx="6096000" cy="5814152"/>
          </a:xfrm>
        </p:spPr>
        <p:txBody>
          <a:bodyPr/>
          <a:lstStyle/>
          <a:p>
            <a:pPr marL="228600" indent="-228600">
              <a:buFont typeface="+mj-lt"/>
              <a:buAutoNum type="arabicPeriod"/>
            </a:pPr>
            <a:r>
              <a:rPr lang="en-US" dirty="0"/>
              <a:t>Data Exploration and Predictive Modeling with R - https://msdn.microsoft.com/en-us/library/mt590947.aspx</a:t>
            </a:r>
          </a:p>
          <a:p>
            <a:pPr marL="228600" indent="-228600">
              <a:buFont typeface="+mj-lt"/>
              <a:buAutoNum type="arabicPeriod"/>
            </a:pPr>
            <a:r>
              <a:rPr lang="en-US" dirty="0"/>
              <a:t>Data Exploration with Azure ML - https://blogs.technet.microsoft.com/machinelearning/2015/09/24/data-exploration-with-azure-ml/</a:t>
            </a:r>
          </a:p>
          <a:p>
            <a:pPr marL="228600" indent="-228600">
              <a:buFont typeface="+mj-lt"/>
              <a:buAutoNum type="arabicPeriod"/>
            </a:pPr>
            <a:r>
              <a:rPr lang="en-US" dirty="0"/>
              <a:t>Statistics Using Excel – http://www.excelfunctions.net/Excel-Statistical-Functions.html</a:t>
            </a:r>
          </a:p>
          <a:p>
            <a:pPr marL="228600" indent="-228600">
              <a:buFont typeface="+mj-lt"/>
              <a:buAutoNum type="arabicPeriod"/>
            </a:pPr>
            <a:r>
              <a:rPr lang="en-US" dirty="0" err="1"/>
              <a:t>Sed</a:t>
            </a:r>
            <a:r>
              <a:rPr lang="en-US" dirty="0"/>
              <a:t>, </a:t>
            </a:r>
            <a:r>
              <a:rPr lang="en-US" dirty="0" err="1"/>
              <a:t>awk</a:t>
            </a:r>
            <a:r>
              <a:rPr lang="en-US" dirty="0"/>
              <a:t>, grep (in Windows as well) - https://www.simple-talk.com/cloud/data-science/data-science-laboratory-system---testing-the-text-tools-and-sample-data/</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95835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17301" cy="169769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Full example: https://azure.microsoft.com/en-us/documentation/articles/data-catalog-get-started/</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3930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Using the </a:t>
            </a:r>
            <a:r>
              <a:rPr lang="en-US" b="1" kern="1200" dirty="0">
                <a:solidFill>
                  <a:schemeClr val="tx1"/>
                </a:solidFill>
                <a:latin typeface="Segoe UI Light" pitchFamily="34" charset="0"/>
                <a:ea typeface="+mn-ea"/>
                <a:cs typeface="+mn-cs"/>
              </a:rPr>
              <a:t>building.csv</a:t>
            </a:r>
            <a:r>
              <a:rPr lang="en-US" kern="1200" dirty="0">
                <a:solidFill>
                  <a:schemeClr val="tx1"/>
                </a:solidFill>
                <a:latin typeface="Segoe UI Light" pitchFamily="34" charset="0"/>
                <a:ea typeface="+mn-ea"/>
                <a:cs typeface="+mn-cs"/>
              </a:rPr>
              <a:t> and </a:t>
            </a:r>
            <a:r>
              <a:rPr lang="en-US" b="1" kern="1200" dirty="0">
                <a:solidFill>
                  <a:schemeClr val="tx1"/>
                </a:solidFill>
                <a:latin typeface="Segoe UI Light" pitchFamily="34" charset="0"/>
                <a:ea typeface="+mn-ea"/>
                <a:cs typeface="+mn-cs"/>
              </a:rPr>
              <a:t>HVAC.csv</a:t>
            </a:r>
            <a:r>
              <a:rPr lang="en-US" kern="1200" dirty="0">
                <a:solidFill>
                  <a:schemeClr val="tx1"/>
                </a:solidFill>
                <a:latin typeface="Segoe UI Light" pitchFamily="34" charset="0"/>
                <a:ea typeface="+mn-ea"/>
                <a:cs typeface="+mn-cs"/>
              </a:rPr>
              <a:t> files in your \Resources folder, use R, Excel, Azure ML or any other exploration tools you’ve seen in the class to explore the shape, size, layout, distribution and other characteristics you can find in the data. </a:t>
            </a:r>
          </a:p>
          <a:p>
            <a:pPr marL="560162" marR="0" lvl="1" indent="-342900" algn="l" defTabSz="932742" rtl="0" eaLnBrk="1" fontAlgn="auto" latinLnBrk="0" hangingPunct="1">
              <a:lnSpc>
                <a:spcPct val="90000"/>
              </a:lnSpc>
              <a:spcBef>
                <a:spcPts val="0"/>
              </a:spcBef>
              <a:spcAft>
                <a:spcPts val="340"/>
              </a:spcAft>
              <a:buClrTx/>
              <a:buSzTx/>
              <a:buFont typeface="+mj-lt"/>
              <a:buAutoNum type="alphaLcPeriod"/>
              <a:tabLst/>
              <a:defRPr/>
            </a:pPr>
            <a:r>
              <a:rPr lang="en-US" kern="1200" dirty="0">
                <a:solidFill>
                  <a:schemeClr val="tx1"/>
                </a:solidFill>
                <a:latin typeface="Segoe UI Light" pitchFamily="34" charset="0"/>
                <a:ea typeface="+mn-ea"/>
                <a:cs typeface="+mn-cs"/>
              </a:rPr>
              <a:t>Document that in any format and be ready to discuss.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Examine the incoming data, noting the information you</a:t>
            </a:r>
            <a:r>
              <a:rPr lang="en-US" sz="1400" b="0" i="0" kern="1200" baseline="0" dirty="0">
                <a:solidFill>
                  <a:schemeClr val="tx1"/>
                </a:solidFill>
                <a:effectLst/>
                <a:latin typeface="Segoe UI Light" pitchFamily="34" charset="0"/>
                <a:ea typeface="+mn-ea"/>
                <a:cs typeface="+mn-cs"/>
              </a:rPr>
              <a:t> set up in the Data Catalog: </a:t>
            </a:r>
            <a:r>
              <a:rPr lang="en-US" sz="1400" b="0" i="0" kern="1200" dirty="0">
                <a:solidFill>
                  <a:schemeClr val="tx1"/>
                </a:solidFill>
                <a:effectLst/>
                <a:latin typeface="Segoe UI Light" pitchFamily="34" charset="0"/>
                <a:ea typeface="+mn-ea"/>
                <a:cs typeface="+mn-cs"/>
              </a:rPr>
              <a:t>https://github.com/Azure/itanomalyinsights-cortana-intelligence-preconfigured-solution/blob/master/Samples/Data-Generator/ADGeneratorData/addemo_input_v1.csv</a:t>
            </a:r>
          </a:p>
          <a:p>
            <a:pPr marL="560162" marR="0" lvl="1" indent="-342900" algn="l" defTabSz="932742" rtl="0" eaLnBrk="1" fontAlgn="auto" latinLnBrk="0" hangingPunct="1">
              <a:lnSpc>
                <a:spcPct val="90000"/>
              </a:lnSpc>
              <a:spcBef>
                <a:spcPts val="0"/>
              </a:spcBef>
              <a:spcAft>
                <a:spcPts val="340"/>
              </a:spcAft>
              <a:buClrTx/>
              <a:buSzTx/>
              <a:buFont typeface="+mj-lt"/>
              <a:buAutoNum type="alphaLcPeriod"/>
              <a:tabLst/>
              <a:defRPr/>
            </a:pPr>
            <a:r>
              <a:rPr lang="en-US" sz="1400" b="0" i="0" kern="1200" dirty="0">
                <a:solidFill>
                  <a:schemeClr val="tx1"/>
                </a:solidFill>
                <a:effectLst/>
                <a:latin typeface="Segoe UI Light" pitchFamily="34" charset="0"/>
                <a:ea typeface="+mn-ea"/>
                <a:cs typeface="+mn-cs"/>
              </a:rPr>
              <a:t>Are there any insights you can gain from that data?</a:t>
            </a:r>
            <a:r>
              <a:rPr lang="en-US" sz="1400" b="0" i="0" kern="1200" baseline="0" dirty="0">
                <a:solidFill>
                  <a:schemeClr val="tx1"/>
                </a:solidFill>
                <a:effectLst/>
                <a:latin typeface="Segoe UI Light" pitchFamily="34" charset="0"/>
                <a:ea typeface="+mn-ea"/>
                <a:cs typeface="+mn-cs"/>
              </a:rPr>
              <a:t> Is there anything you would update in the Data Catalog?</a:t>
            </a:r>
            <a:endParaRPr lang="en-US" sz="1400" b="0" i="0"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400" b="0" i="0" kern="1200" dirty="0">
              <a:solidFill>
                <a:schemeClr val="tx1"/>
              </a:solidFill>
              <a:effectLst/>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1312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Primary Site: https://azure.microsoft.com/en-us/services/data-factory/ </a:t>
            </a:r>
          </a:p>
          <a:p>
            <a:pPr marL="342900" indent="-342900">
              <a:buFont typeface="+mj-lt"/>
              <a:buAutoNum type="arabicPeriod"/>
            </a:pPr>
            <a:r>
              <a:rPr lang="en-US" dirty="0"/>
              <a:t>2-minute overview video: https://channel9.msdn.com/Blogs/Windows-Azure/Introduction-to-Azure-Data-Factory/</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41924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A discussion of this graphic: https://buckwoody.wordpress.com/2016/05/16/the-cortana-intelligence-suite-what-to-use-when/</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25407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Another approach on decision matrices: http://www.businessnewsdaily.com/6146-decision-matrix.html</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5859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66082"/>
            <a:ext cx="6096000" cy="5792118"/>
          </a:xfrm>
        </p:spPr>
        <p:txBody>
          <a:bodyPr/>
          <a:lstStyle/>
          <a:p>
            <a:pPr marL="228600" indent="-228600">
              <a:buFont typeface="+mj-lt"/>
              <a:buAutoNum type="arabicPeriod"/>
              <a:defRPr/>
            </a:pPr>
            <a:r>
              <a:rPr lang="en-US" dirty="0"/>
              <a:t>Main Reference: https://docs.microsoft.com/en-us/azure/stream-analytics/stream-analytics-introduction</a:t>
            </a:r>
          </a:p>
          <a:p>
            <a:pPr marL="228600" indent="-228600">
              <a:buFont typeface="+mj-lt"/>
              <a:buAutoNum type="arabicPeriod"/>
              <a:defRPr/>
            </a:pPr>
            <a:r>
              <a:rPr lang="en-US" dirty="0"/>
              <a:t>Using Stream</a:t>
            </a:r>
            <a:r>
              <a:rPr lang="en-US" baseline="0" dirty="0"/>
              <a:t> Analytics example</a:t>
            </a:r>
            <a:r>
              <a:rPr lang="en-US" dirty="0"/>
              <a:t>: https://blogs.msdn.microsoft.com/kaevans/2015/02/26/using-stream-analytics-with-event-hubs/</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46428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66082"/>
            <a:ext cx="6096000" cy="5792118"/>
          </a:xfrm>
        </p:spPr>
        <p:txBody>
          <a:bodyPr/>
          <a:lstStyle/>
          <a:p>
            <a:pPr marL="228600" indent="-228600">
              <a:buFont typeface="+mj-lt"/>
              <a:buAutoNum type="arabicPeriod"/>
              <a:defRPr/>
            </a:pPr>
            <a:r>
              <a:rPr lang="en-US" dirty="0"/>
              <a:t>Learning Path: https://azure.microsoft.com/en-us/documentation/articles/data-factory-introduction/</a:t>
            </a:r>
          </a:p>
          <a:p>
            <a:pPr marL="228600" indent="-228600">
              <a:buFont typeface="+mj-lt"/>
              <a:buAutoNum type="arabicPeriod"/>
              <a:defRPr/>
            </a:pPr>
            <a:r>
              <a:rPr lang="en-US" dirty="0"/>
              <a:t>Developer Reference: https://msdn.microsoft.com/en-us/library/azure/dn834987.aspx</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9924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 be able to:</a:t>
            </a:r>
          </a:p>
          <a:p>
            <a:pPr marL="445862" lvl="1" indent="-228600">
              <a:buFont typeface="+mj-lt"/>
              <a:buAutoNum type="arabicPeriod"/>
            </a:pPr>
            <a:r>
              <a:rPr lang="en-US" baseline="0" dirty="0"/>
              <a:t>Ingest data into the Azure platform</a:t>
            </a:r>
          </a:p>
          <a:p>
            <a:pPr marL="445862" lvl="1" indent="-228600">
              <a:buFont typeface="+mj-lt"/>
              <a:buAutoNum type="arabicPeriod"/>
            </a:pPr>
            <a:r>
              <a:rPr lang="en-US" baseline="0" dirty="0"/>
              <a:t>Explore data using various tools</a:t>
            </a:r>
          </a:p>
          <a:p>
            <a:pPr marL="445862" lvl="1" indent="-228600">
              <a:buFont typeface="+mj-lt"/>
              <a:buAutoNum type="arabicPeriod"/>
            </a:pPr>
            <a:r>
              <a:rPr lang="en-US" baseline="0" dirty="0"/>
              <a:t>Update data documentation</a:t>
            </a:r>
          </a:p>
          <a:p>
            <a:pPr marL="445862" lvl="1" indent="-228600">
              <a:buFont typeface="+mj-lt"/>
              <a:buAutoNum type="arabicPeriod"/>
            </a:pPr>
            <a:r>
              <a:rPr lang="en-US" baseline="0" dirty="0"/>
              <a:t>Create a mechanism to orchestrate and manage data flows through a solution</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5742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44896"/>
            <a:ext cx="6096000" cy="5913304"/>
          </a:xfrm>
        </p:spPr>
        <p:txBody>
          <a:bodyPr/>
          <a:lstStyle/>
          <a:p>
            <a:pPr marL="228600" indent="-228600">
              <a:buFont typeface="+mj-lt"/>
              <a:buAutoNum type="arabicPeriod"/>
            </a:pPr>
            <a:r>
              <a:rPr lang="en-US" dirty="0"/>
              <a:t>Pricing: https://azure.microsoft.com/en-us/pricing/details/data-factory/</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9474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44048"/>
            <a:ext cx="6096000" cy="5814152"/>
          </a:xfrm>
        </p:spPr>
        <p:txBody>
          <a:bodyPr/>
          <a:lstStyle/>
          <a:p>
            <a:pPr marL="228600" indent="-228600">
              <a:buFont typeface="+mj-lt"/>
              <a:buAutoNum type="arabicPeriod"/>
            </a:pPr>
            <a:r>
              <a:rPr lang="en-US" dirty="0"/>
              <a:t>Learning Path: https://azure.microsoft.com/en-us/documentation/articles/data-factory-introduction/</a:t>
            </a:r>
          </a:p>
          <a:p>
            <a:pPr marL="228600" indent="-228600">
              <a:buFont typeface="+mj-lt"/>
              <a:buAutoNum type="arabicPeriod"/>
            </a:pPr>
            <a:r>
              <a:rPr lang="en-US" dirty="0"/>
              <a:t>Quick Example: http://azure.microsoft.com/blog/2015/04/24/azure-data-factory-update-simplified-sample-deployment/</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8869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Full Tutorial: https://azure.microsoft.com/en-us/documentation/articles/data-factory-build-your-first-pipeline/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3035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More use-cases: https://azure.microsoft.com/en-us/documentation/articles/data-factory-customer-profiling-usecase/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912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77099"/>
            <a:ext cx="6096000" cy="5781101"/>
          </a:xfrm>
        </p:spPr>
        <p:txBody>
          <a:bodyPr/>
          <a:lstStyle/>
          <a:p>
            <a:pPr marL="228600" indent="-228600">
              <a:buFont typeface="+mj-lt"/>
              <a:buAutoNum type="arabicPeriod"/>
            </a:pPr>
            <a:r>
              <a:rPr lang="en-US" dirty="0"/>
              <a:t>More options: Prepare System: https://azure.microsoft.com/en-us/documentation/articles/data-factory-build-your-first-pipeline-using-editor/ - Follow steps</a:t>
            </a:r>
          </a:p>
          <a:p>
            <a:pPr marL="228600" indent="-228600">
              <a:buFont typeface="+mj-lt"/>
              <a:buAutoNum type="arabicPeriod"/>
            </a:pPr>
            <a:r>
              <a:rPr lang="en-US" dirty="0"/>
              <a:t>Another Lab: https://azure.microsoft.com/en-us/documentation/articles/data-factory-samples/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1121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Setting Up: https://azure.microsoft.com/en-us/documentation/articles/data-factory-build-your-first-pipeline/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749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Overview: https://azure.microsoft.com/en-us/documentation/articles/data-factory-build-your-first-pipeline/</a:t>
            </a:r>
          </a:p>
          <a:p>
            <a:pPr marL="228600" indent="-228600">
              <a:buFont typeface="+mj-lt"/>
              <a:buAutoNum type="arabicPeriod"/>
            </a:pPr>
            <a:r>
              <a:rPr lang="en-US" dirty="0"/>
              <a:t>Using the Portal: https://azure.microsoft.com/en-us/documentation/articles/data-factory-build-your-first-pipeline-using-editor/</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33261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Learning Path: https://azure.microsoft.com/en-us/documentation/articles/data-factory-introduction/</a:t>
            </a:r>
          </a:p>
          <a:p>
            <a:pPr marL="228600" indent="-228600">
              <a:buFont typeface="+mj-lt"/>
              <a:buAutoNum type="arabicPeriod"/>
            </a:pPr>
            <a:r>
              <a:rPr lang="en-US" dirty="0"/>
              <a:t>Full Tutorial: https://azure.microsoft.com/en-us/documentation/articles/data-factory-build-your-first-pipeline/</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60837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88964"/>
            <a:ext cx="6096000" cy="5903526"/>
          </a:xfrm>
        </p:spPr>
        <p:txBody>
          <a:bodyPr/>
          <a:lstStyle/>
          <a:p>
            <a:pPr marL="228600" indent="-228600">
              <a:buFont typeface="+mj-lt"/>
              <a:buAutoNum type="arabicPeriod"/>
            </a:pPr>
            <a:r>
              <a:rPr lang="en-US" dirty="0"/>
              <a:t>Overview: https://azure.microsoft.com/en-us/documentation/articles/data-factory-build-your-first-pipeline/</a:t>
            </a:r>
          </a:p>
          <a:p>
            <a:pPr marL="228600" indent="-228600">
              <a:buFont typeface="+mj-lt"/>
              <a:buAutoNum type="arabicPeriod"/>
            </a:pPr>
            <a:r>
              <a:rPr lang="en-US" dirty="0"/>
              <a:t>Using the Portal: https://azure.microsoft.com/en-us/documentation/articles/data-factory-build-your-first-pipeline-using-editor/</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66672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dirty="0"/>
              <a:t>Data Linking: https://azure.microsoft.com/en-us/documentation/articles/data-factory-data-movement-activities/</a:t>
            </a:r>
          </a:p>
          <a:p>
            <a:pPr marL="228600" indent="-228600">
              <a:buFont typeface="+mj-lt"/>
              <a:buAutoNum type="arabicPeriod"/>
            </a:pPr>
            <a:r>
              <a:rPr lang="en-US" dirty="0"/>
              <a:t>Compute Linking: https://azure.microsoft.com/en-us/documentation/articles/data-factory-compute-linked-services/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2861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99981"/>
            <a:ext cx="6096000" cy="5858219"/>
          </a:xfrm>
        </p:spPr>
        <p:txBody>
          <a:bodyPr/>
          <a:lstStyle/>
          <a:p>
            <a:pPr marL="228600" indent="-228600">
              <a:buFont typeface="+mj-lt"/>
              <a:buAutoNum type="arabicPeriod"/>
            </a:pPr>
            <a:r>
              <a:rPr lang="en-US" dirty="0"/>
              <a:t>Data Movement requirements: https://azure.microsoft.com/en-us/documentation/articles/data-factory-data-movement-activities/</a:t>
            </a:r>
          </a:p>
          <a:p>
            <a:pPr marL="228600" indent="-228600">
              <a:buFont typeface="+mj-lt"/>
              <a:buAutoNum type="arabicPeriod"/>
            </a:pPr>
            <a:r>
              <a:rPr lang="en-US" dirty="0"/>
              <a:t>From on-premises, requires Data Management Gateway: https://azure.microsoft.com/en-us/documentation/articles/data-factory-move-data-between-onprem-and-cloud/</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04159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22014"/>
            <a:ext cx="6096000" cy="5836186"/>
          </a:xfrm>
        </p:spPr>
        <p:txBody>
          <a:bodyPr/>
          <a:lstStyle/>
          <a:p>
            <a:pPr marL="342900" indent="-342900">
              <a:buFont typeface="+mj-lt"/>
              <a:buAutoNum type="arabicPeriod"/>
            </a:pPr>
            <a:r>
              <a:rPr lang="fr-FR" dirty="0"/>
              <a:t>Main Document Site: https://azure.microsoft.com/en-us/documentation/articles/data-factory-data-transformation-activities/</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35162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66931"/>
            <a:ext cx="6096000" cy="5891270"/>
          </a:xfrm>
        </p:spPr>
        <p:txBody>
          <a:bodyPr/>
          <a:lstStyle/>
          <a:p>
            <a:pPr marL="228600" indent="-228600">
              <a:buFont typeface="+mj-lt"/>
              <a:buAutoNum type="arabicPeriod"/>
            </a:pPr>
            <a:r>
              <a:rPr lang="en-US" dirty="0"/>
              <a:t>Activities: https://azure.microsoft.com/en-us/documentation/articles/data-factory-create-pipelines/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12657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77947"/>
            <a:ext cx="6096000" cy="5880253"/>
          </a:xfrm>
        </p:spPr>
        <p:txBody>
          <a:bodyPr/>
          <a:lstStyle/>
          <a:p>
            <a:pPr marL="228600" indent="-228600">
              <a:buFont typeface="+mj-lt"/>
              <a:buAutoNum type="arabicPeriod"/>
            </a:pPr>
            <a:r>
              <a:rPr lang="fr-FR" dirty="0"/>
              <a:t>Main </a:t>
            </a:r>
            <a:r>
              <a:rPr lang="fr-FR" dirty="0" err="1"/>
              <a:t>Dataset</a:t>
            </a:r>
            <a:r>
              <a:rPr lang="fr-FR" dirty="0"/>
              <a:t> Document Site: https://azure.microsoft.com/en-us/documentation/articles/data-factory-create-datasets/</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77926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Using the Editor: https://azure.microsoft.com/en-us/documentation/articles/data-factory-build-your-first-pipeline-using-editor/</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9617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fr-FR" dirty="0"/>
              <a:t>Main Pipeline Documentation: https://azure.microsoft.com/en-us/documentation/articles/data-factory-create-pipelines/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22107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Activities: https://azure.microsoft.com/en-us/documentation/articles/data-factory-create-pipelines/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52877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Main Concepts: https://azure.microsoft.com/en-us/documentation/articles/data-factory-monitor-manage-pipelines/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711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PowerShell script to help deal with errors in ADF: http://blogs.msdn.com/b/karang/archive/2015/11/13/azure-data-factory-detecting-and-re-running-failed-adf-slices.aspx</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66118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Open this reference and follow all steps you see there: https://docs.microsoft.com/en-us/azure/data-factory/data-factory-copy-activity-tutorial-using-azure-portal</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1885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Microsoft Business Analytics and AI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514319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595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555913"/>
            <a:ext cx="6096000" cy="5902287"/>
          </a:xfrm>
        </p:spPr>
        <p:txBody>
          <a:bodyPr/>
          <a:lstStyle/>
          <a:p>
            <a:pPr marL="228600" indent="-228600">
              <a:buFont typeface="+mj-lt"/>
              <a:buAutoNum type="arabicPeriod"/>
            </a:pPr>
            <a:r>
              <a:rPr lang="en-US" sz="1600" dirty="0"/>
              <a:t>Example of a 3rd Party Solution: https://www.veeam.com/fastscp-azure-vm.html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2575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Overview - https://docs.microsoft.com/en-us/azure/event-hubs/event-hubs-what-is-event-hubs</a:t>
            </a:r>
          </a:p>
          <a:p>
            <a:pPr marL="342900" indent="-342900">
              <a:buFont typeface="+mj-lt"/>
              <a:buAutoNum type="arabicPeriod"/>
            </a:pPr>
            <a:r>
              <a:rPr lang="en-US" dirty="0"/>
              <a:t>Authentication and Security - https://docs.microsoft.com/en-us/azure/event-hubs/event-hubs-authentication-and-security-model-overview</a:t>
            </a:r>
          </a:p>
          <a:p>
            <a:pPr marL="342900" indent="-342900">
              <a:buFont typeface="+mj-lt"/>
              <a:buAutoNum type="arabicPeriod"/>
            </a:pPr>
            <a:r>
              <a:rPr lang="en-US" dirty="0"/>
              <a:t>Full programming guide</a:t>
            </a:r>
            <a:r>
              <a:rPr lang="en-US" baseline="0" dirty="0"/>
              <a:t> - https://docs.microsoft.com/en-us/azure/event-hubs/event-hubs-programming-guide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6436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22014"/>
            <a:ext cx="6096000" cy="5847616"/>
          </a:xfrm>
        </p:spPr>
        <p:txBody>
          <a:bodyPr/>
          <a:lstStyle/>
          <a:p>
            <a:pPr marL="228600" indent="-228600">
              <a:buAutoNum type="arabicPeriod"/>
            </a:pPr>
            <a:r>
              <a:rPr lang="en-US" dirty="0"/>
              <a:t>PowerShell in Azure Storage - https://azure.microsoft.com/en-us/documentation/articles/storage-powershell-guide-full/</a:t>
            </a:r>
          </a:p>
          <a:p>
            <a:pPr marL="228600" indent="-228600">
              <a:buAutoNum type="arabicPeriod"/>
            </a:pPr>
            <a:r>
              <a:rPr lang="en-US" dirty="0"/>
              <a:t>Azure Data Factory data movement - https://azure.microsoft.com/en-us/documentation/articles/data-factory-data-movement-activities/</a:t>
            </a:r>
          </a:p>
          <a:p>
            <a:pPr marL="228600" indent="-228600">
              <a:buAutoNum type="arabicPeriod"/>
            </a:pPr>
            <a:r>
              <a:rPr lang="en-US" dirty="0"/>
              <a:t>Azure Automation - https://azure.microsoft.com/en-us/documentation/articles/automation-intro/</a:t>
            </a:r>
          </a:p>
          <a:p>
            <a:pPr marL="228600" indent="-228600">
              <a:buAutoNum type="arabicPeriod"/>
            </a:pPr>
            <a:r>
              <a:rPr lang="en-US" dirty="0"/>
              <a:t>Azure storage SDKs – for examples see https://azure.microsoft.com/en-us/documentation/articles/storage-dotnet-how-to-use-blobs/</a:t>
            </a:r>
          </a:p>
          <a:p>
            <a:pPr marL="228600" indent="-228600">
              <a:buAutoNum type="arabicPeriod"/>
            </a:pPr>
            <a:r>
              <a:rPr lang="en-US" dirty="0"/>
              <a:t>Azure tools and SDKs in general can be downloaded here - https://azure.microsoft.com/en-us/downloads/</a:t>
            </a:r>
          </a:p>
          <a:p>
            <a:pPr marL="228600" indent="-228600">
              <a:buAutoNum type="arabicPeriod"/>
            </a:pPr>
            <a:r>
              <a:rPr lang="en-US" dirty="0"/>
              <a:t>MS Azure Storage Explorer - http://storageexplorer.com/</a:t>
            </a:r>
          </a:p>
          <a:p>
            <a:pPr marL="228600" indent="-228600">
              <a:buAutoNum type="arabicPeriod"/>
            </a:pPr>
            <a:r>
              <a:rPr lang="en-US" dirty="0" err="1"/>
              <a:t>AzCopy</a:t>
            </a:r>
            <a:r>
              <a:rPr lang="en-US" dirty="0"/>
              <a:t> - https://azure.microsoft.com/en-us/documentation/articles/storage-use-azcopy/</a:t>
            </a:r>
          </a:p>
          <a:p>
            <a:pPr marL="228600" indent="-228600">
              <a:buAutoNum type="arabicPeriod"/>
            </a:pPr>
            <a:r>
              <a:rPr lang="en-US" dirty="0"/>
              <a:t>Import/Export service - https://azure.microsoft.com/en-us/documentation/articles/storage-import-export-service/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42958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62702" cy="1723240"/>
          </a:xfrm>
        </p:spPr>
      </p:sp>
      <p:sp>
        <p:nvSpPr>
          <p:cNvPr id="3" name="Notes Placeholder 2"/>
          <p:cNvSpPr>
            <a:spLocks noGrp="1"/>
          </p:cNvSpPr>
          <p:nvPr>
            <p:ph type="body" idx="1"/>
          </p:nvPr>
        </p:nvSpPr>
        <p:spPr>
          <a:xfrm>
            <a:off x="519113" y="2599981"/>
            <a:ext cx="5815012" cy="5858219"/>
          </a:xfrm>
        </p:spPr>
        <p:txBody>
          <a:bodyPr/>
          <a:lstStyle/>
          <a:p>
            <a:r>
              <a:rPr lang="en-US" dirty="0"/>
              <a:t>VPN Information: https://azure.microsoft.com/en-us/documentation/articles/vpn-gateway-about-vpngateways/ </a:t>
            </a:r>
          </a:p>
          <a:p>
            <a:r>
              <a:rPr lang="en-US" dirty="0"/>
              <a:t>Connecting to VPN’s: https://azure.microsoft.com/en-us/documentation/articles/vpn-gateway-vpn-faq/#connecting-to-virtual-networks </a:t>
            </a:r>
          </a:p>
          <a:p>
            <a:r>
              <a:rPr lang="en-US" dirty="0"/>
              <a:t>Using ExpressRoute: https://azure.microsoft.com/en-us/documentation/articles/expressroute-faqs/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0299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7399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796775"/>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4104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32476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34989692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marL="0" marR="0" lvl="0" indent="0" defTabSz="932563"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32563"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505050">
                  <a:tint val="75000"/>
                </a:srgbClr>
              </a:solidFill>
              <a:effectLst/>
              <a:uLnTx/>
              <a:uFillTx/>
            </a:endParaRPr>
          </a:p>
        </p:txBody>
      </p:sp>
    </p:spTree>
    <p:extLst>
      <p:ext uri="{BB962C8B-B14F-4D97-AF65-F5344CB8AC3E}">
        <p14:creationId xmlns:p14="http://schemas.microsoft.com/office/powerpoint/2010/main" val="27672820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79427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9/8/2017</a:t>
            </a:fld>
            <a:endParaRPr lang="en-US"/>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82613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90591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3026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defTabSz="932563"/>
            <a:fld id="{6974C60E-8F8C-41D8-9BFF-6DF338C2FC78}" type="slidenum">
              <a:rPr lang="en-US" smtClean="0">
                <a:solidFill>
                  <a:srgbClr val="505050">
                    <a:tint val="75000"/>
                  </a:srgbClr>
                </a:solidFill>
              </a:rPr>
              <a:pPr defTabSz="932563"/>
              <a:t>‹#›</a:t>
            </a:fld>
            <a:endParaRPr lang="en-US" dirty="0">
              <a:solidFill>
                <a:srgbClr val="505050">
                  <a:tint val="75000"/>
                </a:srgbClr>
              </a:solidFill>
            </a:endParaRPr>
          </a:p>
        </p:txBody>
      </p:sp>
    </p:spTree>
    <p:extLst>
      <p:ext uri="{BB962C8B-B14F-4D97-AF65-F5344CB8AC3E}">
        <p14:creationId xmlns:p14="http://schemas.microsoft.com/office/powerpoint/2010/main" val="14746855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74433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62663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theme" Target="../theme/theme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7"/>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88" name="think-cell Slide" r:id="rId8" imgW="383" imgH="384" progId="TCLayout.ActiveDocument.1">
                  <p:embed/>
                </p:oleObj>
              </mc:Choice>
              <mc:Fallback>
                <p:oleObj name="think-cell Slide" r:id="rId8" imgW="383" imgH="384" progId="TCLayout.ActiveDocument.1">
                  <p:embed/>
                  <p:pic>
                    <p:nvPicPr>
                      <p:cNvPr id="3" name="Object 2" hidden="1"/>
                      <p:cNvPicPr/>
                      <p:nvPr/>
                    </p:nvPicPr>
                    <p:blipFill>
                      <a:blip r:embed="rId9"/>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 id="2147484584" r:id="rId4"/>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354209609"/>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 id="2147484559"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52789360"/>
      </p:ext>
    </p:extLst>
  </p:cSld>
  <p:clrMap bg1="lt1" tx1="dk1" bg2="lt2" tx2="dk2" accent1="accent1" accent2="accent2" accent3="accent3" accent4="accent4" accent5="accent5" accent6="accent6" hlink="hlink" folHlink="folHlink"/>
  <p:sldLayoutIdLst>
    <p:sldLayoutId id="2147484565"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266857463"/>
      </p:ext>
    </p:extLst>
  </p:cSld>
  <p:clrMap bg1="dk1" tx1="lt1" bg2="dk2" tx2="lt2" accent1="accent1" accent2="accent2" accent3="accent3" accent4="accent4" accent5="accent5" accent6="accent6" hlink="hlink" folHlink="folHlink"/>
  <p:sldLayoutIdLst>
    <p:sldLayoutId id="2147484570"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bg1"/>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715427037"/>
      </p:ext>
    </p:extLst>
  </p:cSld>
  <p:clrMap bg1="lt1" tx1="dk1" bg2="lt2" tx2="dk2" accent1="accent1" accent2="accent2" accent3="accent3" accent4="accent4" accent5="accent5" accent6="accent6" hlink="hlink" folHlink="folHlink"/>
  <p:sldLayoutIdLst>
    <p:sldLayoutId id="214748458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647000027"/>
      </p:ext>
    </p:extLst>
  </p:cSld>
  <p:clrMap bg1="lt1" tx1="dk1" bg2="lt2" tx2="dk2" accent1="accent1" accent2="accent2" accent3="accent3" accent4="accent4" accent5="accent5" accent6="accent6" hlink="hlink" folHlink="folHlink"/>
  <p:sldLayoutIdLst>
    <p:sldLayoutId id="214748459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98608824"/>
      </p:ext>
    </p:extLst>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5122"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0" y="4096004"/>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Data Acquisition and  Understanding</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Work</a:t>
            </a:r>
            <a:r>
              <a:rPr kumimoji="0" lang="en-US" sz="3200" b="0" i="0" u="none" strike="noStrike" kern="0" cap="none" spc="0" normalizeH="0" noProof="0" dirty="0">
                <a:ln>
                  <a:noFill/>
                </a:ln>
                <a:solidFill>
                  <a:srgbClr val="FFFF00"/>
                </a:solidFill>
                <a:effectLst/>
                <a:uLnTx/>
                <a:uFillTx/>
                <a:ea typeface="Segoe UI" pitchFamily="34" charset="0"/>
                <a:cs typeface="Segoe UI" pitchFamily="34" charset="0"/>
              </a:rPr>
              <a:t> with Table Storage</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80561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0" y="0"/>
            <a:ext cx="12436475" cy="788459"/>
          </a:xfrm>
        </p:spPr>
        <p:txBody>
          <a:bodyPr vert="horz" wrap="square" lIns="146304" tIns="91440" rIns="146304" bIns="91440" rtlCol="0" anchor="t">
            <a:noAutofit/>
          </a:bodyPr>
          <a:lstStyle/>
          <a:p>
            <a:r>
              <a:rPr lang="en-US" dirty="0"/>
              <a:t>Data Exploration</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7807141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r>
              <a:rPr lang="en-US" dirty="0"/>
              <a:t>Exploring Data</a:t>
            </a:r>
          </a:p>
        </p:txBody>
      </p:sp>
      <p:sp>
        <p:nvSpPr>
          <p:cNvPr id="3" name="Rectangle 2"/>
          <p:cNvSpPr/>
          <p:nvPr/>
        </p:nvSpPr>
        <p:spPr>
          <a:xfrm>
            <a:off x="1386593" y="2105447"/>
            <a:ext cx="4831643" cy="3046988"/>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Microsoft R</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Azure ML</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800" kern="0" dirty="0">
                <a:solidFill>
                  <a:srgbClr val="002864"/>
                </a:solidFill>
                <a:cs typeface="Times New Roman" panose="02020603050405020304" pitchFamily="18" charset="0"/>
              </a:rPr>
              <a:t>Excel</a:t>
            </a:r>
            <a:endParaRPr kumimoji="0" lang="en-US" sz="4800" b="0" i="0" u="none" strike="noStrike" kern="0" cap="none" spc="0" normalizeH="0" baseline="0" noProof="0" dirty="0">
              <a:ln>
                <a:noFill/>
              </a:ln>
              <a:solidFill>
                <a:srgbClr val="002864"/>
              </a:solidFill>
              <a:effectLst/>
              <a:uLnTx/>
              <a:uFillTx/>
              <a:cs typeface="Times New Roman" panose="02020603050405020304" pitchFamily="18" charset="0"/>
            </a:endParaRP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Other Tools</a:t>
            </a:r>
            <a:endParaRPr kumimoji="0" lang="en-US" sz="4800" b="0" i="0" u="none" strike="noStrike" kern="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4188196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9448" y="2063271"/>
            <a:ext cx="9264236" cy="3669988"/>
          </a:xfrm>
        </p:spPr>
        <p:txBody>
          <a:bodyPr>
            <a:normAutofit/>
          </a:bodyPr>
          <a:lstStyle/>
          <a:p>
            <a:pPr marL="742807" indent="-742807">
              <a:buFont typeface="+mj-lt"/>
              <a:buAutoNum type="arabicPeriod"/>
            </a:pPr>
            <a:r>
              <a:rPr lang="en-US" sz="4800" dirty="0"/>
              <a:t>Search</a:t>
            </a:r>
          </a:p>
          <a:p>
            <a:pPr marL="742807" indent="-742807">
              <a:buFont typeface="+mj-lt"/>
              <a:buAutoNum type="arabicPeriod"/>
            </a:pPr>
            <a:r>
              <a:rPr lang="en-US" sz="4800" dirty="0"/>
              <a:t>Add Tags</a:t>
            </a:r>
          </a:p>
          <a:p>
            <a:pPr marL="742807" indent="-742807">
              <a:buFont typeface="+mj-lt"/>
              <a:buAutoNum type="arabicPeriod"/>
            </a:pPr>
            <a:r>
              <a:rPr lang="en-US" sz="4800" dirty="0"/>
              <a:t>Add Experts</a:t>
            </a:r>
          </a:p>
          <a:p>
            <a:pPr marL="742807" indent="-742807">
              <a:buFont typeface="+mj-lt"/>
              <a:buAutoNum type="arabicPeriod"/>
            </a:pPr>
            <a:r>
              <a:rPr lang="en-US" sz="4800" dirty="0"/>
              <a:t>Thoroughly document the data</a:t>
            </a:r>
          </a:p>
          <a:p>
            <a:pPr marL="742807" indent="-742807">
              <a:buFont typeface="+mj-lt"/>
              <a:buAutoNum type="arabicPeriod"/>
            </a:pPr>
            <a:endParaRPr lang="en-US" sz="4400" dirty="0">
              <a:latin typeface="+mj-lt"/>
            </a:endParaRPr>
          </a:p>
        </p:txBody>
      </p:sp>
      <p:sp>
        <p:nvSpPr>
          <p:cNvPr id="2" name="Title 1"/>
          <p:cNvSpPr>
            <a:spLocks noGrp="1"/>
          </p:cNvSpPr>
          <p:nvPr>
            <p:ph type="title"/>
          </p:nvPr>
        </p:nvSpPr>
        <p:spPr>
          <a:xfrm>
            <a:off x="146421" y="136389"/>
            <a:ext cx="12166951" cy="1075198"/>
          </a:xfrm>
        </p:spPr>
        <p:txBody>
          <a:bodyPr vert="horz" wrap="square" lIns="146304" tIns="91440" rIns="146304" bIns="91440" rtlCol="0" anchor="t">
            <a:noAutofit/>
          </a:bodyPr>
          <a:lstStyle/>
          <a:p>
            <a:r>
              <a:rPr lang="en-US" dirty="0"/>
              <a:t>Update the 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800877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Exploring your data</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53458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1"/>
            <a:ext cx="12436475" cy="873457"/>
          </a:xfrm>
        </p:spPr>
        <p:txBody>
          <a:bodyPr/>
          <a:lstStyle/>
          <a:p>
            <a:r>
              <a:rPr lang="en-US" dirty="0"/>
              <a:t>Update Data</a:t>
            </a:r>
            <a:endParaRPr lang="en-US" sz="5400"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6568750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3698543" cy="1992573"/>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rPr>
              <a:t>Options</a:t>
            </a:r>
            <a:endParaRPr kumimoji="0" lang="en-US" sz="4000" b="0" i="0" u="none" strike="noStrike" kern="1200" cap="none" spc="-102" normalizeH="0" baseline="0" noProof="0" dirty="0">
              <a:ln w="3175">
                <a:noFill/>
              </a:ln>
              <a:solidFill>
                <a:schemeClr val="tx1">
                  <a:lumMod val="50000"/>
                </a:schemeClr>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233135" y="37437"/>
            <a:ext cx="9071754" cy="6924237"/>
          </a:xfrm>
          <a:prstGeom prst="rect">
            <a:avLst/>
          </a:prstGeom>
        </p:spPr>
      </p:pic>
    </p:spTree>
    <p:extLst>
      <p:ext uri="{BB962C8B-B14F-4D97-AF65-F5344CB8AC3E}">
        <p14:creationId xmlns:p14="http://schemas.microsoft.com/office/powerpoint/2010/main" val="5322210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
            <a:ext cx="12436475" cy="777922"/>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gradFill>
                  <a:gsLst>
                    <a:gs pos="1250">
                      <a:schemeClr val="tx1"/>
                    </a:gs>
                    <a:gs pos="100000">
                      <a:schemeClr val="tx1"/>
                    </a:gs>
                  </a:gsLst>
                  <a:lin ang="5400000" scaled="0"/>
                </a:gradFill>
                <a:effectLst/>
                <a:uLnTx/>
                <a:uFillTx/>
                <a:latin typeface="+mj-lt"/>
                <a:cs typeface="Segoe UI" pitchFamily="34" charset="0"/>
              </a:rPr>
              <a:t>Decision Matrix</a:t>
            </a:r>
          </a:p>
        </p:txBody>
      </p:sp>
      <p:graphicFrame>
        <p:nvGraphicFramePr>
          <p:cNvPr id="3" name="Table 2"/>
          <p:cNvGraphicFramePr>
            <a:graphicFrameLocks noGrp="1"/>
          </p:cNvGraphicFramePr>
          <p:nvPr>
            <p:extLst>
              <p:ext uri="{D42A27DB-BD31-4B8C-83A1-F6EECF244321}">
                <p14:modId xmlns:p14="http://schemas.microsoft.com/office/powerpoint/2010/main" val="1644245807"/>
              </p:ext>
            </p:extLst>
          </p:nvPr>
        </p:nvGraphicFramePr>
        <p:xfrm>
          <a:off x="291446" y="1279867"/>
          <a:ext cx="11762008" cy="4610611"/>
        </p:xfrm>
        <a:graphic>
          <a:graphicData uri="http://schemas.openxmlformats.org/drawingml/2006/table">
            <a:tbl>
              <a:tblPr firstRow="1" bandRow="1">
                <a:tableStyleId>{00A15C55-8517-42AA-B614-E9B94910E393}</a:tableStyleId>
              </a:tblPr>
              <a:tblGrid>
                <a:gridCol w="2940502">
                  <a:extLst>
                    <a:ext uri="{9D8B030D-6E8A-4147-A177-3AD203B41FA5}">
                      <a16:colId xmlns:a16="http://schemas.microsoft.com/office/drawing/2014/main" val="3118514590"/>
                    </a:ext>
                  </a:extLst>
                </a:gridCol>
                <a:gridCol w="2940502">
                  <a:extLst>
                    <a:ext uri="{9D8B030D-6E8A-4147-A177-3AD203B41FA5}">
                      <a16:colId xmlns:a16="http://schemas.microsoft.com/office/drawing/2014/main" val="1784592678"/>
                    </a:ext>
                  </a:extLst>
                </a:gridCol>
                <a:gridCol w="2940502">
                  <a:extLst>
                    <a:ext uri="{9D8B030D-6E8A-4147-A177-3AD203B41FA5}">
                      <a16:colId xmlns:a16="http://schemas.microsoft.com/office/drawing/2014/main" val="176907525"/>
                    </a:ext>
                  </a:extLst>
                </a:gridCol>
                <a:gridCol w="2940502">
                  <a:extLst>
                    <a:ext uri="{9D8B030D-6E8A-4147-A177-3AD203B41FA5}">
                      <a16:colId xmlns:a16="http://schemas.microsoft.com/office/drawing/2014/main" val="2978086508"/>
                    </a:ext>
                  </a:extLst>
                </a:gridCol>
              </a:tblGrid>
              <a:tr h="550857">
                <a:tc>
                  <a:txBody>
                    <a:bodyPr/>
                    <a:lstStyle/>
                    <a:p>
                      <a:r>
                        <a:rPr lang="en-US" sz="2000" dirty="0"/>
                        <a:t>Decision</a:t>
                      </a:r>
                    </a:p>
                  </a:txBody>
                  <a:tcPr/>
                </a:tc>
                <a:tc>
                  <a:txBody>
                    <a:bodyPr/>
                    <a:lstStyle/>
                    <a:p>
                      <a:r>
                        <a:rPr lang="en-US" sz="2000" dirty="0"/>
                        <a:t>Technology</a:t>
                      </a:r>
                    </a:p>
                  </a:txBody>
                  <a:tcPr/>
                </a:tc>
                <a:tc>
                  <a:txBody>
                    <a:bodyPr/>
                    <a:lstStyle/>
                    <a:p>
                      <a:r>
                        <a:rPr lang="en-US" sz="2000" dirty="0"/>
                        <a:t>Elements</a:t>
                      </a:r>
                    </a:p>
                  </a:txBody>
                  <a:tcPr/>
                </a:tc>
                <a:tc>
                  <a:txBody>
                    <a:bodyPr/>
                    <a:lstStyle/>
                    <a:p>
                      <a:r>
                        <a:rPr lang="en-US" sz="2000" dirty="0"/>
                        <a:t>Rationale</a:t>
                      </a:r>
                    </a:p>
                  </a:txBody>
                  <a:tcPr/>
                </a:tc>
                <a:extLst>
                  <a:ext uri="{0D108BD9-81ED-4DB2-BD59-A6C34878D82A}">
                    <a16:rowId xmlns:a16="http://schemas.microsoft.com/office/drawing/2014/main" val="371224469"/>
                  </a:ext>
                </a:extLst>
              </a:tr>
              <a:tr h="950794">
                <a:tc>
                  <a:txBody>
                    <a:bodyPr/>
                    <a:lstStyle/>
                    <a:p>
                      <a:r>
                        <a:rPr lang="en-US" sz="2000" dirty="0"/>
                        <a:t>Large amounts of semi-structured</a:t>
                      </a:r>
                      <a:r>
                        <a:rPr lang="en-US" sz="2000" baseline="0" dirty="0"/>
                        <a:t> data</a:t>
                      </a:r>
                      <a:endParaRPr lang="en-US" sz="2000" dirty="0"/>
                    </a:p>
                  </a:txBody>
                  <a:tcPr/>
                </a:tc>
                <a:tc>
                  <a:txBody>
                    <a:bodyPr/>
                    <a:lstStyle/>
                    <a:p>
                      <a:r>
                        <a:rPr lang="en-US" sz="2000" dirty="0"/>
                        <a:t>Azure Tables</a:t>
                      </a:r>
                    </a:p>
                  </a:txBody>
                  <a:tcPr/>
                </a:tc>
                <a:tc>
                  <a:txBody>
                    <a:bodyPr/>
                    <a:lstStyle/>
                    <a:p>
                      <a:r>
                        <a:rPr lang="en-US" sz="2000" dirty="0"/>
                        <a:t>Scale, KVP, Multi-access</a:t>
                      </a:r>
                    </a:p>
                  </a:txBody>
                  <a:tcPr/>
                </a:tc>
                <a:tc>
                  <a:txBody>
                    <a:bodyPr/>
                    <a:lstStyle/>
                    <a:p>
                      <a:r>
                        <a:rPr lang="en-US" sz="2000" dirty="0"/>
                        <a:t>Can be used by multiple</a:t>
                      </a:r>
                      <a:r>
                        <a:rPr lang="en-US" sz="2000" baseline="0" dirty="0"/>
                        <a:t> technologies or queried </a:t>
                      </a:r>
                      <a:endParaRPr lang="en-US" sz="2000" dirty="0"/>
                    </a:p>
                  </a:txBody>
                  <a:tcPr/>
                </a:tc>
                <a:extLst>
                  <a:ext uri="{0D108BD9-81ED-4DB2-BD59-A6C34878D82A}">
                    <a16:rowId xmlns:a16="http://schemas.microsoft.com/office/drawing/2014/main" val="159607381"/>
                  </a:ext>
                </a:extLst>
              </a:tr>
              <a:tr h="550857">
                <a:tc>
                  <a:txBody>
                    <a:bodyPr/>
                    <a:lstStyle/>
                    <a:p>
                      <a:r>
                        <a:rPr lang="en-US" sz="2000" dirty="0"/>
                        <a:t>Fast, multiple</a:t>
                      </a:r>
                      <a:r>
                        <a:rPr lang="en-US" sz="2000" baseline="0" dirty="0"/>
                        <a:t> sources of data</a:t>
                      </a:r>
                      <a:endParaRPr lang="en-US" sz="2000" dirty="0"/>
                    </a:p>
                  </a:txBody>
                  <a:tcPr/>
                </a:tc>
                <a:tc>
                  <a:txBody>
                    <a:bodyPr/>
                    <a:lstStyle/>
                    <a:p>
                      <a:r>
                        <a:rPr lang="en-US" sz="2000" dirty="0"/>
                        <a:t>Event Hubs, </a:t>
                      </a:r>
                      <a:r>
                        <a:rPr lang="en-US" sz="2000" b="1" dirty="0"/>
                        <a:t>Stream</a:t>
                      </a:r>
                      <a:r>
                        <a:rPr lang="en-US" sz="2000" b="1" baseline="0" dirty="0"/>
                        <a:t> Analytics</a:t>
                      </a:r>
                      <a:endParaRPr lang="en-US" sz="2000" b="1" dirty="0"/>
                    </a:p>
                  </a:txBody>
                  <a:tcPr/>
                </a:tc>
                <a:tc>
                  <a:txBody>
                    <a:bodyPr/>
                    <a:lstStyle/>
                    <a:p>
                      <a:r>
                        <a:rPr lang="en-US" sz="2000" b="1" dirty="0"/>
                        <a:t>Speed, complex</a:t>
                      </a:r>
                      <a:r>
                        <a:rPr lang="en-US" sz="2000" b="1" baseline="0" dirty="0"/>
                        <a:t> processing</a:t>
                      </a:r>
                      <a:endParaRPr lang="en-US" sz="2000" b="1" dirty="0"/>
                    </a:p>
                  </a:txBody>
                  <a:tcPr/>
                </a:tc>
                <a:tc>
                  <a:txBody>
                    <a:bodyPr/>
                    <a:lstStyle/>
                    <a:p>
                      <a:r>
                        <a:rPr lang="en-US" sz="2000" b="1" dirty="0"/>
                        <a:t>Fast Ingestion of massive datase</a:t>
                      </a:r>
                      <a:r>
                        <a:rPr lang="en-US" sz="2000" dirty="0"/>
                        <a:t>ts</a:t>
                      </a:r>
                    </a:p>
                  </a:txBody>
                  <a:tcPr/>
                </a:tc>
                <a:extLst>
                  <a:ext uri="{0D108BD9-81ED-4DB2-BD59-A6C34878D82A}">
                    <a16:rowId xmlns:a16="http://schemas.microsoft.com/office/drawing/2014/main" val="3257407228"/>
                  </a:ext>
                </a:extLst>
              </a:tr>
              <a:tr h="550857">
                <a:tc>
                  <a:txBody>
                    <a:bodyPr/>
                    <a:lstStyle/>
                    <a:p>
                      <a:r>
                        <a:rPr lang="en-US" sz="2000" dirty="0"/>
                        <a:t>Anomaly</a:t>
                      </a:r>
                      <a:r>
                        <a:rPr lang="en-US" sz="2000" baseline="0" dirty="0"/>
                        <a:t> detection</a:t>
                      </a:r>
                      <a:endParaRPr lang="en-US" sz="2000" dirty="0"/>
                    </a:p>
                  </a:txBody>
                  <a:tcPr/>
                </a:tc>
                <a:tc>
                  <a:txBody>
                    <a:bodyPr/>
                    <a:lstStyle/>
                    <a:p>
                      <a:r>
                        <a:rPr lang="en-US" sz="2000" dirty="0"/>
                        <a:t>Azure ML</a:t>
                      </a:r>
                    </a:p>
                  </a:txBody>
                  <a:tcPr/>
                </a:tc>
                <a:tc>
                  <a:txBody>
                    <a:bodyPr/>
                    <a:lstStyle/>
                    <a:p>
                      <a:r>
                        <a:rPr lang="en-US" sz="2000" dirty="0"/>
                        <a:t>API-Driven</a:t>
                      </a:r>
                      <a:r>
                        <a:rPr lang="en-US" sz="2000" baseline="0" dirty="0"/>
                        <a:t> detection</a:t>
                      </a:r>
                      <a:endParaRPr lang="en-US" sz="2000" dirty="0"/>
                    </a:p>
                  </a:txBody>
                  <a:tcPr/>
                </a:tc>
                <a:tc>
                  <a:txBody>
                    <a:bodyPr/>
                    <a:lstStyle/>
                    <a:p>
                      <a:r>
                        <a:rPr lang="en-US" sz="2000" dirty="0"/>
                        <a:t>Built-in</a:t>
                      </a:r>
                      <a:r>
                        <a:rPr lang="en-US" sz="2000" baseline="0" dirty="0"/>
                        <a:t> algorithms, multi-dev</a:t>
                      </a:r>
                      <a:endParaRPr lang="en-US" sz="2000" dirty="0"/>
                    </a:p>
                  </a:txBody>
                  <a:tcPr/>
                </a:tc>
                <a:extLst>
                  <a:ext uri="{0D108BD9-81ED-4DB2-BD59-A6C34878D82A}">
                    <a16:rowId xmlns:a16="http://schemas.microsoft.com/office/drawing/2014/main" val="3359449905"/>
                  </a:ext>
                </a:extLst>
              </a:tr>
              <a:tr h="550857">
                <a:tc>
                  <a:txBody>
                    <a:bodyPr/>
                    <a:lstStyle/>
                    <a:p>
                      <a:r>
                        <a:rPr lang="en-US" sz="2000" dirty="0"/>
                        <a:t>Reporting </a:t>
                      </a:r>
                    </a:p>
                  </a:txBody>
                  <a:tcPr/>
                </a:tc>
                <a:tc>
                  <a:txBody>
                    <a:bodyPr/>
                    <a:lstStyle/>
                    <a:p>
                      <a:r>
                        <a:rPr lang="en-US" sz="2000" dirty="0"/>
                        <a:t>SQL DB, Power</a:t>
                      </a:r>
                      <a:r>
                        <a:rPr lang="en-US" sz="2000" baseline="0" dirty="0"/>
                        <a:t> BI</a:t>
                      </a:r>
                      <a:endParaRPr lang="en-US" sz="2000" dirty="0"/>
                    </a:p>
                  </a:txBody>
                  <a:tcPr/>
                </a:tc>
                <a:tc>
                  <a:txBody>
                    <a:bodyPr/>
                    <a:lstStyle/>
                    <a:p>
                      <a:r>
                        <a:rPr lang="en-US" sz="2000" dirty="0"/>
                        <a:t>Ease of reporting, data visualization</a:t>
                      </a:r>
                    </a:p>
                  </a:txBody>
                  <a:tcPr/>
                </a:tc>
                <a:tc>
                  <a:txBody>
                    <a:bodyPr/>
                    <a:lstStyle/>
                    <a:p>
                      <a:r>
                        <a:rPr lang="en-US" sz="2000" dirty="0"/>
                        <a:t>Standard queries, action-based visualizations</a:t>
                      </a:r>
                    </a:p>
                  </a:txBody>
                  <a:tcPr/>
                </a:tc>
                <a:extLst>
                  <a:ext uri="{0D108BD9-81ED-4DB2-BD59-A6C34878D82A}">
                    <a16:rowId xmlns:a16="http://schemas.microsoft.com/office/drawing/2014/main" val="2017934572"/>
                  </a:ext>
                </a:extLst>
              </a:tr>
              <a:tr h="550857">
                <a:tc>
                  <a:txBody>
                    <a:bodyPr/>
                    <a:lstStyle/>
                    <a:p>
                      <a:r>
                        <a:rPr lang="en-US" sz="2000" dirty="0"/>
                        <a:t>System</a:t>
                      </a:r>
                      <a:r>
                        <a:rPr lang="en-US" sz="2000" baseline="0" dirty="0"/>
                        <a:t> monitoring and management</a:t>
                      </a:r>
                      <a:endParaRPr lang="en-US" sz="2000" dirty="0"/>
                    </a:p>
                  </a:txBody>
                  <a:tcPr/>
                </a:tc>
                <a:tc>
                  <a:txBody>
                    <a:bodyPr/>
                    <a:lstStyle/>
                    <a:p>
                      <a:r>
                        <a:rPr lang="en-US" sz="2000" dirty="0"/>
                        <a:t>Azure Data Factory,</a:t>
                      </a:r>
                      <a:r>
                        <a:rPr lang="en-US" sz="2000" baseline="0" dirty="0"/>
                        <a:t> Application Insights</a:t>
                      </a:r>
                      <a:endParaRPr lang="en-US" sz="2000" dirty="0"/>
                    </a:p>
                  </a:txBody>
                  <a:tcPr/>
                </a:tc>
                <a:tc>
                  <a:txBody>
                    <a:bodyPr/>
                    <a:lstStyle/>
                    <a:p>
                      <a:r>
                        <a:rPr lang="en-US" sz="2000" dirty="0"/>
                        <a:t>Actionable</a:t>
                      </a:r>
                      <a:r>
                        <a:rPr lang="en-US" sz="2000" baseline="0" dirty="0"/>
                        <a:t> s</a:t>
                      </a:r>
                      <a:r>
                        <a:rPr lang="en-US" sz="2000" dirty="0"/>
                        <a:t>ystem metrics</a:t>
                      </a:r>
                    </a:p>
                  </a:txBody>
                  <a:tcPr/>
                </a:tc>
                <a:tc>
                  <a:txBody>
                    <a:bodyPr/>
                    <a:lstStyle/>
                    <a:p>
                      <a:r>
                        <a:rPr lang="en-US" sz="2000" dirty="0"/>
                        <a:t>OOB or</a:t>
                      </a:r>
                      <a:r>
                        <a:rPr lang="en-US" sz="2000" baseline="0" dirty="0"/>
                        <a:t>chestration and reporting</a:t>
                      </a:r>
                      <a:endParaRPr lang="en-US" sz="2000" dirty="0"/>
                    </a:p>
                  </a:txBody>
                  <a:tcPr/>
                </a:tc>
                <a:extLst>
                  <a:ext uri="{0D108BD9-81ED-4DB2-BD59-A6C34878D82A}">
                    <a16:rowId xmlns:a16="http://schemas.microsoft.com/office/drawing/2014/main" val="2680380203"/>
                  </a:ext>
                </a:extLst>
              </a:tr>
            </a:tbl>
          </a:graphicData>
        </a:graphic>
      </p:graphicFrame>
    </p:spTree>
    <p:extLst>
      <p:ext uri="{BB962C8B-B14F-4D97-AF65-F5344CB8AC3E}">
        <p14:creationId xmlns:p14="http://schemas.microsoft.com/office/powerpoint/2010/main" val="2798652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754702"/>
          </a:xfrm>
        </p:spPr>
        <p:txBody>
          <a:bodyPr vert="horz" wrap="square" lIns="146304" tIns="91440" rIns="146304" bIns="91440" rtlCol="0" anchor="t">
            <a:noAutofit/>
          </a:bodyPr>
          <a:lstStyle/>
          <a:p>
            <a:r>
              <a:rPr lang="en-US" dirty="0">
                <a:solidFill>
                  <a:schemeClr val="bg1">
                    <a:lumMod val="75000"/>
                  </a:schemeClr>
                </a:solidFill>
              </a:rPr>
              <a:t>Azure Stream Analytics</a:t>
            </a:r>
          </a:p>
        </p:txBody>
      </p:sp>
      <p:pic>
        <p:nvPicPr>
          <p:cNvPr id="6" name="Picture 5"/>
          <p:cNvPicPr>
            <a:picLocks noChangeAspect="1"/>
          </p:cNvPicPr>
          <p:nvPr/>
        </p:nvPicPr>
        <p:blipFill>
          <a:blip r:embed="rId3"/>
          <a:stretch>
            <a:fillRect/>
          </a:stretch>
        </p:blipFill>
        <p:spPr>
          <a:xfrm>
            <a:off x="509097" y="1100335"/>
            <a:ext cx="10436920" cy="494877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32437" y="1756827"/>
            <a:ext cx="11969935" cy="3635788"/>
          </a:xfrm>
          <a:prstGeom prst="rect">
            <a:avLst/>
          </a:prstGeom>
        </p:spPr>
      </p:pic>
      <p:sp>
        <p:nvSpPr>
          <p:cNvPr id="8" name="Rectangle 7"/>
          <p:cNvSpPr/>
          <p:nvPr/>
        </p:nvSpPr>
        <p:spPr>
          <a:xfrm>
            <a:off x="431194" y="1104760"/>
            <a:ext cx="11671178" cy="535531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3800" dirty="0"/>
              <a:t>1. Set up the environment for Azure Stream Analytics</a:t>
            </a:r>
          </a:p>
          <a:p>
            <a:r>
              <a:rPr lang="en-US" sz="3800" dirty="0"/>
              <a:t>2. Provision the Azure resources</a:t>
            </a:r>
          </a:p>
          <a:p>
            <a:r>
              <a:rPr lang="en-US" sz="3800" dirty="0"/>
              <a:t>3. Create Stream Analytics job(s)</a:t>
            </a:r>
          </a:p>
          <a:p>
            <a:r>
              <a:rPr lang="en-US" sz="3800" dirty="0"/>
              <a:t>	3.1 Define input sources</a:t>
            </a:r>
          </a:p>
          <a:p>
            <a:r>
              <a:rPr lang="en-US" sz="3800" dirty="0"/>
              <a:t>	3.2 Define output</a:t>
            </a:r>
          </a:p>
          <a:p>
            <a:r>
              <a:rPr lang="en-US" sz="3800" dirty="0"/>
              <a:t>4. Set up the Azure Stream analytics query</a:t>
            </a:r>
          </a:p>
          <a:p>
            <a:r>
              <a:rPr lang="en-US" sz="3800" dirty="0"/>
              <a:t>5. Start the Stream Analytics job</a:t>
            </a:r>
          </a:p>
          <a:p>
            <a:r>
              <a:rPr lang="en-US" sz="3800" dirty="0"/>
              <a:t>6. Check results</a:t>
            </a:r>
          </a:p>
          <a:p>
            <a:r>
              <a:rPr lang="en-US" sz="3800" dirty="0"/>
              <a:t>7. Monitor</a:t>
            </a:r>
          </a:p>
        </p:txBody>
      </p:sp>
    </p:spTree>
    <p:extLst>
      <p:ext uri="{BB962C8B-B14F-4D97-AF65-F5344CB8AC3E}">
        <p14:creationId xmlns:p14="http://schemas.microsoft.com/office/powerpoint/2010/main" val="128293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754702"/>
          </a:xfrm>
        </p:spPr>
        <p:txBody>
          <a:bodyPr vert="horz" wrap="square" lIns="146304" tIns="91440" rIns="146304" bIns="91440" rtlCol="0" anchor="t">
            <a:noAutofit/>
          </a:bodyPr>
          <a:lstStyle/>
          <a:p>
            <a:r>
              <a:rPr lang="en-US" dirty="0">
                <a:solidFill>
                  <a:schemeClr val="bg1">
                    <a:lumMod val="75000"/>
                  </a:schemeClr>
                </a:solidFill>
              </a:rPr>
              <a:t>Azure Data Factory</a:t>
            </a:r>
          </a:p>
        </p:txBody>
      </p:sp>
      <p:sp>
        <p:nvSpPr>
          <p:cNvPr id="3" name="Rectangle 2"/>
          <p:cNvSpPr/>
          <p:nvPr/>
        </p:nvSpPr>
        <p:spPr>
          <a:xfrm>
            <a:off x="921427" y="2357717"/>
            <a:ext cx="10590297" cy="2636397"/>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5399" b="0" i="0" u="none" strike="noStrike" kern="0" cap="none" spc="0" normalizeH="0" baseline="0" noProof="0" dirty="0">
                <a:ln>
                  <a:noFill/>
                </a:ln>
                <a:solidFill>
                  <a:schemeClr val="bg1"/>
                </a:solidFill>
                <a:effectLst/>
                <a:uLnTx/>
                <a:uFillTx/>
                <a:latin typeface="+mj-lt"/>
              </a:rPr>
              <a:t>Create, orchestrate, and manage data movement and enrichment through the cloud</a:t>
            </a:r>
          </a:p>
        </p:txBody>
      </p:sp>
      <p:pic>
        <p:nvPicPr>
          <p:cNvPr id="4" name="Picture 3"/>
          <p:cNvPicPr>
            <a:picLocks noChangeAspect="1"/>
          </p:cNvPicPr>
          <p:nvPr/>
        </p:nvPicPr>
        <p:blipFill>
          <a:blip r:embed="rId3"/>
          <a:stretch>
            <a:fillRect/>
          </a:stretch>
        </p:blipFill>
        <p:spPr>
          <a:xfrm>
            <a:off x="8226387" y="297435"/>
            <a:ext cx="3660330" cy="1730147"/>
          </a:xfrm>
          <a:prstGeom prst="rect">
            <a:avLst/>
          </a:prstGeom>
        </p:spPr>
      </p:pic>
    </p:spTree>
    <p:extLst>
      <p:ext uri="{BB962C8B-B14F-4D97-AF65-F5344CB8AC3E}">
        <p14:creationId xmlns:p14="http://schemas.microsoft.com/office/powerpoint/2010/main" val="118626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30315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Ingest data into the Azure platform</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Explore data using various tools</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Update data documentation</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Create</a:t>
            </a:r>
            <a:r>
              <a:rPr kumimoji="0" lang="en-US" sz="3200" b="0" i="0" u="none" strike="noStrike" kern="1200" cap="none" spc="0" normalizeH="0" noProof="0" dirty="0">
                <a:ln>
                  <a:noFill/>
                </a:ln>
                <a:solidFill>
                  <a:srgbClr val="00B050"/>
                </a:solidFill>
                <a:effectLst/>
                <a:uLnTx/>
                <a:uFillTx/>
                <a:latin typeface="Segoe UI Light"/>
                <a:ea typeface="+mn-ea"/>
                <a:cs typeface="+mn-cs"/>
              </a:rPr>
              <a:t> a mechanism to orchestrate and manage data flows through a solution</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728974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05218"/>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ADF Components</a:t>
            </a:r>
          </a:p>
        </p:txBody>
      </p:sp>
      <p:pic>
        <p:nvPicPr>
          <p:cNvPr id="3" name="Picture 2"/>
          <p:cNvPicPr>
            <a:picLocks noChangeAspect="1"/>
          </p:cNvPicPr>
          <p:nvPr/>
        </p:nvPicPr>
        <p:blipFill>
          <a:blip r:embed="rId3"/>
          <a:stretch>
            <a:fillRect/>
          </a:stretch>
        </p:blipFill>
        <p:spPr>
          <a:xfrm>
            <a:off x="976917" y="1990311"/>
            <a:ext cx="10745076" cy="3294525"/>
          </a:xfrm>
          <a:prstGeom prst="rect">
            <a:avLst/>
          </a:prstGeom>
        </p:spPr>
      </p:pic>
    </p:spTree>
    <p:extLst>
      <p:ext uri="{BB962C8B-B14F-4D97-AF65-F5344CB8AC3E}">
        <p14:creationId xmlns:p14="http://schemas.microsoft.com/office/powerpoint/2010/main" val="195227939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46161"/>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ADF Logical Flow</a:t>
            </a:r>
          </a:p>
        </p:txBody>
      </p:sp>
      <p:pic>
        <p:nvPicPr>
          <p:cNvPr id="4" name="Picture 3"/>
          <p:cNvPicPr>
            <a:picLocks noChangeAspect="1"/>
          </p:cNvPicPr>
          <p:nvPr/>
        </p:nvPicPr>
        <p:blipFill>
          <a:blip r:embed="rId3"/>
          <a:stretch>
            <a:fillRect/>
          </a:stretch>
        </p:blipFill>
        <p:spPr>
          <a:xfrm>
            <a:off x="584632" y="1607329"/>
            <a:ext cx="11499669" cy="3658468"/>
          </a:xfrm>
          <a:prstGeom prst="rect">
            <a:avLst/>
          </a:prstGeom>
        </p:spPr>
      </p:pic>
    </p:spTree>
    <p:extLst>
      <p:ext uri="{BB962C8B-B14F-4D97-AF65-F5344CB8AC3E}">
        <p14:creationId xmlns:p14="http://schemas.microsoft.com/office/powerpoint/2010/main" val="2742045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12436475" cy="736323"/>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ADF Process</a:t>
            </a:r>
          </a:p>
        </p:txBody>
      </p:sp>
      <p:sp>
        <p:nvSpPr>
          <p:cNvPr id="5" name="Rectangle 4"/>
          <p:cNvSpPr/>
          <p:nvPr/>
        </p:nvSpPr>
        <p:spPr>
          <a:xfrm>
            <a:off x="524049" y="1403715"/>
            <a:ext cx="11560252" cy="5016758"/>
          </a:xfrm>
          <a:prstGeom prst="rect">
            <a:avLst/>
          </a:prstGeom>
        </p:spPr>
        <p:txBody>
          <a:bodyPr wrap="square">
            <a:spAutoFit/>
          </a:bodyPr>
          <a:lstStyle/>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Define Architecture</a:t>
            </a:r>
            <a:r>
              <a:rPr kumimoji="0" lang="en-US" sz="4000" b="0" i="0" u="none" strike="noStrike" kern="0" cap="none" spc="0" normalizeH="0" baseline="0" noProof="0" dirty="0">
                <a:ln>
                  <a:noFill/>
                </a:ln>
                <a:solidFill>
                  <a:sysClr val="windowText" lastClr="000000"/>
                </a:solidFill>
                <a:effectLst/>
                <a:uLnTx/>
                <a:uFillTx/>
                <a:latin typeface="Segoe UI Light"/>
              </a:rPr>
              <a:t>: Set up objectives and flow</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the Data Factory</a:t>
            </a:r>
            <a:r>
              <a:rPr kumimoji="0" lang="en-US" sz="4000" b="0" i="0" u="none" strike="noStrike" kern="0" cap="none" spc="0" normalizeH="0" baseline="0" noProof="0" dirty="0">
                <a:ln>
                  <a:noFill/>
                </a:ln>
                <a:solidFill>
                  <a:sysClr val="windowText" lastClr="000000"/>
                </a:solidFill>
                <a:effectLst/>
                <a:uLnTx/>
                <a:uFillTx/>
                <a:latin typeface="Segoe UI Light"/>
              </a:rPr>
              <a:t>: Portal, PowerShell, VS</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Linked Services</a:t>
            </a:r>
            <a:r>
              <a:rPr kumimoji="0" lang="en-US" sz="4000" b="0" i="0" u="none" strike="noStrike" kern="0" cap="none" spc="0" normalizeH="0" baseline="0" noProof="0" dirty="0">
                <a:ln>
                  <a:noFill/>
                </a:ln>
                <a:solidFill>
                  <a:sysClr val="windowText" lastClr="000000"/>
                </a:solidFill>
                <a:effectLst/>
                <a:uLnTx/>
                <a:uFillTx/>
                <a:latin typeface="Segoe UI Light"/>
              </a:rPr>
              <a:t>: Connections to Data and Services</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Datasets</a:t>
            </a:r>
            <a:r>
              <a:rPr kumimoji="0" lang="en-US" sz="4000" b="0" i="0" u="none" strike="noStrike" kern="0" cap="none" spc="0" normalizeH="0" baseline="0" noProof="0" dirty="0">
                <a:ln>
                  <a:noFill/>
                </a:ln>
                <a:solidFill>
                  <a:sysClr val="windowText" lastClr="000000"/>
                </a:solidFill>
                <a:effectLst/>
                <a:uLnTx/>
                <a:uFillTx/>
                <a:latin typeface="Segoe UI Light"/>
              </a:rPr>
              <a:t>: Input and Output</a:t>
            </a:r>
            <a:r>
              <a:rPr kumimoji="0" lang="en-US" sz="4000" b="0" i="0" u="none" strike="noStrike" kern="0" cap="none" spc="0" normalizeH="0" baseline="0" noProof="0" dirty="0">
                <a:ln>
                  <a:noFill/>
                </a:ln>
                <a:solidFill>
                  <a:srgbClr val="C00000"/>
                </a:solidFill>
                <a:effectLst/>
                <a:uLnTx/>
                <a:uFillTx/>
                <a:latin typeface="Segoe UI Light"/>
              </a:rPr>
              <a:t> </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Create Pipeline</a:t>
            </a:r>
            <a:r>
              <a:rPr kumimoji="0" lang="en-US" sz="4000" b="0" i="0" u="none" strike="noStrike" kern="0" cap="none" spc="0" normalizeH="0" baseline="0" noProof="0" dirty="0">
                <a:ln>
                  <a:noFill/>
                </a:ln>
                <a:solidFill>
                  <a:sysClr val="windowText" lastClr="000000"/>
                </a:solidFill>
                <a:effectLst/>
                <a:uLnTx/>
                <a:uFillTx/>
                <a:latin typeface="Segoe UI Light"/>
              </a:rPr>
              <a:t>: Define Activities</a:t>
            </a:r>
            <a:r>
              <a:rPr kumimoji="0" lang="en-US" sz="4000" b="0" i="0" u="none" strike="noStrike" kern="0" cap="none" spc="0" normalizeH="0" baseline="0" noProof="0" dirty="0">
                <a:ln>
                  <a:noFill/>
                </a:ln>
                <a:solidFill>
                  <a:srgbClr val="C00000"/>
                </a:solidFill>
                <a:effectLst/>
                <a:uLnTx/>
                <a:uFillTx/>
                <a:latin typeface="Segoe UI Light"/>
              </a:rPr>
              <a:t> </a:t>
            </a:r>
          </a:p>
          <a:p>
            <a:pPr marL="514251" marR="0" lvl="0" indent="-514251" defTabSz="914224" eaLnBrk="1" fontAlgn="auto" latinLnBrk="0" hangingPunct="1">
              <a:lnSpc>
                <a:spcPct val="100000"/>
              </a:lnSpc>
              <a:spcBef>
                <a:spcPts val="0"/>
              </a:spcBef>
              <a:spcAft>
                <a:spcPts val="0"/>
              </a:spcAft>
              <a:buClrTx/>
              <a:buSzTx/>
              <a:buFont typeface="+mj-lt"/>
              <a:buAutoNum type="arabicPeriod"/>
              <a:tabLst/>
              <a:defRPr/>
            </a:pPr>
            <a:r>
              <a:rPr kumimoji="0" lang="en-US" sz="4000" b="0" i="0" u="none" strike="noStrike" kern="0" cap="none" spc="0" normalizeH="0" baseline="0" noProof="0" dirty="0">
                <a:ln>
                  <a:noFill/>
                </a:ln>
                <a:solidFill>
                  <a:srgbClr val="C00000"/>
                </a:solidFill>
                <a:effectLst/>
                <a:uLnTx/>
                <a:uFillTx/>
                <a:latin typeface="Segoe UI Light"/>
              </a:rPr>
              <a:t>Monitor and Manage</a:t>
            </a:r>
            <a:r>
              <a:rPr kumimoji="0" lang="en-US" sz="4000" b="0" i="0" u="none" strike="noStrike" kern="0" cap="none" spc="0" normalizeH="0" baseline="0" noProof="0" dirty="0">
                <a:ln>
                  <a:noFill/>
                </a:ln>
                <a:solidFill>
                  <a:sysClr val="windowText" lastClr="000000"/>
                </a:solidFill>
                <a:effectLst/>
                <a:uLnTx/>
                <a:uFillTx/>
                <a:latin typeface="Segoe UI Light"/>
              </a:rPr>
              <a:t>: Portal or PowerShell, Alerts and Metrics</a:t>
            </a:r>
          </a:p>
        </p:txBody>
      </p:sp>
    </p:spTree>
    <p:extLst>
      <p:ext uri="{BB962C8B-B14F-4D97-AF65-F5344CB8AC3E}">
        <p14:creationId xmlns:p14="http://schemas.microsoft.com/office/powerpoint/2010/main" val="28738510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r>
              <a:rPr lang="en-US" dirty="0">
                <a:solidFill>
                  <a:schemeClr val="bg1">
                    <a:lumMod val="75000"/>
                  </a:schemeClr>
                </a:solidFill>
              </a:rPr>
              <a:t>1. Design Process</a:t>
            </a:r>
          </a:p>
        </p:txBody>
      </p:sp>
      <p:sp>
        <p:nvSpPr>
          <p:cNvPr id="3" name="Title 1"/>
          <p:cNvSpPr txBox="1">
            <a:spLocks/>
          </p:cNvSpPr>
          <p:nvPr/>
        </p:nvSpPr>
        <p:spPr>
          <a:xfrm>
            <a:off x="891977" y="2163877"/>
            <a:ext cx="10337431" cy="257034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5399" b="0" i="0" u="none" strike="noStrike" kern="1200" cap="none" spc="-102" normalizeH="0" baseline="0" noProof="0" dirty="0">
                <a:ln w="3175">
                  <a:noFill/>
                </a:ln>
                <a:solidFill>
                  <a:schemeClr val="bg1"/>
                </a:solidFill>
                <a:effectLst/>
                <a:uLnTx/>
                <a:uFillTx/>
                <a:latin typeface="+mj-lt"/>
                <a:ea typeface="+mn-ea"/>
                <a:cs typeface="Segoe UI" pitchFamily="34" charset="0"/>
              </a:rPr>
              <a:t>Define data sources, processing requirements, and output – also management and monitoring</a:t>
            </a:r>
          </a:p>
        </p:txBody>
      </p:sp>
    </p:spTree>
    <p:extLst>
      <p:ext uri="{BB962C8B-B14F-4D97-AF65-F5344CB8AC3E}">
        <p14:creationId xmlns:p14="http://schemas.microsoft.com/office/powerpoint/2010/main" val="229881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87349" y="4541466"/>
            <a:ext cx="9134475" cy="1885950"/>
          </a:xfrm>
          <a:prstGeom prst="rect">
            <a:avLst/>
          </a:prstGeom>
        </p:spPr>
      </p:pic>
      <p:sp>
        <p:nvSpPr>
          <p:cNvPr id="2" name="Title 1"/>
          <p:cNvSpPr txBox="1">
            <a:spLocks/>
          </p:cNvSpPr>
          <p:nvPr/>
        </p:nvSpPr>
        <p:spPr>
          <a:xfrm>
            <a:off x="-1" y="0"/>
            <a:ext cx="12436475" cy="908385"/>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Simple ADF:</a:t>
            </a:r>
          </a:p>
        </p:txBody>
      </p:sp>
      <p:sp>
        <p:nvSpPr>
          <p:cNvPr id="75" name="Title 1"/>
          <p:cNvSpPr txBox="1">
            <a:spLocks/>
          </p:cNvSpPr>
          <p:nvPr/>
        </p:nvSpPr>
        <p:spPr>
          <a:xfrm>
            <a:off x="808804" y="1135397"/>
            <a:ext cx="11008844" cy="25904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3264" b="1" i="0" u="none" strike="noStrike" kern="1200" cap="none" spc="-102" normalizeH="0" baseline="0" noProof="0" dirty="0">
                <a:ln w="3175">
                  <a:noFill/>
                </a:ln>
                <a:solidFill>
                  <a:schemeClr val="bg1"/>
                </a:solidFill>
                <a:effectLst/>
                <a:uLnTx/>
                <a:uFillTx/>
                <a:latin typeface="+mj-lt"/>
                <a:ea typeface="+mn-ea"/>
                <a:cs typeface="Segoe UI" pitchFamily="34" charset="0"/>
              </a:rPr>
              <a:t>Business Goal: </a:t>
            </a:r>
            <a:r>
              <a:rPr kumimoji="0" lang="en-US" sz="3264" b="1" i="0" u="none" strike="noStrike" kern="1200" cap="none" spc="-102" normalizeH="0" baseline="0" noProof="0" dirty="0">
                <a:ln w="3175">
                  <a:noFill/>
                </a:ln>
                <a:solidFill>
                  <a:srgbClr val="C00000"/>
                </a:solidFill>
                <a:effectLst/>
                <a:uLnTx/>
                <a:uFillTx/>
                <a:latin typeface="+mj-lt"/>
                <a:ea typeface="+mn-ea"/>
                <a:cs typeface="Segoe UI" pitchFamily="34" charset="0"/>
              </a:rPr>
              <a:t>Transform and Analyze Web Logs each month</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3264" b="1" i="0" u="none" strike="noStrike" kern="1200" cap="none" spc="-102" normalizeH="0" baseline="0" noProof="0" dirty="0">
              <a:ln w="3175">
                <a:noFill/>
              </a:ln>
              <a:solidFill>
                <a:srgbClr val="C00000"/>
              </a:solidFill>
              <a:effectLst/>
              <a:uLnTx/>
              <a:uFillTx/>
              <a:latin typeface="+mj-lt"/>
              <a:ea typeface="+mn-ea"/>
              <a:cs typeface="Segoe UI" pitchFamily="34" charset="0"/>
            </a:endParaRP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3264" b="1" i="0" u="none" strike="noStrike" kern="1200" cap="none" spc="-102" normalizeH="0" baseline="0" noProof="0" dirty="0">
                <a:ln w="3175">
                  <a:noFill/>
                </a:ln>
                <a:solidFill>
                  <a:schemeClr val="bg1"/>
                </a:solidFill>
                <a:effectLst/>
                <a:uLnTx/>
                <a:uFillTx/>
                <a:latin typeface="+mj-lt"/>
                <a:ea typeface="+mn-ea"/>
                <a:cs typeface="Segoe UI" pitchFamily="34" charset="0"/>
              </a:rPr>
              <a:t>Design Process: </a:t>
            </a:r>
            <a:r>
              <a:rPr kumimoji="0" lang="en-US" sz="3264" b="1" i="0" u="none" strike="noStrike" kern="1200" cap="none" spc="-102" normalizeH="0" baseline="0" noProof="0" dirty="0">
                <a:ln w="3175">
                  <a:noFill/>
                </a:ln>
                <a:solidFill>
                  <a:srgbClr val="C00000"/>
                </a:solidFill>
                <a:effectLst/>
                <a:uLnTx/>
                <a:uFillTx/>
                <a:latin typeface="+mj-lt"/>
                <a:ea typeface="+mn-ea"/>
                <a:cs typeface="Segoe UI" pitchFamily="34" charset="0"/>
              </a:rPr>
              <a:t>Transform Raw Weblogs, using a Hive Query, storing the results in Blob Storage</a:t>
            </a:r>
          </a:p>
        </p:txBody>
      </p:sp>
      <p:cxnSp>
        <p:nvCxnSpPr>
          <p:cNvPr id="6" name="Straight Arrow Connector 5"/>
          <p:cNvCxnSpPr/>
          <p:nvPr/>
        </p:nvCxnSpPr>
        <p:spPr>
          <a:xfrm>
            <a:off x="1139774" y="4707682"/>
            <a:ext cx="1269004" cy="36479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p:cNvSpPr/>
          <p:nvPr/>
        </p:nvSpPr>
        <p:spPr>
          <a:xfrm>
            <a:off x="285338" y="3922137"/>
            <a:ext cx="1312456" cy="923330"/>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Web Logs Loaded to Blob</a:t>
            </a:r>
          </a:p>
        </p:txBody>
      </p:sp>
      <p:cxnSp>
        <p:nvCxnSpPr>
          <p:cNvPr id="83" name="Straight Arrow Connector 82"/>
          <p:cNvCxnSpPr/>
          <p:nvPr/>
        </p:nvCxnSpPr>
        <p:spPr>
          <a:xfrm flipV="1">
            <a:off x="9696450" y="3828737"/>
            <a:ext cx="866775" cy="124374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4" name="Rectangle 83"/>
          <p:cNvSpPr/>
          <p:nvPr/>
        </p:nvSpPr>
        <p:spPr>
          <a:xfrm>
            <a:off x="10668723" y="3193040"/>
            <a:ext cx="1371909" cy="1224224"/>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Files ready for analysis and use in AzureML</a:t>
            </a:r>
          </a:p>
        </p:txBody>
      </p:sp>
      <p:pic>
        <p:nvPicPr>
          <p:cNvPr id="7" name="Picture 6"/>
          <p:cNvPicPr>
            <a:picLocks noChangeAspect="1"/>
          </p:cNvPicPr>
          <p:nvPr/>
        </p:nvPicPr>
        <p:blipFill>
          <a:blip r:embed="rId4">
            <a:duotone>
              <a:prstClr val="black"/>
              <a:schemeClr val="accent4">
                <a:tint val="45000"/>
                <a:satMod val="400000"/>
              </a:schemeClr>
            </a:duotone>
          </a:blip>
          <a:stretch>
            <a:fillRect/>
          </a:stretch>
        </p:blipFill>
        <p:spPr>
          <a:xfrm>
            <a:off x="5925382" y="4778683"/>
            <a:ext cx="1202326" cy="1214348"/>
          </a:xfrm>
          <a:prstGeom prst="rect">
            <a:avLst/>
          </a:prstGeom>
        </p:spPr>
      </p:pic>
      <p:cxnSp>
        <p:nvCxnSpPr>
          <p:cNvPr id="17" name="Straight Arrow Connector 16"/>
          <p:cNvCxnSpPr/>
          <p:nvPr/>
        </p:nvCxnSpPr>
        <p:spPr>
          <a:xfrm>
            <a:off x="6458552" y="4225491"/>
            <a:ext cx="115504" cy="55319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17"/>
          <p:cNvSpPr/>
          <p:nvPr/>
        </p:nvSpPr>
        <p:spPr>
          <a:xfrm>
            <a:off x="5381320" y="3556035"/>
            <a:ext cx="2385472" cy="923330"/>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HDInsight HIVE query to transform Log entries</a:t>
            </a:r>
          </a:p>
        </p:txBody>
      </p:sp>
    </p:spTree>
    <p:extLst>
      <p:ext uri="{BB962C8B-B14F-4D97-AF65-F5344CB8AC3E}">
        <p14:creationId xmlns:p14="http://schemas.microsoft.com/office/powerpoint/2010/main" val="2251468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4"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832513"/>
          </a:xfrm>
        </p:spPr>
        <p:txBody>
          <a:bodyPr vert="horz" wrap="square" lIns="146304" tIns="91440" rIns="146304" bIns="91440" rtlCol="0" anchor="t">
            <a:noAutofit/>
          </a:bodyPr>
          <a:lstStyle/>
          <a:p>
            <a:r>
              <a:rPr lang="en-US" dirty="0">
                <a:solidFill>
                  <a:schemeClr val="bg1">
                    <a:lumMod val="75000"/>
                  </a:schemeClr>
                </a:solidFill>
              </a:rPr>
              <a:t>2. Create the Data Factory</a:t>
            </a:r>
          </a:p>
        </p:txBody>
      </p:sp>
      <p:sp>
        <p:nvSpPr>
          <p:cNvPr id="3" name="Title 1"/>
          <p:cNvSpPr txBox="1">
            <a:spLocks/>
          </p:cNvSpPr>
          <p:nvPr/>
        </p:nvSpPr>
        <p:spPr>
          <a:xfrm>
            <a:off x="2550442" y="2367891"/>
            <a:ext cx="7174535" cy="219276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7198" b="0" i="0" u="none" strike="noStrike" kern="1200" cap="none" spc="-102" normalizeH="0" baseline="0" noProof="0" dirty="0">
                <a:ln w="3175">
                  <a:noFill/>
                </a:ln>
                <a:solidFill>
                  <a:schemeClr val="bg1"/>
                </a:solidFill>
                <a:effectLst/>
                <a:uLnTx/>
                <a:uFillTx/>
                <a:latin typeface="+mj-lt"/>
                <a:ea typeface="+mn-ea"/>
                <a:cs typeface="Segoe UI" pitchFamily="34" charset="0"/>
              </a:rPr>
              <a:t>Portal, PowerShell and Visual Studio</a:t>
            </a:r>
          </a:p>
        </p:txBody>
      </p:sp>
    </p:spTree>
    <p:extLst>
      <p:ext uri="{BB962C8B-B14F-4D97-AF65-F5344CB8AC3E}">
        <p14:creationId xmlns:p14="http://schemas.microsoft.com/office/powerpoint/2010/main" val="2751230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497"/>
            <a:ext cx="12436475" cy="845664"/>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Using the Portal</a:t>
            </a:r>
          </a:p>
        </p:txBody>
      </p:sp>
      <p:pic>
        <p:nvPicPr>
          <p:cNvPr id="3" name="Picture 2"/>
          <p:cNvPicPr>
            <a:picLocks noChangeAspect="1"/>
          </p:cNvPicPr>
          <p:nvPr/>
        </p:nvPicPr>
        <p:blipFill>
          <a:blip r:embed="rId3"/>
          <a:stretch>
            <a:fillRect/>
          </a:stretch>
        </p:blipFill>
        <p:spPr>
          <a:xfrm>
            <a:off x="5818229" y="497"/>
            <a:ext cx="6618246" cy="4106279"/>
          </a:xfrm>
          <a:prstGeom prst="rect">
            <a:avLst/>
          </a:prstGeom>
        </p:spPr>
      </p:pic>
      <p:sp>
        <p:nvSpPr>
          <p:cNvPr id="6" name="Title 1"/>
          <p:cNvSpPr txBox="1">
            <a:spLocks/>
          </p:cNvSpPr>
          <p:nvPr/>
        </p:nvSpPr>
        <p:spPr>
          <a:xfrm>
            <a:off x="757082" y="4430856"/>
            <a:ext cx="10361226"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488" b="1" i="0" u="none" strike="noStrike" kern="1200" cap="none" spc="-102" normalizeH="0" baseline="0" noProof="0" dirty="0">
                <a:ln w="3175">
                  <a:noFill/>
                </a:ln>
                <a:solidFill>
                  <a:schemeClr val="bg1"/>
                </a:solidFill>
                <a:effectLst/>
                <a:uLnTx/>
                <a:uFillTx/>
                <a:latin typeface="+mj-lt"/>
                <a:ea typeface="+mn-ea"/>
                <a:cs typeface="Segoe UI" pitchFamily="34" charset="0"/>
              </a:rPr>
              <a:t>Use in Non-MS Clients</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488" b="1" i="0" u="none" strike="noStrike" kern="1200" cap="none" spc="-102" normalizeH="0" baseline="0" noProof="0" dirty="0">
                <a:ln w="3175">
                  <a:noFill/>
                </a:ln>
                <a:solidFill>
                  <a:schemeClr val="bg1"/>
                </a:solidFill>
                <a:effectLst/>
                <a:uLnTx/>
                <a:uFillTx/>
                <a:latin typeface="+mj-lt"/>
                <a:ea typeface="+mn-ea"/>
                <a:cs typeface="Segoe UI" pitchFamily="34" charset="0"/>
              </a:rPr>
              <a:t>Use for Exploration</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488" b="1" i="0" u="none" strike="noStrike" kern="1200" cap="none" spc="-102" normalizeH="0" baseline="0" noProof="0" dirty="0">
                <a:ln w="3175">
                  <a:noFill/>
                </a:ln>
                <a:solidFill>
                  <a:schemeClr val="bg1"/>
                </a:solidFill>
                <a:effectLst/>
                <a:uLnTx/>
                <a:uFillTx/>
                <a:latin typeface="+mj-lt"/>
                <a:ea typeface="+mn-ea"/>
                <a:cs typeface="Segoe UI" pitchFamily="34" charset="0"/>
              </a:rPr>
              <a:t>Use when teaching or in a Demo</a:t>
            </a:r>
          </a:p>
        </p:txBody>
      </p:sp>
    </p:spTree>
    <p:extLst>
      <p:ext uri="{BB962C8B-B14F-4D97-AF65-F5344CB8AC3E}">
        <p14:creationId xmlns:p14="http://schemas.microsoft.com/office/powerpoint/2010/main" val="156500336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496"/>
            <a:ext cx="12436475" cy="804722"/>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Using PowerShell</a:t>
            </a:r>
          </a:p>
        </p:txBody>
      </p:sp>
      <p:pic>
        <p:nvPicPr>
          <p:cNvPr id="3" name="Picture 2"/>
          <p:cNvPicPr>
            <a:picLocks noChangeAspect="1"/>
          </p:cNvPicPr>
          <p:nvPr/>
        </p:nvPicPr>
        <p:blipFill>
          <a:blip r:embed="rId3"/>
          <a:stretch>
            <a:fillRect/>
          </a:stretch>
        </p:blipFill>
        <p:spPr>
          <a:xfrm>
            <a:off x="5749231" y="496"/>
            <a:ext cx="6686363" cy="4258658"/>
          </a:xfrm>
          <a:prstGeom prst="rect">
            <a:avLst/>
          </a:prstGeom>
        </p:spPr>
      </p:pic>
      <p:sp>
        <p:nvSpPr>
          <p:cNvPr id="4" name="Title 1"/>
          <p:cNvSpPr txBox="1">
            <a:spLocks/>
          </p:cNvSpPr>
          <p:nvPr/>
        </p:nvSpPr>
        <p:spPr>
          <a:xfrm>
            <a:off x="199796" y="4411532"/>
            <a:ext cx="11884506"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5399" b="1" i="0" u="none" strike="noStrike" kern="1200" cap="none" spc="-102" normalizeH="0" baseline="0" noProof="0" dirty="0">
                <a:ln w="3175">
                  <a:noFill/>
                </a:ln>
                <a:solidFill>
                  <a:schemeClr val="bg1"/>
                </a:solidFill>
                <a:effectLst/>
                <a:uLnTx/>
                <a:uFillTx/>
                <a:latin typeface="+mj-lt"/>
                <a:ea typeface="+mn-ea"/>
                <a:cs typeface="Segoe UI" pitchFamily="34" charset="0"/>
              </a:rPr>
              <a:t>Use in MS Clients</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5399" b="1" i="0" u="none" strike="noStrike" kern="1200" cap="none" spc="-102" normalizeH="0" baseline="0" noProof="0" dirty="0">
                <a:ln w="3175">
                  <a:noFill/>
                </a:ln>
                <a:solidFill>
                  <a:schemeClr val="bg1"/>
                </a:solidFill>
                <a:effectLst/>
                <a:uLnTx/>
                <a:uFillTx/>
                <a:latin typeface="+mj-lt"/>
                <a:ea typeface="+mn-ea"/>
                <a:cs typeface="Segoe UI" pitchFamily="34" charset="0"/>
              </a:rPr>
              <a:t>Use for Automation</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5399" b="1" i="0" u="none" strike="noStrike" kern="1200" cap="none" spc="-102" normalizeH="0" baseline="0" noProof="0" dirty="0">
                <a:ln w="3175">
                  <a:noFill/>
                </a:ln>
                <a:solidFill>
                  <a:schemeClr val="bg1"/>
                </a:solidFill>
                <a:effectLst/>
                <a:uLnTx/>
                <a:uFillTx/>
                <a:latin typeface="+mj-lt"/>
                <a:ea typeface="+mn-ea"/>
                <a:cs typeface="Segoe UI" pitchFamily="34" charset="0"/>
              </a:rPr>
              <a:t>Use for quick set up and tear down</a:t>
            </a:r>
          </a:p>
        </p:txBody>
      </p:sp>
    </p:spTree>
    <p:extLst>
      <p:ext uri="{BB962C8B-B14F-4D97-AF65-F5344CB8AC3E}">
        <p14:creationId xmlns:p14="http://schemas.microsoft.com/office/powerpoint/2010/main" val="26178136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130" y="0"/>
            <a:ext cx="12436475" cy="845585"/>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Using Visual Studio</a:t>
            </a:r>
          </a:p>
        </p:txBody>
      </p:sp>
      <p:sp>
        <p:nvSpPr>
          <p:cNvPr id="6" name="Title 1"/>
          <p:cNvSpPr txBox="1">
            <a:spLocks/>
          </p:cNvSpPr>
          <p:nvPr/>
        </p:nvSpPr>
        <p:spPr>
          <a:xfrm>
            <a:off x="203498" y="4259154"/>
            <a:ext cx="12025220"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896" b="1" i="0" u="none" strike="noStrike" kern="1200" cap="none" spc="-102" normalizeH="0" baseline="0" noProof="0" dirty="0">
                <a:ln w="3175">
                  <a:noFill/>
                </a:ln>
                <a:solidFill>
                  <a:schemeClr val="bg1"/>
                </a:solidFill>
                <a:effectLst/>
                <a:uLnTx/>
                <a:uFillTx/>
                <a:latin typeface="+mj-lt"/>
                <a:ea typeface="+mn-ea"/>
                <a:cs typeface="Segoe UI" pitchFamily="34" charset="0"/>
              </a:rPr>
              <a:t>Use in mature dev en</a:t>
            </a:r>
            <a:r>
              <a:rPr kumimoji="0" lang="en-US" sz="4896" b="1" i="0" u="none" strike="noStrike" kern="1200" cap="none" spc="-102" normalizeH="0" baseline="0" noProof="0" dirty="0" err="1">
                <a:ln w="3175">
                  <a:noFill/>
                </a:ln>
                <a:solidFill>
                  <a:schemeClr val="bg1"/>
                </a:solidFill>
                <a:effectLst/>
                <a:uLnTx/>
                <a:uFillTx/>
                <a:latin typeface="+mj-lt"/>
                <a:ea typeface="+mn-ea"/>
                <a:cs typeface="Segoe UI" pitchFamily="34" charset="0"/>
              </a:rPr>
              <a:t>vironments</a:t>
            </a:r>
            <a:r>
              <a:rPr kumimoji="0" lang="en-US" sz="4896" b="1" i="0" u="none" strike="noStrike" kern="1200" cap="none" spc="-102" normalizeH="0" baseline="0" noProof="0" dirty="0">
                <a:ln w="3175">
                  <a:noFill/>
                </a:ln>
                <a:solidFill>
                  <a:schemeClr val="bg1"/>
                </a:solidFill>
                <a:effectLst/>
                <a:uLnTx/>
                <a:uFillTx/>
                <a:latin typeface="+mj-lt"/>
                <a:ea typeface="+mn-ea"/>
                <a:cs typeface="Segoe UI" pitchFamily="34" charset="0"/>
              </a:rPr>
              <a:t> </a:t>
            </a:r>
          </a:p>
          <a:p>
            <a:pPr marL="571390" marR="0" lvl="0" indent="-571390" algn="l" defTabSz="932563"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4896" b="1" i="0" u="none" strike="noStrike" kern="1200" cap="none" spc="-102" normalizeH="0" baseline="0" noProof="0" dirty="0">
                <a:ln w="3175">
                  <a:noFill/>
                </a:ln>
                <a:solidFill>
                  <a:schemeClr val="bg1"/>
                </a:solidFill>
                <a:effectLst/>
                <a:uLnTx/>
                <a:uFillTx/>
                <a:latin typeface="+mj-lt"/>
                <a:ea typeface="+mn-ea"/>
                <a:cs typeface="Segoe UI" pitchFamily="34" charset="0"/>
              </a:rPr>
              <a:t>Use when integrated into larger development process</a:t>
            </a:r>
          </a:p>
        </p:txBody>
      </p:sp>
      <p:pic>
        <p:nvPicPr>
          <p:cNvPr id="4" name="Picture 3"/>
          <p:cNvPicPr>
            <a:picLocks noChangeAspect="1"/>
          </p:cNvPicPr>
          <p:nvPr/>
        </p:nvPicPr>
        <p:blipFill>
          <a:blip r:embed="rId3"/>
          <a:stretch>
            <a:fillRect/>
          </a:stretch>
        </p:blipFill>
        <p:spPr>
          <a:xfrm>
            <a:off x="5695656" y="497"/>
            <a:ext cx="6758263" cy="3801522"/>
          </a:xfrm>
          <a:prstGeom prst="rect">
            <a:avLst/>
          </a:prstGeom>
        </p:spPr>
      </p:pic>
    </p:spTree>
    <p:extLst>
      <p:ext uri="{BB962C8B-B14F-4D97-AF65-F5344CB8AC3E}">
        <p14:creationId xmlns:p14="http://schemas.microsoft.com/office/powerpoint/2010/main" val="117228931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736979"/>
          </a:xfrm>
        </p:spPr>
        <p:txBody>
          <a:bodyPr vert="horz" wrap="square" lIns="146304" tIns="91440" rIns="146304" bIns="91440" rtlCol="0" anchor="t">
            <a:noAutofit/>
          </a:bodyPr>
          <a:lstStyle/>
          <a:p>
            <a:r>
              <a:rPr lang="en-US" dirty="0">
                <a:solidFill>
                  <a:schemeClr val="bg1">
                    <a:lumMod val="75000"/>
                  </a:schemeClr>
                </a:solidFill>
              </a:rPr>
              <a:t>3. Create Linked Services</a:t>
            </a:r>
          </a:p>
        </p:txBody>
      </p:sp>
      <p:sp>
        <p:nvSpPr>
          <p:cNvPr id="3" name="Title 1"/>
          <p:cNvSpPr txBox="1">
            <a:spLocks/>
          </p:cNvSpPr>
          <p:nvPr/>
        </p:nvSpPr>
        <p:spPr>
          <a:xfrm>
            <a:off x="874644" y="1978060"/>
            <a:ext cx="10595113" cy="419414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6000" b="0" i="1" u="none" strike="noStrike" kern="1200" cap="none" spc="-102" normalizeH="0" baseline="0" noProof="0" dirty="0">
                <a:ln w="3175">
                  <a:noFill/>
                </a:ln>
                <a:solidFill>
                  <a:schemeClr val="bg1"/>
                </a:solidFill>
                <a:effectLst/>
                <a:uLnTx/>
                <a:uFillTx/>
                <a:latin typeface="+mj-lt"/>
                <a:ea typeface="+mn-ea"/>
                <a:cs typeface="Segoe UI" pitchFamily="34" charset="0"/>
              </a:rPr>
              <a:t>A Connection</a:t>
            </a:r>
            <a:r>
              <a:rPr kumimoji="0" lang="en-US" sz="6000" b="0" i="0" u="none" strike="noStrike" kern="1200" cap="none" spc="-102" normalizeH="0" baseline="0" noProof="0" dirty="0">
                <a:ln w="3175">
                  <a:noFill/>
                </a:ln>
                <a:solidFill>
                  <a:schemeClr val="bg1"/>
                </a:solidFill>
                <a:effectLst/>
                <a:uLnTx/>
                <a:uFillTx/>
                <a:latin typeface="+mj-lt"/>
                <a:ea typeface="+mn-ea"/>
                <a:cs typeface="Segoe UI" pitchFamily="34" charset="0"/>
              </a:rPr>
              <a:t> to Data or </a:t>
            </a:r>
            <a:r>
              <a:rPr kumimoji="0" lang="en-US" sz="6000" b="0" i="1" u="none" strike="noStrike" kern="1200" cap="none" spc="-102" normalizeH="0" baseline="0" noProof="0" dirty="0">
                <a:ln w="3175">
                  <a:noFill/>
                </a:ln>
                <a:solidFill>
                  <a:schemeClr val="bg1"/>
                </a:solidFill>
                <a:effectLst/>
                <a:uLnTx/>
                <a:uFillTx/>
                <a:latin typeface="+mj-lt"/>
                <a:ea typeface="+mn-ea"/>
                <a:cs typeface="Segoe UI" pitchFamily="34" charset="0"/>
              </a:rPr>
              <a:t>Connection </a:t>
            </a:r>
            <a:r>
              <a:rPr kumimoji="0" lang="en-US" sz="6000" b="0" i="0" u="none" strike="noStrike" kern="1200" cap="none" spc="-102" normalizeH="0" baseline="0" noProof="0" dirty="0">
                <a:ln w="3175">
                  <a:noFill/>
                </a:ln>
                <a:solidFill>
                  <a:schemeClr val="bg1"/>
                </a:solidFill>
                <a:effectLst/>
                <a:uLnTx/>
                <a:uFillTx/>
                <a:latin typeface="+mj-lt"/>
                <a:ea typeface="+mn-ea"/>
                <a:cs typeface="Segoe UI" pitchFamily="34" charset="0"/>
              </a:rPr>
              <a:t>to Compute Resource – Also termed “Data Store”</a:t>
            </a:r>
          </a:p>
        </p:txBody>
      </p:sp>
    </p:spTree>
    <p:extLst>
      <p:ext uri="{BB962C8B-B14F-4D97-AF65-F5344CB8AC3E}">
        <p14:creationId xmlns:p14="http://schemas.microsoft.com/office/powerpoint/2010/main" val="3561369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91568"/>
          </a:xfrm>
        </p:spPr>
        <p:txBody>
          <a:bodyPr vert="horz" wrap="square" lIns="146304" tIns="91440" rIns="146304" bIns="91440" rtlCol="0" anchor="t">
            <a:noAutofit/>
          </a:bodyPr>
          <a:lstStyle/>
          <a:p>
            <a:pPr defTabSz="932742"/>
            <a:r>
              <a:rPr lang="en-US" sz="4800" spc="-102" dirty="0">
                <a:ln w="3175">
                  <a:noFill/>
                </a:ln>
                <a:gradFill>
                  <a:gsLst>
                    <a:gs pos="1250">
                      <a:schemeClr val="tx1"/>
                    </a:gs>
                    <a:gs pos="100000">
                      <a:schemeClr val="tx1"/>
                    </a:gs>
                  </a:gsLst>
                  <a:lin ang="5400000" scaled="0"/>
                </a:gra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15221"/>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Data Options</a:t>
            </a:r>
          </a:p>
        </p:txBody>
      </p:sp>
      <p:pic>
        <p:nvPicPr>
          <p:cNvPr id="3" name="Picture 2"/>
          <p:cNvPicPr>
            <a:picLocks noChangeAspect="1"/>
          </p:cNvPicPr>
          <p:nvPr/>
        </p:nvPicPr>
        <p:blipFill>
          <a:blip r:embed="rId3">
            <a:duotone>
              <a:prstClr val="black"/>
              <a:schemeClr val="accent1">
                <a:tint val="45000"/>
                <a:satMod val="400000"/>
              </a:schemeClr>
            </a:duotone>
          </a:blip>
          <a:stretch>
            <a:fillRect/>
          </a:stretch>
        </p:blipFill>
        <p:spPr>
          <a:xfrm>
            <a:off x="247977" y="852912"/>
            <a:ext cx="331635" cy="230527"/>
          </a:xfrm>
          <a:prstGeom prst="rect">
            <a:avLst/>
          </a:prstGeom>
        </p:spPr>
      </p:pic>
      <p:pic>
        <p:nvPicPr>
          <p:cNvPr id="4" name="Picture 3"/>
          <p:cNvPicPr>
            <a:picLocks noChangeAspect="1"/>
          </p:cNvPicPr>
          <p:nvPr/>
        </p:nvPicPr>
        <p:blipFill>
          <a:blip r:embed="rId4">
            <a:duotone>
              <a:prstClr val="black"/>
              <a:schemeClr val="accent1">
                <a:tint val="45000"/>
                <a:satMod val="400000"/>
              </a:schemeClr>
            </a:duotone>
          </a:blip>
          <a:stretch>
            <a:fillRect/>
          </a:stretch>
        </p:blipFill>
        <p:spPr>
          <a:xfrm>
            <a:off x="3018292" y="815221"/>
            <a:ext cx="491635" cy="305907"/>
          </a:xfrm>
          <a:prstGeom prst="rect">
            <a:avLst/>
          </a:prstGeom>
        </p:spPr>
      </p:pic>
      <p:graphicFrame>
        <p:nvGraphicFramePr>
          <p:cNvPr id="9" name="Table 8"/>
          <p:cNvGraphicFramePr>
            <a:graphicFrameLocks noGrp="1"/>
          </p:cNvGraphicFramePr>
          <p:nvPr>
            <p:extLst/>
          </p:nvPr>
        </p:nvGraphicFramePr>
        <p:xfrm>
          <a:off x="199795" y="1211586"/>
          <a:ext cx="12123176" cy="5448842"/>
        </p:xfrm>
        <a:graphic>
          <a:graphicData uri="http://schemas.openxmlformats.org/drawingml/2006/table">
            <a:tbl>
              <a:tblPr>
                <a:tableStyleId>{3C2FFA5D-87B4-456A-9821-1D502468CF0F}</a:tableStyleId>
              </a:tblPr>
              <a:tblGrid>
                <a:gridCol w="2755253">
                  <a:extLst>
                    <a:ext uri="{9D8B030D-6E8A-4147-A177-3AD203B41FA5}">
                      <a16:colId xmlns:a16="http://schemas.microsoft.com/office/drawing/2014/main" val="3574659874"/>
                    </a:ext>
                  </a:extLst>
                </a:gridCol>
                <a:gridCol w="9367923">
                  <a:extLst>
                    <a:ext uri="{9D8B030D-6E8A-4147-A177-3AD203B41FA5}">
                      <a16:colId xmlns:a16="http://schemas.microsoft.com/office/drawing/2014/main" val="1905114080"/>
                    </a:ext>
                  </a:extLst>
                </a:gridCol>
              </a:tblGrid>
              <a:tr h="246475">
                <a:tc>
                  <a:txBody>
                    <a:bodyPr/>
                    <a:lstStyle/>
                    <a:p>
                      <a:r>
                        <a:rPr lang="en-US" sz="1500" b="1" dirty="0"/>
                        <a:t>Source</a:t>
                      </a:r>
                      <a:endParaRPr lang="en-US" sz="1500" b="1" dirty="0">
                        <a:solidFill>
                          <a:srgbClr val="000000"/>
                        </a:solidFill>
                      </a:endParaRPr>
                    </a:p>
                  </a:txBody>
                  <a:tcPr marL="13325" marR="13325" marT="6662" marB="6662" anchor="ctr"/>
                </a:tc>
                <a:tc>
                  <a:txBody>
                    <a:bodyPr/>
                    <a:lstStyle/>
                    <a:p>
                      <a:r>
                        <a:rPr lang="en-US" sz="1500" b="1" dirty="0"/>
                        <a:t>Sink</a:t>
                      </a:r>
                      <a:endParaRPr lang="en-US" sz="1500" b="1" dirty="0">
                        <a:solidFill>
                          <a:srgbClr val="000000"/>
                        </a:solidFill>
                      </a:endParaRPr>
                    </a:p>
                  </a:txBody>
                  <a:tcPr marL="13325" marR="13325" marT="6662" marB="6662" anchor="ctr"/>
                </a:tc>
                <a:extLst>
                  <a:ext uri="{0D108BD9-81ED-4DB2-BD59-A6C34878D82A}">
                    <a16:rowId xmlns:a16="http://schemas.microsoft.com/office/drawing/2014/main" val="1623889821"/>
                  </a:ext>
                </a:extLst>
              </a:tr>
              <a:tr h="479626">
                <a:tc>
                  <a:txBody>
                    <a:bodyPr/>
                    <a:lstStyle/>
                    <a:p>
                      <a:r>
                        <a:rPr lang="en-US" sz="1500" dirty="0"/>
                        <a:t> Blob</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a:t>
                      </a:r>
                      <a:r>
                        <a:rPr lang="en-US" sz="1500" dirty="0" err="1"/>
                        <a:t>OnPrem</a:t>
                      </a:r>
                      <a:r>
                        <a:rPr lang="en-US" sz="1500" dirty="0"/>
                        <a:t> File System,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1967277091"/>
                  </a:ext>
                </a:extLst>
              </a:tr>
              <a:tr h="479626">
                <a:tc>
                  <a:txBody>
                    <a:bodyPr/>
                    <a:lstStyle/>
                    <a:p>
                      <a:r>
                        <a:rPr lang="en-US" sz="1500" dirty="0"/>
                        <a:t> Table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786144791"/>
                  </a:ext>
                </a:extLst>
              </a:tr>
              <a:tr h="479626">
                <a:tc>
                  <a:txBody>
                    <a:bodyPr/>
                    <a:lstStyle/>
                    <a:p>
                      <a:r>
                        <a:rPr lang="en-US" sz="1500" dirty="0"/>
                        <a:t> SQL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896722728"/>
                  </a:ext>
                </a:extLst>
              </a:tr>
              <a:tr h="479626">
                <a:tc>
                  <a:txBody>
                    <a:bodyPr/>
                    <a:lstStyle/>
                    <a:p>
                      <a:r>
                        <a:rPr lang="en-US" sz="1500" dirty="0"/>
                        <a:t> SQL Data Warehouse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370360485"/>
                  </a:ext>
                </a:extLst>
              </a:tr>
              <a:tr h="246475">
                <a:tc>
                  <a:txBody>
                    <a:bodyPr/>
                    <a:lstStyle/>
                    <a:p>
                      <a:r>
                        <a:rPr lang="en-US" sz="1500" dirty="0"/>
                        <a:t> </a:t>
                      </a:r>
                      <a:r>
                        <a:rPr lang="en-US" sz="1500" dirty="0" err="1"/>
                        <a:t>DocumentDB</a:t>
                      </a:r>
                      <a:endParaRPr lang="en-US" sz="1500" dirty="0">
                        <a:solidFill>
                          <a:srgbClr val="000000"/>
                        </a:solidFill>
                      </a:endParaRPr>
                    </a:p>
                  </a:txBody>
                  <a:tcPr marL="13325" marR="13325" marT="6662" marB="6662" anchor="ctr"/>
                </a:tc>
                <a:tc>
                  <a:txBody>
                    <a:bodyPr/>
                    <a:lstStyle/>
                    <a:p>
                      <a:r>
                        <a:rPr lang="en-US" sz="1500" dirty="0"/>
                        <a:t> Blob,  Table,  SQL Database,  SQL Data Warehouse,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67664047"/>
                  </a:ext>
                </a:extLst>
              </a:tr>
              <a:tr h="479626">
                <a:tc>
                  <a:txBody>
                    <a:bodyPr/>
                    <a:lstStyle/>
                    <a:p>
                      <a:r>
                        <a:rPr lang="en-US" sz="1500" dirty="0"/>
                        <a:t> Data Lake Store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DocumentDB</a:t>
                      </a:r>
                      <a:r>
                        <a:rPr lang="en-US" sz="1500" dirty="0"/>
                        <a:t>, </a:t>
                      </a:r>
                      <a:r>
                        <a:rPr lang="en-US" sz="1500" dirty="0" err="1"/>
                        <a:t>OnPrem</a:t>
                      </a:r>
                      <a:r>
                        <a:rPr lang="en-US" sz="1500" dirty="0"/>
                        <a:t> File System,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478473822"/>
                  </a:ext>
                </a:extLst>
              </a:tr>
              <a:tr h="259767">
                <a:tc>
                  <a:txBody>
                    <a:bodyPr/>
                    <a:lstStyle/>
                    <a:p>
                      <a:r>
                        <a:rPr lang="en-US" sz="1500" dirty="0"/>
                        <a:t>SQL Server on IaaS</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1747439040"/>
                  </a:ext>
                </a:extLst>
              </a:tr>
              <a:tr h="479626">
                <a:tc>
                  <a:txBody>
                    <a:bodyPr/>
                    <a:lstStyle/>
                    <a:p>
                      <a:r>
                        <a:rPr lang="en-US" sz="1500" dirty="0" err="1"/>
                        <a:t>OnPrem</a:t>
                      </a:r>
                      <a:r>
                        <a:rPr lang="en-US" sz="1500" dirty="0"/>
                        <a:t> File System</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a:t>
                      </a:r>
                      <a:r>
                        <a:rPr lang="en-US" sz="1500" dirty="0" err="1"/>
                        <a:t>OnPrem</a:t>
                      </a:r>
                      <a:r>
                        <a:rPr lang="en-US" sz="1500" dirty="0"/>
                        <a:t> File System,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2410722271"/>
                  </a:ext>
                </a:extLst>
              </a:tr>
              <a:tr h="259767">
                <a:tc>
                  <a:txBody>
                    <a:bodyPr/>
                    <a:lstStyle/>
                    <a:p>
                      <a:r>
                        <a:rPr lang="en-US" sz="1500" dirty="0" err="1"/>
                        <a:t>OnPrem</a:t>
                      </a:r>
                      <a:r>
                        <a:rPr lang="en-US" sz="1500" dirty="0"/>
                        <a:t> SQL Server</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435880020"/>
                  </a:ext>
                </a:extLst>
              </a:tr>
              <a:tr h="259767">
                <a:tc>
                  <a:txBody>
                    <a:bodyPr/>
                    <a:lstStyle/>
                    <a:p>
                      <a:r>
                        <a:rPr lang="en-US" sz="1500" dirty="0" err="1"/>
                        <a:t>OnPrem</a:t>
                      </a:r>
                      <a:r>
                        <a:rPr lang="en-US" sz="1500" dirty="0"/>
                        <a:t> Oracle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1713423686"/>
                  </a:ext>
                </a:extLst>
              </a:tr>
              <a:tr h="259767">
                <a:tc>
                  <a:txBody>
                    <a:bodyPr/>
                    <a:lstStyle/>
                    <a:p>
                      <a:r>
                        <a:rPr lang="en-US" sz="1500" dirty="0" err="1"/>
                        <a:t>OnPrem</a:t>
                      </a:r>
                      <a:r>
                        <a:rPr lang="en-US" sz="1500" dirty="0"/>
                        <a:t> MySQL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351972753"/>
                  </a:ext>
                </a:extLst>
              </a:tr>
              <a:tr h="259767">
                <a:tc>
                  <a:txBody>
                    <a:bodyPr/>
                    <a:lstStyle/>
                    <a:p>
                      <a:r>
                        <a:rPr lang="en-US" sz="1500" dirty="0" err="1"/>
                        <a:t>OnPrem</a:t>
                      </a:r>
                      <a:r>
                        <a:rPr lang="en-US" sz="1500" dirty="0"/>
                        <a:t> DB2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459064860"/>
                  </a:ext>
                </a:extLst>
              </a:tr>
              <a:tr h="259767">
                <a:tc>
                  <a:txBody>
                    <a:bodyPr/>
                    <a:lstStyle/>
                    <a:p>
                      <a:r>
                        <a:rPr lang="en-US" sz="1500" dirty="0" err="1"/>
                        <a:t>OnPrem</a:t>
                      </a:r>
                      <a:r>
                        <a:rPr lang="en-US" sz="1500" dirty="0"/>
                        <a:t> Teradata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3494564059"/>
                  </a:ext>
                </a:extLst>
              </a:tr>
              <a:tr h="259767">
                <a:tc>
                  <a:txBody>
                    <a:bodyPr/>
                    <a:lstStyle/>
                    <a:p>
                      <a:r>
                        <a:rPr lang="en-US" sz="1500" dirty="0" err="1"/>
                        <a:t>OnPrem</a:t>
                      </a:r>
                      <a:r>
                        <a:rPr lang="en-US" sz="1500" dirty="0"/>
                        <a:t> Sybase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894150089"/>
                  </a:ext>
                </a:extLst>
              </a:tr>
              <a:tr h="259767">
                <a:tc>
                  <a:txBody>
                    <a:bodyPr/>
                    <a:lstStyle/>
                    <a:p>
                      <a:r>
                        <a:rPr lang="en-US" sz="1500" dirty="0" err="1"/>
                        <a:t>OnPrem</a:t>
                      </a:r>
                      <a:r>
                        <a:rPr lang="en-US" sz="1500" dirty="0"/>
                        <a:t> PostgreSQL Database</a:t>
                      </a:r>
                      <a:endParaRPr lang="en-US" sz="1500" dirty="0">
                        <a:solidFill>
                          <a:srgbClr val="000000"/>
                        </a:solidFill>
                      </a:endParaRPr>
                    </a:p>
                  </a:txBody>
                  <a:tcPr marL="13325" marR="13325" marT="6662" marB="6662" anchor="ctr"/>
                </a:tc>
                <a:tc>
                  <a:txBody>
                    <a:bodyPr/>
                    <a:lstStyle/>
                    <a:p>
                      <a:r>
                        <a:rPr lang="en-US" sz="1500" dirty="0"/>
                        <a:t> Blob,  Table,  SQL Database,  SQL Data Warehouse, </a:t>
                      </a:r>
                      <a:r>
                        <a:rPr lang="en-US" sz="1500" dirty="0" err="1"/>
                        <a:t>OnPrem</a:t>
                      </a:r>
                      <a:r>
                        <a:rPr lang="en-US" sz="1500" dirty="0"/>
                        <a:t> SQL Server, SQL Server on IaaS,  Data Lake Store</a:t>
                      </a:r>
                      <a:endParaRPr lang="en-US" sz="1500" dirty="0">
                        <a:solidFill>
                          <a:srgbClr val="000000"/>
                        </a:solidFill>
                      </a:endParaRPr>
                    </a:p>
                  </a:txBody>
                  <a:tcPr marL="13325" marR="13325" marT="6662" marB="6662" anchor="ctr"/>
                </a:tc>
                <a:extLst>
                  <a:ext uri="{0D108BD9-81ED-4DB2-BD59-A6C34878D82A}">
                    <a16:rowId xmlns:a16="http://schemas.microsoft.com/office/drawing/2014/main" val="2992693200"/>
                  </a:ext>
                </a:extLst>
              </a:tr>
            </a:tbl>
          </a:graphicData>
        </a:graphic>
      </p:graphicFrame>
    </p:spTree>
    <p:extLst>
      <p:ext uri="{BB962C8B-B14F-4D97-AF65-F5344CB8AC3E}">
        <p14:creationId xmlns:p14="http://schemas.microsoft.com/office/powerpoint/2010/main" val="320340954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46161"/>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Activity Options</a:t>
            </a:r>
          </a:p>
        </p:txBody>
      </p:sp>
      <p:graphicFrame>
        <p:nvGraphicFramePr>
          <p:cNvPr id="4" name="Table 3"/>
          <p:cNvGraphicFramePr>
            <a:graphicFrameLocks noGrp="1"/>
          </p:cNvGraphicFramePr>
          <p:nvPr>
            <p:extLst/>
          </p:nvPr>
        </p:nvGraphicFramePr>
        <p:xfrm>
          <a:off x="351166" y="1363965"/>
          <a:ext cx="11733135" cy="4749996"/>
        </p:xfrm>
        <a:graphic>
          <a:graphicData uri="http://schemas.openxmlformats.org/drawingml/2006/table">
            <a:tbl>
              <a:tblPr firstRow="1" firstCol="1">
                <a:tableStyleId>{ED083AE6-46FA-4A59-8FB0-9F97EB10719F}</a:tableStyleId>
              </a:tblPr>
              <a:tblGrid>
                <a:gridCol w="6079421">
                  <a:extLst>
                    <a:ext uri="{9D8B030D-6E8A-4147-A177-3AD203B41FA5}">
                      <a16:colId xmlns:a16="http://schemas.microsoft.com/office/drawing/2014/main" val="956320187"/>
                    </a:ext>
                  </a:extLst>
                </a:gridCol>
                <a:gridCol w="5653714">
                  <a:extLst>
                    <a:ext uri="{9D8B030D-6E8A-4147-A177-3AD203B41FA5}">
                      <a16:colId xmlns:a16="http://schemas.microsoft.com/office/drawing/2014/main" val="4203696472"/>
                    </a:ext>
                  </a:extLst>
                </a:gridCol>
              </a:tblGrid>
              <a:tr h="480302">
                <a:tc>
                  <a:txBody>
                    <a:bodyPr/>
                    <a:lstStyle/>
                    <a:p>
                      <a:pPr algn="l"/>
                      <a:r>
                        <a:rPr lang="en-US" sz="2800" dirty="0">
                          <a:solidFill>
                            <a:schemeClr val="bg2"/>
                          </a:solidFill>
                        </a:rPr>
                        <a:t>Transformation activity</a:t>
                      </a:r>
                    </a:p>
                  </a:txBody>
                  <a:tcPr marL="53641" marR="53641" marT="26822" marB="26822" anchor="ctr"/>
                </a:tc>
                <a:tc>
                  <a:txBody>
                    <a:bodyPr/>
                    <a:lstStyle/>
                    <a:p>
                      <a:pPr algn="l"/>
                      <a:r>
                        <a:rPr lang="en-US" sz="2800" dirty="0">
                          <a:solidFill>
                            <a:schemeClr val="bg2"/>
                          </a:solidFill>
                        </a:rPr>
                        <a:t>Compute environment</a:t>
                      </a:r>
                    </a:p>
                  </a:txBody>
                  <a:tcPr marL="53641" marR="53641" marT="26822" marB="26822" anchor="ctr"/>
                </a:tc>
                <a:extLst>
                  <a:ext uri="{0D108BD9-81ED-4DB2-BD59-A6C34878D82A}">
                    <a16:rowId xmlns:a16="http://schemas.microsoft.com/office/drawing/2014/main" val="3464614898"/>
                  </a:ext>
                </a:extLst>
              </a:tr>
              <a:tr h="480302">
                <a:tc>
                  <a:txBody>
                    <a:bodyPr/>
                    <a:lstStyle/>
                    <a:p>
                      <a:pPr algn="l"/>
                      <a:r>
                        <a:rPr lang="en-US" sz="2800" dirty="0">
                          <a:solidFill>
                            <a:schemeClr val="accent4">
                              <a:lumMod val="75000"/>
                            </a:schemeClr>
                          </a:solidFill>
                        </a:rPr>
                        <a:t>Hive</a:t>
                      </a:r>
                    </a:p>
                  </a:txBody>
                  <a:tcPr marL="53641" marR="53641" marT="26822" marB="26822" anchor="ctr"/>
                </a:tc>
                <a:tc>
                  <a:txBody>
                    <a:bodyPr/>
                    <a:lstStyle/>
                    <a:p>
                      <a:pPr algn="l"/>
                      <a:r>
                        <a:rPr lang="en-US" sz="2800" dirty="0">
                          <a:solidFill>
                            <a:schemeClr val="bg2"/>
                          </a:solidFill>
                        </a:rPr>
                        <a:t>HDInsight [Hadoop]</a:t>
                      </a:r>
                    </a:p>
                  </a:txBody>
                  <a:tcPr marL="53641" marR="53641" marT="26822" marB="26822" anchor="ctr"/>
                </a:tc>
                <a:extLst>
                  <a:ext uri="{0D108BD9-81ED-4DB2-BD59-A6C34878D82A}">
                    <a16:rowId xmlns:a16="http://schemas.microsoft.com/office/drawing/2014/main" val="2934412833"/>
                  </a:ext>
                </a:extLst>
              </a:tr>
              <a:tr h="480302">
                <a:tc>
                  <a:txBody>
                    <a:bodyPr/>
                    <a:lstStyle/>
                    <a:p>
                      <a:pPr algn="l"/>
                      <a:r>
                        <a:rPr lang="en-US" sz="2800" dirty="0">
                          <a:solidFill>
                            <a:schemeClr val="accent4">
                              <a:lumMod val="75000"/>
                            </a:schemeClr>
                          </a:solidFill>
                        </a:rPr>
                        <a:t>Pig</a:t>
                      </a:r>
                    </a:p>
                  </a:txBody>
                  <a:tcPr marL="53641" marR="53641" marT="26822" marB="26822" anchor="ctr"/>
                </a:tc>
                <a:tc>
                  <a:txBody>
                    <a:bodyPr/>
                    <a:lstStyle/>
                    <a:p>
                      <a:pPr algn="l"/>
                      <a:r>
                        <a:rPr lang="en-US" sz="2800">
                          <a:solidFill>
                            <a:schemeClr val="bg2"/>
                          </a:solidFill>
                        </a:rPr>
                        <a:t>HDInsight [Hadoop]</a:t>
                      </a:r>
                    </a:p>
                  </a:txBody>
                  <a:tcPr marL="53641" marR="53641" marT="26822" marB="26822" anchor="ctr"/>
                </a:tc>
                <a:extLst>
                  <a:ext uri="{0D108BD9-81ED-4DB2-BD59-A6C34878D82A}">
                    <a16:rowId xmlns:a16="http://schemas.microsoft.com/office/drawing/2014/main" val="1932753488"/>
                  </a:ext>
                </a:extLst>
              </a:tr>
              <a:tr h="480302">
                <a:tc>
                  <a:txBody>
                    <a:bodyPr/>
                    <a:lstStyle/>
                    <a:p>
                      <a:pPr algn="l"/>
                      <a:r>
                        <a:rPr lang="en-US" sz="2800" dirty="0">
                          <a:solidFill>
                            <a:schemeClr val="accent4">
                              <a:lumMod val="75000"/>
                            </a:schemeClr>
                          </a:solidFill>
                        </a:rPr>
                        <a:t>MapReduce</a:t>
                      </a:r>
                    </a:p>
                  </a:txBody>
                  <a:tcPr marL="53641" marR="53641" marT="26822" marB="26822" anchor="ctr"/>
                </a:tc>
                <a:tc>
                  <a:txBody>
                    <a:bodyPr/>
                    <a:lstStyle/>
                    <a:p>
                      <a:pPr algn="l"/>
                      <a:r>
                        <a:rPr lang="en-US" sz="2800">
                          <a:solidFill>
                            <a:schemeClr val="bg2"/>
                          </a:solidFill>
                        </a:rPr>
                        <a:t>HDInsight [Hadoop]</a:t>
                      </a:r>
                    </a:p>
                  </a:txBody>
                  <a:tcPr marL="53641" marR="53641" marT="26822" marB="26822" anchor="ctr"/>
                </a:tc>
                <a:extLst>
                  <a:ext uri="{0D108BD9-81ED-4DB2-BD59-A6C34878D82A}">
                    <a16:rowId xmlns:a16="http://schemas.microsoft.com/office/drawing/2014/main" val="414174395"/>
                  </a:ext>
                </a:extLst>
              </a:tr>
              <a:tr h="480302">
                <a:tc>
                  <a:txBody>
                    <a:bodyPr/>
                    <a:lstStyle/>
                    <a:p>
                      <a:pPr algn="l"/>
                      <a:r>
                        <a:rPr lang="en-US" sz="2800" dirty="0">
                          <a:solidFill>
                            <a:schemeClr val="accent4">
                              <a:lumMod val="75000"/>
                            </a:schemeClr>
                          </a:solidFill>
                        </a:rPr>
                        <a:t>Hadoop Streaming</a:t>
                      </a:r>
                    </a:p>
                  </a:txBody>
                  <a:tcPr marL="53641" marR="53641" marT="26822" marB="26822" anchor="ctr"/>
                </a:tc>
                <a:tc>
                  <a:txBody>
                    <a:bodyPr/>
                    <a:lstStyle/>
                    <a:p>
                      <a:pPr algn="l"/>
                      <a:r>
                        <a:rPr lang="en-US" sz="2800">
                          <a:solidFill>
                            <a:schemeClr val="bg2"/>
                          </a:solidFill>
                        </a:rPr>
                        <a:t>HDInsight [Hadoop]</a:t>
                      </a:r>
                    </a:p>
                  </a:txBody>
                  <a:tcPr marL="53641" marR="53641" marT="26822" marB="26822" anchor="ctr"/>
                </a:tc>
                <a:extLst>
                  <a:ext uri="{0D108BD9-81ED-4DB2-BD59-A6C34878D82A}">
                    <a16:rowId xmlns:a16="http://schemas.microsoft.com/office/drawing/2014/main" val="3159801222"/>
                  </a:ext>
                </a:extLst>
              </a:tr>
              <a:tr h="906962">
                <a:tc>
                  <a:txBody>
                    <a:bodyPr/>
                    <a:lstStyle/>
                    <a:p>
                      <a:pPr algn="l"/>
                      <a:r>
                        <a:rPr lang="en-US" sz="2800" dirty="0">
                          <a:solidFill>
                            <a:schemeClr val="accent4">
                              <a:lumMod val="75000"/>
                            </a:schemeClr>
                          </a:solidFill>
                        </a:rPr>
                        <a:t>Machine Learning activities: Batch Execution and Update Resource</a:t>
                      </a:r>
                    </a:p>
                  </a:txBody>
                  <a:tcPr marL="53641" marR="53641" marT="26822" marB="26822" anchor="ctr"/>
                </a:tc>
                <a:tc>
                  <a:txBody>
                    <a:bodyPr/>
                    <a:lstStyle/>
                    <a:p>
                      <a:pPr algn="l"/>
                      <a:r>
                        <a:rPr lang="en-US" sz="2800" dirty="0">
                          <a:solidFill>
                            <a:schemeClr val="bg2"/>
                          </a:solidFill>
                        </a:rPr>
                        <a:t>Azure VM</a:t>
                      </a:r>
                    </a:p>
                  </a:txBody>
                  <a:tcPr marL="53641" marR="53641" marT="26822" marB="26822" anchor="ctr"/>
                </a:tc>
                <a:extLst>
                  <a:ext uri="{0D108BD9-81ED-4DB2-BD59-A6C34878D82A}">
                    <a16:rowId xmlns:a16="http://schemas.microsoft.com/office/drawing/2014/main" val="80762818"/>
                  </a:ext>
                </a:extLst>
              </a:tr>
              <a:tr h="480302">
                <a:tc>
                  <a:txBody>
                    <a:bodyPr/>
                    <a:lstStyle/>
                    <a:p>
                      <a:pPr algn="l"/>
                      <a:r>
                        <a:rPr lang="en-US" sz="2800" dirty="0">
                          <a:solidFill>
                            <a:schemeClr val="accent4">
                              <a:lumMod val="75000"/>
                            </a:schemeClr>
                          </a:solidFill>
                        </a:rPr>
                        <a:t>Stored Procedure</a:t>
                      </a:r>
                    </a:p>
                  </a:txBody>
                  <a:tcPr marL="53641" marR="53641" marT="26822" marB="26822" anchor="ctr"/>
                </a:tc>
                <a:tc>
                  <a:txBody>
                    <a:bodyPr/>
                    <a:lstStyle/>
                    <a:p>
                      <a:pPr algn="l"/>
                      <a:r>
                        <a:rPr lang="en-US" sz="2800">
                          <a:solidFill>
                            <a:schemeClr val="bg2"/>
                          </a:solidFill>
                        </a:rPr>
                        <a:t>Azure SQL</a:t>
                      </a:r>
                    </a:p>
                  </a:txBody>
                  <a:tcPr marL="53641" marR="53641" marT="26822" marB="26822" anchor="ctr"/>
                </a:tc>
                <a:extLst>
                  <a:ext uri="{0D108BD9-81ED-4DB2-BD59-A6C34878D82A}">
                    <a16:rowId xmlns:a16="http://schemas.microsoft.com/office/drawing/2014/main" val="971551458"/>
                  </a:ext>
                </a:extLst>
              </a:tr>
              <a:tr h="480302">
                <a:tc>
                  <a:txBody>
                    <a:bodyPr/>
                    <a:lstStyle/>
                    <a:p>
                      <a:pPr algn="l"/>
                      <a:r>
                        <a:rPr lang="en-US" sz="2800" dirty="0">
                          <a:solidFill>
                            <a:schemeClr val="accent4">
                              <a:lumMod val="75000"/>
                            </a:schemeClr>
                          </a:solidFill>
                        </a:rPr>
                        <a:t>Data Lake Analytics U-SQL</a:t>
                      </a:r>
                    </a:p>
                  </a:txBody>
                  <a:tcPr marL="53641" marR="53641" marT="26822" marB="26822" anchor="ctr"/>
                </a:tc>
                <a:tc>
                  <a:txBody>
                    <a:bodyPr/>
                    <a:lstStyle/>
                    <a:p>
                      <a:pPr algn="l"/>
                      <a:r>
                        <a:rPr lang="en-US" sz="2800">
                          <a:solidFill>
                            <a:schemeClr val="bg2"/>
                          </a:solidFill>
                        </a:rPr>
                        <a:t>Azure Data Lake Analytics</a:t>
                      </a:r>
                    </a:p>
                  </a:txBody>
                  <a:tcPr marL="53641" marR="53641" marT="26822" marB="26822" anchor="ctr"/>
                </a:tc>
                <a:extLst>
                  <a:ext uri="{0D108BD9-81ED-4DB2-BD59-A6C34878D82A}">
                    <a16:rowId xmlns:a16="http://schemas.microsoft.com/office/drawing/2014/main" val="1912210201"/>
                  </a:ext>
                </a:extLst>
              </a:tr>
              <a:tr h="480302">
                <a:tc>
                  <a:txBody>
                    <a:bodyPr/>
                    <a:lstStyle/>
                    <a:p>
                      <a:pPr algn="l"/>
                      <a:r>
                        <a:rPr lang="en-US" sz="2800" dirty="0" err="1">
                          <a:solidFill>
                            <a:schemeClr val="accent4">
                              <a:lumMod val="75000"/>
                            </a:schemeClr>
                          </a:solidFill>
                        </a:rPr>
                        <a:t>DotNet</a:t>
                      </a:r>
                      <a:endParaRPr lang="en-US" sz="2800" dirty="0">
                        <a:solidFill>
                          <a:schemeClr val="accent4">
                            <a:lumMod val="75000"/>
                          </a:schemeClr>
                        </a:solidFill>
                      </a:endParaRPr>
                    </a:p>
                  </a:txBody>
                  <a:tcPr marL="53641" marR="53641" marT="26822" marB="26822" anchor="ctr"/>
                </a:tc>
                <a:tc>
                  <a:txBody>
                    <a:bodyPr/>
                    <a:lstStyle/>
                    <a:p>
                      <a:pPr algn="l"/>
                      <a:r>
                        <a:rPr lang="en-US" sz="2800" dirty="0">
                          <a:solidFill>
                            <a:schemeClr val="bg2"/>
                          </a:solidFill>
                        </a:rPr>
                        <a:t>HDInsight [Hadoop] or Azure Batch</a:t>
                      </a:r>
                    </a:p>
                  </a:txBody>
                  <a:tcPr marL="53641" marR="53641" marT="26822" marB="26822" anchor="ctr"/>
                </a:tc>
                <a:extLst>
                  <a:ext uri="{0D108BD9-81ED-4DB2-BD59-A6C34878D82A}">
                    <a16:rowId xmlns:a16="http://schemas.microsoft.com/office/drawing/2014/main" val="3107751975"/>
                  </a:ext>
                </a:extLst>
              </a:tr>
            </a:tbl>
          </a:graphicData>
        </a:graphic>
      </p:graphicFrame>
    </p:spTree>
    <p:extLst>
      <p:ext uri="{BB962C8B-B14F-4D97-AF65-F5344CB8AC3E}">
        <p14:creationId xmlns:p14="http://schemas.microsoft.com/office/powerpoint/2010/main" val="28439516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09741" y="1106976"/>
            <a:ext cx="8453375" cy="5517712"/>
          </a:xfrm>
          <a:prstGeom prst="rect">
            <a:avLst/>
          </a:prstGeom>
        </p:spPr>
      </p:pic>
      <p:sp>
        <p:nvSpPr>
          <p:cNvPr id="4" name="Title 1"/>
          <p:cNvSpPr txBox="1">
            <a:spLocks/>
          </p:cNvSpPr>
          <p:nvPr/>
        </p:nvSpPr>
        <p:spPr>
          <a:xfrm>
            <a:off x="-1" y="0"/>
            <a:ext cx="12436475" cy="762581"/>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bg1">
                    <a:lumMod val="75000"/>
                  </a:schemeClr>
                </a:solidFill>
                <a:effectLst/>
                <a:latin typeface="+mj-lt"/>
                <a:cs typeface="Segoe UI" pitchFamily="34" charset="0"/>
              </a:defRPr>
            </a:lvl1pPr>
          </a:lstStyle>
          <a:p>
            <a:r>
              <a:rPr lang="en-US" dirty="0"/>
              <a:t>Gateway for On-Prem</a:t>
            </a:r>
          </a:p>
        </p:txBody>
      </p:sp>
    </p:spTree>
    <p:extLst>
      <p:ext uri="{BB962C8B-B14F-4D97-AF65-F5344CB8AC3E}">
        <p14:creationId xmlns:p14="http://schemas.microsoft.com/office/powerpoint/2010/main" val="222897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436475" cy="919162"/>
          </a:xfrm>
        </p:spPr>
        <p:txBody>
          <a:bodyPr vert="horz" wrap="square" lIns="146304" tIns="91440" rIns="146304" bIns="91440" rtlCol="0" anchor="t">
            <a:noAutofit/>
          </a:bodyPr>
          <a:lstStyle/>
          <a:p>
            <a:r>
              <a:rPr lang="en-US" dirty="0">
                <a:solidFill>
                  <a:schemeClr val="bg1">
                    <a:lumMod val="75000"/>
                  </a:schemeClr>
                </a:solidFill>
              </a:rPr>
              <a:t>4: Create Datasets</a:t>
            </a:r>
          </a:p>
        </p:txBody>
      </p:sp>
      <p:sp>
        <p:nvSpPr>
          <p:cNvPr id="3" name="Rectangle 2"/>
          <p:cNvSpPr/>
          <p:nvPr/>
        </p:nvSpPr>
        <p:spPr>
          <a:xfrm>
            <a:off x="2675229" y="2328490"/>
            <a:ext cx="6704649" cy="2240437"/>
          </a:xfrm>
          <a:prstGeom prst="rect">
            <a:avLst/>
          </a:prstGeom>
        </p:spPr>
        <p:txBody>
          <a:bodyPr/>
          <a:lstStyle/>
          <a:p>
            <a:pPr marL="0" marR="0" lvl="0" indent="0" defTabSz="914224" eaLnBrk="1" fontAlgn="auto" latinLnBrk="0" hangingPunct="1">
              <a:lnSpc>
                <a:spcPct val="90000"/>
              </a:lnSpc>
              <a:spcBef>
                <a:spcPct val="0"/>
              </a:spcBef>
              <a:spcAft>
                <a:spcPts val="0"/>
              </a:spcAft>
              <a:buClrTx/>
              <a:buSzTx/>
              <a:buFontTx/>
              <a:buNone/>
              <a:tabLst/>
              <a:defRPr/>
            </a:pPr>
            <a:r>
              <a:rPr kumimoji="0" lang="en-US" sz="7198" b="0" i="0" u="none" strike="noStrike" kern="0" cap="none" spc="-102" normalizeH="0" baseline="0" noProof="0" dirty="0">
                <a:ln w="3175">
                  <a:noFill/>
                </a:ln>
                <a:solidFill>
                  <a:schemeClr val="bg1"/>
                </a:solidFill>
                <a:effectLst/>
                <a:uLnTx/>
                <a:uFillTx/>
                <a:latin typeface="+mj-lt"/>
                <a:cs typeface="Segoe UI" pitchFamily="34" charset="0"/>
              </a:rPr>
              <a:t>Named reference </a:t>
            </a:r>
            <a:r>
              <a:rPr kumimoji="0" lang="en-US" sz="7198" b="0" i="1" u="none" strike="noStrike" kern="0" cap="none" spc="-102" normalizeH="0" baseline="0" noProof="0" dirty="0">
                <a:ln w="3175">
                  <a:noFill/>
                </a:ln>
                <a:solidFill>
                  <a:schemeClr val="bg1"/>
                </a:solidFill>
                <a:effectLst/>
                <a:uLnTx/>
                <a:uFillTx/>
                <a:latin typeface="+mj-lt"/>
                <a:cs typeface="Segoe UI" pitchFamily="34" charset="0"/>
              </a:rPr>
              <a:t>or </a:t>
            </a:r>
            <a:r>
              <a:rPr kumimoji="0" lang="en-US" sz="7198" b="0" i="0" u="none" strike="noStrike" kern="0" cap="none" spc="-102" normalizeH="0" baseline="0" noProof="0" dirty="0">
                <a:ln w="3175">
                  <a:noFill/>
                </a:ln>
                <a:solidFill>
                  <a:schemeClr val="bg1"/>
                </a:solidFill>
                <a:effectLst/>
                <a:uLnTx/>
                <a:uFillTx/>
                <a:latin typeface="+mj-lt"/>
                <a:cs typeface="Segoe UI" pitchFamily="34" charset="0"/>
              </a:rPr>
              <a:t>pointer </a:t>
            </a:r>
            <a:r>
              <a:rPr kumimoji="0" lang="en-US" sz="7198" b="0" i="1" u="none" strike="noStrike" kern="0" cap="none" spc="-102" normalizeH="0" baseline="0" noProof="0" dirty="0">
                <a:ln w="3175">
                  <a:noFill/>
                </a:ln>
                <a:solidFill>
                  <a:schemeClr val="bg1"/>
                </a:solidFill>
                <a:effectLst/>
                <a:uLnTx/>
                <a:uFillTx/>
                <a:latin typeface="+mj-lt"/>
                <a:cs typeface="Segoe UI" pitchFamily="34" charset="0"/>
              </a:rPr>
              <a:t>to </a:t>
            </a:r>
            <a:r>
              <a:rPr kumimoji="0" lang="en-US" sz="7198" b="0" i="0" u="none" strike="noStrike" kern="0" cap="none" spc="-102" normalizeH="0" baseline="0" noProof="0" dirty="0">
                <a:ln w="3175">
                  <a:noFill/>
                </a:ln>
                <a:solidFill>
                  <a:schemeClr val="bg1"/>
                </a:solidFill>
                <a:effectLst/>
                <a:uLnTx/>
                <a:uFillTx/>
                <a:latin typeface="+mj-lt"/>
                <a:cs typeface="Segoe UI" pitchFamily="34" charset="0"/>
              </a:rPr>
              <a:t>data</a:t>
            </a:r>
          </a:p>
        </p:txBody>
      </p:sp>
    </p:spTree>
    <p:extLst>
      <p:ext uri="{BB962C8B-B14F-4D97-AF65-F5344CB8AC3E}">
        <p14:creationId xmlns:p14="http://schemas.microsoft.com/office/powerpoint/2010/main" val="210824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6060"/>
            <a:ext cx="12436475" cy="859809"/>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Dataset Concepts</a:t>
            </a:r>
          </a:p>
        </p:txBody>
      </p:sp>
      <p:sp>
        <p:nvSpPr>
          <p:cNvPr id="3" name="Rectangle 2"/>
          <p:cNvSpPr/>
          <p:nvPr/>
        </p:nvSpPr>
        <p:spPr>
          <a:xfrm>
            <a:off x="275480" y="853749"/>
            <a:ext cx="11470984" cy="6058340"/>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"name": "&lt;name of dataset&gt;",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"properties":</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"structure": [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"type": "&lt;type of dataset&gt;",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"external": &lt;</a:t>
            </a:r>
            <a:r>
              <a:rPr kumimoji="0" lang="en-US" sz="2000" b="0" i="0" u="none" strike="noStrike" kern="0" cap="none" spc="0" normalizeH="0" baseline="0" noProof="0" dirty="0" err="1">
                <a:ln>
                  <a:noFill/>
                </a:ln>
                <a:solidFill>
                  <a:srgbClr val="C00000"/>
                </a:solidFill>
                <a:effectLst/>
                <a:uLnTx/>
                <a:uFillTx/>
                <a:latin typeface="Segoe UI Light"/>
              </a:rPr>
              <a:t>boolean</a:t>
            </a:r>
            <a:r>
              <a:rPr kumimoji="0" lang="en-US" sz="2000" b="0" i="0" u="none" strike="noStrike" kern="0" cap="none" spc="0" normalizeH="0" baseline="0" noProof="0" dirty="0">
                <a:ln>
                  <a:noFill/>
                </a:ln>
                <a:solidFill>
                  <a:srgbClr val="C00000"/>
                </a:solidFill>
                <a:effectLst/>
                <a:uLnTx/>
                <a:uFillTx/>
                <a:latin typeface="Segoe UI Light"/>
              </a:rPr>
              <a:t> flag to indicate external data&gt;,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r>
              <a:rPr kumimoji="0" lang="en-US" sz="2000" b="0" i="0" u="none" strike="noStrike" kern="0" cap="none" spc="0" normalizeH="0" baseline="0" noProof="0" dirty="0" err="1">
                <a:ln>
                  <a:noFill/>
                </a:ln>
                <a:solidFill>
                  <a:srgbClr val="C00000"/>
                </a:solidFill>
                <a:effectLst/>
                <a:uLnTx/>
                <a:uFillTx/>
                <a:latin typeface="Segoe UI Light"/>
              </a:rPr>
              <a:t>typeProperties</a:t>
            </a:r>
            <a:r>
              <a:rPr kumimoji="0" lang="en-US" sz="2000" b="0" i="0" u="none" strike="noStrike" kern="0" cap="none" spc="0" normalizeH="0" baseline="0" noProof="0" dirty="0">
                <a:ln>
                  <a:noFill/>
                </a:ln>
                <a:solidFill>
                  <a:srgbClr val="C00000"/>
                </a:solidFill>
                <a:effectLst/>
                <a:uLnTx/>
                <a:uFillTx/>
                <a:latin typeface="Segoe UI Light"/>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"availability":</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C00000"/>
              </a:solidFill>
              <a:effectLst/>
              <a:uLnTx/>
              <a:uFillTx/>
              <a:latin typeface="Segoe UI Light"/>
            </a:endParaRP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"policy":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      </a:t>
            </a:r>
          </a:p>
          <a:p>
            <a:pPr marL="0" marR="0" lvl="0" indent="0" defTabSz="914224"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C00000"/>
              </a:solidFill>
              <a:effectLst/>
              <a:uLnTx/>
              <a:uFillTx/>
              <a:latin typeface="Segoe UI Light"/>
            </a:endParaRP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Segoe UI Light"/>
              </a:rPr>
              <a:t>    }</a:t>
            </a:r>
            <a:r>
              <a:rPr kumimoji="0" lang="en-US" sz="2000" b="0" i="0" u="none" strike="noStrike" kern="0" cap="none" spc="0" normalizeH="0" baseline="0" noProof="0" dirty="0">
                <a:ln>
                  <a:noFill/>
                </a:ln>
                <a:solidFill>
                  <a:sysClr val="windowText" lastClr="000000"/>
                </a:solidFill>
                <a:effectLst/>
                <a:uLnTx/>
                <a:uFillTx/>
                <a:latin typeface="Segoe UI Light"/>
              </a:rPr>
              <a:t>.</a:t>
            </a:r>
          </a:p>
        </p:txBody>
      </p:sp>
    </p:spTree>
    <p:extLst>
      <p:ext uri="{BB962C8B-B14F-4D97-AF65-F5344CB8AC3E}">
        <p14:creationId xmlns:p14="http://schemas.microsoft.com/office/powerpoint/2010/main" val="255099012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46161"/>
          </a:xfrm>
        </p:spPr>
        <p:txBody>
          <a:bodyPr vert="horz" wrap="square" lIns="146304" tIns="91440" rIns="146304" bIns="91440" rtlCol="0" anchor="t">
            <a:noAutofit/>
          </a:bodyPr>
          <a:lstStyle/>
          <a:p>
            <a:r>
              <a:rPr lang="en-US" dirty="0">
                <a:solidFill>
                  <a:schemeClr val="bg1">
                    <a:lumMod val="75000"/>
                  </a:schemeClr>
                </a:solidFill>
              </a:rPr>
              <a:t>5. Create Pipelines</a:t>
            </a:r>
          </a:p>
        </p:txBody>
      </p:sp>
      <p:sp>
        <p:nvSpPr>
          <p:cNvPr id="3" name="Title 1"/>
          <p:cNvSpPr txBox="1">
            <a:spLocks/>
          </p:cNvSpPr>
          <p:nvPr/>
        </p:nvSpPr>
        <p:spPr>
          <a:xfrm>
            <a:off x="2520529" y="2581660"/>
            <a:ext cx="7067970" cy="228567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6599" b="0" i="1" u="none" strike="noStrike" kern="1200" cap="none" spc="-102" normalizeH="0" baseline="0" noProof="0" dirty="0">
                <a:ln w="3175">
                  <a:noFill/>
                </a:ln>
                <a:solidFill>
                  <a:schemeClr val="bg1"/>
                </a:solidFill>
                <a:effectLst/>
                <a:uLnTx/>
                <a:uFillTx/>
                <a:latin typeface="+mj-lt"/>
                <a:ea typeface="+mn-ea"/>
                <a:cs typeface="Segoe UI" pitchFamily="34" charset="0"/>
              </a:rPr>
              <a:t>Logical</a:t>
            </a:r>
            <a:r>
              <a:rPr kumimoji="0" lang="en-US" sz="6599" b="0" i="0" u="none" strike="noStrike" kern="1200" cap="none" spc="-102" normalizeH="0" baseline="0" noProof="0" dirty="0">
                <a:ln w="3175">
                  <a:noFill/>
                </a:ln>
                <a:solidFill>
                  <a:schemeClr val="bg1"/>
                </a:solidFill>
                <a:effectLst/>
                <a:uLnTx/>
                <a:uFillTx/>
                <a:latin typeface="+mj-lt"/>
                <a:ea typeface="+mn-ea"/>
                <a:cs typeface="Segoe UI" pitchFamily="34" charset="0"/>
              </a:rPr>
              <a:t> </a:t>
            </a:r>
            <a:r>
              <a:rPr kumimoji="0" lang="en-US" sz="6599" b="0" i="1" u="none" strike="noStrike" kern="1200" cap="none" spc="-102" normalizeH="0" baseline="0" noProof="0" dirty="0">
                <a:ln w="3175">
                  <a:noFill/>
                </a:ln>
                <a:solidFill>
                  <a:schemeClr val="bg1"/>
                </a:solidFill>
                <a:effectLst/>
                <a:uLnTx/>
                <a:uFillTx/>
                <a:latin typeface="+mj-lt"/>
                <a:ea typeface="+mn-ea"/>
                <a:cs typeface="Segoe UI" pitchFamily="34" charset="0"/>
              </a:rPr>
              <a:t>Grouping </a:t>
            </a:r>
            <a:r>
              <a:rPr kumimoji="0" lang="en-US" sz="6599" b="0" i="0" u="none" strike="noStrike" kern="1200" cap="none" spc="-102" normalizeH="0" baseline="0" noProof="0" dirty="0">
                <a:ln w="3175">
                  <a:noFill/>
                </a:ln>
                <a:solidFill>
                  <a:schemeClr val="bg1"/>
                </a:solidFill>
                <a:effectLst/>
                <a:uLnTx/>
                <a:uFillTx/>
                <a:latin typeface="+mj-lt"/>
                <a:ea typeface="+mn-ea"/>
                <a:cs typeface="Segoe UI" pitchFamily="34" charset="0"/>
              </a:rPr>
              <a:t>of Activities</a:t>
            </a:r>
          </a:p>
        </p:txBody>
      </p:sp>
    </p:spTree>
    <p:extLst>
      <p:ext uri="{BB962C8B-B14F-4D97-AF65-F5344CB8AC3E}">
        <p14:creationId xmlns:p14="http://schemas.microsoft.com/office/powerpoint/2010/main" val="192373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11884506" cy="762581"/>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Pipeline JSON</a:t>
            </a:r>
          </a:p>
        </p:txBody>
      </p:sp>
      <p:sp>
        <p:nvSpPr>
          <p:cNvPr id="3" name="Rectangle 2"/>
          <p:cNvSpPr/>
          <p:nvPr/>
        </p:nvSpPr>
        <p:spPr>
          <a:xfrm>
            <a:off x="1570697" y="1059208"/>
            <a:ext cx="8228432" cy="5807216"/>
          </a:xfrm>
          <a:prstGeom prst="rect">
            <a:avLst/>
          </a:prstGeom>
        </p:spPr>
        <p:txBody>
          <a:bodyPr wrap="square">
            <a:spAutoFit/>
          </a:bodyPr>
          <a:lstStyle/>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"name": "</a:t>
            </a:r>
            <a:r>
              <a:rPr kumimoji="0" lang="en-US" sz="2800" b="0" i="0" u="none" strike="noStrike" kern="0" cap="none" spc="0" normalizeH="0" baseline="0" noProof="0" dirty="0" err="1">
                <a:ln>
                  <a:noFill/>
                </a:ln>
                <a:solidFill>
                  <a:srgbClr val="FF0000"/>
                </a:solidFill>
                <a:effectLst/>
                <a:uLnTx/>
                <a:uFillTx/>
              </a:rPr>
              <a:t>PipelineName</a:t>
            </a:r>
            <a:r>
              <a:rPr kumimoji="0" lang="en-US" sz="2800" b="0" i="0" u="none" strike="noStrike" kern="0" cap="none" spc="0" normalizeH="0" baseline="0" noProof="0" dirty="0">
                <a:ln>
                  <a:noFill/>
                </a:ln>
                <a:solidFill>
                  <a:srgbClr val="FF0000"/>
                </a:solidFill>
                <a:effectLst/>
                <a:uLnTx/>
                <a:uFillTx/>
              </a:rPr>
              <a: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"properties":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"description" : "pipeline description",</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"activities":</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0000"/>
              </a:solidFill>
              <a:effectLst/>
              <a:uLnTx/>
              <a:uFillTx/>
            </a:endParaRP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"start": "&lt;start date-time&gt;",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"end": "&lt;end date-time&gt;"</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    }</a:t>
            </a:r>
          </a:p>
          <a:p>
            <a:pPr marL="0" marR="0" lvl="0" indent="0" defTabSz="914224"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a:t>
            </a:r>
          </a:p>
        </p:txBody>
      </p:sp>
    </p:spTree>
    <p:extLst>
      <p:ext uri="{BB962C8B-B14F-4D97-AF65-F5344CB8AC3E}">
        <p14:creationId xmlns:p14="http://schemas.microsoft.com/office/powerpoint/2010/main" val="2019108215"/>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59809"/>
          </a:xfrm>
        </p:spPr>
        <p:txBody>
          <a:bodyPr vert="horz" wrap="square" lIns="146304" tIns="91440" rIns="146304" bIns="91440" rtlCol="0" anchor="t">
            <a:noAutofit/>
          </a:bodyPr>
          <a:lstStyle/>
          <a:p>
            <a:r>
              <a:rPr lang="en-US" dirty="0">
                <a:solidFill>
                  <a:schemeClr val="bg1">
                    <a:lumMod val="75000"/>
                  </a:schemeClr>
                </a:solidFill>
              </a:rPr>
              <a:t>6. Manage and Monitor</a:t>
            </a:r>
          </a:p>
        </p:txBody>
      </p:sp>
      <p:sp>
        <p:nvSpPr>
          <p:cNvPr id="3" name="Title 1"/>
          <p:cNvSpPr txBox="1">
            <a:spLocks/>
          </p:cNvSpPr>
          <p:nvPr/>
        </p:nvSpPr>
        <p:spPr>
          <a:xfrm>
            <a:off x="3441760" y="2947577"/>
            <a:ext cx="6247513" cy="185983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4799" b="1" i="0" u="none" strike="noStrike" kern="1200" cap="none" spc="-102" normalizeH="0" baseline="0" noProof="0" dirty="0">
                <a:ln w="3175">
                  <a:noFill/>
                </a:ln>
                <a:solidFill>
                  <a:schemeClr val="bg1"/>
                </a:solidFill>
                <a:effectLst/>
                <a:uLnTx/>
                <a:uFillTx/>
                <a:latin typeface="+mj-lt"/>
                <a:ea typeface="+mn-ea"/>
                <a:cs typeface="Segoe UI" pitchFamily="34" charset="0"/>
              </a:rPr>
              <a:t>Scheduling, Monitoring, Disposition</a:t>
            </a:r>
          </a:p>
        </p:txBody>
      </p:sp>
    </p:spTree>
    <p:extLst>
      <p:ext uri="{BB962C8B-B14F-4D97-AF65-F5344CB8AC3E}">
        <p14:creationId xmlns:p14="http://schemas.microsoft.com/office/powerpoint/2010/main" val="210543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solidFill>
                  <a:schemeClr val="bg1">
                    <a:lumMod val="75000"/>
                  </a:schemeClr>
                </a:solidFill>
                <a:effectLst/>
                <a:latin typeface="+mj-lt"/>
                <a:cs typeface="Segoe UI" pitchFamily="34" charset="0"/>
              </a:defRPr>
            </a:lvl1pPr>
          </a:lstStyle>
          <a:p>
            <a:r>
              <a:rPr lang="en-US" dirty="0"/>
              <a:t>Locating Failures within a Pipeline</a:t>
            </a:r>
          </a:p>
        </p:txBody>
      </p:sp>
      <p:pic>
        <p:nvPicPr>
          <p:cNvPr id="3" name="Picture 2"/>
          <p:cNvPicPr>
            <a:picLocks noChangeAspect="1"/>
          </p:cNvPicPr>
          <p:nvPr/>
        </p:nvPicPr>
        <p:blipFill>
          <a:blip r:embed="rId3"/>
          <a:stretch>
            <a:fillRect/>
          </a:stretch>
        </p:blipFill>
        <p:spPr>
          <a:xfrm>
            <a:off x="4618264" y="1287775"/>
            <a:ext cx="6857027" cy="5207870"/>
          </a:xfrm>
          <a:prstGeom prst="rect">
            <a:avLst/>
          </a:prstGeom>
        </p:spPr>
      </p:pic>
    </p:spTree>
    <p:extLst>
      <p:ext uri="{BB962C8B-B14F-4D97-AF65-F5344CB8AC3E}">
        <p14:creationId xmlns:p14="http://schemas.microsoft.com/office/powerpoint/2010/main" val="108832629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Create an ADF Project</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55459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1867427966"/>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745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endParaRPr lang="en-US" sz="4399" dirty="0">
              <a:solidFill>
                <a:srgbClr val="00B050"/>
              </a:solidFill>
            </a:endParaRPr>
          </a:p>
        </p:txBody>
      </p:sp>
      <p:graphicFrame>
        <p:nvGraphicFramePr>
          <p:cNvPr id="3" name="Diagram 2"/>
          <p:cNvGraphicFramePr/>
          <p:nvPr>
            <p:extLst>
              <p:ext uri="{D42A27DB-BD31-4B8C-83A1-F6EECF244321}">
                <p14:modId xmlns:p14="http://schemas.microsoft.com/office/powerpoint/2010/main" val="2718616493"/>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8940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833615"/>
          </a:xfrm>
        </p:spPr>
        <p:txBody>
          <a:bodyPr/>
          <a:lstStyle/>
          <a:p>
            <a:r>
              <a:rPr lang="en-US" dirty="0"/>
              <a:t>Data Ingestion</a:t>
            </a:r>
            <a:endParaRPr lang="en-US" sz="5400"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1352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Azure Event Hubs</a:t>
            </a:r>
          </a:p>
        </p:txBody>
      </p:sp>
      <p:pic>
        <p:nvPicPr>
          <p:cNvPr id="6" name="Picture 5"/>
          <p:cNvPicPr>
            <a:picLocks noChangeAspect="1"/>
          </p:cNvPicPr>
          <p:nvPr/>
        </p:nvPicPr>
        <p:blipFill>
          <a:blip r:embed="rId3"/>
          <a:stretch>
            <a:fillRect/>
          </a:stretch>
        </p:blipFill>
        <p:spPr>
          <a:xfrm>
            <a:off x="1009516" y="1615043"/>
            <a:ext cx="10417440" cy="4156364"/>
          </a:xfrm>
          <a:prstGeom prst="rect">
            <a:avLst/>
          </a:prstGeom>
        </p:spPr>
      </p:pic>
    </p:spTree>
    <p:extLst>
      <p:ext uri="{BB962C8B-B14F-4D97-AF65-F5344CB8AC3E}">
        <p14:creationId xmlns:p14="http://schemas.microsoft.com/office/powerpoint/2010/main" val="14801887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8689" y="1526522"/>
            <a:ext cx="11885514" cy="3399713"/>
          </a:xfrm>
        </p:spPr>
        <p:txBody>
          <a:bodyPr/>
          <a:lstStyle/>
          <a:p>
            <a:r>
              <a:rPr lang="en-US" sz="3264" dirty="0"/>
              <a:t>PowerShell</a:t>
            </a:r>
          </a:p>
          <a:p>
            <a:r>
              <a:rPr lang="en-US" sz="3264" dirty="0"/>
              <a:t>Azure Data Factory</a:t>
            </a:r>
          </a:p>
          <a:p>
            <a:r>
              <a:rPr lang="en-US" sz="3264" dirty="0"/>
              <a:t>Azure Event Hubs</a:t>
            </a:r>
          </a:p>
          <a:p>
            <a:r>
              <a:rPr lang="en-US" sz="3264" dirty="0"/>
              <a:t>Azure storage SDKs (.NET, Node.js, python, C++, etc.)</a:t>
            </a:r>
          </a:p>
          <a:p>
            <a:r>
              <a:rPr lang="en-US" sz="3264" dirty="0" err="1"/>
              <a:t>AzCopy</a:t>
            </a:r>
            <a:r>
              <a:rPr lang="en-US" sz="3264" dirty="0"/>
              <a:t> (blob, file, and table only)</a:t>
            </a:r>
          </a:p>
          <a:p>
            <a:r>
              <a:rPr lang="en-US" sz="3264" dirty="0"/>
              <a:t>Import/Export service</a:t>
            </a:r>
          </a:p>
        </p:txBody>
      </p:sp>
      <p:sp>
        <p:nvSpPr>
          <p:cNvPr id="2" name="Title 1"/>
          <p:cNvSpPr>
            <a:spLocks noGrp="1"/>
          </p:cNvSpPr>
          <p:nvPr>
            <p:ph type="title"/>
          </p:nvPr>
        </p:nvSpPr>
        <p:spPr>
          <a:xfrm>
            <a:off x="-1" y="0"/>
            <a:ext cx="12436475" cy="859809"/>
          </a:xfrm>
        </p:spPr>
        <p:txBody>
          <a:bodyPr vert="horz" wrap="square" lIns="146304" tIns="91440" rIns="146304" bIns="91440" rtlCol="0" anchor="t">
            <a:noAutofit/>
          </a:bodyPr>
          <a:lstStyle/>
          <a:p>
            <a:r>
              <a:rPr lang="en-US" dirty="0"/>
              <a:t>Options for data ingestion</a:t>
            </a:r>
          </a:p>
        </p:txBody>
      </p:sp>
    </p:spTree>
    <p:extLst>
      <p:ext uri="{BB962C8B-B14F-4D97-AF65-F5344CB8AC3E}">
        <p14:creationId xmlns:p14="http://schemas.microsoft.com/office/powerpoint/2010/main" val="24382015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8" y="1457199"/>
            <a:ext cx="11884216" cy="4275614"/>
          </a:xfrm>
        </p:spPr>
        <p:txBody>
          <a:bodyPr vert="horz" wrap="square" lIns="149217" tIns="93260" rIns="149217" bIns="93260" rtlCol="0" anchor="t">
            <a:spAutoFit/>
          </a:bodyPr>
          <a:lstStyle/>
          <a:p>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pPr lvl="1"/>
            <a:r>
              <a:rPr lang="en-US" dirty="0"/>
              <a:t>Site-to-site vs. Point-to-site</a:t>
            </a:r>
          </a:p>
          <a:p>
            <a:pPr lvl="1"/>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a:xfrm>
            <a:off x="-1" y="1"/>
            <a:ext cx="12436475" cy="832512"/>
          </a:xfrm>
        </p:spPr>
        <p:txBody>
          <a:bodyPr vert="horz" wrap="square" lIns="146304" tIns="91440" rIns="146304" bIns="91440" rtlCol="0" anchor="t">
            <a:noAutofit/>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32029606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5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7.xml><?xml version="1.0" encoding="utf-8"?>
<a:theme xmlns:a="http://schemas.openxmlformats.org/drawingml/2006/main" name="6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3088</Words>
  <Application>Microsoft Office PowerPoint</Application>
  <PresentationFormat>Custom</PresentationFormat>
  <Paragraphs>413</Paragraphs>
  <Slides>40</Slides>
  <Notes>40</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40</vt:i4>
      </vt:variant>
    </vt:vector>
  </HeadingPairs>
  <TitlesOfParts>
    <vt:vector size="55" baseType="lpstr">
      <vt:lpstr>SimSun</vt:lpstr>
      <vt:lpstr>Arial</vt:lpstr>
      <vt:lpstr>Calibri</vt:lpstr>
      <vt:lpstr>Segoe UI</vt:lpstr>
      <vt:lpstr>Segoe UI Light</vt:lpstr>
      <vt:lpstr>Times New Roman</vt:lpstr>
      <vt:lpstr>Wingdings</vt:lpstr>
      <vt:lpstr>FY15 Enterprise identity theme</vt:lpstr>
      <vt:lpstr>2_WHITE TEMPLATE</vt:lpstr>
      <vt:lpstr>3_WHITE TEMPLATE</vt:lpstr>
      <vt:lpstr>COLOR TEMPLATE</vt:lpstr>
      <vt:lpstr>4_WHITE TEMPLATE</vt:lpstr>
      <vt:lpstr>5_WHITE TEMPLATE</vt:lpstr>
      <vt:lpstr>6_WHITE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Data Ingestion</vt:lpstr>
      <vt:lpstr>Azure Event Hubs</vt:lpstr>
      <vt:lpstr>Options for data ingestion</vt:lpstr>
      <vt:lpstr>Connect on-prem to &lt;anything&gt;</vt:lpstr>
      <vt:lpstr>Lab:</vt:lpstr>
      <vt:lpstr>Data Exploration</vt:lpstr>
      <vt:lpstr>Exploring Data</vt:lpstr>
      <vt:lpstr>Update the Azure Data Catalog</vt:lpstr>
      <vt:lpstr>Lab:</vt:lpstr>
      <vt:lpstr>Update Data</vt:lpstr>
      <vt:lpstr>PowerPoint Presentation</vt:lpstr>
      <vt:lpstr>PowerPoint Presentation</vt:lpstr>
      <vt:lpstr>Azure Stream Analytics</vt:lpstr>
      <vt:lpstr>Azure Data Factory</vt:lpstr>
      <vt:lpstr>PowerPoint Presentation</vt:lpstr>
      <vt:lpstr>PowerPoint Presentation</vt:lpstr>
      <vt:lpstr>PowerPoint Presentation</vt:lpstr>
      <vt:lpstr>1. Design Process</vt:lpstr>
      <vt:lpstr>PowerPoint Presentation</vt:lpstr>
      <vt:lpstr>2. Create the Data Factory</vt:lpstr>
      <vt:lpstr>PowerPoint Presentation</vt:lpstr>
      <vt:lpstr>PowerPoint Presentation</vt:lpstr>
      <vt:lpstr>PowerPoint Presentation</vt:lpstr>
      <vt:lpstr>3. Create Linked Services</vt:lpstr>
      <vt:lpstr>PowerPoint Presentation</vt:lpstr>
      <vt:lpstr>PowerPoint Presentation</vt:lpstr>
      <vt:lpstr>PowerPoint Presentation</vt:lpstr>
      <vt:lpstr>4: Create Datasets</vt:lpstr>
      <vt:lpstr>PowerPoint Presentation</vt:lpstr>
      <vt:lpstr>5. Create Pipelines</vt:lpstr>
      <vt:lpstr>PowerPoint Presentation</vt:lpstr>
      <vt:lpstr>6. Manage and Monitor</vt:lpstr>
      <vt:lpstr>PowerPoint Presentation</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2017-09-08T21:12:30Z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2017-05-18T16:08:27.9605462-04:00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