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61" r:id="rId4"/>
    <p:sldMasterId id="2147484567" r:id="rId5"/>
    <p:sldMasterId id="2147484574" r:id="rId6"/>
  </p:sldMasterIdLst>
  <p:notesMasterIdLst>
    <p:notesMasterId r:id="rId22"/>
  </p:notesMasterIdLst>
  <p:handoutMasterIdLst>
    <p:handoutMasterId r:id="rId23"/>
  </p:handoutMasterIdLst>
  <p:sldIdLst>
    <p:sldId id="1624" r:id="rId7"/>
    <p:sldId id="1616" r:id="rId8"/>
    <p:sldId id="1606" r:id="rId9"/>
    <p:sldId id="1617" r:id="rId10"/>
    <p:sldId id="1618" r:id="rId11"/>
    <p:sldId id="1611" r:id="rId12"/>
    <p:sldId id="1612" r:id="rId13"/>
    <p:sldId id="1614" r:id="rId14"/>
    <p:sldId id="1615" r:id="rId15"/>
    <p:sldId id="1613" r:id="rId16"/>
    <p:sldId id="1619" r:id="rId17"/>
    <p:sldId id="1620" r:id="rId18"/>
    <p:sldId id="1621" r:id="rId19"/>
    <p:sldId id="1622" r:id="rId20"/>
    <p:sldId id="1502"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72452" autoAdjust="0"/>
  </p:normalViewPr>
  <p:slideViewPr>
    <p:cSldViewPr snapToGrid="0">
      <p:cViewPr varScale="1">
        <p:scale>
          <a:sx n="75" d="100"/>
          <a:sy n="75" d="100"/>
        </p:scale>
        <p:origin x="1092"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1020"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a:solidFill>
                <a:schemeClr val="bg1"/>
              </a:solidFill>
              <a:latin typeface="+mj-lt"/>
            </a:rPr>
            <a:t>Handoff</a:t>
          </a:r>
          <a:endParaRPr lang="en-US" sz="1900" dirty="0">
            <a:solidFill>
              <a:schemeClr val="bg1"/>
            </a:solidFill>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a:t>Data Catalog</a:t>
          </a:r>
          <a:endParaRPr lang="en-US" dirty="0"/>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a:t>Data Factory</a:t>
          </a:r>
          <a:endParaRPr lang="en-US" dirty="0"/>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a:t>Data Lake</a:t>
          </a:r>
          <a:endParaRPr lang="en-US"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a:t>Data Lake</a:t>
          </a:r>
          <a:endParaRPr lang="en-US" dirty="0"/>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a:t>Azure Storage</a:t>
          </a:r>
          <a:endParaRPr lang="en-US" dirty="0"/>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a:t>Stream Analytics</a:t>
          </a:r>
          <a:endParaRPr lang="en-US"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a:t>Analysis Services</a:t>
          </a:r>
          <a:endParaRPr lang="en-US"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a:t>Power BI</a:t>
          </a:r>
          <a:endParaRPr lang="en-US" dirty="0"/>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a:t>R</a:t>
          </a:r>
          <a:endParaRPr lang="en-US" dirty="0"/>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custT="1"/>
      <dgm:spPr/>
      <dgm:t>
        <a:bodyPr/>
        <a:lstStyle/>
        <a:p>
          <a:r>
            <a:rPr lang="en-US" sz="2000" b="1" kern="1200" dirty="0">
              <a:solidFill>
                <a:srgbClr val="7FBA00">
                  <a:lumMod val="75000"/>
                </a:srgbClr>
              </a:solidFill>
              <a:latin typeface="Segoe UI"/>
              <a:ea typeface="+mn-ea"/>
              <a:cs typeface="+mn-cs"/>
            </a:rPr>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Machine Learning</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chemeClr val="bg1"/>
              </a:solidFill>
              <a:latin typeface="+mj-lt"/>
            </a:rPr>
            <a:t>Testing and Validation</a:t>
          </a:r>
        </a:p>
        <a:p>
          <a:pPr marL="171450" lvl="1" indent="-171450" algn="l" defTabSz="844550">
            <a:lnSpc>
              <a:spcPct val="90000"/>
            </a:lnSpc>
            <a:spcBef>
              <a:spcPct val="0"/>
            </a:spcBef>
            <a:spcAft>
              <a:spcPct val="15000"/>
            </a:spcAft>
            <a:buChar char="•"/>
          </a:pPr>
          <a:r>
            <a:rPr lang="en-US" sz="1900" kern="1200">
              <a:solidFill>
                <a:schemeClr val="bg1"/>
              </a:solidFill>
              <a:latin typeface="+mj-lt"/>
            </a:rPr>
            <a:t>Handoff</a:t>
          </a:r>
          <a:endParaRPr lang="en-US" sz="1900" kern="1200" dirty="0">
            <a:solidFill>
              <a:schemeClr val="bg1"/>
            </a:solidFill>
            <a:latin typeface="+mj-lt"/>
          </a:endParaRPr>
        </a:p>
        <a:p>
          <a:pPr marL="171450" lvl="1" indent="-171450" algn="l" defTabSz="844550">
            <a:lnSpc>
              <a:spcPct val="90000"/>
            </a:lnSpc>
            <a:spcBef>
              <a:spcPct val="0"/>
            </a:spcBef>
            <a:spcAft>
              <a:spcPct val="15000"/>
            </a:spcAft>
            <a:buChar char="•"/>
          </a:pPr>
          <a:r>
            <a:rPr lang="en-US" sz="1900" kern="1200" dirty="0">
              <a:solidFill>
                <a:schemeClr val="bg1"/>
              </a:solidFill>
              <a:latin typeface="+mj-lt"/>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Information Management</a:t>
          </a:r>
          <a:endParaRPr lang="en-US" sz="2000" kern="1200" dirty="0"/>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Data Catalog</a:t>
          </a:r>
          <a:endParaRPr lang="en-US" sz="2000" kern="1200" dirty="0"/>
        </a:p>
        <a:p>
          <a:pPr marL="228600" lvl="1" indent="-228600" algn="l" defTabSz="889000">
            <a:lnSpc>
              <a:spcPct val="90000"/>
            </a:lnSpc>
            <a:spcBef>
              <a:spcPct val="0"/>
            </a:spcBef>
            <a:spcAft>
              <a:spcPct val="15000"/>
            </a:spcAft>
            <a:buChar char="•"/>
          </a:pPr>
          <a:r>
            <a:rPr lang="en-US" sz="2000" kern="1200"/>
            <a:t>Data Factory</a:t>
          </a:r>
          <a:endParaRPr lang="en-US" sz="2000" kern="1200" dirty="0"/>
        </a:p>
        <a:p>
          <a:pPr marL="228600" lvl="1" indent="-228600" algn="l" defTabSz="889000">
            <a:lnSpc>
              <a:spcPct val="90000"/>
            </a:lnSpc>
            <a:spcBef>
              <a:spcPct val="0"/>
            </a:spcBef>
            <a:spcAft>
              <a:spcPct val="15000"/>
            </a:spcAft>
            <a:buChar char="•"/>
          </a:pPr>
          <a:r>
            <a:rPr lang="en-US" sz="2000" kern="1200"/>
            <a:t>Event Hubs</a:t>
          </a:r>
          <a:endParaRPr lang="en-US" sz="2000" kern="1200" dirty="0"/>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Big Data</a:t>
          </a:r>
          <a:endParaRPr lang="en-US" sz="2000" kern="1200" dirty="0"/>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Azure Storage</a:t>
          </a:r>
          <a:endParaRPr lang="en-US" sz="2000" kern="1200" dirty="0"/>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SQL Data Warehouse</a:t>
          </a:r>
          <a:endParaRPr lang="en-US" sz="2000" kern="1200" dirty="0"/>
        </a:p>
        <a:p>
          <a:pPr marL="228600" lvl="1" indent="-228600" algn="l" defTabSz="889000">
            <a:lnSpc>
              <a:spcPct val="90000"/>
            </a:lnSpc>
            <a:spcBef>
              <a:spcPct val="0"/>
            </a:spcBef>
            <a:spcAft>
              <a:spcPct val="15000"/>
            </a:spcAft>
            <a:buChar char="•"/>
          </a:pPr>
          <a:r>
            <a:rPr lang="en-US" sz="2000" kern="1200"/>
            <a:t>Cosmos DB</a:t>
          </a:r>
          <a:endParaRPr lang="en-US" sz="2000" kern="1200" dirty="0"/>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Intelligence and Advanced Analytics</a:t>
          </a:r>
          <a:endParaRPr lang="en-US" sz="2000" kern="1200" dirty="0"/>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Machine Learning</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Stream Analytics</a:t>
          </a:r>
          <a:endParaRPr lang="en-US" sz="2000" kern="1200" dirty="0"/>
        </a:p>
        <a:p>
          <a:pPr marL="228600" lvl="1" indent="-228600" algn="l" defTabSz="889000">
            <a:lnSpc>
              <a:spcPct val="90000"/>
            </a:lnSpc>
            <a:spcBef>
              <a:spcPct val="0"/>
            </a:spcBef>
            <a:spcAft>
              <a:spcPct val="15000"/>
            </a:spcAft>
            <a:buChar char="•"/>
          </a:pPr>
          <a:r>
            <a:rPr lang="en-US" sz="2000" kern="1200"/>
            <a:t>Analysis Services</a:t>
          </a:r>
          <a:endParaRPr lang="en-US" sz="2000" kern="1200" dirty="0"/>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Visualization</a:t>
          </a:r>
          <a:endParaRPr lang="en-US" sz="2000" kern="1200" dirty="0"/>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Power BI</a:t>
          </a:r>
          <a:endParaRPr lang="en-US" sz="2000" kern="1200" dirty="0"/>
        </a:p>
        <a:p>
          <a:pPr marL="228600" lvl="1" indent="-228600" algn="l" defTabSz="889000">
            <a:lnSpc>
              <a:spcPct val="90000"/>
            </a:lnSpc>
            <a:spcBef>
              <a:spcPct val="0"/>
            </a:spcBef>
            <a:spcAft>
              <a:spcPct val="15000"/>
            </a:spcAft>
            <a:buChar char="•"/>
          </a:pPr>
          <a:r>
            <a:rPr lang="en-US" sz="2000" kern="1200"/>
            <a:t>R</a:t>
          </a:r>
          <a:endParaRPr lang="en-US" sz="2000" kern="1200" dirty="0"/>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Solutions</a:t>
          </a:r>
          <a:endParaRPr lang="en-US" sz="2000" kern="1200" dirty="0"/>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9/8/2017 2:17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73730" cy="1785223"/>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60320"/>
            <a:ext cx="6225540" cy="58978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3618763"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Customer Acceptance</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echnet.microsoft.com/en-us/library/ms124438(v=sql.10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a:t>
            </a:r>
            <a:r>
              <a:rPr lang="en-US" dirty="0"/>
              <a:t>page – https://aka.ms/businessanalyticsandai </a:t>
            </a:r>
            <a:endParaRPr lang="en-US" sz="1800" baseline="0" dirty="0"/>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98968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Retrain using Azure Data</a:t>
            </a:r>
            <a:r>
              <a:rPr lang="en-US" baseline="0" dirty="0"/>
              <a:t> Factory: https://azure.microsoft.com/en-us/blog/retraining-and-updating-azure-machine-learning-models-with-azure-data-factory/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1059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Project Post-Mortem</a:t>
            </a:r>
            <a:r>
              <a:rPr lang="en-US" baseline="0" dirty="0"/>
              <a:t> document: https://github.com/Azure/Azure-TDSP-ProjectTemplate/blob/master/Docs/Project/Exit%20Report.md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7151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a:xfrm>
            <a:off x="381000" y="2599981"/>
            <a:ext cx="6096000" cy="6235547"/>
          </a:xfrm>
        </p:spPr>
        <p:txBody>
          <a:bodyPr/>
          <a:lstStyle/>
          <a:p>
            <a:pPr marL="445862" lvl="1" indent="-228600">
              <a:buFont typeface="+mj-lt"/>
              <a:buAutoNum type="arabicPeriod"/>
              <a:defRPr/>
            </a:pPr>
            <a:r>
              <a:rPr lang="en-US">
                <a:latin typeface="+mn-lt"/>
              </a:rPr>
              <a:t>Read this page</a:t>
            </a:r>
            <a:r>
              <a:rPr lang="en-US" baseline="0">
                <a:latin typeface="+mn-lt"/>
              </a:rPr>
              <a:t> - https://docs.microsoft.com/en-us/azure/application-insights/app-insights-overview</a:t>
            </a:r>
            <a:endParaRPr lang="en-US">
              <a:latin typeface="+mn-lt"/>
            </a:endParaRPr>
          </a:p>
          <a:p>
            <a:pPr marL="445862" lvl="1" indent="-228600">
              <a:buFont typeface="+mj-lt"/>
              <a:buAutoNum type="arabicPeriod"/>
              <a:defRPr/>
            </a:pPr>
            <a:r>
              <a:rPr lang="en-US" dirty="0">
                <a:latin typeface="+mn-lt"/>
              </a:rPr>
              <a:t>Review this video with the instructor - https://applicationanalytics-media.azureedge.net/home_page_video.mp4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67367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6606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AdventureWorks Data Dictionary:</a:t>
            </a:r>
            <a:r>
              <a:rPr lang="en-US" baseline="0" dirty="0"/>
              <a:t> </a:t>
            </a:r>
            <a:r>
              <a:rPr lang="en-US" baseline="0" dirty="0">
                <a:hlinkClick r:id="rId3"/>
              </a:rPr>
              <a:t>https://technet.microsoft.com/en-us/library/ms124438(v=sql.100).aspx</a:t>
            </a:r>
            <a:r>
              <a:rPr lang="en-US" baseline="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3011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 be able to:</a:t>
            </a:r>
          </a:p>
          <a:p>
            <a:pPr marL="445862" lvl="1" indent="-228600">
              <a:buFont typeface="+mj-lt"/>
              <a:buAutoNum type="arabicPeriod"/>
            </a:pPr>
            <a:r>
              <a:rPr lang="en-US" baseline="0" dirty="0"/>
              <a:t>Alter your solution</a:t>
            </a:r>
          </a:p>
          <a:p>
            <a:pPr marL="445862" lvl="1" indent="-228600">
              <a:buFont typeface="+mj-lt"/>
              <a:buAutoNum type="arabicPeriod"/>
            </a:pPr>
            <a:r>
              <a:rPr lang="en-US" baseline="0" dirty="0"/>
              <a:t>Work with your customer to use the solution</a:t>
            </a:r>
          </a:p>
          <a:p>
            <a:pPr marL="445862" lvl="1" indent="-228600">
              <a:buFont typeface="+mj-lt"/>
              <a:buAutoNum type="arabicPeriod"/>
            </a:pPr>
            <a:r>
              <a:rPr lang="en-US" baseline="0" dirty="0"/>
              <a:t>Hand over the solution to the customer</a:t>
            </a:r>
          </a:p>
          <a:p>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178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Microsoft Business Analytics and AI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299546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1976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List of API’s: https://azure.microsoft.com/en-us/services/cognitive-services/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7682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Creating custom solutions:</a:t>
            </a:r>
            <a:r>
              <a:rPr lang="en-US" baseline="0" dirty="0"/>
              <a:t> https://start.cortanaintelligence.com/CustomSolutions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7475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Creating custom solutions:</a:t>
            </a:r>
            <a:r>
              <a:rPr lang="en-US" baseline="0" dirty="0"/>
              <a:t> https://start.cortanaintelligence.com/CustomSolutions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653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Overview: https://docs.microsoft.com/en-us/azure/application-insights/app-insights-overview</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419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0877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1"/>
            <a:ext cx="3278492" cy="704445"/>
          </a:xfrm>
          <a:prstGeom prst="rect">
            <a:avLst/>
          </a:prstGeom>
        </p:spPr>
      </p:pic>
    </p:spTree>
    <p:extLst>
      <p:ext uri="{BB962C8B-B14F-4D97-AF65-F5344CB8AC3E}">
        <p14:creationId xmlns:p14="http://schemas.microsoft.com/office/powerpoint/2010/main" val="18071302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9"/>
            <a:ext cx="5486718" cy="917575"/>
          </a:xfrm>
        </p:spPr>
        <p:txBody>
          <a:bodyPr/>
          <a:lstStyle>
            <a:lvl1pPr>
              <a:defRPr sz="5998">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5"/>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8292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037404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AF6144DE-C2B1-47B1-917E-352D30D9E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911914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144DE-C2B1-47B1-917E-352D30D9E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2516112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6144DE-C2B1-47B1-917E-352D30D9E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3432034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6144DE-C2B1-47B1-917E-352D30D9E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2307255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6144DE-C2B1-47B1-917E-352D30D9E536}"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875505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6144DE-C2B1-47B1-917E-352D30D9E536}"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62447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144DE-C2B1-47B1-917E-352D30D9E536}"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2252804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AF6144DE-C2B1-47B1-917E-352D30D9E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4201902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AF6144DE-C2B1-47B1-917E-352D30D9E536}"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428980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144DE-C2B1-47B1-917E-352D30D9E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3136078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144DE-C2B1-47B1-917E-352D30D9E536}"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583798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30894854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9/8/2017</a:t>
            </a:fld>
            <a:endParaRPr lang="en-US"/>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17746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86191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67501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6" y="-635"/>
            <a:ext cx="12435840" cy="6995160"/>
          </a:xfrm>
          <a:prstGeom prst="rect">
            <a:avLst/>
          </a:prstGeom>
        </p:spPr>
      </p:pic>
      <p:sp>
        <p:nvSpPr>
          <p:cNvPr id="2" name="Rectangle 1"/>
          <p:cNvSpPr/>
          <p:nvPr userDrawn="1"/>
        </p:nvSpPr>
        <p:spPr bwMode="auto">
          <a:xfrm>
            <a:off x="5757797" y="2145700"/>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2" y="2145699"/>
            <a:ext cx="6400736" cy="1828800"/>
          </a:xfrm>
          <a:noFill/>
        </p:spPr>
        <p:txBody>
          <a:bodyPr lIns="146304" tIns="91440" rIns="146304" bIns="91440" anchor="t" anchorCtr="0"/>
          <a:lstStyle>
            <a:lvl1pPr>
              <a:defRPr sz="5399"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80"/>
            <a:ext cx="6402388" cy="1732583"/>
          </a:xfrm>
        </p:spPr>
        <p:txBody>
          <a:bodyPr tIns="109728" bIns="109728">
            <a:noAutofit/>
          </a:bodyPr>
          <a:lstStyle>
            <a:lvl1pPr marL="0" indent="0">
              <a:spcBef>
                <a:spcPts val="0"/>
              </a:spcBef>
              <a:buNone/>
              <a:defRPr sz="3199">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3"/>
            <a:ext cx="1686560" cy="363259"/>
          </a:xfrm>
          <a:prstGeom prst="rect">
            <a:avLst/>
          </a:prstGeom>
        </p:spPr>
      </p:pic>
    </p:spTree>
    <p:extLst>
      <p:ext uri="{BB962C8B-B14F-4D97-AF65-F5344CB8AC3E}">
        <p14:creationId xmlns:p14="http://schemas.microsoft.com/office/powerpoint/2010/main" val="62519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4795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42"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5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4"/>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05589261"/>
      </p:ext>
    </p:extLst>
  </p:cSld>
  <p:clrMap bg1="lt1" tx1="dk1" bg2="lt2" tx2="dk2" accent1="accent1" accent2="accent2" accent3="accent3" accent4="accent4" accent5="accent5" accent6="accent6" hlink="hlink" folHlink="folHlink"/>
  <p:sldLayoutIdLst>
    <p:sldLayoutId id="2147484554" r:id="rId1"/>
    <p:sldLayoutId id="2147484559"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64592442"/>
      </p:ext>
    </p:extLst>
  </p:cSld>
  <p:clrMap bg1="lt1" tx1="dk1" bg2="lt2" tx2="dk2" accent1="accent1" accent2="accent2" accent3="accent3" accent4="accent4" accent5="accent5" accent6="accent6" hlink="hlink" folHlink="folHlink"/>
  <p:sldLayoutIdLst>
    <p:sldLayoutId id="214748456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4196079387"/>
      </p:ext>
    </p:extLst>
  </p:cSld>
  <p:clrMap bg1="lt1" tx1="dk1" bg2="lt2" tx2="dk2" accent1="accent1" accent2="accent2" accent3="accent3" accent4="accent4" accent5="accent5" accent6="accent6" hlink="hlink" folHlink="folHlink"/>
  <p:sldLayoutIdLst>
    <p:sldLayoutId id="2147484568" r:id="rId1"/>
    <p:sldLayoutId id="2147484569" r:id="rId2"/>
    <p:sldLayoutId id="2147484570" r:id="rId3"/>
    <p:sldLayoutId id="2147484571" r:id="rId4"/>
    <p:sldLayoutId id="2147484572" r:id="rId5"/>
    <p:sldLayoutId id="2147484573" r:id="rId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F6144DE-C2B1-47B1-917E-352D30D9E536}" type="datetimeFigureOut">
              <a:rPr lang="en-US" smtClean="0"/>
              <a:t>9/8/2017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33AA2B11-6B79-4654-BC80-ABA39543E031}" type="slidenum">
              <a:rPr lang="en-US" smtClean="0"/>
              <a:t>‹#›</a:t>
            </a:fld>
            <a:endParaRPr lang="en-US"/>
          </a:p>
        </p:txBody>
      </p:sp>
    </p:spTree>
    <p:extLst>
      <p:ext uri="{BB962C8B-B14F-4D97-AF65-F5344CB8AC3E}">
        <p14:creationId xmlns:p14="http://schemas.microsoft.com/office/powerpoint/2010/main" val="3192791124"/>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7"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 id="2147484586"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1.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4.emf"/></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5123"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0" y="4096004"/>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Customer Acceptance</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6" cy="729049"/>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Re-Train an Azure ML Experiment</a:t>
            </a:r>
          </a:p>
        </p:txBody>
      </p:sp>
      <p:pic>
        <p:nvPicPr>
          <p:cNvPr id="6" name="Picture 5"/>
          <p:cNvPicPr>
            <a:picLocks noChangeAspect="1"/>
          </p:cNvPicPr>
          <p:nvPr/>
        </p:nvPicPr>
        <p:blipFill>
          <a:blip r:embed="rId3"/>
          <a:stretch>
            <a:fillRect/>
          </a:stretch>
        </p:blipFill>
        <p:spPr>
          <a:xfrm>
            <a:off x="3247628" y="844123"/>
            <a:ext cx="7124216" cy="6150402"/>
          </a:xfrm>
          <a:prstGeom prst="rect">
            <a:avLst/>
          </a:prstGeom>
        </p:spPr>
      </p:pic>
    </p:spTree>
    <p:extLst>
      <p:ext uri="{BB962C8B-B14F-4D97-AF65-F5344CB8AC3E}">
        <p14:creationId xmlns:p14="http://schemas.microsoft.com/office/powerpoint/2010/main" val="10239541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172501" cy="185416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Project Close-Out Document</a:t>
            </a:r>
          </a:p>
        </p:txBody>
      </p:sp>
      <p:pic>
        <p:nvPicPr>
          <p:cNvPr id="5" name="Picture 4"/>
          <p:cNvPicPr>
            <a:picLocks noChangeAspect="1"/>
          </p:cNvPicPr>
          <p:nvPr/>
        </p:nvPicPr>
        <p:blipFill>
          <a:blip r:embed="rId3"/>
          <a:stretch>
            <a:fillRect/>
          </a:stretch>
        </p:blipFill>
        <p:spPr>
          <a:xfrm>
            <a:off x="5905405" y="129019"/>
            <a:ext cx="5726464" cy="6699250"/>
          </a:xfrm>
          <a:prstGeom prst="rect">
            <a:avLst/>
          </a:prstGeom>
          <a:ln w="31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04350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Monitoring your solution</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92613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924" y="837808"/>
            <a:ext cx="12243669" cy="6119551"/>
          </a:xfrm>
          <a:prstGeom prst="rect">
            <a:avLst/>
          </a:prstGeom>
        </p:spPr>
        <p:txBody>
          <a:bodyPr wrap="square">
            <a:spAutoFit/>
          </a:bodyPr>
          <a:lstStyle/>
          <a:p>
            <a:pPr marL="342834" indent="-342834" defTabSz="914224">
              <a:buFont typeface="+mj-lt"/>
              <a:buAutoNum type="arabicPeriod"/>
            </a:pPr>
            <a:r>
              <a:rPr lang="en-US" sz="3199" kern="0" dirty="0">
                <a:solidFill>
                  <a:sysClr val="windowText" lastClr="000000"/>
                </a:solidFill>
              </a:rPr>
              <a:t>Read the following scenario. </a:t>
            </a:r>
          </a:p>
          <a:p>
            <a:pPr marL="342834" indent="-342834" defTabSz="914224">
              <a:buFont typeface="+mj-lt"/>
              <a:buAutoNum type="arabicPeriod"/>
            </a:pPr>
            <a:r>
              <a:rPr lang="en-US" sz="3199" kern="0" dirty="0">
                <a:solidFill>
                  <a:srgbClr val="00B050"/>
                </a:solidFill>
              </a:rPr>
              <a:t>Using this as a Business </a:t>
            </a:r>
            <a:r>
              <a:rPr lang="en-US" sz="3199" kern="0">
                <a:solidFill>
                  <a:srgbClr val="00B050"/>
                </a:solidFill>
              </a:rPr>
              <a:t>Case, </a:t>
            </a:r>
            <a:r>
              <a:rPr lang="en-US" sz="3199" kern="0" dirty="0">
                <a:solidFill>
                  <a:srgbClr val="00B050"/>
                </a:solidFill>
              </a:rPr>
              <a:t>highlight the “design statements” it contains. </a:t>
            </a:r>
          </a:p>
          <a:p>
            <a:pPr marL="342834" indent="-342834" defTabSz="914224">
              <a:buFont typeface="+mj-lt"/>
              <a:buAutoNum type="arabicPeriod"/>
            </a:pPr>
            <a:r>
              <a:rPr lang="en-US" sz="3199" kern="0" dirty="0">
                <a:solidFill>
                  <a:sysClr val="windowText" lastClr="000000"/>
                </a:solidFill>
              </a:rPr>
              <a:t>Create a Decision Matrix of the options to solve the design statements.</a:t>
            </a:r>
          </a:p>
          <a:p>
            <a:pPr marL="342834" indent="-342834" defTabSz="914224">
              <a:buFont typeface="+mj-lt"/>
              <a:buAutoNum type="arabicPeriod"/>
            </a:pPr>
            <a:r>
              <a:rPr lang="en-US" sz="3199" kern="0" dirty="0">
                <a:solidFill>
                  <a:srgbClr val="00B050"/>
                </a:solidFill>
              </a:rPr>
              <a:t>Create a Solution Diagram.</a:t>
            </a:r>
          </a:p>
          <a:p>
            <a:pPr marL="342834" indent="-342834" defTabSz="914224">
              <a:buFont typeface="+mj-lt"/>
              <a:buAutoNum type="arabicPeriod"/>
            </a:pPr>
            <a:r>
              <a:rPr lang="en-US" sz="3199" kern="0" dirty="0">
                <a:solidFill>
                  <a:sysClr val="windowText" lastClr="000000"/>
                </a:solidFill>
              </a:rPr>
              <a:t>Mail these to the instructor. </a:t>
            </a:r>
          </a:p>
          <a:p>
            <a:pPr marL="342834" indent="-342834" defTabSz="914224">
              <a:buFont typeface="+mj-lt"/>
              <a:buAutoNum type="arabicPeriod"/>
            </a:pPr>
            <a:r>
              <a:rPr lang="en-US" sz="3199" kern="0" dirty="0">
                <a:solidFill>
                  <a:srgbClr val="00B050"/>
                </a:solidFill>
              </a:rPr>
              <a:t>Be ready to discuss the reasons you chose each technology in your solution and how the data flow path will work. Be as detailed as you can. You can submit multiple documents or including them all in one – Word, PDF, PowerPoint or Visio are all acceptable tools. </a:t>
            </a:r>
          </a:p>
        </p:txBody>
      </p:sp>
      <p:sp>
        <p:nvSpPr>
          <p:cNvPr id="5" name="TextBox 4"/>
          <p:cNvSpPr txBox="1"/>
          <p:nvPr/>
        </p:nvSpPr>
        <p:spPr>
          <a:xfrm>
            <a:off x="882" y="496"/>
            <a:ext cx="6822912" cy="973324"/>
          </a:xfrm>
          <a:prstGeom prst="rect">
            <a:avLst/>
          </a:prstGeom>
          <a:noFill/>
        </p:spPr>
        <p:txBody>
          <a:bodyPr wrap="square" lIns="182854" tIns="146283" rIns="182854" bIns="146283" rtlCol="0">
            <a:spAutoFit/>
          </a:bodyPr>
          <a:lstStyle/>
          <a:p>
            <a:pPr defTabSz="914224">
              <a:lnSpc>
                <a:spcPct val="90000"/>
              </a:lnSpc>
              <a:spcAft>
                <a:spcPts val="600"/>
              </a:spcAft>
            </a:pPr>
            <a:r>
              <a:rPr lang="en-US" sz="4799" b="1" kern="0" dirty="0">
                <a:solidFill>
                  <a:schemeClr val="bg2">
                    <a:lumMod val="25000"/>
                  </a:schemeClr>
                </a:solidFill>
              </a:rPr>
              <a:t>Group Project</a:t>
            </a:r>
          </a:p>
        </p:txBody>
      </p:sp>
    </p:spTree>
    <p:extLst>
      <p:ext uri="{BB962C8B-B14F-4D97-AF65-F5344CB8AC3E}">
        <p14:creationId xmlns:p14="http://schemas.microsoft.com/office/powerpoint/2010/main" val="19248873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34542" y="5555363"/>
            <a:ext cx="1222868" cy="1438667"/>
          </a:xfrm>
          <a:prstGeom prst="rect">
            <a:avLst/>
          </a:prstGeom>
        </p:spPr>
      </p:pic>
      <p:sp>
        <p:nvSpPr>
          <p:cNvPr id="6" name="Text Placeholder 2"/>
          <p:cNvSpPr txBox="1">
            <a:spLocks/>
          </p:cNvSpPr>
          <p:nvPr/>
        </p:nvSpPr>
        <p:spPr>
          <a:xfrm>
            <a:off x="882" y="409228"/>
            <a:ext cx="11885514" cy="6406728"/>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lnSpc>
                <a:spcPct val="100000"/>
              </a:lnSpc>
              <a:spcBef>
                <a:spcPts val="1000"/>
              </a:spcBef>
              <a:defRPr/>
            </a:pPr>
            <a:endParaRPr lang="en-US" sz="1800" dirty="0">
              <a:solidFill>
                <a:srgbClr val="00B050"/>
              </a:solidFill>
              <a:latin typeface="Segoe UI Light"/>
            </a:endParaRPr>
          </a:p>
          <a:p>
            <a:pPr defTabSz="932563">
              <a:lnSpc>
                <a:spcPct val="100000"/>
              </a:lnSpc>
              <a:spcBef>
                <a:spcPts val="1000"/>
              </a:spcBef>
              <a:defRPr/>
            </a:pPr>
            <a:r>
              <a:rPr lang="en-US" sz="2100" dirty="0">
                <a:solidFill>
                  <a:schemeClr val="tx2"/>
                </a:solidFill>
                <a:latin typeface="Segoe UI Light"/>
              </a:rPr>
              <a:t>AdventureWorks is a company that makes and sells bicycles. The sales are conducted around the world. We also support our products. But as we’ve made more sales in the last 10 years, we’ve farmed out the support function to various companies that take in maintenance and support issues in call centers around the world.</a:t>
            </a:r>
          </a:p>
          <a:p>
            <a:pPr defTabSz="932563">
              <a:lnSpc>
                <a:spcPct val="100000"/>
              </a:lnSpc>
              <a:spcBef>
                <a:spcPts val="1000"/>
              </a:spcBef>
              <a:defRPr/>
            </a:pPr>
            <a:r>
              <a:rPr lang="en-US" sz="2100" dirty="0">
                <a:solidFill>
                  <a:schemeClr val="tx2"/>
                </a:solidFill>
                <a:latin typeface="Segoe UI Light"/>
              </a:rPr>
              <a:t>We’re growing. And now we want to take our bicycles to several large retailers, but a few of them want to know a lot about our churn rate. </a:t>
            </a:r>
          </a:p>
          <a:p>
            <a:pPr defTabSz="932563">
              <a:lnSpc>
                <a:spcPct val="100000"/>
              </a:lnSpc>
              <a:spcBef>
                <a:spcPts val="1000"/>
              </a:spcBef>
              <a:defRPr/>
            </a:pPr>
            <a:r>
              <a:rPr lang="en-US" sz="2100" dirty="0">
                <a:solidFill>
                  <a:schemeClr val="tx2"/>
                </a:solidFill>
                <a:latin typeface="Segoe UI Light"/>
              </a:rPr>
              <a:t>For over 10 years, we’ve collected a lot of information about our customers and of course we know a lot about our products. But since we’ve outsourced our call centers, we don’t own the databases that hold their data – they will give us an export, though. (They support multiple customers)</a:t>
            </a:r>
          </a:p>
          <a:p>
            <a:pPr defTabSz="932563">
              <a:lnSpc>
                <a:spcPct val="100000"/>
              </a:lnSpc>
              <a:spcBef>
                <a:spcPts val="1000"/>
              </a:spcBef>
              <a:defRPr/>
            </a:pPr>
            <a:r>
              <a:rPr lang="en-US" sz="2100" dirty="0">
                <a:solidFill>
                  <a:schemeClr val="tx2"/>
                </a:solidFill>
                <a:latin typeface="Segoe UI Light"/>
              </a:rPr>
              <a:t>We’re not sure about our churn rate – we have the data of who has and has not bought again, and we think we can get the data from the call centers for the complaints and repairs, but we need a way to analyze a lot of data that has different formats to find a prediction of who will churn and who will not.</a:t>
            </a:r>
          </a:p>
          <a:p>
            <a:pPr defTabSz="932563">
              <a:lnSpc>
                <a:spcPct val="100000"/>
              </a:lnSpc>
              <a:spcBef>
                <a:spcPts val="1000"/>
              </a:spcBef>
              <a:defRPr/>
            </a:pPr>
            <a:r>
              <a:rPr lang="en-US" sz="2100" dirty="0">
                <a:solidFill>
                  <a:schemeClr val="tx2"/>
                </a:solidFill>
                <a:latin typeface="Segoe UI Light"/>
              </a:rPr>
              <a:t>Ideally we want a list of customers we think will churn, in a structured database we could share out to our potential resellers sales staff, so they know how to target at-risk and new clients. </a:t>
            </a:r>
          </a:p>
          <a:p>
            <a:pPr defTabSz="932563">
              <a:lnSpc>
                <a:spcPct val="100000"/>
              </a:lnSpc>
              <a:spcBef>
                <a:spcPts val="1000"/>
              </a:spcBef>
              <a:defRPr/>
            </a:pPr>
            <a:endParaRPr lang="en-US" sz="1800" dirty="0">
              <a:solidFill>
                <a:srgbClr val="00B050"/>
              </a:solidFill>
              <a:latin typeface="Segoe UI Light"/>
            </a:endParaRPr>
          </a:p>
          <a:p>
            <a:pPr defTabSz="932563">
              <a:lnSpc>
                <a:spcPct val="100000"/>
              </a:lnSpc>
              <a:spcBef>
                <a:spcPts val="1000"/>
              </a:spcBef>
              <a:defRPr/>
            </a:pPr>
            <a:r>
              <a:rPr lang="en-US" sz="1599" dirty="0">
                <a:solidFill>
                  <a:srgbClr val="00B050"/>
                </a:solidFill>
                <a:latin typeface="Segoe UI Light"/>
              </a:rPr>
              <a:t>More on our in-house data: https://technet.microsoft.com/en-us/library/ms124501%28v=sql.100%29.aspx</a:t>
            </a:r>
          </a:p>
        </p:txBody>
      </p:sp>
      <p:sp>
        <p:nvSpPr>
          <p:cNvPr id="7" name="Title 1"/>
          <p:cNvSpPr txBox="1">
            <a:spLocks/>
          </p:cNvSpPr>
          <p:nvPr/>
        </p:nvSpPr>
        <p:spPr>
          <a:xfrm>
            <a:off x="882" y="497"/>
            <a:ext cx="7786707" cy="81746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defTabSz="932563">
              <a:defRPr/>
            </a:pPr>
            <a:r>
              <a:rPr lang="en-US" sz="5399" dirty="0">
                <a:solidFill>
                  <a:srgbClr val="005AA1"/>
                </a:solidFill>
              </a:rPr>
              <a:t>Business Case</a:t>
            </a:r>
            <a:endParaRPr lang="en-US" sz="4799" dirty="0">
              <a:solidFill>
                <a:srgbClr val="005AA1"/>
              </a:solidFill>
            </a:endParaRPr>
          </a:p>
        </p:txBody>
      </p:sp>
    </p:spTree>
    <p:extLst>
      <p:ext uri="{BB962C8B-B14F-4D97-AF65-F5344CB8AC3E}">
        <p14:creationId xmlns:p14="http://schemas.microsoft.com/office/powerpoint/2010/main" val="7431102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6229" y="2128824"/>
            <a:ext cx="7514284" cy="24109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Alter your solution</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Work with your customer to use the solution</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Hand over the solution to the customer</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3820756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64273"/>
          </a:xfrm>
        </p:spPr>
        <p:txBody>
          <a:bodyPr>
            <a:noAutofit/>
          </a:bodyPr>
          <a:lstStyle/>
          <a:p>
            <a:r>
              <a:rPr lang="en-US" sz="4800" dirty="0">
                <a:solidFill>
                  <a:schemeClr val="tx1">
                    <a:lumMod val="75000"/>
                  </a:schemeClr>
                </a:solidFill>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4105782737"/>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5440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endParaRPr lang="en-US" sz="4399" dirty="0">
              <a:solidFill>
                <a:srgbClr val="00B050"/>
              </a:solidFill>
            </a:endParaRPr>
          </a:p>
        </p:txBody>
      </p:sp>
      <p:graphicFrame>
        <p:nvGraphicFramePr>
          <p:cNvPr id="3" name="Diagram 2"/>
          <p:cNvGraphicFramePr/>
          <p:nvPr>
            <p:extLst>
              <p:ext uri="{D42A27DB-BD31-4B8C-83A1-F6EECF244321}">
                <p14:modId xmlns:p14="http://schemas.microsoft.com/office/powerpoint/2010/main" val="3828468749"/>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64146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10954"/>
            <a:ext cx="12436475" cy="911706"/>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Customer Handoff and Acceptance</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7377555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9157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Altering and Maintaining the Solution</a:t>
            </a:r>
          </a:p>
        </p:txBody>
      </p:sp>
      <p:pic>
        <p:nvPicPr>
          <p:cNvPr id="3" name="Picture 2"/>
          <p:cNvPicPr>
            <a:picLocks noChangeAspect="1"/>
          </p:cNvPicPr>
          <p:nvPr/>
        </p:nvPicPr>
        <p:blipFill>
          <a:blip r:embed="rId3"/>
          <a:stretch>
            <a:fillRect/>
          </a:stretch>
        </p:blipFill>
        <p:spPr>
          <a:xfrm>
            <a:off x="1620949" y="1105469"/>
            <a:ext cx="10105842" cy="5614357"/>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5603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682388"/>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Creating and Maintaining a Custom Solution</a:t>
            </a:r>
          </a:p>
        </p:txBody>
      </p:sp>
      <p:pic>
        <p:nvPicPr>
          <p:cNvPr id="5" name="Picture 4"/>
          <p:cNvPicPr>
            <a:picLocks noChangeAspect="1"/>
          </p:cNvPicPr>
          <p:nvPr/>
        </p:nvPicPr>
        <p:blipFill>
          <a:blip r:embed="rId3"/>
          <a:stretch>
            <a:fillRect/>
          </a:stretch>
        </p:blipFill>
        <p:spPr>
          <a:xfrm>
            <a:off x="2101887" y="1046595"/>
            <a:ext cx="9907937" cy="5607370"/>
          </a:xfrm>
          <a:prstGeom prst="rect">
            <a:avLst/>
          </a:prstGeom>
          <a:ln w="31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653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4520" y="1739233"/>
            <a:ext cx="8775510" cy="511519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 y="1"/>
            <a:ext cx="12436475" cy="900752"/>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Monitoring and Reporting on the Solution</a:t>
            </a:r>
          </a:p>
        </p:txBody>
      </p:sp>
      <p:sp>
        <p:nvSpPr>
          <p:cNvPr id="3" name="TextBox 2"/>
          <p:cNvSpPr txBox="1"/>
          <p:nvPr/>
        </p:nvSpPr>
        <p:spPr>
          <a:xfrm>
            <a:off x="5770525" y="1739233"/>
            <a:ext cx="5470087" cy="904863"/>
          </a:xfrm>
          <a:prstGeom prst="rect">
            <a:avLst/>
          </a:prstGeom>
          <a:noFill/>
        </p:spPr>
        <p:txBody>
          <a:bodyPr wrap="none" lIns="182880" tIns="146304" rIns="182880" bIns="146304" rtlCol="0">
            <a:spAutoFit/>
          </a:bodyPr>
          <a:lstStyle/>
          <a:p>
            <a:pPr>
              <a:lnSpc>
                <a:spcPct val="90000"/>
              </a:lnSpc>
              <a:spcAft>
                <a:spcPts val="600"/>
              </a:spcAft>
            </a:pPr>
            <a:r>
              <a:rPr lang="en-US" sz="4400" dirty="0">
                <a:solidFill>
                  <a:srgbClr val="0070C0"/>
                </a:solidFill>
              </a:rPr>
              <a:t>Application Insights</a:t>
            </a:r>
          </a:p>
        </p:txBody>
      </p:sp>
    </p:spTree>
    <p:extLst>
      <p:ext uri="{BB962C8B-B14F-4D97-AF65-F5344CB8AC3E}">
        <p14:creationId xmlns:p14="http://schemas.microsoft.com/office/powerpoint/2010/main" val="5178507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1198</Words>
  <Application>Microsoft Office PowerPoint</Application>
  <PresentationFormat>Custom</PresentationFormat>
  <Paragraphs>141</Paragraphs>
  <Slides>15</Slides>
  <Notes>15</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15</vt:i4>
      </vt:variant>
    </vt:vector>
  </HeadingPairs>
  <TitlesOfParts>
    <vt:vector size="29" baseType="lpstr">
      <vt:lpstr>SimSun</vt:lpstr>
      <vt:lpstr>Arial</vt:lpstr>
      <vt:lpstr>Calibri</vt:lpstr>
      <vt:lpstr>Calibri Light</vt:lpstr>
      <vt:lpstr>Segoe UI</vt:lpstr>
      <vt:lpstr>Segoe UI Light</vt:lpstr>
      <vt:lpstr>Wingdings</vt:lpstr>
      <vt:lpstr>FY15 Enterprise identity theme</vt:lpstr>
      <vt:lpstr>1_WHITE TEMPLATE</vt:lpstr>
      <vt:lpstr>2_WHITE TEMPLATE</vt:lpstr>
      <vt:lpstr>3_WHITE TEMPLATE</vt:lpstr>
      <vt:lpstr>4_WHITE TEMPLATE</vt:lpstr>
      <vt:lpstr>Office Theme</vt:lpstr>
      <vt:lpstr>think-cell Slide</vt:lpstr>
      <vt:lpstr>PowerPoint Presentation</vt:lpstr>
      <vt:lpstr>PowerPoint Presentation</vt:lpstr>
      <vt:lpstr>The Data Science Process and Platform</vt:lpstr>
      <vt:lpstr>The Team Data Science Process </vt:lpstr>
      <vt:lpstr>The Azure Platform for Analytics and AI</vt:lpstr>
      <vt:lpstr>Customer Handoff and Acceptance</vt:lpstr>
      <vt:lpstr>Altering and Maintaining the Solution</vt:lpstr>
      <vt:lpstr>Creating and Maintaining a Custom Solution</vt:lpstr>
      <vt:lpstr>Monitoring and Reporting on the Solution</vt:lpstr>
      <vt:lpstr>Re-Train an Azure ML Experiment</vt:lpstr>
      <vt:lpstr>Project Close-Out Document</vt:lpstr>
      <vt:lpstr>Lab:</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2017-09-08T21:17:43Z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2017-05-18T16:28:02.7726613-04:00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