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7315200" cy="96012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10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375" y="0"/>
            <a:ext cx="3170238" cy="4810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621213"/>
            <a:ext cx="5851525" cy="37798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810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375" y="9120188"/>
            <a:ext cx="3170238" cy="4810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4b1acdf57_0_1: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134b1acdf57_0_1: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d985e1644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d985e1644_0_0: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3d985e1644_0_0: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d985e1644_0_18: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d985e1644_0_18: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3d985e1644_0_18: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985e1644_0_9: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985e1644_0_9: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3d985e1644_0_9: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985e1686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d985e1686_0_0: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3d985e1686_0_0: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985e1686_1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d985e1686_1_0: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3d985e1686_1_0: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985e1686_2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985e1686_2_0: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3d985e1686_2_0: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d985e1686_2_16: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d985e1686_2_16:notes"/>
          <p:cNvSpPr txBox="1"/>
          <p:nvPr>
            <p:ph idx="1" type="body"/>
          </p:nvPr>
        </p:nvSpPr>
        <p:spPr>
          <a:xfrm>
            <a:off x="731838" y="4621213"/>
            <a:ext cx="5851500" cy="377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3d985e1686_2_16:notes"/>
          <p:cNvSpPr txBox="1"/>
          <p:nvPr>
            <p:ph idx="12" type="sldNum"/>
          </p:nvPr>
        </p:nvSpPr>
        <p:spPr>
          <a:xfrm>
            <a:off x="4143375" y="9120188"/>
            <a:ext cx="31701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5" name="Google Shape;15;p2"/>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6" name="Google Shape;16;p2"/>
          <p:cNvSpPr txBox="1"/>
          <p:nvPr>
            <p:ph type="ctrTitle"/>
          </p:nvPr>
        </p:nvSpPr>
        <p:spPr>
          <a:xfrm>
            <a:off x="4059600" y="1925674"/>
            <a:ext cx="4072800" cy="20496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7" name="Google Shape;17;p2"/>
          <p:cNvSpPr txBox="1"/>
          <p:nvPr>
            <p:ph idx="1" type="subTitle"/>
          </p:nvPr>
        </p:nvSpPr>
        <p:spPr>
          <a:xfrm>
            <a:off x="4059600" y="4155440"/>
            <a:ext cx="4072800" cy="9351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rgbClr val="4A86E8"/>
              </a:buClr>
              <a:buSzPts val="21300"/>
              <a:buNone/>
              <a:defRPr sz="21300">
                <a:solidFill>
                  <a:srgbClr val="4A86E8"/>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62" name="Google Shape;62;p11"/>
          <p:cNvSpPr txBox="1"/>
          <p:nvPr>
            <p:ph idx="1" type="body"/>
          </p:nvPr>
        </p:nvSpPr>
        <p:spPr>
          <a:xfrm>
            <a:off x="415600" y="4216000"/>
            <a:ext cx="113607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boticVision">
  <p:cSld name="Título y objetos">
    <p:spTree>
      <p:nvGrpSpPr>
        <p:cNvPr id="66" name="Shape 66"/>
        <p:cNvGrpSpPr/>
        <p:nvPr/>
      </p:nvGrpSpPr>
      <p:grpSpPr>
        <a:xfrm>
          <a:off x="0" y="0"/>
          <a:ext cx="0" cy="0"/>
          <a:chOff x="0" y="0"/>
          <a:chExt cx="0" cy="0"/>
        </a:xfrm>
      </p:grpSpPr>
      <p:sp>
        <p:nvSpPr>
          <p:cNvPr id="67" name="Google Shape;67;p13"/>
          <p:cNvSpPr txBox="1"/>
          <p:nvPr>
            <p:ph type="title"/>
          </p:nvPr>
        </p:nvSpPr>
        <p:spPr>
          <a:xfrm>
            <a:off x="1295467" y="44624"/>
            <a:ext cx="9601200" cy="864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5600"/>
              <a:buNone/>
              <a:defRPr/>
            </a:lvl1pPr>
            <a:lvl2pPr lvl="1" rtl="0" algn="l">
              <a:spcBef>
                <a:spcPts val="0"/>
              </a:spcBef>
              <a:spcAft>
                <a:spcPts val="0"/>
              </a:spcAft>
              <a:buSzPts val="5600"/>
              <a:buNone/>
              <a:defRPr/>
            </a:lvl2pPr>
            <a:lvl3pPr lvl="2" rtl="0" algn="l">
              <a:spcBef>
                <a:spcPts val="0"/>
              </a:spcBef>
              <a:spcAft>
                <a:spcPts val="0"/>
              </a:spcAft>
              <a:buSzPts val="5600"/>
              <a:buNone/>
              <a:defRPr/>
            </a:lvl3pPr>
            <a:lvl4pPr lvl="3" rtl="0" algn="l">
              <a:spcBef>
                <a:spcPts val="0"/>
              </a:spcBef>
              <a:spcAft>
                <a:spcPts val="0"/>
              </a:spcAft>
              <a:buSzPts val="5600"/>
              <a:buNone/>
              <a:defRPr/>
            </a:lvl4pPr>
            <a:lvl5pPr lvl="4" rtl="0" algn="l">
              <a:spcBef>
                <a:spcPts val="0"/>
              </a:spcBef>
              <a:spcAft>
                <a:spcPts val="0"/>
              </a:spcAft>
              <a:buSzPts val="5600"/>
              <a:buNone/>
              <a:defRPr/>
            </a:lvl5pPr>
            <a:lvl6pPr lvl="5" rtl="0" algn="l">
              <a:spcBef>
                <a:spcPts val="0"/>
              </a:spcBef>
              <a:spcAft>
                <a:spcPts val="0"/>
              </a:spcAft>
              <a:buSzPts val="5600"/>
              <a:buNone/>
              <a:defRPr/>
            </a:lvl6pPr>
            <a:lvl7pPr lvl="6" rtl="0" algn="l">
              <a:spcBef>
                <a:spcPts val="0"/>
              </a:spcBef>
              <a:spcAft>
                <a:spcPts val="0"/>
              </a:spcAft>
              <a:buSzPts val="5600"/>
              <a:buNone/>
              <a:defRPr/>
            </a:lvl7pPr>
            <a:lvl8pPr lvl="7" rtl="0" algn="l">
              <a:spcBef>
                <a:spcPts val="0"/>
              </a:spcBef>
              <a:spcAft>
                <a:spcPts val="0"/>
              </a:spcAft>
              <a:buSzPts val="5600"/>
              <a:buNone/>
              <a:defRPr/>
            </a:lvl8pPr>
            <a:lvl9pPr lvl="8" rtl="0" algn="l">
              <a:spcBef>
                <a:spcPts val="0"/>
              </a:spcBef>
              <a:spcAft>
                <a:spcPts val="0"/>
              </a:spcAft>
              <a:buSzPts val="5600"/>
              <a:buNone/>
              <a:defRPr/>
            </a:lvl9pPr>
          </a:lstStyle>
          <a:p/>
        </p:txBody>
      </p:sp>
      <p:sp>
        <p:nvSpPr>
          <p:cNvPr id="68" name="Google Shape;68;p13"/>
          <p:cNvSpPr txBox="1"/>
          <p:nvPr>
            <p:ph idx="1" type="body"/>
          </p:nvPr>
        </p:nvSpPr>
        <p:spPr>
          <a:xfrm>
            <a:off x="719403" y="1052736"/>
            <a:ext cx="10849200" cy="4608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9" name="Google Shape;69;p13"/>
          <p:cNvSpPr txBox="1"/>
          <p:nvPr>
            <p:ph idx="12" type="sldNum"/>
          </p:nvPr>
        </p:nvSpPr>
        <p:spPr>
          <a:xfrm>
            <a:off x="239350" y="6325998"/>
            <a:ext cx="480000" cy="365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3"/>
          <p:cNvSpPr txBox="1"/>
          <p:nvPr>
            <p:ph idx="11" type="ftr"/>
          </p:nvPr>
        </p:nvSpPr>
        <p:spPr>
          <a:xfrm>
            <a:off x="2271483" y="6329083"/>
            <a:ext cx="7776900" cy="3651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sz="160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21" name="Google Shape;21;p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22" name="Google Shape;22;p3"/>
          <p:cNvSpPr txBox="1"/>
          <p:nvPr>
            <p:ph type="title"/>
          </p:nvPr>
        </p:nvSpPr>
        <p:spPr>
          <a:xfrm>
            <a:off x="1031600" y="2408600"/>
            <a:ext cx="10128900" cy="20409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23" name="Google Shape;23;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4"/>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8" name="Google Shape;28;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1" name="Google Shape;31;p5"/>
          <p:cNvSpPr txBox="1"/>
          <p:nvPr>
            <p:ph idx="1" type="body"/>
          </p:nvPr>
        </p:nvSpPr>
        <p:spPr>
          <a:xfrm>
            <a:off x="415600" y="1633633"/>
            <a:ext cx="5333100" cy="4472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5"/>
          <p:cNvSpPr txBox="1"/>
          <p:nvPr>
            <p:ph idx="2" type="body"/>
          </p:nvPr>
        </p:nvSpPr>
        <p:spPr>
          <a:xfrm>
            <a:off x="6443200" y="1633633"/>
            <a:ext cx="5333100" cy="4472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 name="Google Shape;33;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5"/>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7" name="Google Shape;3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41" name="Google Shape;41;p7"/>
          <p:cNvSpPr txBox="1"/>
          <p:nvPr>
            <p:ph idx="1" type="body"/>
          </p:nvPr>
        </p:nvSpPr>
        <p:spPr>
          <a:xfrm>
            <a:off x="415600" y="1865867"/>
            <a:ext cx="3744000" cy="3713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2" name="Google Shape;4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7"/>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653667" y="600200"/>
            <a:ext cx="78384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6096000" y="-33"/>
            <a:ext cx="6096000" cy="68580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0" name="Google Shape;50;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354000" y="1239033"/>
            <a:ext cx="5393700" cy="2381700"/>
          </a:xfrm>
          <a:prstGeom prst="rect">
            <a:avLst/>
          </a:prstGeom>
        </p:spPr>
        <p:txBody>
          <a:bodyPr anchorCtr="0" anchor="b" bIns="121900" lIns="121900" spcFirstLastPara="1" rIns="121900" wrap="square" tIns="121900">
            <a:noAutofit/>
          </a:bodyPr>
          <a:lstStyle>
            <a:lvl1pPr lvl="0" algn="ctr">
              <a:spcBef>
                <a:spcPts val="0"/>
              </a:spcBef>
              <a:spcAft>
                <a:spcPts val="0"/>
              </a:spcAft>
              <a:buClr>
                <a:srgbClr val="0000FF"/>
              </a:buClr>
              <a:buSzPts val="5600"/>
              <a:buNone/>
              <a:defRPr>
                <a:solidFill>
                  <a:srgbClr val="0000FF"/>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52" name="Google Shape;52;p9"/>
          <p:cNvSpPr txBox="1"/>
          <p:nvPr>
            <p:ph idx="1" type="subTitle"/>
          </p:nvPr>
        </p:nvSpPr>
        <p:spPr>
          <a:xfrm>
            <a:off x="354000" y="3692001"/>
            <a:ext cx="5393700" cy="2098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3" name="Google Shape;53;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4" name="Google Shape;5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426000" y="5625233"/>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10"/>
          <p:cNvSpPr/>
          <p:nvPr/>
        </p:nvSpPr>
        <p:spPr>
          <a:xfrm>
            <a:off x="0" y="6727600"/>
            <a:ext cx="12192000" cy="130500"/>
          </a:xfrm>
          <a:prstGeom prst="rect">
            <a:avLst/>
          </a:prstGeom>
          <a:solidFill>
            <a:srgbClr val="4A86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11" name="Google Shape;11;p1"/>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2100"/>
              </a:spcBef>
              <a:spcAft>
                <a:spcPts val="210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cnvrg.io/data-science-platform/dataset-managemen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nalyticsvidhya.com/blog/2018/04/fundamentals-deep-learning-regularization-techniqu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77" name="Google Shape;77;p14"/>
          <p:cNvSpPr txBox="1"/>
          <p:nvPr/>
        </p:nvSpPr>
        <p:spPr>
          <a:xfrm>
            <a:off x="8734450" y="4834750"/>
            <a:ext cx="1924200" cy="524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400">
                <a:latin typeface="Open Sans"/>
                <a:ea typeface="Open Sans"/>
                <a:cs typeface="Open Sans"/>
                <a:sym typeface="Open Sans"/>
              </a:rPr>
              <a:t>TC3007C</a:t>
            </a:r>
            <a:endParaRPr sz="2400">
              <a:solidFill>
                <a:srgbClr val="000000"/>
              </a:solidFill>
              <a:latin typeface="Open Sans"/>
              <a:ea typeface="Open Sans"/>
              <a:cs typeface="Open Sans"/>
              <a:sym typeface="Open Sans"/>
            </a:endParaRPr>
          </a:p>
        </p:txBody>
      </p:sp>
      <p:sp>
        <p:nvSpPr>
          <p:cNvPr id="78" name="Google Shape;78;p14"/>
          <p:cNvSpPr txBox="1"/>
          <p:nvPr/>
        </p:nvSpPr>
        <p:spPr>
          <a:xfrm>
            <a:off x="7207300" y="1701650"/>
            <a:ext cx="4978500" cy="1587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6500">
                <a:solidFill>
                  <a:srgbClr val="4A86E8"/>
                </a:solidFill>
                <a:latin typeface="Economica"/>
                <a:ea typeface="Economica"/>
                <a:cs typeface="Economica"/>
                <a:sym typeface="Economica"/>
              </a:rPr>
              <a:t>Regularization for Reducing  Overfitting V2</a:t>
            </a:r>
            <a:endParaRPr sz="6500">
              <a:solidFill>
                <a:srgbClr val="4A86E8"/>
              </a:solidFill>
              <a:latin typeface="Economica"/>
              <a:ea typeface="Economica"/>
              <a:cs typeface="Economica"/>
              <a:sym typeface="Economica"/>
            </a:endParaRPr>
          </a:p>
        </p:txBody>
      </p:sp>
      <p:sp>
        <p:nvSpPr>
          <p:cNvPr id="79" name="Google Shape;79;p14"/>
          <p:cNvSpPr txBox="1"/>
          <p:nvPr/>
        </p:nvSpPr>
        <p:spPr>
          <a:xfrm>
            <a:off x="3291850" y="6550200"/>
            <a:ext cx="296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u="sng">
                <a:solidFill>
                  <a:schemeClr val="hlink"/>
                </a:solidFill>
                <a:hlinkClick r:id="rId3"/>
              </a:rPr>
              <a:t>https://cnvrg.io/data-science-platform/dataset-management/</a:t>
            </a:r>
            <a:r>
              <a:rPr lang="en-US" sz="800"/>
              <a:t> </a:t>
            </a:r>
            <a:endParaRPr sz="800"/>
          </a:p>
        </p:txBody>
      </p:sp>
      <p:pic>
        <p:nvPicPr>
          <p:cNvPr id="80" name="Google Shape;80;p14"/>
          <p:cNvPicPr preferRelativeResize="0"/>
          <p:nvPr/>
        </p:nvPicPr>
        <p:blipFill>
          <a:blip r:embed="rId4">
            <a:alphaModFix/>
          </a:blip>
          <a:stretch>
            <a:fillRect/>
          </a:stretch>
        </p:blipFill>
        <p:spPr>
          <a:xfrm>
            <a:off x="125625" y="1174750"/>
            <a:ext cx="6902501" cy="4508500"/>
          </a:xfrm>
          <a:prstGeom prst="rect">
            <a:avLst/>
          </a:prstGeom>
          <a:noFill/>
          <a:ln>
            <a:noFill/>
          </a:ln>
        </p:spPr>
      </p:pic>
      <p:sp>
        <p:nvSpPr>
          <p:cNvPr id="81" name="Google Shape;81;p14"/>
          <p:cNvSpPr txBox="1"/>
          <p:nvPr/>
        </p:nvSpPr>
        <p:spPr>
          <a:xfrm>
            <a:off x="7669000" y="4014125"/>
            <a:ext cx="4055100" cy="524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US" sz="2000">
                <a:solidFill>
                  <a:srgbClr val="000000"/>
                </a:solidFill>
                <a:latin typeface="Open Sans"/>
                <a:ea typeface="Open Sans"/>
                <a:cs typeface="Open Sans"/>
                <a:sym typeface="Open Sans"/>
              </a:rPr>
              <a:t>PhD. Msc. David C. Baldears S.</a:t>
            </a:r>
            <a:endParaRPr sz="2000">
              <a:solidFill>
                <a:srgbClr val="000000"/>
              </a:solidFill>
              <a:latin typeface="Open Sans"/>
              <a:ea typeface="Open Sans"/>
              <a:cs typeface="Open Sans"/>
              <a:sym typeface="Open Sans"/>
            </a:endParaRPr>
          </a:p>
          <a:p>
            <a:pPr indent="0" lvl="0" marL="0" rtl="0" algn="ctr">
              <a:lnSpc>
                <a:spcPct val="115000"/>
              </a:lnSpc>
              <a:spcBef>
                <a:spcPts val="0"/>
              </a:spcBef>
              <a:spcAft>
                <a:spcPts val="0"/>
              </a:spcAft>
              <a:buNone/>
            </a:pPr>
            <a:r>
              <a:rPr lang="en-US" sz="2000">
                <a:latin typeface="Open Sans"/>
                <a:ea typeface="Open Sans"/>
                <a:cs typeface="Open Sans"/>
                <a:sym typeface="Open Sans"/>
              </a:rPr>
              <a:t>PhD.(s) Msc. Diego López Bernal</a:t>
            </a:r>
            <a:endParaRPr sz="2000">
              <a:latin typeface="Open Sans"/>
              <a:ea typeface="Open Sans"/>
              <a:cs typeface="Open Sans"/>
              <a:sym typeface="Open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ANN Model Complexity</a:t>
            </a:r>
            <a:endParaRPr/>
          </a:p>
        </p:txBody>
      </p:sp>
      <p:sp>
        <p:nvSpPr>
          <p:cNvPr id="88" name="Google Shape;88;p15"/>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t>Remember: when adding more layers to the model (making it more complex) ? Adding more than required layers might also lead to overfitting.</a:t>
            </a:r>
            <a:endParaRPr/>
          </a:p>
          <a:p>
            <a:pPr indent="0" lvl="0" marL="0" rtl="0" algn="l">
              <a:spcBef>
                <a:spcPts val="2100"/>
              </a:spcBef>
              <a:spcAft>
                <a:spcPts val="2100"/>
              </a:spcAft>
              <a:buNone/>
            </a:pPr>
            <a:r>
              <a:rPr lang="en-US"/>
              <a:t>By looking at the graph below can you guess, what should be an ideal model complexity?.</a:t>
            </a:r>
            <a:endParaRPr/>
          </a:p>
        </p:txBody>
      </p:sp>
      <p:sp>
        <p:nvSpPr>
          <p:cNvPr id="89" name="Google Shape;89;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90" name="Google Shape;90;p15"/>
          <p:cNvPicPr preferRelativeResize="0"/>
          <p:nvPr/>
        </p:nvPicPr>
        <p:blipFill>
          <a:blip r:embed="rId3">
            <a:alphaModFix/>
          </a:blip>
          <a:stretch>
            <a:fillRect/>
          </a:stretch>
        </p:blipFill>
        <p:spPr>
          <a:xfrm>
            <a:off x="4250436" y="3481001"/>
            <a:ext cx="3691120" cy="337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ANN Regularization</a:t>
            </a:r>
            <a:endParaRPr/>
          </a:p>
        </p:txBody>
      </p:sp>
      <p:sp>
        <p:nvSpPr>
          <p:cNvPr id="97" name="Google Shape;97;p16"/>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Too add regularization to a neural network</a:t>
            </a:r>
            <a:endParaRPr/>
          </a:p>
          <a:p>
            <a:pPr indent="0" lvl="0" marL="0" rtl="0" algn="l">
              <a:spcBef>
                <a:spcPts val="2100"/>
              </a:spcBef>
              <a:spcAft>
                <a:spcPts val="0"/>
              </a:spcAft>
              <a:buNone/>
            </a:pPr>
            <a:r>
              <a:rPr lang="en-US">
                <a:solidFill>
                  <a:srgbClr val="01A252"/>
                </a:solidFill>
                <a:highlight>
                  <a:srgbClr val="090300"/>
                </a:highlight>
              </a:rPr>
              <a:t>model</a:t>
            </a:r>
            <a:r>
              <a:rPr lang="en-US">
                <a:solidFill>
                  <a:srgbClr val="D6D5D4"/>
                </a:solidFill>
                <a:highlight>
                  <a:srgbClr val="090300"/>
                </a:highlight>
              </a:rPr>
              <a:t>.</a:t>
            </a:r>
            <a:r>
              <a:rPr lang="en-US">
                <a:solidFill>
                  <a:srgbClr val="01A252"/>
                </a:solidFill>
                <a:highlight>
                  <a:srgbClr val="090300"/>
                </a:highlight>
              </a:rPr>
              <a:t>add</a:t>
            </a:r>
            <a:r>
              <a:rPr lang="en-US">
                <a:solidFill>
                  <a:srgbClr val="D6D5D4"/>
                </a:solidFill>
                <a:highlight>
                  <a:srgbClr val="090300"/>
                </a:highlight>
              </a:rPr>
              <a:t>(</a:t>
            </a:r>
            <a:r>
              <a:rPr lang="en-US">
                <a:solidFill>
                  <a:srgbClr val="01A252"/>
                </a:solidFill>
                <a:highlight>
                  <a:srgbClr val="090300"/>
                </a:highlight>
              </a:rPr>
              <a:t>Dense</a:t>
            </a:r>
            <a:r>
              <a:rPr lang="en-US">
                <a:solidFill>
                  <a:srgbClr val="D6D5D4"/>
                </a:solidFill>
                <a:highlight>
                  <a:srgbClr val="090300"/>
                </a:highlight>
              </a:rPr>
              <a:t>(</a:t>
            </a:r>
            <a:r>
              <a:rPr lang="en-US">
                <a:solidFill>
                  <a:srgbClr val="A16A94"/>
                </a:solidFill>
                <a:highlight>
                  <a:srgbClr val="090300"/>
                </a:highlight>
              </a:rPr>
              <a:t>256</a:t>
            </a:r>
            <a:r>
              <a:rPr lang="en-US">
                <a:solidFill>
                  <a:srgbClr val="D6D5D4"/>
                </a:solidFill>
                <a:highlight>
                  <a:srgbClr val="090300"/>
                </a:highlight>
              </a:rPr>
              <a:t>,</a:t>
            </a:r>
            <a:r>
              <a:rPr lang="en-US">
                <a:solidFill>
                  <a:srgbClr val="01A252"/>
                </a:solidFill>
                <a:highlight>
                  <a:srgbClr val="090300"/>
                </a:highlight>
              </a:rPr>
              <a:t>activation</a:t>
            </a:r>
            <a:r>
              <a:rPr lang="en-US">
                <a:solidFill>
                  <a:srgbClr val="FFFFFF"/>
                </a:solidFill>
                <a:highlight>
                  <a:srgbClr val="090300"/>
                </a:highlight>
              </a:rPr>
              <a:t>=</a:t>
            </a:r>
            <a:r>
              <a:rPr lang="en-US">
                <a:solidFill>
                  <a:srgbClr val="FDED02"/>
                </a:solidFill>
                <a:highlight>
                  <a:srgbClr val="090300"/>
                </a:highlight>
              </a:rPr>
              <a:t>'relu'</a:t>
            </a:r>
            <a:r>
              <a:rPr lang="en-US">
                <a:solidFill>
                  <a:srgbClr val="D6D5D4"/>
                </a:solidFill>
                <a:highlight>
                  <a:srgbClr val="090300"/>
                </a:highlight>
              </a:rPr>
              <a:t>,</a:t>
            </a:r>
            <a:r>
              <a:rPr lang="en-US">
                <a:highlight>
                  <a:srgbClr val="090300"/>
                </a:highlight>
              </a:rPr>
              <a:t> </a:t>
            </a:r>
            <a:r>
              <a:rPr lang="en-US">
                <a:solidFill>
                  <a:srgbClr val="01A252"/>
                </a:solidFill>
                <a:highlight>
                  <a:srgbClr val="090300"/>
                </a:highlight>
              </a:rPr>
              <a:t>kernel_regularizer</a:t>
            </a:r>
            <a:r>
              <a:rPr lang="en-US">
                <a:highlight>
                  <a:srgbClr val="090300"/>
                </a:highlight>
              </a:rPr>
              <a:t> </a:t>
            </a:r>
            <a:r>
              <a:rPr lang="en-US">
                <a:solidFill>
                  <a:srgbClr val="FFFFFF"/>
                </a:solidFill>
                <a:highlight>
                  <a:srgbClr val="090300"/>
                </a:highlight>
              </a:rPr>
              <a:t>=</a:t>
            </a:r>
            <a:r>
              <a:rPr lang="en-US">
                <a:highlight>
                  <a:srgbClr val="090300"/>
                </a:highlight>
              </a:rPr>
              <a:t> </a:t>
            </a:r>
            <a:r>
              <a:rPr lang="en-US">
                <a:solidFill>
                  <a:srgbClr val="FDED02"/>
                </a:solidFill>
                <a:highlight>
                  <a:srgbClr val="090300"/>
                </a:highlight>
              </a:rPr>
              <a:t>'l2'</a:t>
            </a:r>
            <a:r>
              <a:rPr lang="en-US">
                <a:solidFill>
                  <a:srgbClr val="D6D5D4"/>
                </a:solidFill>
                <a:highlight>
                  <a:srgbClr val="090300"/>
                </a:highlight>
              </a:rPr>
              <a:t>))</a:t>
            </a:r>
            <a:endParaRPr>
              <a:solidFill>
                <a:srgbClr val="D6D5D4"/>
              </a:solidFill>
              <a:highlight>
                <a:srgbClr val="090300"/>
              </a:highlight>
            </a:endParaRPr>
          </a:p>
          <a:p>
            <a:pPr indent="0" lvl="0" marL="0" marR="0" rtl="0" algn="l">
              <a:lnSpc>
                <a:spcPct val="115000"/>
              </a:lnSpc>
              <a:spcBef>
                <a:spcPts val="2100"/>
              </a:spcBef>
              <a:spcAft>
                <a:spcPts val="2100"/>
              </a:spcAft>
              <a:buNone/>
            </a:pPr>
            <a:r>
              <a:rPr lang="en-US"/>
              <a:t>This adds the regularization L</a:t>
            </a:r>
            <a:r>
              <a:rPr baseline="-25000" lang="en-US"/>
              <a:t>2</a:t>
            </a:r>
            <a:r>
              <a:rPr lang="en-US"/>
              <a:t> to the current layer</a:t>
            </a:r>
            <a:endParaRPr/>
          </a:p>
        </p:txBody>
      </p:sp>
      <p:sp>
        <p:nvSpPr>
          <p:cNvPr id="98" name="Google Shape;98;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Dropout</a:t>
            </a:r>
            <a:endParaRPr/>
          </a:p>
        </p:txBody>
      </p:sp>
      <p:sp>
        <p:nvSpPr>
          <p:cNvPr id="105" name="Google Shape;105;p17"/>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Dropout is a regularization method that approximates training a large number of neural networks with different architectures in parallel. </a:t>
            </a:r>
            <a:endParaRPr/>
          </a:p>
          <a:p>
            <a:pPr indent="-381000" lvl="0" marL="457200" rtl="0" algn="l">
              <a:spcBef>
                <a:spcPts val="0"/>
              </a:spcBef>
              <a:spcAft>
                <a:spcPts val="0"/>
              </a:spcAft>
              <a:buSzPts val="2400"/>
              <a:buChar char="●"/>
            </a:pPr>
            <a:r>
              <a:rPr lang="en-US"/>
              <a:t>It is </a:t>
            </a:r>
            <a:r>
              <a:rPr lang="en-US"/>
              <a:t>preferably</a:t>
            </a:r>
            <a:r>
              <a:rPr lang="en-US"/>
              <a:t> used when training a large neural network.</a:t>
            </a:r>
            <a:endParaRPr/>
          </a:p>
        </p:txBody>
      </p:sp>
      <p:sp>
        <p:nvSpPr>
          <p:cNvPr id="106" name="Google Shape;106;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07" name="Google Shape;107;p17"/>
          <p:cNvPicPr preferRelativeResize="0"/>
          <p:nvPr/>
        </p:nvPicPr>
        <p:blipFill>
          <a:blip r:embed="rId3">
            <a:alphaModFix/>
          </a:blip>
          <a:stretch>
            <a:fillRect/>
          </a:stretch>
        </p:blipFill>
        <p:spPr>
          <a:xfrm>
            <a:off x="4972775" y="3250400"/>
            <a:ext cx="6803526" cy="338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Dropping out</a:t>
            </a:r>
            <a:endParaRPr/>
          </a:p>
        </p:txBody>
      </p:sp>
      <p:sp>
        <p:nvSpPr>
          <p:cNvPr id="114" name="Google Shape;114;p18"/>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t>By dropping a unit out, it means temporarily removing it from the network, along with all its incoming and outgoing connections</a:t>
            </a:r>
            <a:endParaRPr/>
          </a:p>
          <a:p>
            <a:pPr indent="0" lvl="0" marL="0" rtl="0" algn="l">
              <a:spcBef>
                <a:spcPts val="2100"/>
              </a:spcBef>
              <a:spcAft>
                <a:spcPts val="0"/>
              </a:spcAft>
              <a:buNone/>
            </a:pPr>
            <a:r>
              <a:rPr lang="en-US"/>
              <a:t>Dropout has the effect of making the training process noisy, forcing nodes within a layer to probabilistically take on more or less responsibility for the inputs. </a:t>
            </a:r>
            <a:endParaRPr/>
          </a:p>
          <a:p>
            <a:pPr indent="0" lvl="0" marL="0" rtl="0" algn="l">
              <a:spcBef>
                <a:spcPts val="2100"/>
              </a:spcBef>
              <a:spcAft>
                <a:spcPts val="2100"/>
              </a:spcAft>
              <a:buNone/>
            </a:pPr>
            <a:r>
              <a:rPr lang="en-US"/>
              <a:t>This conceptualization suggests that perhaps dropout breaks-up situations where network layers co-adapt to correct mistakes from prior layers, in turn making the model more robust.</a:t>
            </a:r>
            <a:endParaRPr/>
          </a:p>
        </p:txBody>
      </p:sp>
      <p:sp>
        <p:nvSpPr>
          <p:cNvPr id="115" name="Google Shape;115;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Drop out Layers</a:t>
            </a:r>
            <a:endParaRPr/>
          </a:p>
        </p:txBody>
      </p:sp>
      <p:sp>
        <p:nvSpPr>
          <p:cNvPr id="122" name="Google Shape;122;p19"/>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It can be used with most types of layers, such as:</a:t>
            </a:r>
            <a:endParaRPr/>
          </a:p>
          <a:p>
            <a:pPr indent="-349250" lvl="1" marL="914400" rtl="0" algn="l">
              <a:spcBef>
                <a:spcPts val="0"/>
              </a:spcBef>
              <a:spcAft>
                <a:spcPts val="0"/>
              </a:spcAft>
              <a:buSzPts val="1900"/>
              <a:buChar char="○"/>
            </a:pPr>
            <a:r>
              <a:rPr lang="en-US"/>
              <a:t>Dense fully connected layers</a:t>
            </a:r>
            <a:endParaRPr/>
          </a:p>
          <a:p>
            <a:pPr indent="-349250" lvl="1" marL="914400" rtl="0" algn="l">
              <a:spcBef>
                <a:spcPts val="0"/>
              </a:spcBef>
              <a:spcAft>
                <a:spcPts val="0"/>
              </a:spcAft>
              <a:buSzPts val="1900"/>
              <a:buChar char="○"/>
            </a:pPr>
            <a:r>
              <a:rPr lang="en-US"/>
              <a:t>Convolutional layers</a:t>
            </a:r>
            <a:endParaRPr/>
          </a:p>
          <a:p>
            <a:pPr indent="-349250" lvl="1" marL="914400" rtl="0" algn="l">
              <a:spcBef>
                <a:spcPts val="0"/>
              </a:spcBef>
              <a:spcAft>
                <a:spcPts val="0"/>
              </a:spcAft>
              <a:buSzPts val="1900"/>
              <a:buChar char="○"/>
            </a:pPr>
            <a:r>
              <a:rPr lang="en-US"/>
              <a:t>Recurrent layers such as the long short-term memory network layer. </a:t>
            </a:r>
            <a:endParaRPr/>
          </a:p>
          <a:p>
            <a:pPr indent="-381000" lvl="0" marL="457200" rtl="0" algn="l">
              <a:spcBef>
                <a:spcPts val="0"/>
              </a:spcBef>
              <a:spcAft>
                <a:spcPts val="0"/>
              </a:spcAft>
              <a:buSzPts val="2400"/>
              <a:buChar char="●"/>
            </a:pPr>
            <a:r>
              <a:rPr lang="en-US"/>
              <a:t>Dropout may be implemented on any or all hidden layers in the network as well as the visible or input layer.</a:t>
            </a:r>
            <a:endParaRPr/>
          </a:p>
          <a:p>
            <a:pPr indent="0" lvl="0" marL="0" rtl="0" algn="l">
              <a:spcBef>
                <a:spcPts val="2100"/>
              </a:spcBef>
              <a:spcAft>
                <a:spcPts val="0"/>
              </a:spcAft>
              <a:buClr>
                <a:schemeClr val="dk1"/>
              </a:buClr>
              <a:buSzPts val="1100"/>
              <a:buFont typeface="Arial"/>
              <a:buNone/>
            </a:pPr>
            <a:r>
              <a:t/>
            </a:r>
            <a:endParaRPr/>
          </a:p>
          <a:p>
            <a:pPr indent="0" lvl="0" marL="0" rtl="0" algn="l">
              <a:spcBef>
                <a:spcPts val="2100"/>
              </a:spcBef>
              <a:spcAft>
                <a:spcPts val="2100"/>
              </a:spcAft>
              <a:buNone/>
            </a:pPr>
            <a:r>
              <a:rPr lang="en-US"/>
              <a:t>NOTE : It is not used on the output layer.</a:t>
            </a:r>
            <a:endParaRPr/>
          </a:p>
        </p:txBody>
      </p:sp>
      <p:sp>
        <p:nvSpPr>
          <p:cNvPr id="123" name="Google Shape;123;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800"/>
              <a:t>Why not just use early stopping rather than regularisation ?</a:t>
            </a:r>
            <a:endParaRPr sz="4800"/>
          </a:p>
        </p:txBody>
      </p:sp>
      <p:sp>
        <p:nvSpPr>
          <p:cNvPr id="130" name="Google Shape;130;p20"/>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t>The main downside of early stopping is that this couples two tasks:</a:t>
            </a:r>
            <a:endParaRPr/>
          </a:p>
          <a:p>
            <a:pPr indent="-381000" lvl="0" marL="457200" rtl="0" algn="l">
              <a:spcBef>
                <a:spcPts val="2100"/>
              </a:spcBef>
              <a:spcAft>
                <a:spcPts val="0"/>
              </a:spcAft>
              <a:buSzPts val="2400"/>
              <a:buAutoNum type="arabicPeriod"/>
            </a:pPr>
            <a:r>
              <a:rPr lang="en-US"/>
              <a:t>Algorithm to optimize the cost function j (eg gradient descent, adam etc)</a:t>
            </a:r>
            <a:endParaRPr/>
          </a:p>
          <a:p>
            <a:pPr indent="-381000" lvl="0" marL="457200" rtl="0" algn="l">
              <a:spcBef>
                <a:spcPts val="0"/>
              </a:spcBef>
              <a:spcAft>
                <a:spcPts val="0"/>
              </a:spcAft>
              <a:buSzPts val="2400"/>
              <a:buAutoNum type="arabicPeriod"/>
            </a:pPr>
            <a:r>
              <a:rPr lang="en-US"/>
              <a:t>Prevent overfitting (ie get more data, regularization)</a:t>
            </a:r>
            <a:endParaRPr/>
          </a:p>
          <a:p>
            <a:pPr indent="0" lvl="0" marL="0" rtl="0" algn="l">
              <a:spcBef>
                <a:spcPts val="2100"/>
              </a:spcBef>
              <a:spcAft>
                <a:spcPts val="0"/>
              </a:spcAft>
              <a:buNone/>
            </a:pPr>
            <a:r>
              <a:rPr lang="en-US"/>
              <a:t>B</a:t>
            </a:r>
            <a:r>
              <a:rPr lang="en-US"/>
              <a:t>ecause by stopping gradient </a:t>
            </a:r>
            <a:r>
              <a:rPr lang="en-US"/>
              <a:t>descent</a:t>
            </a:r>
            <a:r>
              <a:rPr lang="en-US"/>
              <a:t> early, we are sort of breaking whatever we are doing to optimize cost function J and simultaneously trying to not over fit. </a:t>
            </a:r>
            <a:endParaRPr/>
          </a:p>
          <a:p>
            <a:pPr indent="0" lvl="0" marL="0" rtl="0" algn="l">
              <a:spcBef>
                <a:spcPts val="2100"/>
              </a:spcBef>
              <a:spcAft>
                <a:spcPts val="0"/>
              </a:spcAft>
              <a:buClr>
                <a:schemeClr val="dk1"/>
              </a:buClr>
              <a:buSzPts val="1100"/>
              <a:buFont typeface="Arial"/>
              <a:buNone/>
            </a:pPr>
            <a:r>
              <a:rPr lang="en-US"/>
              <a:t>Rather than using early stopping, one alternative is just use L2 regularization then we can just train the neural network as long as possible (the downside here is we have to try a lot of values of the regularization parameter lambda and hence it becomes computationally expensive)</a:t>
            </a:r>
            <a:endParaRPr/>
          </a:p>
          <a:p>
            <a:pPr indent="0" lvl="0" marL="0" rtl="0" algn="l">
              <a:spcBef>
                <a:spcPts val="2100"/>
              </a:spcBef>
              <a:spcAft>
                <a:spcPts val="2100"/>
              </a:spcAft>
              <a:buNone/>
            </a:pPr>
            <a:r>
              <a:t/>
            </a:r>
            <a:endParaRPr/>
          </a:p>
        </p:txBody>
      </p:sp>
      <p:sp>
        <p:nvSpPr>
          <p:cNvPr id="131" name="Google Shape;131;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Points to conclude with</a:t>
            </a:r>
            <a:endParaRPr/>
          </a:p>
        </p:txBody>
      </p:sp>
      <p:sp>
        <p:nvSpPr>
          <p:cNvPr id="138" name="Google Shape;138;p21"/>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Large weights in a neural network are a sign of a more complex network that has overfit the training data.</a:t>
            </a:r>
            <a:endParaRPr/>
          </a:p>
          <a:p>
            <a:pPr indent="-381000" lvl="0" marL="457200" rtl="0" algn="l">
              <a:spcBef>
                <a:spcPts val="0"/>
              </a:spcBef>
              <a:spcAft>
                <a:spcPts val="0"/>
              </a:spcAft>
              <a:buSzPts val="2400"/>
              <a:buChar char="●"/>
            </a:pPr>
            <a:r>
              <a:rPr lang="en-US"/>
              <a:t>Probabilistically dropping out nodes in the network is a simple and effective regularization method.</a:t>
            </a:r>
            <a:endParaRPr/>
          </a:p>
          <a:p>
            <a:pPr indent="-381000" lvl="0" marL="457200" rtl="0" algn="l">
              <a:spcBef>
                <a:spcPts val="0"/>
              </a:spcBef>
              <a:spcAft>
                <a:spcPts val="0"/>
              </a:spcAft>
              <a:buSzPts val="2400"/>
              <a:buChar char="●"/>
            </a:pPr>
            <a:r>
              <a:rPr lang="en-US"/>
              <a:t>A large network with more training and the use of a weight constraint are suggested when using dropout.</a:t>
            </a:r>
            <a:endParaRPr/>
          </a:p>
          <a:p>
            <a:pPr indent="0" lvl="0" marL="0" rtl="0" algn="l">
              <a:spcBef>
                <a:spcPts val="2100"/>
              </a:spcBef>
              <a:spcAft>
                <a:spcPts val="0"/>
              </a:spcAft>
              <a:buNone/>
            </a:pPr>
            <a:r>
              <a:rPr lang="en-US" u="sng">
                <a:solidFill>
                  <a:schemeClr val="hlink"/>
                </a:solidFill>
                <a:hlinkClick r:id="rId3"/>
              </a:rPr>
              <a:t>https://www.analyticsvidhya.com/blog/2018/04/fundamentals-deep-learning-regularization-techniques/</a:t>
            </a:r>
            <a:endParaRPr/>
          </a:p>
          <a:p>
            <a:pPr indent="0" lvl="0" marL="0" rtl="0" algn="l">
              <a:spcBef>
                <a:spcPts val="2100"/>
              </a:spcBef>
              <a:spcAft>
                <a:spcPts val="2100"/>
              </a:spcAft>
              <a:buNone/>
            </a:pPr>
            <a:r>
              <a:t/>
            </a:r>
            <a:endParaRPr/>
          </a:p>
        </p:txBody>
      </p:sp>
      <p:sp>
        <p:nvSpPr>
          <p:cNvPr id="139" name="Google Shape;139;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oboticVision">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