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7315200" cy="96012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4b1acdf57_0_1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34b1acdf57_0_1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cc1ef059b_0_1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cc1ef059b_0_1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3cc1ef059b_0_1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a6b8b4112_0_20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a6b8b4112_0_200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3a6b8b4112_0_200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a6b8b4112_0_184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a6b8b4112_0_184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a6b8b4112_0_184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a6b8b4112_0_207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a6b8b4112_0_207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3a6b8b4112_0_207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a6b8b4112_0_22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a6b8b4112_0_220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\text{Training Loss} + \lambda\sqrt{w_1^{2}+w_2^{2}+\cdots+w_n^{2}}</a:t>
            </a:r>
            <a:endParaRPr/>
          </a:p>
        </p:txBody>
      </p:sp>
      <p:sp>
        <p:nvSpPr>
          <p:cNvPr id="107" name="Google Shape;107;g13a6b8b4112_0_220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a6b8b4112_0_233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a6b8b4112_0_233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\sigma(f(x)) = \frac{1}{1+e^{\left(-f(x)\right)}}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f(X) = w_0+w_1x_1 + w_2x_2 + \cdots + w_nx_n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\text{Log Loss}=-yln(\pi\strut_{\beta}) - (1-y)ln(1-\pi\strut_{\beta})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a6b8b4112_0_233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6b8b4112_0_268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a6b8b4112_0_268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L_2 = \lambda \sum\limits_{i=1}^{n} w_n^{2}</a:t>
            </a:r>
            <a:endParaRPr/>
          </a:p>
        </p:txBody>
      </p:sp>
      <p:sp>
        <p:nvSpPr>
          <p:cNvPr id="133" name="Google Shape;133;g13a6b8b4112_0_268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a6b8b4112_0_25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a6b8b4112_0_250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3a6b8b4112_0_250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a6b8b4112_0_259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a6b8b4112_0_259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L_1 = \lambda \sum\limits_{i=1}^{n} |w_n|</a:t>
            </a:r>
            <a:endParaRPr/>
          </a:p>
        </p:txBody>
      </p:sp>
      <p:sp>
        <p:nvSpPr>
          <p:cNvPr id="152" name="Google Shape;152;g13a6b8b4112_0_259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a6b8b4112_0_175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a6b8b4112_0_175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3a6b8b4112_0_175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2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1300"/>
              <a:buNone/>
              <a:defRPr sz="21300"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boticVision">
  <p:cSld name="Título y objet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295467" y="44624"/>
            <a:ext cx="96012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719403" y="1052736"/>
            <a:ext cx="108492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239350" y="6325998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2271483" y="6329083"/>
            <a:ext cx="77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" name="Google Shape;21;p3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600"/>
              <a:buNone/>
              <a:defRPr>
                <a:solidFill>
                  <a:srgbClr val="0000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nvrg.io/data-science-platform/dataset-management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8734450" y="4843625"/>
            <a:ext cx="1924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TC3007C</a:t>
            </a:r>
            <a:endParaRPr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207300" y="1701650"/>
            <a:ext cx="49785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4A86E8"/>
                </a:solidFill>
                <a:latin typeface="Economica"/>
                <a:ea typeface="Economica"/>
                <a:cs typeface="Economica"/>
                <a:sym typeface="Economica"/>
              </a:rPr>
              <a:t>Regularization for Reducing  Overfitting</a:t>
            </a:r>
            <a:endParaRPr sz="6500">
              <a:solidFill>
                <a:srgbClr val="4A86E8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669000" y="4014125"/>
            <a:ext cx="40551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PhD. Msc. David C. Baldears S.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PhD.(s) Msc. Diego López Bernal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291850" y="6550200"/>
            <a:ext cx="296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hlink"/>
                </a:solidFill>
                <a:hlinkClick r:id="rId3"/>
              </a:rPr>
              <a:t>https://cnvrg.io/data-science-platform/dataset-management/</a:t>
            </a:r>
            <a:r>
              <a:rPr lang="en-US" sz="800"/>
              <a:t> </a:t>
            </a:r>
            <a:endParaRPr sz="8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1615237"/>
            <a:ext cx="6902501" cy="362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forms of Regularization</a:t>
            </a:r>
            <a:endParaRPr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4" name="Google Shape;174;p23"/>
          <p:cNvGrpSpPr/>
          <p:nvPr/>
        </p:nvGrpSpPr>
        <p:grpSpPr>
          <a:xfrm>
            <a:off x="2642733" y="1529731"/>
            <a:ext cx="6906444" cy="5106821"/>
            <a:chOff x="3369550" y="1633625"/>
            <a:chExt cx="6218100" cy="4527725"/>
          </a:xfrm>
        </p:grpSpPr>
        <p:pic>
          <p:nvPicPr>
            <p:cNvPr id="175" name="Google Shape;175;p23"/>
            <p:cNvPicPr preferRelativeResize="0"/>
            <p:nvPr/>
          </p:nvPicPr>
          <p:blipFill rotWithShape="1">
            <a:blip r:embed="rId3">
              <a:alphaModFix/>
            </a:blip>
            <a:srcRect b="6806" l="2231" r="3223" t="4564"/>
            <a:stretch/>
          </p:blipFill>
          <p:spPr>
            <a:xfrm>
              <a:off x="3369550" y="1633625"/>
              <a:ext cx="6218100" cy="45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3"/>
            <p:cNvSpPr/>
            <p:nvPr/>
          </p:nvSpPr>
          <p:spPr>
            <a:xfrm>
              <a:off x="3369550" y="1633625"/>
              <a:ext cx="2042100" cy="643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Regularized train loss (cartoon)</a:t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63" y="1783700"/>
            <a:ext cx="814387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Penalizing Model Complexity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We want to avoid model complexity where possible.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We can introduce this idea into the optimization we do at training time.</a:t>
            </a:r>
            <a:br>
              <a:rPr lang="en-US"/>
            </a:br>
            <a:r>
              <a:rPr lang="en-US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Structural Risk Minimization: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Normally minimize: </a:t>
            </a:r>
            <a:r>
              <a:rPr lang="en-US">
                <a:highlight>
                  <a:srgbClr val="4A86E8"/>
                </a:highlight>
              </a:rPr>
              <a:t>Loss(Data|Model)  </a:t>
            </a:r>
            <a:endParaRPr>
              <a:highlight>
                <a:srgbClr val="4A86E8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Penalizing complexity, minimize: </a:t>
            </a:r>
            <a:r>
              <a:rPr lang="en-US">
                <a:highlight>
                  <a:srgbClr val="4A86E8"/>
                </a:highlight>
              </a:rPr>
              <a:t>Loss(Data|Model) </a:t>
            </a:r>
            <a:r>
              <a:rPr lang="en-US"/>
              <a:t>+ </a:t>
            </a:r>
            <a:r>
              <a:rPr lang="en-US">
                <a:highlight>
                  <a:srgbClr val="93C47D"/>
                </a:highlight>
              </a:rPr>
              <a:t>complexity(Model)</a:t>
            </a:r>
            <a:endParaRPr>
              <a:highlight>
                <a:srgbClr val="93C47D"/>
              </a:highlight>
            </a:endParaRPr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261975" y="2667375"/>
            <a:ext cx="1346700" cy="624600"/>
          </a:xfrm>
          <a:prstGeom prst="wedgeRoundRectCallout">
            <a:avLst>
              <a:gd fmla="val -53278" name="adj1"/>
              <a:gd fmla="val 78516" name="adj2"/>
              <a:gd fmla="val 0" name="adj3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aim for low training error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688700" y="4278650"/>
            <a:ext cx="1346700" cy="624600"/>
          </a:xfrm>
          <a:prstGeom prst="wedgeRoundRectCallout">
            <a:avLst>
              <a:gd fmla="val 34974" name="adj1"/>
              <a:gd fmla="val -84218" name="adj2"/>
              <a:gd fmla="val 0" name="adj3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aim for low training error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374800" y="4278650"/>
            <a:ext cx="1777500" cy="624600"/>
          </a:xfrm>
          <a:prstGeom prst="wedgeRoundRectCallout">
            <a:avLst>
              <a:gd fmla="val -27865" name="adj1"/>
              <a:gd fmla="val -82221" name="adj2"/>
              <a:gd fmla="val 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...but balance against complexity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Regularization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to define complexity(model)?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One possible "prior belief" is that weights should be normally distributed around 0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Diverging from this should incur a cost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Can encode this idea via L</a:t>
            </a:r>
            <a:r>
              <a:rPr baseline="-25000" lang="en-US"/>
              <a:t>2</a:t>
            </a:r>
            <a:r>
              <a:rPr lang="en-US"/>
              <a:t> regularization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complexity(model) = sum of squares of the weights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a.k.a. square of the L</a:t>
            </a:r>
            <a:r>
              <a:rPr baseline="-25000" lang="en-US"/>
              <a:t>2</a:t>
            </a:r>
            <a:r>
              <a:rPr lang="en-US"/>
              <a:t> norm of the weight vector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Encourages small weights centered around zero</a:t>
            </a:r>
            <a:endParaRPr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06171" y="2763888"/>
            <a:ext cx="3835176" cy="2211196"/>
            <a:chOff x="6096000" y="4463925"/>
            <a:chExt cx="2826425" cy="1483825"/>
          </a:xfrm>
        </p:grpSpPr>
        <p:pic>
          <p:nvPicPr>
            <p:cNvPr id="102" name="Google Shape;102;p16"/>
            <p:cNvPicPr preferRelativeResize="0"/>
            <p:nvPr/>
          </p:nvPicPr>
          <p:blipFill rotWithShape="1">
            <a:blip r:embed="rId3">
              <a:alphaModFix/>
            </a:blip>
            <a:srcRect b="15397" l="49101" r="0" t="0"/>
            <a:stretch/>
          </p:blipFill>
          <p:spPr>
            <a:xfrm>
              <a:off x="6096000" y="4465025"/>
              <a:ext cx="2826425" cy="1482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6"/>
            <p:cNvSpPr/>
            <p:nvPr/>
          </p:nvSpPr>
          <p:spPr>
            <a:xfrm>
              <a:off x="6097375" y="4463925"/>
              <a:ext cx="835500" cy="7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r>
              <a:rPr baseline="-25000" lang="en-US"/>
              <a:t>2</a:t>
            </a:r>
            <a:r>
              <a:rPr lang="en-US"/>
              <a:t> Regularization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15600" y="4519868"/>
            <a:ext cx="11360700" cy="158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What’s a good λ?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550" y="2567272"/>
            <a:ext cx="5518736" cy="6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3244750" y="1817700"/>
            <a:ext cx="1346700" cy="624600"/>
          </a:xfrm>
          <a:prstGeom prst="wedgeRoundRectCallout">
            <a:avLst>
              <a:gd fmla="val -35392" name="adj1"/>
              <a:gd fmla="val 84202" name="adj2"/>
              <a:gd fmla="val 0" name="adj3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aim for low training error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930850" y="1817700"/>
            <a:ext cx="1777500" cy="624600"/>
          </a:xfrm>
          <a:prstGeom prst="wedgeRoundRectCallout">
            <a:avLst>
              <a:gd fmla="val 29658" name="adj1"/>
              <a:gd fmla="val 70225" name="adj2"/>
              <a:gd fmla="val 0" name="adj3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...but balance against complexity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838000" y="3458225"/>
            <a:ext cx="1608600" cy="955800"/>
          </a:xfrm>
          <a:prstGeom prst="wedgeRoundRectCallout">
            <a:avLst>
              <a:gd fmla="val -25222" name="adj1"/>
              <a:gd fmla="val -82343" name="adj2"/>
              <a:gd fmla="val 0" name="adj3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λ controls how these are balanced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Remember Logistic Regression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Replacing </a:t>
            </a:r>
            <a:r>
              <a:rPr b="1" lang="en-US"/>
              <a:t>ß</a:t>
            </a:r>
            <a:r>
              <a:rPr lang="en-US"/>
              <a:t> with </a:t>
            </a:r>
            <a:r>
              <a:rPr b="1" lang="en-US"/>
              <a:t>w</a:t>
            </a:r>
            <a:br>
              <a:rPr b="1" lang="en-US"/>
            </a:br>
            <a:br>
              <a:rPr b="1" lang="en-US"/>
            </a:br>
            <a:br>
              <a:rPr b="1" lang="en-US"/>
            </a:br>
            <a:br>
              <a:rPr b="1" lang="en-US"/>
            </a:br>
            <a:br>
              <a:rPr b="1" lang="en-US"/>
            </a:br>
            <a:r>
              <a:rPr lang="en-US"/>
              <a:t>The Loss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8125" y="58350"/>
            <a:ext cx="3701874" cy="246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025" y="2385050"/>
            <a:ext cx="31146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175" y="3380158"/>
            <a:ext cx="48577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9450" y="4325433"/>
            <a:ext cx="50768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1650" y="4834000"/>
            <a:ext cx="2230800" cy="4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1475" y="3675413"/>
            <a:ext cx="41243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r>
              <a:rPr baseline="-25000" lang="en-US"/>
              <a:t>2</a:t>
            </a:r>
            <a:r>
              <a:rPr lang="en-US"/>
              <a:t> Regularization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Ridge regression adds the “squared magnitude” of the coefficient as the penalty term to the loss function. 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And its gradient will remain the same plus the sum of the weights times λ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838" y="2643175"/>
            <a:ext cx="17049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750" y="3608179"/>
            <a:ext cx="7988575" cy="8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3025" y="5280063"/>
            <a:ext cx="39433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 and Regularization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Regularization is super important for logistic regression.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Remember the asymptotes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It’ll keep trying to drive loss to 0 in high dimensions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Two strategies are especially useful: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/>
              <a:t>L</a:t>
            </a:r>
            <a:r>
              <a:rPr b="1" baseline="-25000" lang="en-US"/>
              <a:t>2</a:t>
            </a:r>
            <a:r>
              <a:rPr b="1" lang="en-US"/>
              <a:t> regularization </a:t>
            </a:r>
            <a:r>
              <a:rPr lang="en-US"/>
              <a:t>-- penalizes huge weights.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/>
              <a:t>Early stopping </a:t>
            </a:r>
            <a:r>
              <a:rPr lang="en-US"/>
              <a:t>-- limiting training steps or learning rate.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r>
              <a:rPr baseline="-25000" lang="en-US"/>
              <a:t>1</a:t>
            </a:r>
            <a:r>
              <a:rPr lang="en-US"/>
              <a:t> Regularization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L1 regularization, also known as L1 norm or Lasso (in regression problems), combats overfitting by shrinking the parameters towards 0.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Lasso is an acronym for least absolute shrinkage and selection operator, and lasso regression adds the “absolute value of magnitude” of the coefficient as a penalty term to the loss function.</a:t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850" y="2817728"/>
            <a:ext cx="2319075" cy="10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W</a:t>
            </a:r>
            <a:r>
              <a:rPr lang="en-US"/>
              <a:t>ays to Prevent Overfitting 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Early stopping: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Use learning curve to detect overfitting.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Stop training at somewhere around the </a:t>
            </a:r>
            <a:br>
              <a:rPr lang="en-US"/>
            </a:br>
            <a:r>
              <a:rPr lang="en-US"/>
              <a:t>red line.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Are there better approaches? 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375" y="1633625"/>
            <a:ext cx="6022625" cy="415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boticVision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