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531d8707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531d8707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531d8707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531d8707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531d8707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531d8707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531d87073_1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531d87073_1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7cb18c562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7cb18c562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7cb18c562_7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7cb18c562_7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7cb18c562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7cb18c562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7cb18c562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7cb18c562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7cb18c562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7cb18c562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7cb18c562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7cb18c562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d645ab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d645ab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7cb18c562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7cb18c562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531d8707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e531d8707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531d87073_1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e531d87073_1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531d87073_1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531d87073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531d87073_1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531d87073_1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531d8707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531d8707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531d87073_1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531d87073_1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531d87073_1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531d87073_1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531d87073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531d87073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531d870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531d870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531d87073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531d87073_1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531d87073_1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531d87073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531d87073_1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531d87073_1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531d8707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531d8707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bryanb/fifa-player-stats-database?select=FIFA18_official_data.csv"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522375" y="602900"/>
            <a:ext cx="5017500" cy="7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FIFA22/23 Dataset</a:t>
            </a:r>
            <a:endParaRPr/>
          </a:p>
        </p:txBody>
      </p:sp>
      <p:sp>
        <p:nvSpPr>
          <p:cNvPr id="129" name="Google Shape;129;p13"/>
          <p:cNvSpPr txBox="1"/>
          <p:nvPr>
            <p:ph idx="1" type="subTitle"/>
          </p:nvPr>
        </p:nvSpPr>
        <p:spPr>
          <a:xfrm>
            <a:off x="3522375" y="1345100"/>
            <a:ext cx="4658400" cy="9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2022-2023 comparison of stats between players, clubs and countries.</a:t>
            </a:r>
            <a:endParaRPr/>
          </a:p>
        </p:txBody>
      </p:sp>
      <p:sp>
        <p:nvSpPr>
          <p:cNvPr id="130" name="Google Shape;130;p13"/>
          <p:cNvSpPr txBox="1"/>
          <p:nvPr>
            <p:ph idx="1" type="subTitle"/>
          </p:nvPr>
        </p:nvSpPr>
        <p:spPr>
          <a:xfrm>
            <a:off x="2572875" y="4679550"/>
            <a:ext cx="6557400" cy="42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t>BRYANB. (2023). </a:t>
            </a:r>
            <a:r>
              <a:rPr b="1" lang="en" sz="1000">
                <a:latin typeface="Montserrat"/>
                <a:ea typeface="Montserrat"/>
                <a:cs typeface="Montserrat"/>
                <a:sym typeface="Montserrat"/>
              </a:rPr>
              <a:t>FIFA23 OFFICIAL DATASET. </a:t>
            </a:r>
            <a:r>
              <a:rPr lang="en" sz="1000"/>
              <a:t>https://www.kaggle.com/datasets/bryanb/fifa-player-stats-database?select=FIFA18_official_data.csv</a:t>
            </a:r>
            <a:endParaRPr sz="1000"/>
          </a:p>
          <a:p>
            <a:pPr indent="0" lvl="0" marL="0" rtl="0" algn="r">
              <a:spcBef>
                <a:spcPts val="0"/>
              </a:spcBef>
              <a:spcAft>
                <a:spcPts val="0"/>
              </a:spcAft>
              <a:buNone/>
            </a:pPr>
            <a:r>
              <a:rPr b="1" lang="en" sz="1000">
                <a:latin typeface="Montserrat"/>
                <a:ea typeface="Montserrat"/>
                <a:cs typeface="Montserrat"/>
                <a:sym typeface="Montserrat"/>
              </a:rPr>
              <a:t> </a:t>
            </a:r>
            <a:endParaRPr sz="1000"/>
          </a:p>
        </p:txBody>
      </p:sp>
      <p:sp>
        <p:nvSpPr>
          <p:cNvPr id="131" name="Google Shape;131;p13"/>
          <p:cNvSpPr txBox="1"/>
          <p:nvPr/>
        </p:nvSpPr>
        <p:spPr>
          <a:xfrm>
            <a:off x="406450" y="2320400"/>
            <a:ext cx="1929000" cy="13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Team 5</a:t>
            </a:r>
            <a:endParaRPr sz="16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rPr>
              <a:t>Ma. Fernanda Arana</a:t>
            </a:r>
            <a:endParaRPr sz="1100">
              <a:solidFill>
                <a:schemeClr val="lt1"/>
              </a:solidFill>
            </a:endParaRPr>
          </a:p>
          <a:p>
            <a:pPr indent="0" lvl="0" marL="0" rtl="0" algn="l">
              <a:lnSpc>
                <a:spcPct val="115000"/>
              </a:lnSpc>
              <a:spcBef>
                <a:spcPts val="0"/>
              </a:spcBef>
              <a:spcAft>
                <a:spcPts val="0"/>
              </a:spcAft>
              <a:buNone/>
            </a:pPr>
            <a:r>
              <a:rPr lang="en" sz="1100">
                <a:solidFill>
                  <a:schemeClr val="lt1"/>
                </a:solidFill>
              </a:rPr>
              <a:t>Fabián Moreno</a:t>
            </a:r>
            <a:endParaRPr sz="1100">
              <a:solidFill>
                <a:schemeClr val="lt1"/>
              </a:solidFill>
            </a:endParaRPr>
          </a:p>
          <a:p>
            <a:pPr indent="0" lvl="0" marL="0" rtl="0" algn="l">
              <a:lnSpc>
                <a:spcPct val="115000"/>
              </a:lnSpc>
              <a:spcBef>
                <a:spcPts val="0"/>
              </a:spcBef>
              <a:spcAft>
                <a:spcPts val="0"/>
              </a:spcAft>
              <a:buNone/>
            </a:pPr>
            <a:r>
              <a:rPr lang="en" sz="1100">
                <a:solidFill>
                  <a:schemeClr val="lt1"/>
                </a:solidFill>
              </a:rPr>
              <a:t>Víctor Olguín</a:t>
            </a:r>
            <a:endParaRPr sz="1100">
              <a:solidFill>
                <a:schemeClr val="lt1"/>
              </a:solidFill>
            </a:endParaRPr>
          </a:p>
          <a:p>
            <a:pPr indent="0" lvl="0" marL="0" rtl="0" algn="l">
              <a:lnSpc>
                <a:spcPct val="115000"/>
              </a:lnSpc>
              <a:spcBef>
                <a:spcPts val="0"/>
              </a:spcBef>
              <a:spcAft>
                <a:spcPts val="0"/>
              </a:spcAft>
              <a:buNone/>
            </a:pPr>
            <a:r>
              <a:rPr lang="en" sz="1100">
                <a:solidFill>
                  <a:schemeClr val="lt1"/>
                </a:solidFill>
              </a:rPr>
              <a:t>Pablo Borboa</a:t>
            </a:r>
            <a:endParaRPr sz="1100">
              <a:solidFill>
                <a:schemeClr val="lt1"/>
              </a:solidFill>
            </a:endParaRPr>
          </a:p>
          <a:p>
            <a:pPr indent="0" lvl="0" marL="0" rtl="0" algn="l">
              <a:lnSpc>
                <a:spcPct val="115000"/>
              </a:lnSpc>
              <a:spcBef>
                <a:spcPts val="0"/>
              </a:spcBef>
              <a:spcAft>
                <a:spcPts val="0"/>
              </a:spcAft>
              <a:buNone/>
            </a:pPr>
            <a:r>
              <a:rPr lang="en" sz="1100">
                <a:solidFill>
                  <a:schemeClr val="lt1"/>
                </a:solidFill>
              </a:rPr>
              <a:t>Eduardo Rea</a:t>
            </a:r>
            <a:endParaRPr sz="1600">
              <a:solidFill>
                <a:schemeClr val="lt1"/>
              </a:solidFill>
              <a:latin typeface="Lato"/>
              <a:ea typeface="Lato"/>
              <a:cs typeface="Lato"/>
              <a:sym typeface="Lato"/>
            </a:endParaRPr>
          </a:p>
        </p:txBody>
      </p:sp>
      <p:pic>
        <p:nvPicPr>
          <p:cNvPr id="132" name="Google Shape;132;p13"/>
          <p:cNvPicPr preferRelativeResize="0"/>
          <p:nvPr/>
        </p:nvPicPr>
        <p:blipFill>
          <a:blip r:embed="rId3">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Club Analysis</a:t>
            </a:r>
            <a:endParaRPr/>
          </a:p>
        </p:txBody>
      </p:sp>
      <p:sp>
        <p:nvSpPr>
          <p:cNvPr id="197" name="Google Shape;197;p22"/>
          <p:cNvSpPr txBox="1"/>
          <p:nvPr>
            <p:ph idx="1" type="body"/>
          </p:nvPr>
        </p:nvSpPr>
        <p:spPr>
          <a:xfrm>
            <a:off x="819150" y="1990725"/>
            <a:ext cx="2957700" cy="24480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 sz="1450">
                <a:solidFill>
                  <a:srgbClr val="000000"/>
                </a:solidFill>
                <a:latin typeface="Times New Roman"/>
                <a:ea typeface="Times New Roman"/>
                <a:cs typeface="Times New Roman"/>
                <a:sym typeface="Times New Roman"/>
              </a:rPr>
              <a:t>Analysis of the top 20 clubs with the highest overall rating in FIFA22.</a:t>
            </a:r>
            <a:endParaRPr sz="1450">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sz="1450">
                <a:solidFill>
                  <a:srgbClr val="000000"/>
                </a:solidFill>
                <a:latin typeface="Times New Roman"/>
                <a:ea typeface="Times New Roman"/>
                <a:cs typeface="Times New Roman"/>
                <a:sym typeface="Times New Roman"/>
              </a:rPr>
              <a:t>In 2022, the top 3 clubs with the highest overall rating in their players was repeated, only this time </a:t>
            </a:r>
            <a:r>
              <a:rPr b="1" lang="en" sz="1450">
                <a:solidFill>
                  <a:srgbClr val="000000"/>
                </a:solidFill>
                <a:latin typeface="Times New Roman"/>
                <a:ea typeface="Times New Roman"/>
                <a:cs typeface="Times New Roman"/>
                <a:sym typeface="Times New Roman"/>
              </a:rPr>
              <a:t>Siena </a:t>
            </a:r>
            <a:r>
              <a:rPr lang="en" sz="1450">
                <a:solidFill>
                  <a:srgbClr val="000000"/>
                </a:solidFill>
                <a:latin typeface="Times New Roman"/>
                <a:ea typeface="Times New Roman"/>
                <a:cs typeface="Times New Roman"/>
                <a:sym typeface="Times New Roman"/>
              </a:rPr>
              <a:t>was first, </a:t>
            </a:r>
            <a:r>
              <a:rPr b="1" lang="en" sz="1450">
                <a:solidFill>
                  <a:srgbClr val="000000"/>
                </a:solidFill>
                <a:latin typeface="Times New Roman"/>
                <a:ea typeface="Times New Roman"/>
                <a:cs typeface="Times New Roman"/>
                <a:sym typeface="Times New Roman"/>
              </a:rPr>
              <a:t>Anzhi Makhachkala </a:t>
            </a:r>
            <a:r>
              <a:rPr lang="en" sz="1450">
                <a:solidFill>
                  <a:srgbClr val="000000"/>
                </a:solidFill>
                <a:latin typeface="Times New Roman"/>
                <a:ea typeface="Times New Roman"/>
                <a:cs typeface="Times New Roman"/>
                <a:sym typeface="Times New Roman"/>
              </a:rPr>
              <a:t>second and </a:t>
            </a:r>
            <a:r>
              <a:rPr b="1" lang="en" sz="1450">
                <a:solidFill>
                  <a:srgbClr val="000000"/>
                </a:solidFill>
                <a:latin typeface="Times New Roman"/>
                <a:ea typeface="Times New Roman"/>
                <a:cs typeface="Times New Roman"/>
                <a:sym typeface="Times New Roman"/>
              </a:rPr>
              <a:t>Bayern Munich </a:t>
            </a:r>
            <a:r>
              <a:rPr lang="en" sz="1450">
                <a:solidFill>
                  <a:srgbClr val="000000"/>
                </a:solidFill>
                <a:latin typeface="Times New Roman"/>
                <a:ea typeface="Times New Roman"/>
                <a:cs typeface="Times New Roman"/>
                <a:sym typeface="Times New Roman"/>
              </a:rPr>
              <a:t>third.</a:t>
            </a:r>
            <a:endParaRPr sz="145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p>
        </p:txBody>
      </p:sp>
      <p:pic>
        <p:nvPicPr>
          <p:cNvPr id="198" name="Google Shape;198;p22"/>
          <p:cNvPicPr preferRelativeResize="0"/>
          <p:nvPr/>
        </p:nvPicPr>
        <p:blipFill>
          <a:blip r:embed="rId3">
            <a:alphaModFix/>
          </a:blip>
          <a:stretch>
            <a:fillRect/>
          </a:stretch>
        </p:blipFill>
        <p:spPr>
          <a:xfrm>
            <a:off x="4247400" y="905700"/>
            <a:ext cx="4676750" cy="403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Club Analysis</a:t>
            </a:r>
            <a:endParaRPr/>
          </a:p>
        </p:txBody>
      </p:sp>
      <p:sp>
        <p:nvSpPr>
          <p:cNvPr id="204" name="Google Shape;204;p23"/>
          <p:cNvSpPr txBox="1"/>
          <p:nvPr>
            <p:ph idx="1" type="body"/>
          </p:nvPr>
        </p:nvSpPr>
        <p:spPr>
          <a:xfrm>
            <a:off x="504725" y="1651050"/>
            <a:ext cx="2855100" cy="2787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50">
                <a:solidFill>
                  <a:srgbClr val="000000"/>
                </a:solidFill>
                <a:latin typeface="Times New Roman"/>
                <a:ea typeface="Times New Roman"/>
                <a:cs typeface="Times New Roman"/>
                <a:sym typeface="Times New Roman"/>
              </a:rPr>
              <a:t>Analysis of the most diverse clubs in FIFA21:</a:t>
            </a:r>
            <a:endParaRPr sz="1250">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sz="1250">
                <a:solidFill>
                  <a:srgbClr val="000000"/>
                </a:solidFill>
                <a:latin typeface="Times New Roman"/>
                <a:ea typeface="Times New Roman"/>
                <a:cs typeface="Times New Roman"/>
                <a:sym typeface="Times New Roman"/>
              </a:rPr>
              <a:t>In terms of diversity in FIFA21, </a:t>
            </a:r>
            <a:r>
              <a:rPr b="1" lang="en" sz="1250">
                <a:solidFill>
                  <a:srgbClr val="000000"/>
                </a:solidFill>
                <a:latin typeface="Times New Roman"/>
                <a:ea typeface="Times New Roman"/>
                <a:cs typeface="Times New Roman"/>
                <a:sym typeface="Times New Roman"/>
              </a:rPr>
              <a:t>Juventus </a:t>
            </a:r>
            <a:r>
              <a:rPr lang="en" sz="1250">
                <a:solidFill>
                  <a:srgbClr val="000000"/>
                </a:solidFill>
                <a:latin typeface="Times New Roman"/>
                <a:ea typeface="Times New Roman"/>
                <a:cs typeface="Times New Roman"/>
                <a:sym typeface="Times New Roman"/>
              </a:rPr>
              <a:t>from Italy was the most diverse club along with </a:t>
            </a:r>
            <a:r>
              <a:rPr b="1" lang="en" sz="1250">
                <a:solidFill>
                  <a:srgbClr val="000000"/>
                </a:solidFill>
                <a:latin typeface="Times New Roman"/>
                <a:ea typeface="Times New Roman"/>
                <a:cs typeface="Times New Roman"/>
                <a:sym typeface="Times New Roman"/>
              </a:rPr>
              <a:t>PAOK </a:t>
            </a:r>
            <a:r>
              <a:rPr lang="en" sz="1250">
                <a:solidFill>
                  <a:srgbClr val="000000"/>
                </a:solidFill>
                <a:latin typeface="Times New Roman"/>
                <a:ea typeface="Times New Roman"/>
                <a:cs typeface="Times New Roman"/>
                <a:sym typeface="Times New Roman"/>
              </a:rPr>
              <a:t>from Greece, </a:t>
            </a:r>
            <a:r>
              <a:rPr b="1" lang="en" sz="1250">
                <a:solidFill>
                  <a:srgbClr val="000000"/>
                </a:solidFill>
                <a:latin typeface="Times New Roman"/>
                <a:ea typeface="Times New Roman"/>
                <a:cs typeface="Times New Roman"/>
                <a:sym typeface="Times New Roman"/>
              </a:rPr>
              <a:t>Fulham </a:t>
            </a:r>
            <a:r>
              <a:rPr lang="en" sz="1250">
                <a:solidFill>
                  <a:srgbClr val="000000"/>
                </a:solidFill>
                <a:latin typeface="Times New Roman"/>
                <a:ea typeface="Times New Roman"/>
                <a:cs typeface="Times New Roman"/>
                <a:sym typeface="Times New Roman"/>
              </a:rPr>
              <a:t>from the UK and </a:t>
            </a:r>
            <a:r>
              <a:rPr b="1" lang="en" sz="1250">
                <a:solidFill>
                  <a:srgbClr val="000000"/>
                </a:solidFill>
                <a:latin typeface="Times New Roman"/>
                <a:ea typeface="Times New Roman"/>
                <a:cs typeface="Times New Roman"/>
                <a:sym typeface="Times New Roman"/>
              </a:rPr>
              <a:t>Lazio </a:t>
            </a:r>
            <a:r>
              <a:rPr lang="en" sz="1250">
                <a:solidFill>
                  <a:srgbClr val="000000"/>
                </a:solidFill>
                <a:latin typeface="Times New Roman"/>
                <a:ea typeface="Times New Roman"/>
                <a:cs typeface="Times New Roman"/>
                <a:sym typeface="Times New Roman"/>
              </a:rPr>
              <a:t>from Italy, all of them with 21 players from different nationalities.</a:t>
            </a:r>
            <a:endParaRPr sz="125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p>
        </p:txBody>
      </p:sp>
      <p:pic>
        <p:nvPicPr>
          <p:cNvPr id="205" name="Google Shape;205;p23"/>
          <p:cNvPicPr preferRelativeResize="0"/>
          <p:nvPr/>
        </p:nvPicPr>
        <p:blipFill>
          <a:blip r:embed="rId3">
            <a:alphaModFix/>
          </a:blip>
          <a:stretch>
            <a:fillRect/>
          </a:stretch>
        </p:blipFill>
        <p:spPr>
          <a:xfrm>
            <a:off x="3801075" y="845600"/>
            <a:ext cx="5137379" cy="407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Club Analysis</a:t>
            </a:r>
            <a:endParaRPr/>
          </a:p>
        </p:txBody>
      </p:sp>
      <p:sp>
        <p:nvSpPr>
          <p:cNvPr id="211" name="Google Shape;211;p24"/>
          <p:cNvSpPr txBox="1"/>
          <p:nvPr>
            <p:ph idx="1" type="body"/>
          </p:nvPr>
        </p:nvSpPr>
        <p:spPr>
          <a:xfrm>
            <a:off x="819150" y="1640350"/>
            <a:ext cx="2230500" cy="27984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 sz="1350">
                <a:solidFill>
                  <a:srgbClr val="000000"/>
                </a:solidFill>
                <a:latin typeface="Times New Roman"/>
                <a:ea typeface="Times New Roman"/>
                <a:cs typeface="Times New Roman"/>
                <a:sym typeface="Times New Roman"/>
              </a:rPr>
              <a:t>Analysis of the most diverse clubs in FIFA22:</a:t>
            </a:r>
            <a:endParaRPr sz="1350">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sz="1350">
                <a:solidFill>
                  <a:srgbClr val="000000"/>
                </a:solidFill>
                <a:latin typeface="Times New Roman"/>
                <a:ea typeface="Times New Roman"/>
                <a:cs typeface="Times New Roman"/>
                <a:sym typeface="Times New Roman"/>
              </a:rPr>
              <a:t>In 2022  </a:t>
            </a:r>
            <a:r>
              <a:rPr b="1" lang="en" sz="1350">
                <a:solidFill>
                  <a:srgbClr val="000000"/>
                </a:solidFill>
                <a:latin typeface="Times New Roman"/>
                <a:ea typeface="Times New Roman"/>
                <a:cs typeface="Times New Roman"/>
                <a:sym typeface="Times New Roman"/>
              </a:rPr>
              <a:t>Lille </a:t>
            </a:r>
            <a:r>
              <a:rPr lang="en" sz="1350">
                <a:solidFill>
                  <a:srgbClr val="000000"/>
                </a:solidFill>
                <a:latin typeface="Times New Roman"/>
                <a:ea typeface="Times New Roman"/>
                <a:cs typeface="Times New Roman"/>
                <a:sym typeface="Times New Roman"/>
              </a:rPr>
              <a:t>from France and </a:t>
            </a:r>
            <a:r>
              <a:rPr b="1" lang="en" sz="1350">
                <a:solidFill>
                  <a:srgbClr val="000000"/>
                </a:solidFill>
                <a:latin typeface="Times New Roman"/>
                <a:ea typeface="Times New Roman"/>
                <a:cs typeface="Times New Roman"/>
                <a:sym typeface="Times New Roman"/>
              </a:rPr>
              <a:t>Watford </a:t>
            </a:r>
            <a:r>
              <a:rPr lang="en" sz="1350">
                <a:solidFill>
                  <a:srgbClr val="000000"/>
                </a:solidFill>
                <a:latin typeface="Times New Roman"/>
                <a:ea typeface="Times New Roman"/>
                <a:cs typeface="Times New Roman"/>
                <a:sym typeface="Times New Roman"/>
              </a:rPr>
              <a:t>from the UK were the most diverse clubs with 22 different nationalities in their squad:</a:t>
            </a:r>
            <a:endParaRPr sz="1600"/>
          </a:p>
        </p:txBody>
      </p:sp>
      <p:pic>
        <p:nvPicPr>
          <p:cNvPr id="212" name="Google Shape;212;p24"/>
          <p:cNvPicPr preferRelativeResize="0"/>
          <p:nvPr/>
        </p:nvPicPr>
        <p:blipFill>
          <a:blip r:embed="rId3">
            <a:alphaModFix/>
          </a:blip>
          <a:stretch>
            <a:fillRect/>
          </a:stretch>
        </p:blipFill>
        <p:spPr>
          <a:xfrm>
            <a:off x="3961275" y="1058400"/>
            <a:ext cx="4969825" cy="386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sp>
        <p:nvSpPr>
          <p:cNvPr id="218" name="Google Shape;218;p25"/>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Our analysis:</a:t>
            </a:r>
            <a:endParaRPr b="1" sz="1400" u="sng">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Lorem ipsum Lorem ipsum Lorem ipsum</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19" name="Google Shape;219;p25"/>
          <p:cNvPicPr preferRelativeResize="0"/>
          <p:nvPr/>
        </p:nvPicPr>
        <p:blipFill>
          <a:blip r:embed="rId3">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idx="1" type="body"/>
          </p:nvPr>
        </p:nvSpPr>
        <p:spPr>
          <a:xfrm>
            <a:off x="819150" y="1673725"/>
            <a:ext cx="3534600" cy="210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Here's a list of the top players by overall rating and their respective potential index:</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sp>
        <p:nvSpPr>
          <p:cNvPr id="225" name="Google Shape;22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pic>
        <p:nvPicPr>
          <p:cNvPr id="226" name="Google Shape;226;p26"/>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27" name="Google Shape;227;p26"/>
          <p:cNvPicPr preferRelativeResize="0"/>
          <p:nvPr/>
        </p:nvPicPr>
        <p:blipFill>
          <a:blip r:embed="rId4">
            <a:alphaModFix/>
          </a:blip>
          <a:stretch>
            <a:fillRect/>
          </a:stretch>
        </p:blipFill>
        <p:spPr>
          <a:xfrm>
            <a:off x="4790349" y="845610"/>
            <a:ext cx="2555762" cy="37192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idx="1" type="body"/>
          </p:nvPr>
        </p:nvSpPr>
        <p:spPr>
          <a:xfrm>
            <a:off x="819150" y="1673725"/>
            <a:ext cx="6680700" cy="210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We can see a distribution of all player's actual skill and their potential ceiling.</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sp>
        <p:nvSpPr>
          <p:cNvPr id="233" name="Google Shape;23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pic>
        <p:nvPicPr>
          <p:cNvPr id="234" name="Google Shape;234;p27"/>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35" name="Google Shape;235;p27"/>
          <p:cNvPicPr preferRelativeResize="0"/>
          <p:nvPr/>
        </p:nvPicPr>
        <p:blipFill>
          <a:blip r:embed="rId4">
            <a:alphaModFix/>
          </a:blip>
          <a:stretch>
            <a:fillRect/>
          </a:stretch>
        </p:blipFill>
        <p:spPr>
          <a:xfrm>
            <a:off x="959551" y="2192050"/>
            <a:ext cx="4752149" cy="2596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idx="1" type="body"/>
          </p:nvPr>
        </p:nvSpPr>
        <p:spPr>
          <a:xfrm>
            <a:off x="819150" y="1673725"/>
            <a:ext cx="2692500" cy="210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How do the top player's rating compare with their potential?</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sp>
        <p:nvSpPr>
          <p:cNvPr id="241" name="Google Shape;24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pic>
        <p:nvPicPr>
          <p:cNvPr id="242" name="Google Shape;242;p28"/>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43" name="Google Shape;243;p28"/>
          <p:cNvPicPr preferRelativeResize="0"/>
          <p:nvPr/>
        </p:nvPicPr>
        <p:blipFill>
          <a:blip r:embed="rId4">
            <a:alphaModFix/>
          </a:blip>
          <a:stretch>
            <a:fillRect/>
          </a:stretch>
        </p:blipFill>
        <p:spPr>
          <a:xfrm>
            <a:off x="3179800" y="1491725"/>
            <a:ext cx="4660001" cy="301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sp>
        <p:nvSpPr>
          <p:cNvPr id="249" name="Google Shape;249;p29"/>
          <p:cNvSpPr txBox="1"/>
          <p:nvPr>
            <p:ph idx="1" type="body"/>
          </p:nvPr>
        </p:nvSpPr>
        <p:spPr>
          <a:xfrm>
            <a:off x="819150" y="1673725"/>
            <a:ext cx="3519900" cy="210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There are in total </a:t>
            </a:r>
            <a:r>
              <a:rPr b="1" lang="en" sz="1200">
                <a:latin typeface="Arial"/>
                <a:ea typeface="Arial"/>
                <a:cs typeface="Arial"/>
                <a:sym typeface="Arial"/>
              </a:rPr>
              <a:t>15</a:t>
            </a:r>
            <a:r>
              <a:rPr lang="en" sz="1200">
                <a:latin typeface="Arial"/>
                <a:ea typeface="Arial"/>
                <a:cs typeface="Arial"/>
                <a:sym typeface="Arial"/>
              </a:rPr>
              <a:t> playable positions in FIFA which are distributed with the following counts: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50" name="Google Shape;250;p29"/>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51" name="Google Shape;251;p29"/>
          <p:cNvPicPr preferRelativeResize="0"/>
          <p:nvPr/>
        </p:nvPicPr>
        <p:blipFill>
          <a:blip r:embed="rId4">
            <a:alphaModFix/>
          </a:blip>
          <a:stretch>
            <a:fillRect/>
          </a:stretch>
        </p:blipFill>
        <p:spPr>
          <a:xfrm>
            <a:off x="5015150" y="839298"/>
            <a:ext cx="2071925" cy="3464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sp>
        <p:nvSpPr>
          <p:cNvPr id="257" name="Google Shape;257;p30"/>
          <p:cNvSpPr txBox="1"/>
          <p:nvPr>
            <p:ph idx="1" type="body"/>
          </p:nvPr>
        </p:nvSpPr>
        <p:spPr>
          <a:xfrm>
            <a:off x="819150" y="1673725"/>
            <a:ext cx="3088800" cy="21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latin typeface="Times New Roman"/>
                <a:ea typeface="Times New Roman"/>
                <a:cs typeface="Times New Roman"/>
                <a:sym typeface="Times New Roman"/>
              </a:rPr>
              <a:t>Looking at the overall player count by 'Position' we see that the most played positions are "ST", "CM", and "RWB".</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58" name="Google Shape;258;p30"/>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59" name="Google Shape;259;p30"/>
          <p:cNvPicPr preferRelativeResize="0"/>
          <p:nvPr/>
        </p:nvPicPr>
        <p:blipFill>
          <a:blip r:embed="rId4">
            <a:alphaModFix/>
          </a:blip>
          <a:stretch>
            <a:fillRect/>
          </a:stretch>
        </p:blipFill>
        <p:spPr>
          <a:xfrm>
            <a:off x="4063575" y="1307688"/>
            <a:ext cx="3699600" cy="28410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Analysis</a:t>
            </a:r>
            <a:endParaRPr/>
          </a:p>
        </p:txBody>
      </p:sp>
      <p:sp>
        <p:nvSpPr>
          <p:cNvPr id="265" name="Google Shape;265;p31"/>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200">
                <a:solidFill>
                  <a:srgbClr val="404040"/>
                </a:solidFill>
                <a:latin typeface="Times New Roman"/>
                <a:ea typeface="Times New Roman"/>
                <a:cs typeface="Times New Roman"/>
                <a:sym typeface="Times New Roman"/>
              </a:rPr>
              <a:t>We then grouped all positions by 'Defender', 'Forward', 'Goalkeeper', and 'Mid Field', This way we can look at the 5 best players by said categories: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66" name="Google Shape;266;p31"/>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67" name="Google Shape;267;p31"/>
          <p:cNvPicPr preferRelativeResize="0"/>
          <p:nvPr/>
        </p:nvPicPr>
        <p:blipFill>
          <a:blip r:embed="rId4">
            <a:alphaModFix/>
          </a:blip>
          <a:stretch>
            <a:fillRect/>
          </a:stretch>
        </p:blipFill>
        <p:spPr>
          <a:xfrm>
            <a:off x="2230900" y="2297950"/>
            <a:ext cx="3695700" cy="235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8" name="Google Shape;138;p14"/>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Dataset Name: FIFA23 OFFICIAL DATASET,</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Dataset:</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https://www.kaggle.com/datasets/bryanb/fifa-player-stats-database?select=FIFA18_official_data.csv</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u="sng">
                <a:solidFill>
                  <a:srgbClr val="404040"/>
                </a:solidFill>
                <a:latin typeface="Times New Roman"/>
                <a:ea typeface="Times New Roman"/>
                <a:cs typeface="Times New Roman"/>
                <a:sym typeface="Times New Roman"/>
              </a:rPr>
              <a:t>Reasons why this data set was used:</a:t>
            </a:r>
            <a:endParaRPr sz="1200" u="sng">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The dataset is the "FIFA23 OFFICIAL DATASET," sourced from Kaggle, and it contains player statistics for FIFA 23, a popular football video game. This dataset is valuable for various reasons, making it suitable for data analysis in the context of football player performance and attributes.</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200">
              <a:solidFill>
                <a:srgbClr val="40404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139" name="Google Shape;139;p14"/>
          <p:cNvPicPr preferRelativeResize="0"/>
          <p:nvPr/>
        </p:nvPicPr>
        <p:blipFill>
          <a:blip r:embed="rId4">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 facts</a:t>
            </a:r>
            <a:endParaRPr/>
          </a:p>
        </p:txBody>
      </p:sp>
      <p:sp>
        <p:nvSpPr>
          <p:cNvPr id="273" name="Google Shape;273;p32"/>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In total, </a:t>
            </a:r>
            <a:r>
              <a:rPr b="1" lang="en" sz="1200">
                <a:solidFill>
                  <a:srgbClr val="404040"/>
                </a:solidFill>
                <a:latin typeface="Times New Roman"/>
                <a:ea typeface="Times New Roman"/>
                <a:cs typeface="Times New Roman"/>
                <a:sym typeface="Times New Roman"/>
              </a:rPr>
              <a:t>312</a:t>
            </a:r>
            <a:r>
              <a:rPr lang="en" sz="1200">
                <a:solidFill>
                  <a:srgbClr val="404040"/>
                </a:solidFill>
                <a:latin typeface="Times New Roman"/>
                <a:ea typeface="Times New Roman"/>
                <a:cs typeface="Times New Roman"/>
                <a:sym typeface="Times New Roman"/>
              </a:rPr>
              <a:t> Mexican players participated in Fifa 2022, and out of those 312, these were the top 10:</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74" name="Google Shape;274;p32"/>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75" name="Google Shape;275;p32"/>
          <p:cNvPicPr preferRelativeResize="0"/>
          <p:nvPr/>
        </p:nvPicPr>
        <p:blipFill>
          <a:blip r:embed="rId4">
            <a:alphaModFix/>
          </a:blip>
          <a:stretch>
            <a:fillRect/>
          </a:stretch>
        </p:blipFill>
        <p:spPr>
          <a:xfrm>
            <a:off x="870750" y="2173450"/>
            <a:ext cx="5734050" cy="228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a:t>
            </a:r>
            <a:r>
              <a:rPr lang="en"/>
              <a:t>jersey</a:t>
            </a:r>
            <a:r>
              <a:rPr lang="en"/>
              <a:t> per year</a:t>
            </a:r>
            <a:endParaRPr/>
          </a:p>
        </p:txBody>
      </p:sp>
      <p:sp>
        <p:nvSpPr>
          <p:cNvPr id="281" name="Google Shape;281;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
                <a:solidFill>
                  <a:srgbClr val="404040"/>
                </a:solidFill>
                <a:latin typeface="Times New Roman"/>
                <a:ea typeface="Times New Roman"/>
                <a:cs typeface="Times New Roman"/>
                <a:sym typeface="Times New Roman"/>
              </a:rPr>
              <a:t>In both years, the most common jersey number were the number 10:</a:t>
            </a:r>
            <a:endParaRPr>
              <a:solidFill>
                <a:srgbClr val="40404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82" name="Google Shape;282;p33"/>
          <p:cNvPicPr preferRelativeResize="0"/>
          <p:nvPr/>
        </p:nvPicPr>
        <p:blipFill>
          <a:blip r:embed="rId3">
            <a:alphaModFix/>
          </a:blip>
          <a:stretch>
            <a:fillRect/>
          </a:stretch>
        </p:blipFill>
        <p:spPr>
          <a:xfrm>
            <a:off x="3030825" y="2341750"/>
            <a:ext cx="3025675" cy="248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777075" y="4275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vs Position</a:t>
            </a:r>
            <a:endParaRPr/>
          </a:p>
          <a:p>
            <a:pPr indent="0" lvl="0" marL="0" rtl="0" algn="l">
              <a:spcBef>
                <a:spcPts val="0"/>
              </a:spcBef>
              <a:spcAft>
                <a:spcPts val="0"/>
              </a:spcAft>
              <a:buNone/>
            </a:pPr>
            <a:r>
              <a:t/>
            </a:r>
            <a:endParaRPr/>
          </a:p>
        </p:txBody>
      </p:sp>
      <p:sp>
        <p:nvSpPr>
          <p:cNvPr id="288" name="Google Shape;288;p34"/>
          <p:cNvSpPr txBox="1"/>
          <p:nvPr>
            <p:ph idx="1" type="body"/>
          </p:nvPr>
        </p:nvSpPr>
        <p:spPr>
          <a:xfrm>
            <a:off x="777075" y="988800"/>
            <a:ext cx="7038900" cy="316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CF and LW were the positions with the highest market value, the most determinant players in the pitch are these two positions that’s why their value is the highest, they are the goalscorers of their teams. Defenders are the players with the lowest market value, this could mean that the players value could be determined by the ability to score goals. In fifa 21 is the same story there was no change in both years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89" name="Google Shape;289;p34"/>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90" name="Google Shape;290;p34"/>
          <p:cNvPicPr preferRelativeResize="0"/>
          <p:nvPr/>
        </p:nvPicPr>
        <p:blipFill>
          <a:blip r:embed="rId4">
            <a:alphaModFix/>
          </a:blip>
          <a:stretch>
            <a:fillRect/>
          </a:stretch>
        </p:blipFill>
        <p:spPr>
          <a:xfrm>
            <a:off x="3620450" y="1969550"/>
            <a:ext cx="3656876" cy="2545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819150" y="561600"/>
            <a:ext cx="7038900" cy="578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Weight vs overall</a:t>
            </a:r>
            <a:endParaRPr/>
          </a:p>
          <a:p>
            <a:pPr indent="0" lvl="0" marL="0" rtl="0" algn="l">
              <a:spcBef>
                <a:spcPts val="1200"/>
              </a:spcBef>
              <a:spcAft>
                <a:spcPts val="0"/>
              </a:spcAft>
              <a:buNone/>
            </a:pPr>
            <a:r>
              <a:t/>
            </a:r>
            <a:endParaRPr/>
          </a:p>
        </p:txBody>
      </p:sp>
      <p:sp>
        <p:nvSpPr>
          <p:cNvPr id="296" name="Google Shape;296;p35"/>
          <p:cNvSpPr txBox="1"/>
          <p:nvPr>
            <p:ph idx="1" type="body"/>
          </p:nvPr>
        </p:nvSpPr>
        <p:spPr>
          <a:xfrm>
            <a:off x="819150" y="1140300"/>
            <a:ext cx="7038900" cy="210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latin typeface="Arial"/>
                <a:ea typeface="Arial"/>
                <a:cs typeface="Arial"/>
                <a:sym typeface="Arial"/>
              </a:rPr>
              <a:t>Here we can see a scatter plot that relates the weight to the overall rating of the players, with a strong correlation of .54 it shows that a heavier player is more likely to be a better player, this is because the player has more muscle and has better attributes like speed, strength, acceleration, ability to jump and overall fitness. In 21 correlation was even stronger with a </a:t>
            </a:r>
            <a:r>
              <a:rPr lang="en" sz="1200">
                <a:latin typeface="Arial"/>
                <a:ea typeface="Arial"/>
                <a:cs typeface="Arial"/>
                <a:sym typeface="Arial"/>
              </a:rPr>
              <a:t>correlation</a:t>
            </a:r>
            <a:r>
              <a:rPr lang="en" sz="1200">
                <a:latin typeface="Arial"/>
                <a:ea typeface="Arial"/>
                <a:cs typeface="Arial"/>
                <a:sym typeface="Arial"/>
              </a:rPr>
              <a:t> of .69 </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2022:                                                                               2021:</a:t>
            </a:r>
            <a:endParaRPr sz="1200">
              <a:latin typeface="Arial"/>
              <a:ea typeface="Arial"/>
              <a:cs typeface="Arial"/>
              <a:sym typeface="Arial"/>
            </a:endParaRPr>
          </a:p>
          <a:p>
            <a:pPr indent="0" lvl="0" marL="0" rtl="0" algn="l">
              <a:spcBef>
                <a:spcPts val="1200"/>
              </a:spcBef>
              <a:spcAft>
                <a:spcPts val="0"/>
              </a:spcAft>
              <a:buNone/>
            </a:pPr>
            <a:r>
              <a:t/>
            </a:r>
            <a:endParaRPr sz="1400" u="sng"/>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297" name="Google Shape;297;p35"/>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298" name="Google Shape;298;p35"/>
          <p:cNvPicPr preferRelativeResize="0"/>
          <p:nvPr/>
        </p:nvPicPr>
        <p:blipFill>
          <a:blip r:embed="rId4">
            <a:alphaModFix/>
          </a:blip>
          <a:stretch>
            <a:fillRect/>
          </a:stretch>
        </p:blipFill>
        <p:spPr>
          <a:xfrm>
            <a:off x="4831775" y="2693313"/>
            <a:ext cx="2332576" cy="1753226"/>
          </a:xfrm>
          <a:prstGeom prst="rect">
            <a:avLst/>
          </a:prstGeom>
          <a:noFill/>
          <a:ln>
            <a:noFill/>
          </a:ln>
        </p:spPr>
      </p:pic>
      <p:pic>
        <p:nvPicPr>
          <p:cNvPr id="299" name="Google Shape;299;p35"/>
          <p:cNvPicPr preferRelativeResize="0"/>
          <p:nvPr/>
        </p:nvPicPr>
        <p:blipFill>
          <a:blip r:embed="rId5">
            <a:alphaModFix/>
          </a:blip>
          <a:stretch>
            <a:fillRect/>
          </a:stretch>
        </p:blipFill>
        <p:spPr>
          <a:xfrm>
            <a:off x="1121150" y="2571750"/>
            <a:ext cx="2384499" cy="199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the </a:t>
            </a:r>
            <a:r>
              <a:rPr lang="en"/>
              <a:t>distribution</a:t>
            </a:r>
            <a:r>
              <a:rPr lang="en"/>
              <a:t> of all players’ age</a:t>
            </a:r>
            <a:endParaRPr/>
          </a:p>
        </p:txBody>
      </p:sp>
      <p:sp>
        <p:nvSpPr>
          <p:cNvPr id="305" name="Google Shape;305;p36"/>
          <p:cNvSpPr txBox="1"/>
          <p:nvPr>
            <p:ph idx="1" type="body"/>
          </p:nvPr>
        </p:nvSpPr>
        <p:spPr>
          <a:xfrm>
            <a:off x="791250" y="1666750"/>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latin typeface="Arial"/>
                <a:ea typeface="Arial"/>
                <a:cs typeface="Arial"/>
                <a:sym typeface="Arial"/>
              </a:rPr>
              <a:t>A histogram was generated to visualize the distribution of the ages of all the players, obtaining the following figure</a:t>
            </a:r>
            <a:r>
              <a:rPr lang="en" sz="1200">
                <a:solidFill>
                  <a:srgbClr val="404040"/>
                </a:solidFill>
                <a:latin typeface="Times New Roman"/>
                <a:ea typeface="Times New Roman"/>
                <a:cs typeface="Times New Roman"/>
                <a:sym typeface="Times New Roman"/>
              </a:rPr>
              <a:t>:</a:t>
            </a:r>
            <a:endParaRPr sz="1200">
              <a:solidFill>
                <a:srgbClr val="40404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u="sng"/>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306" name="Google Shape;306;p36"/>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307" name="Google Shape;307;p36"/>
          <p:cNvPicPr preferRelativeResize="0"/>
          <p:nvPr/>
        </p:nvPicPr>
        <p:blipFill>
          <a:blip r:embed="rId4">
            <a:alphaModFix/>
          </a:blip>
          <a:stretch>
            <a:fillRect/>
          </a:stretch>
        </p:blipFill>
        <p:spPr>
          <a:xfrm>
            <a:off x="2556875" y="2174475"/>
            <a:ext cx="3673126" cy="268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the distribution of all players’ age</a:t>
            </a:r>
            <a:endParaRPr/>
          </a:p>
        </p:txBody>
      </p:sp>
      <p:sp>
        <p:nvSpPr>
          <p:cNvPr id="313" name="Google Shape;313;p37"/>
          <p:cNvSpPr txBox="1"/>
          <p:nvPr>
            <p:ph idx="1" type="body"/>
          </p:nvPr>
        </p:nvSpPr>
        <p:spPr>
          <a:xfrm>
            <a:off x="819150" y="15622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latin typeface="Arial"/>
                <a:ea typeface="Arial"/>
                <a:cs typeface="Arial"/>
                <a:sym typeface="Arial"/>
              </a:rPr>
              <a:t>Then, the correlation between the ages and the overall ratings was obtained, first visualizing the relation in a bar graph per year:</a:t>
            </a:r>
            <a:endParaRPr sz="1200">
              <a:latin typeface="Arial"/>
              <a:ea typeface="Arial"/>
              <a:cs typeface="Arial"/>
              <a:sym typeface="Arial"/>
            </a:endParaRPr>
          </a:p>
          <a:p>
            <a:pPr indent="0" lvl="0" marL="0" rtl="0" algn="just">
              <a:spcBef>
                <a:spcPts val="1000"/>
              </a:spcBef>
              <a:spcAft>
                <a:spcPts val="0"/>
              </a:spcAft>
              <a:buNone/>
            </a:pPr>
            <a:r>
              <a:rPr lang="en" sz="1200">
                <a:latin typeface="Arial"/>
                <a:ea typeface="Arial"/>
                <a:cs typeface="Arial"/>
                <a:sym typeface="Arial"/>
              </a:rPr>
              <a:t>2021:                                                                                         2022:      </a:t>
            </a:r>
            <a:endParaRPr sz="1200">
              <a:latin typeface="Arial"/>
              <a:ea typeface="Arial"/>
              <a:cs typeface="Arial"/>
              <a:sym typeface="Arial"/>
            </a:endParaRPr>
          </a:p>
          <a:p>
            <a:pPr indent="0" lvl="0" marL="0" rtl="0" algn="just">
              <a:spcBef>
                <a:spcPts val="1000"/>
              </a:spcBef>
              <a:spcAft>
                <a:spcPts val="0"/>
              </a:spcAft>
              <a:buNone/>
            </a:pPr>
            <a:r>
              <a:t/>
            </a:r>
            <a:endParaRPr sz="1200">
              <a:latin typeface="Arial"/>
              <a:ea typeface="Arial"/>
              <a:cs typeface="Arial"/>
              <a:sym typeface="Arial"/>
            </a:endParaRPr>
          </a:p>
          <a:p>
            <a:pPr indent="0" lvl="0" marL="0" rtl="0" algn="just">
              <a:spcBef>
                <a:spcPts val="1000"/>
              </a:spcBef>
              <a:spcAft>
                <a:spcPts val="0"/>
              </a:spcAft>
              <a:buNone/>
            </a:pPr>
            <a:r>
              <a:t/>
            </a:r>
            <a:endParaRPr sz="1200">
              <a:latin typeface="Arial"/>
              <a:ea typeface="Arial"/>
              <a:cs typeface="Arial"/>
              <a:sym typeface="Arial"/>
            </a:endParaRPr>
          </a:p>
          <a:p>
            <a:pPr indent="0" lvl="0" marL="0" rtl="0" algn="just">
              <a:spcBef>
                <a:spcPts val="1000"/>
              </a:spcBef>
              <a:spcAft>
                <a:spcPts val="0"/>
              </a:spcAft>
              <a:buNone/>
            </a:pPr>
            <a:r>
              <a:t/>
            </a:r>
            <a:endParaRPr sz="1200">
              <a:latin typeface="Arial"/>
              <a:ea typeface="Arial"/>
              <a:cs typeface="Arial"/>
              <a:sym typeface="Arial"/>
            </a:endParaRPr>
          </a:p>
          <a:p>
            <a:pPr indent="0" lvl="0" marL="0" rtl="0" algn="just">
              <a:spcBef>
                <a:spcPts val="1000"/>
              </a:spcBef>
              <a:spcAft>
                <a:spcPts val="0"/>
              </a:spcAft>
              <a:buNone/>
            </a:pPr>
            <a:r>
              <a:t/>
            </a:r>
            <a:endParaRPr sz="1200">
              <a:latin typeface="Arial"/>
              <a:ea typeface="Arial"/>
              <a:cs typeface="Arial"/>
              <a:sym typeface="Arial"/>
            </a:endParaRPr>
          </a:p>
          <a:p>
            <a:pPr indent="0" lvl="0" marL="0" rtl="0" algn="just">
              <a:spcBef>
                <a:spcPts val="1000"/>
              </a:spcBef>
              <a:spcAft>
                <a:spcPts val="0"/>
              </a:spcAft>
              <a:buNone/>
            </a:pPr>
            <a:r>
              <a:t/>
            </a:r>
            <a:endParaRPr sz="1200">
              <a:latin typeface="Arial"/>
              <a:ea typeface="Arial"/>
              <a:cs typeface="Arial"/>
              <a:sym typeface="Arial"/>
            </a:endParaRPr>
          </a:p>
          <a:p>
            <a:pPr indent="0" lvl="0" marL="0" rtl="0" algn="just">
              <a:lnSpc>
                <a:spcPct val="110795"/>
              </a:lnSpc>
              <a:spcBef>
                <a:spcPts val="0"/>
              </a:spcBef>
              <a:spcAft>
                <a:spcPts val="0"/>
              </a:spcAft>
              <a:buNone/>
            </a:pPr>
            <a:r>
              <a:rPr lang="en" sz="1200">
                <a:latin typeface="Arial"/>
                <a:ea typeface="Arial"/>
                <a:cs typeface="Arial"/>
                <a:sym typeface="Arial"/>
              </a:rPr>
              <a:t>In 2021, the Pearson correlation between both factors was 0.42 which means there is not a strong positive correlation. While the Pearson correlation between both factors in 2022 was 0.15. Resulting in a weaker positive correlation.</a:t>
            </a:r>
            <a:endParaRPr sz="1200">
              <a:latin typeface="Arial"/>
              <a:ea typeface="Arial"/>
              <a:cs typeface="Arial"/>
              <a:sym typeface="Arial"/>
            </a:endParaRPr>
          </a:p>
          <a:p>
            <a:pPr indent="0" lvl="0" marL="0" rtl="0" algn="just">
              <a:spcBef>
                <a:spcPts val="10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400" u="sng"/>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314" name="Google Shape;314;p37"/>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315" name="Google Shape;315;p37"/>
          <p:cNvPicPr preferRelativeResize="0"/>
          <p:nvPr/>
        </p:nvPicPr>
        <p:blipFill>
          <a:blip r:embed="rId4">
            <a:alphaModFix/>
          </a:blip>
          <a:stretch>
            <a:fillRect/>
          </a:stretch>
        </p:blipFill>
        <p:spPr>
          <a:xfrm>
            <a:off x="1678700" y="2286000"/>
            <a:ext cx="2154525" cy="1621250"/>
          </a:xfrm>
          <a:prstGeom prst="rect">
            <a:avLst/>
          </a:prstGeom>
          <a:noFill/>
          <a:ln>
            <a:noFill/>
          </a:ln>
        </p:spPr>
      </p:pic>
      <p:pic>
        <p:nvPicPr>
          <p:cNvPr id="316" name="Google Shape;316;p37"/>
          <p:cNvPicPr preferRelativeResize="0"/>
          <p:nvPr/>
        </p:nvPicPr>
        <p:blipFill>
          <a:blip r:embed="rId5">
            <a:alphaModFix/>
          </a:blip>
          <a:stretch>
            <a:fillRect/>
          </a:stretch>
        </p:blipFill>
        <p:spPr>
          <a:xfrm>
            <a:off x="5540750" y="2365012"/>
            <a:ext cx="1944501" cy="1463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22" name="Google Shape;322;p38"/>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500">
                <a:solidFill>
                  <a:srgbClr val="404040"/>
                </a:solidFill>
                <a:latin typeface="Times New Roman"/>
                <a:ea typeface="Times New Roman"/>
                <a:cs typeface="Times New Roman"/>
                <a:sym typeface="Times New Roman"/>
              </a:rPr>
              <a:t>In conclusion, the presented code offers a comprehensive analysis of the FIFA datasets, providing valuable insights into player representation, economic indicators, player preferences, and top-ranking players. It showcases the power of data analytics in exploring and understanding complex datasets, offering valuable information to football enthusiasts and analysts alike.</a:t>
            </a:r>
            <a:endParaRPr sz="1700"/>
          </a:p>
        </p:txBody>
      </p:sp>
      <p:pic>
        <p:nvPicPr>
          <p:cNvPr id="323" name="Google Shape;323;p38"/>
          <p:cNvPicPr preferRelativeResize="0"/>
          <p:nvPr/>
        </p:nvPicPr>
        <p:blipFill>
          <a:blip r:embed="rId3">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and questions to be solved: </a:t>
            </a:r>
            <a:endParaRPr/>
          </a:p>
        </p:txBody>
      </p:sp>
      <p:sp>
        <p:nvSpPr>
          <p:cNvPr id="145" name="Google Shape;145;p15"/>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304800" lvl="0" marL="457200" rtl="0" algn="just">
              <a:spcBef>
                <a:spcPts val="100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Which countries and clubs have the highest and best representation of players?</a:t>
            </a:r>
            <a:endParaRPr sz="1200">
              <a:solidFill>
                <a:srgbClr val="202124"/>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Which clubs are the most diverse (representation by Country)?</a:t>
            </a:r>
            <a:endParaRPr sz="1200">
              <a:solidFill>
                <a:srgbClr val="202124"/>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How do the economic indicators of players vary based on their position and some characteristics?</a:t>
            </a:r>
            <a:endParaRPr sz="1200">
              <a:solidFill>
                <a:srgbClr val="202124"/>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What representation does Mexico have in the dataset?</a:t>
            </a:r>
            <a:endParaRPr sz="1200">
              <a:solidFill>
                <a:srgbClr val="202124"/>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202124"/>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What are some fun facts?</a:t>
            </a:r>
            <a:endParaRPr sz="1400" u="sng"/>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146" name="Google Shape;146;p15"/>
          <p:cNvPicPr preferRelativeResize="0"/>
          <p:nvPr/>
        </p:nvPicPr>
        <p:blipFill>
          <a:blip r:embed="rId3">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technical resume: </a:t>
            </a:r>
            <a:endParaRPr/>
          </a:p>
        </p:txBody>
      </p:sp>
      <p:sp>
        <p:nvSpPr>
          <p:cNvPr id="152" name="Google Shape;152;p16"/>
          <p:cNvSpPr txBox="1"/>
          <p:nvPr>
            <p:ph idx="1" type="body"/>
          </p:nvPr>
        </p:nvSpPr>
        <p:spPr>
          <a:xfrm>
            <a:off x="724275" y="1517250"/>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The code performs data analysis on the player information from FIFA21 and FIFA22 games. Below is a summary of the main actions and visualizations carried out:</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The data of players from FIFA21 and FIFA22 is loaded into two separate DataFrames, and a "Year" column is added to distinguish between both years.</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The two DataFrames are combined into a single one, named "merged_df_clean," keeping only relevant columns for analysis.</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Data transformations are performed for the "Value" and "Wage" columns, removing symbols and converting them into numeric values.</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A bar chart is generated to display the top 5 countries with the most players in the dataset, using the "Nationality" column.</a:t>
            </a:r>
            <a:endParaRPr sz="1200">
              <a:solidFill>
                <a:srgbClr val="40404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pic>
        <p:nvPicPr>
          <p:cNvPr id="153" name="Google Shape;153;p16"/>
          <p:cNvPicPr preferRelativeResize="0"/>
          <p:nvPr/>
        </p:nvPicPr>
        <p:blipFill>
          <a:blip r:embed="rId3">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724275" y="7633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Players with an "Overall" rating greater than 75 are filtered, and a bar chart is created to show the countries with the best players in terms of "Overall Rating."</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The Geoapify API is utilized to obtain the geographic coordinates (latitude and longitude) of the countries with the best players, and a map is displayed with these locations.</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A bar chart is generated to display the distribution of players by their preferred foot ("Preferred Foot").</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A scatter plot is created to explore the correlation between "Overall Rating" and "Potential" of the players.</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Additional visualizations include histograms of the distribution of values, wages, and ratings of players, as well as a table showing the top 10 players with the highest "Overall" and "Potential" ratings in FIFA22.</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404040"/>
                </a:solidFill>
                <a:latin typeface="Times New Roman"/>
                <a:ea typeface="Times New Roman"/>
                <a:cs typeface="Times New Roman"/>
                <a:sym typeface="Times New Roman"/>
              </a:rPr>
              <a:t>Overall, the code performs exploratory data analysis and interesting visualizations on the players from FIFA21 and FIFA22. It provides insights into the distribution of players by country, their skills, wages, and values, as well as the correlation between their ratings. The presented visualizations and charts help gain a better understanding of player characteristics and identify patterns and trends in the data</a:t>
            </a:r>
            <a:endParaRPr sz="1200">
              <a:solidFill>
                <a:srgbClr val="404040"/>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400"/>
          </a:p>
        </p:txBody>
      </p:sp>
      <p:pic>
        <p:nvPicPr>
          <p:cNvPr id="159" name="Google Shape;159;p17"/>
          <p:cNvPicPr preferRelativeResize="0"/>
          <p:nvPr/>
        </p:nvPicPr>
        <p:blipFill>
          <a:blip r:embed="rId3">
            <a:alphaModFix/>
          </a:blip>
          <a:stretch>
            <a:fillRect/>
          </a:stretch>
        </p:blipFill>
        <p:spPr>
          <a:xfrm>
            <a:off x="7763175" y="3813475"/>
            <a:ext cx="1084496" cy="97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a:t>
            </a:r>
            <a:r>
              <a:rPr lang="en"/>
              <a:t> Analysis</a:t>
            </a:r>
            <a:endParaRPr/>
          </a:p>
        </p:txBody>
      </p:sp>
      <p:sp>
        <p:nvSpPr>
          <p:cNvPr id="165" name="Google Shape;165;p18"/>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Count of Total number of countries in FIFA22 : 168</a:t>
            </a:r>
            <a:endParaRPr sz="1200">
              <a:solidFill>
                <a:srgbClr val="202124"/>
              </a:solidFill>
              <a:highlight>
                <a:srgbClr val="FFFFFF"/>
              </a:highlight>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Top 5 countries with more players merging both years  are: </a:t>
            </a:r>
            <a:endParaRPr sz="1400" u="sng"/>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166" name="Google Shape;166;p18"/>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167" name="Google Shape;167;p18"/>
          <p:cNvPicPr preferRelativeResize="0"/>
          <p:nvPr/>
        </p:nvPicPr>
        <p:blipFill>
          <a:blip r:embed="rId4">
            <a:alphaModFix/>
          </a:blip>
          <a:stretch>
            <a:fillRect/>
          </a:stretch>
        </p:blipFill>
        <p:spPr>
          <a:xfrm>
            <a:off x="2761762" y="2470150"/>
            <a:ext cx="3421775" cy="231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819150" y="1673725"/>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Calculation of the countries with the best avg overall players in the world per year: </a:t>
            </a:r>
            <a:endParaRPr sz="1200">
              <a:latin typeface="Arial"/>
              <a:ea typeface="Arial"/>
              <a:cs typeface="Arial"/>
              <a:sym typeface="Arial"/>
            </a:endParaRPr>
          </a:p>
          <a:p>
            <a:pPr indent="0" lvl="0" marL="0" rtl="0" algn="just">
              <a:spcBef>
                <a:spcPts val="10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This might sound unexpected, Tanzania is the #1 country  with the best players because it has a small number of players with a really good overall rating. Not really an interesting change between countries heppended from one year to another </a:t>
            </a:r>
            <a:endParaRPr sz="1200">
              <a:solidFill>
                <a:srgbClr val="202124"/>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173" name="Google Shape;173;p19"/>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174" name="Google Shape;174;p19"/>
          <p:cNvPicPr preferRelativeResize="0"/>
          <p:nvPr/>
        </p:nvPicPr>
        <p:blipFill>
          <a:blip r:embed="rId4">
            <a:alphaModFix/>
          </a:blip>
          <a:stretch>
            <a:fillRect/>
          </a:stretch>
        </p:blipFill>
        <p:spPr>
          <a:xfrm>
            <a:off x="1471575" y="2784400"/>
            <a:ext cx="5734050" cy="1752600"/>
          </a:xfrm>
          <a:prstGeom prst="rect">
            <a:avLst/>
          </a:prstGeom>
          <a:noFill/>
          <a:ln>
            <a:noFill/>
          </a:ln>
        </p:spPr>
      </p:pic>
      <p:sp>
        <p:nvSpPr>
          <p:cNvPr id="175" name="Google Shape;17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 type="body"/>
          </p:nvPr>
        </p:nvSpPr>
        <p:spPr>
          <a:xfrm>
            <a:off x="280950" y="769000"/>
            <a:ext cx="7038900" cy="210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Calculation of the countries with the best overall rating players (rating &gt; 75)</a:t>
            </a:r>
            <a:endParaRPr sz="1200">
              <a:solidFill>
                <a:srgbClr val="202124"/>
              </a:solidFill>
              <a:highlight>
                <a:srgbClr val="FFFFFF"/>
              </a:highlight>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202124"/>
                </a:solidFill>
                <a:highlight>
                  <a:srgbClr val="FFFFFF"/>
                </a:highlight>
                <a:latin typeface="Times New Roman"/>
                <a:ea typeface="Times New Roman"/>
                <a:cs typeface="Times New Roman"/>
                <a:sym typeface="Times New Roman"/>
              </a:rPr>
              <a:t>With the API of Geopify we mapped the top countries with best overall players </a:t>
            </a:r>
            <a:endParaRPr sz="1400" u="sng"/>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400"/>
          </a:p>
        </p:txBody>
      </p:sp>
      <p:pic>
        <p:nvPicPr>
          <p:cNvPr id="181" name="Google Shape;181;p20"/>
          <p:cNvPicPr preferRelativeResize="0"/>
          <p:nvPr/>
        </p:nvPicPr>
        <p:blipFill>
          <a:blip r:embed="rId3">
            <a:alphaModFix/>
          </a:blip>
          <a:stretch>
            <a:fillRect/>
          </a:stretch>
        </p:blipFill>
        <p:spPr>
          <a:xfrm>
            <a:off x="7763175" y="3813475"/>
            <a:ext cx="1084496" cy="975300"/>
          </a:xfrm>
          <a:prstGeom prst="rect">
            <a:avLst/>
          </a:prstGeom>
          <a:noFill/>
          <a:ln>
            <a:noFill/>
          </a:ln>
        </p:spPr>
      </p:pic>
      <p:pic>
        <p:nvPicPr>
          <p:cNvPr id="182" name="Google Shape;182;p20"/>
          <p:cNvPicPr preferRelativeResize="0"/>
          <p:nvPr/>
        </p:nvPicPr>
        <p:blipFill>
          <a:blip r:embed="rId4">
            <a:alphaModFix/>
          </a:blip>
          <a:stretch>
            <a:fillRect/>
          </a:stretch>
        </p:blipFill>
        <p:spPr>
          <a:xfrm>
            <a:off x="1308475" y="2229050"/>
            <a:ext cx="2657475" cy="1847850"/>
          </a:xfrm>
          <a:prstGeom prst="rect">
            <a:avLst/>
          </a:prstGeom>
          <a:noFill/>
          <a:ln>
            <a:noFill/>
          </a:ln>
        </p:spPr>
      </p:pic>
      <p:sp>
        <p:nvSpPr>
          <p:cNvPr id="183" name="Google Shape;183;p20"/>
          <p:cNvSpPr txBox="1"/>
          <p:nvPr>
            <p:ph type="title"/>
          </p:nvPr>
        </p:nvSpPr>
        <p:spPr>
          <a:xfrm>
            <a:off x="352350" y="175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 Analysis</a:t>
            </a:r>
            <a:endParaRPr/>
          </a:p>
        </p:txBody>
      </p:sp>
      <p:pic>
        <p:nvPicPr>
          <p:cNvPr id="184" name="Google Shape;184;p20"/>
          <p:cNvPicPr preferRelativeResize="0"/>
          <p:nvPr/>
        </p:nvPicPr>
        <p:blipFill>
          <a:blip r:embed="rId5">
            <a:alphaModFix/>
          </a:blip>
          <a:stretch>
            <a:fillRect/>
          </a:stretch>
        </p:blipFill>
        <p:spPr>
          <a:xfrm>
            <a:off x="4794900" y="1609925"/>
            <a:ext cx="2714625"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Club Analysis</a:t>
            </a:r>
            <a:endParaRPr/>
          </a:p>
        </p:txBody>
      </p:sp>
      <p:sp>
        <p:nvSpPr>
          <p:cNvPr id="190" name="Google Shape;190;p21"/>
          <p:cNvSpPr txBox="1"/>
          <p:nvPr>
            <p:ph idx="1" type="body"/>
          </p:nvPr>
        </p:nvSpPr>
        <p:spPr>
          <a:xfrm>
            <a:off x="536800" y="1990725"/>
            <a:ext cx="2994000" cy="24480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 sz="1450">
                <a:solidFill>
                  <a:srgbClr val="000000"/>
                </a:solidFill>
                <a:latin typeface="Times New Roman"/>
                <a:ea typeface="Times New Roman"/>
                <a:cs typeface="Times New Roman"/>
                <a:sym typeface="Times New Roman"/>
              </a:rPr>
              <a:t>Analysis of the top 20 clubs with the highest overall rating in FIFA21:</a:t>
            </a:r>
            <a:endParaRPr sz="1450">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sz="1450">
                <a:solidFill>
                  <a:srgbClr val="000000"/>
                </a:solidFill>
                <a:latin typeface="Times New Roman"/>
                <a:ea typeface="Times New Roman"/>
                <a:cs typeface="Times New Roman"/>
                <a:sym typeface="Times New Roman"/>
              </a:rPr>
              <a:t>In 2021, the german club </a:t>
            </a:r>
            <a:r>
              <a:rPr b="1" lang="en" sz="1450">
                <a:solidFill>
                  <a:srgbClr val="000000"/>
                </a:solidFill>
                <a:latin typeface="Times New Roman"/>
                <a:ea typeface="Times New Roman"/>
                <a:cs typeface="Times New Roman"/>
                <a:sym typeface="Times New Roman"/>
              </a:rPr>
              <a:t>Bayern Munich </a:t>
            </a:r>
            <a:r>
              <a:rPr lang="en" sz="1450">
                <a:solidFill>
                  <a:srgbClr val="000000"/>
                </a:solidFill>
                <a:latin typeface="Times New Roman"/>
                <a:ea typeface="Times New Roman"/>
                <a:cs typeface="Times New Roman"/>
                <a:sym typeface="Times New Roman"/>
              </a:rPr>
              <a:t>was the club with the highest overall rating in their players, followed by </a:t>
            </a:r>
            <a:r>
              <a:rPr b="1" lang="en" sz="1450">
                <a:solidFill>
                  <a:srgbClr val="000000"/>
                </a:solidFill>
                <a:latin typeface="Times New Roman"/>
                <a:ea typeface="Times New Roman"/>
                <a:cs typeface="Times New Roman"/>
                <a:sym typeface="Times New Roman"/>
              </a:rPr>
              <a:t>Siena </a:t>
            </a:r>
            <a:r>
              <a:rPr lang="en" sz="1450">
                <a:solidFill>
                  <a:srgbClr val="000000"/>
                </a:solidFill>
                <a:latin typeface="Times New Roman"/>
                <a:ea typeface="Times New Roman"/>
                <a:cs typeface="Times New Roman"/>
                <a:sym typeface="Times New Roman"/>
              </a:rPr>
              <a:t>as second and </a:t>
            </a:r>
            <a:r>
              <a:rPr b="1" lang="en" sz="1450">
                <a:solidFill>
                  <a:srgbClr val="000000"/>
                </a:solidFill>
                <a:latin typeface="Times New Roman"/>
                <a:ea typeface="Times New Roman"/>
                <a:cs typeface="Times New Roman"/>
                <a:sym typeface="Times New Roman"/>
              </a:rPr>
              <a:t>Anzhi Makhachkala </a:t>
            </a:r>
            <a:r>
              <a:rPr lang="en" sz="1450">
                <a:solidFill>
                  <a:srgbClr val="000000"/>
                </a:solidFill>
                <a:latin typeface="Times New Roman"/>
                <a:ea typeface="Times New Roman"/>
                <a:cs typeface="Times New Roman"/>
                <a:sym typeface="Times New Roman"/>
              </a:rPr>
              <a:t>as third:</a:t>
            </a:r>
            <a:endParaRPr sz="1700"/>
          </a:p>
        </p:txBody>
      </p:sp>
      <p:pic>
        <p:nvPicPr>
          <p:cNvPr id="191" name="Google Shape;191;p21"/>
          <p:cNvPicPr preferRelativeResize="0"/>
          <p:nvPr/>
        </p:nvPicPr>
        <p:blipFill>
          <a:blip r:embed="rId3">
            <a:alphaModFix/>
          </a:blip>
          <a:stretch>
            <a:fillRect/>
          </a:stretch>
        </p:blipFill>
        <p:spPr>
          <a:xfrm>
            <a:off x="3921076" y="941850"/>
            <a:ext cx="5010225" cy="400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