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9" r:id="rId1"/>
  </p:sldMasterIdLst>
  <p:notesMasterIdLst>
    <p:notesMasterId r:id="rId43"/>
  </p:notesMasterIdLst>
  <p:handoutMasterIdLst>
    <p:handoutMasterId r:id="rId44"/>
  </p:handoutMasterIdLst>
  <p:sldIdLst>
    <p:sldId id="2036" r:id="rId2"/>
    <p:sldId id="2038" r:id="rId3"/>
    <p:sldId id="2039" r:id="rId4"/>
    <p:sldId id="2041" r:id="rId5"/>
    <p:sldId id="2043" r:id="rId6"/>
    <p:sldId id="2037" r:id="rId7"/>
    <p:sldId id="2042" r:id="rId8"/>
    <p:sldId id="2044" r:id="rId9"/>
    <p:sldId id="2045" r:id="rId10"/>
    <p:sldId id="2046" r:id="rId11"/>
    <p:sldId id="2047" r:id="rId12"/>
    <p:sldId id="2049" r:id="rId13"/>
    <p:sldId id="2048" r:id="rId14"/>
    <p:sldId id="2050" r:id="rId15"/>
    <p:sldId id="2080" r:id="rId16"/>
    <p:sldId id="2052" r:id="rId17"/>
    <p:sldId id="2053" r:id="rId18"/>
    <p:sldId id="2054" r:id="rId19"/>
    <p:sldId id="2055" r:id="rId20"/>
    <p:sldId id="2056" r:id="rId21"/>
    <p:sldId id="2057" r:id="rId22"/>
    <p:sldId id="2058" r:id="rId23"/>
    <p:sldId id="2059" r:id="rId24"/>
    <p:sldId id="2060" r:id="rId25"/>
    <p:sldId id="2064" r:id="rId26"/>
    <p:sldId id="2062" r:id="rId27"/>
    <p:sldId id="2063" r:id="rId28"/>
    <p:sldId id="2066" r:id="rId29"/>
    <p:sldId id="2065" r:id="rId30"/>
    <p:sldId id="2070" r:id="rId31"/>
    <p:sldId id="2067" r:id="rId32"/>
    <p:sldId id="2069" r:id="rId33"/>
    <p:sldId id="2068" r:id="rId34"/>
    <p:sldId id="2071" r:id="rId35"/>
    <p:sldId id="2072" r:id="rId36"/>
    <p:sldId id="2073" r:id="rId37"/>
    <p:sldId id="2074" r:id="rId38"/>
    <p:sldId id="2075" r:id="rId39"/>
    <p:sldId id="2076" r:id="rId40"/>
    <p:sldId id="2077" r:id="rId41"/>
    <p:sldId id="2079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an Ung" initials="AU" lastIdx="1" clrIdx="0">
    <p:extLst>
      <p:ext uri="{19B8F6BF-5375-455C-9EA6-DF929625EA0E}">
        <p15:presenceInfo xmlns:p15="http://schemas.microsoft.com/office/powerpoint/2012/main" userId="32609c36f61b55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FFD579"/>
    <a:srgbClr val="FF7E79"/>
    <a:srgbClr val="354857"/>
    <a:srgbClr val="5F7E95"/>
    <a:srgbClr val="BBC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A39B34-6287-4CB4-8124-B2965ACB259B}">
  <a:tblStyle styleId="{57A39B34-6287-4CB4-8124-B2965ACB25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9"/>
    <p:restoredTop sz="95250" autoAdjust="0"/>
  </p:normalViewPr>
  <p:slideViewPr>
    <p:cSldViewPr snapToGrid="0" snapToObjects="1">
      <p:cViewPr varScale="1">
        <p:scale>
          <a:sx n="143" d="100"/>
          <a:sy n="143" d="100"/>
        </p:scale>
        <p:origin x="6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6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E9166-8FB4-2941-B5F2-5FBA7C1426EC}" type="doc">
      <dgm:prSet loTypeId="urn:microsoft.com/office/officeart/2005/8/layout/process1" loCatId="" qsTypeId="urn:microsoft.com/office/officeart/2005/8/quickstyle/simple3" qsCatId="simple" csTypeId="urn:microsoft.com/office/officeart/2005/8/colors/colorful4" csCatId="colorful" phldr="1"/>
      <dgm:spPr/>
    </dgm:pt>
    <dgm:pt modelId="{09AE82BE-AC58-A648-9D78-A8C68965A38B}">
      <dgm:prSet phldrT="[Text]"/>
      <dgm:spPr/>
      <dgm:t>
        <a:bodyPr/>
        <a:lstStyle/>
        <a:p>
          <a:pPr rtl="0"/>
          <a:r>
            <a:rPr lang="en-US" dirty="0"/>
            <a:t>As a Start – Apple stock as a case to study</a:t>
          </a:r>
        </a:p>
      </dgm:t>
    </dgm:pt>
    <dgm:pt modelId="{73EBDEFD-BF73-5043-A857-C23F7898CAF8}" type="parTrans" cxnId="{C43B88B1-236D-9648-97EF-69CE7C9FE152}">
      <dgm:prSet/>
      <dgm:spPr/>
      <dgm:t>
        <a:bodyPr/>
        <a:lstStyle/>
        <a:p>
          <a:endParaRPr lang="en-US"/>
        </a:p>
      </dgm:t>
    </dgm:pt>
    <dgm:pt modelId="{95A7A4CA-8FCE-7542-A7AF-E8D8F21DC351}" type="sibTrans" cxnId="{C43B88B1-236D-9648-97EF-69CE7C9FE152}">
      <dgm:prSet/>
      <dgm:spPr/>
      <dgm:t>
        <a:bodyPr/>
        <a:lstStyle/>
        <a:p>
          <a:endParaRPr lang="en-US" dirty="0"/>
        </a:p>
      </dgm:t>
    </dgm:pt>
    <dgm:pt modelId="{42CE59E7-B35C-1743-A5A8-747143F64A4C}">
      <dgm:prSet phldrT="[Text]"/>
      <dgm:spPr/>
      <dgm:t>
        <a:bodyPr/>
        <a:lstStyle/>
        <a:p>
          <a:r>
            <a:rPr lang="en-PS" dirty="0"/>
            <a:t>News headlines for Apple company collected from Kaggle (2012-2020)</a:t>
          </a:r>
          <a:endParaRPr lang="en-US" dirty="0"/>
        </a:p>
      </dgm:t>
    </dgm:pt>
    <dgm:pt modelId="{0C18056E-B897-EB46-AF03-6FE3FF89D484}" type="parTrans" cxnId="{4A81FCFB-E691-6044-87D4-99BAD43DB2BF}">
      <dgm:prSet/>
      <dgm:spPr/>
      <dgm:t>
        <a:bodyPr/>
        <a:lstStyle/>
        <a:p>
          <a:endParaRPr lang="en-US"/>
        </a:p>
      </dgm:t>
    </dgm:pt>
    <dgm:pt modelId="{A363BBD9-37B1-364D-A109-4F3F7EB3C94B}" type="sibTrans" cxnId="{4A81FCFB-E691-6044-87D4-99BAD43DB2BF}">
      <dgm:prSet/>
      <dgm:spPr/>
      <dgm:t>
        <a:bodyPr/>
        <a:lstStyle/>
        <a:p>
          <a:endParaRPr lang="en-US" dirty="0"/>
        </a:p>
      </dgm:t>
    </dgm:pt>
    <dgm:pt modelId="{7CAB1538-B0BF-104B-AD9D-660F593605DD}">
      <dgm:prSet phldrT="[Text]"/>
      <dgm:spPr/>
      <dgm:t>
        <a:bodyPr/>
        <a:lstStyle/>
        <a:p>
          <a:pPr rtl="0"/>
          <a:r>
            <a:rPr lang="en-US" dirty="0"/>
            <a:t>Nasdaq Index Dataset collected  from  Yahoo.</a:t>
          </a:r>
        </a:p>
      </dgm:t>
    </dgm:pt>
    <dgm:pt modelId="{2EE19CDB-4550-F941-B90C-8DF9C33C2E88}" type="parTrans" cxnId="{22C70A11-D8A7-8E4F-A750-CAF65316674C}">
      <dgm:prSet/>
      <dgm:spPr/>
      <dgm:t>
        <a:bodyPr/>
        <a:lstStyle/>
        <a:p>
          <a:endParaRPr lang="en-US"/>
        </a:p>
      </dgm:t>
    </dgm:pt>
    <dgm:pt modelId="{4553B1A1-B238-EC48-B5AA-1D943E868EEA}" type="sibTrans" cxnId="{22C70A11-D8A7-8E4F-A750-CAF65316674C}">
      <dgm:prSet/>
      <dgm:spPr/>
      <dgm:t>
        <a:bodyPr/>
        <a:lstStyle/>
        <a:p>
          <a:endParaRPr lang="en-US" dirty="0"/>
        </a:p>
      </dgm:t>
    </dgm:pt>
    <dgm:pt modelId="{F47E60FB-45E8-8042-8282-036BE0B8C4EE}">
      <dgm:prSet phldrT="[Text]"/>
      <dgm:spPr/>
      <dgm:t>
        <a:bodyPr/>
        <a:lstStyle/>
        <a:p>
          <a:pPr rtl="0"/>
          <a:r>
            <a:rPr lang="en-US" dirty="0"/>
            <a:t>Data Analysis</a:t>
          </a:r>
        </a:p>
      </dgm:t>
    </dgm:pt>
    <dgm:pt modelId="{99A18094-6E9C-4F4E-A947-42AD734BFCC4}" type="parTrans" cxnId="{3063BF1C-B89A-A449-A1BD-BDCDCA0709DE}">
      <dgm:prSet/>
      <dgm:spPr/>
      <dgm:t>
        <a:bodyPr/>
        <a:lstStyle/>
        <a:p>
          <a:endParaRPr lang="en-US"/>
        </a:p>
      </dgm:t>
    </dgm:pt>
    <dgm:pt modelId="{8663C43B-7FE9-7241-8C9D-D9B65A6FC004}" type="sibTrans" cxnId="{3063BF1C-B89A-A449-A1BD-BDCDCA0709DE}">
      <dgm:prSet/>
      <dgm:spPr/>
      <dgm:t>
        <a:bodyPr/>
        <a:lstStyle/>
        <a:p>
          <a:endParaRPr lang="en-US"/>
        </a:p>
      </dgm:t>
    </dgm:pt>
    <dgm:pt modelId="{E60901F3-91BE-EF4B-BD42-9898D84D4907}" type="pres">
      <dgm:prSet presAssocID="{6E1E9166-8FB4-2941-B5F2-5FBA7C1426EC}" presName="Name0" presStyleCnt="0">
        <dgm:presLayoutVars>
          <dgm:dir/>
          <dgm:resizeHandles val="exact"/>
        </dgm:presLayoutVars>
      </dgm:prSet>
      <dgm:spPr/>
    </dgm:pt>
    <dgm:pt modelId="{F7780938-4AB0-5347-82BF-E0B514AFC9D0}" type="pres">
      <dgm:prSet presAssocID="{09AE82BE-AC58-A648-9D78-A8C68965A38B}" presName="node" presStyleLbl="node1" presStyleIdx="0" presStyleCnt="4">
        <dgm:presLayoutVars>
          <dgm:bulletEnabled val="1"/>
        </dgm:presLayoutVars>
      </dgm:prSet>
      <dgm:spPr/>
    </dgm:pt>
    <dgm:pt modelId="{FC62EB5F-A5A1-D94F-B918-26168DCF9F2B}" type="pres">
      <dgm:prSet presAssocID="{95A7A4CA-8FCE-7542-A7AF-E8D8F21DC351}" presName="sibTrans" presStyleLbl="sibTrans2D1" presStyleIdx="0" presStyleCnt="3"/>
      <dgm:spPr/>
    </dgm:pt>
    <dgm:pt modelId="{060E823A-E10B-1840-A1A2-53E19D57D2E5}" type="pres">
      <dgm:prSet presAssocID="{95A7A4CA-8FCE-7542-A7AF-E8D8F21DC351}" presName="connectorText" presStyleLbl="sibTrans2D1" presStyleIdx="0" presStyleCnt="3"/>
      <dgm:spPr/>
    </dgm:pt>
    <dgm:pt modelId="{CE72C4EB-4AA0-7144-B5FE-034DFDC393F2}" type="pres">
      <dgm:prSet presAssocID="{42CE59E7-B35C-1743-A5A8-747143F64A4C}" presName="node" presStyleLbl="node1" presStyleIdx="1" presStyleCnt="4">
        <dgm:presLayoutVars>
          <dgm:bulletEnabled val="1"/>
        </dgm:presLayoutVars>
      </dgm:prSet>
      <dgm:spPr/>
    </dgm:pt>
    <dgm:pt modelId="{0AD55DD9-4A72-084A-A4BB-5D5D9A335C33}" type="pres">
      <dgm:prSet presAssocID="{A363BBD9-37B1-364D-A109-4F3F7EB3C94B}" presName="sibTrans" presStyleLbl="sibTrans2D1" presStyleIdx="1" presStyleCnt="3"/>
      <dgm:spPr/>
    </dgm:pt>
    <dgm:pt modelId="{A43FA9C1-2A08-1046-9094-94D6DB46474A}" type="pres">
      <dgm:prSet presAssocID="{A363BBD9-37B1-364D-A109-4F3F7EB3C94B}" presName="connectorText" presStyleLbl="sibTrans2D1" presStyleIdx="1" presStyleCnt="3"/>
      <dgm:spPr/>
    </dgm:pt>
    <dgm:pt modelId="{34936E82-71BB-BD43-ACA4-8E1B3B4649E9}" type="pres">
      <dgm:prSet presAssocID="{7CAB1538-B0BF-104B-AD9D-660F593605DD}" presName="node" presStyleLbl="node1" presStyleIdx="2" presStyleCnt="4">
        <dgm:presLayoutVars>
          <dgm:bulletEnabled val="1"/>
        </dgm:presLayoutVars>
      </dgm:prSet>
      <dgm:spPr/>
    </dgm:pt>
    <dgm:pt modelId="{77EB8908-F648-694D-90FA-0138CB1B5146}" type="pres">
      <dgm:prSet presAssocID="{4553B1A1-B238-EC48-B5AA-1D943E868EEA}" presName="sibTrans" presStyleLbl="sibTrans2D1" presStyleIdx="2" presStyleCnt="3"/>
      <dgm:spPr/>
    </dgm:pt>
    <dgm:pt modelId="{73F6369A-0770-3F4E-A972-C66AABE0DEE0}" type="pres">
      <dgm:prSet presAssocID="{4553B1A1-B238-EC48-B5AA-1D943E868EEA}" presName="connectorText" presStyleLbl="sibTrans2D1" presStyleIdx="2" presStyleCnt="3"/>
      <dgm:spPr/>
    </dgm:pt>
    <dgm:pt modelId="{3CC5B1A9-CAE3-D949-BE4D-001B9D6B0C44}" type="pres">
      <dgm:prSet presAssocID="{F47E60FB-45E8-8042-8282-036BE0B8C4EE}" presName="node" presStyleLbl="node1" presStyleIdx="3" presStyleCnt="4">
        <dgm:presLayoutVars>
          <dgm:bulletEnabled val="1"/>
        </dgm:presLayoutVars>
      </dgm:prSet>
      <dgm:spPr/>
    </dgm:pt>
  </dgm:ptLst>
  <dgm:cxnLst>
    <dgm:cxn modelId="{F9C1430A-FA7F-034F-9264-C687761EC38B}" type="presOf" srcId="{F47E60FB-45E8-8042-8282-036BE0B8C4EE}" destId="{3CC5B1A9-CAE3-D949-BE4D-001B9D6B0C44}" srcOrd="0" destOrd="0" presId="urn:microsoft.com/office/officeart/2005/8/layout/process1"/>
    <dgm:cxn modelId="{22C70A11-D8A7-8E4F-A750-CAF65316674C}" srcId="{6E1E9166-8FB4-2941-B5F2-5FBA7C1426EC}" destId="{7CAB1538-B0BF-104B-AD9D-660F593605DD}" srcOrd="2" destOrd="0" parTransId="{2EE19CDB-4550-F941-B90C-8DF9C33C2E88}" sibTransId="{4553B1A1-B238-EC48-B5AA-1D943E868EEA}"/>
    <dgm:cxn modelId="{3063BF1C-B89A-A449-A1BD-BDCDCA0709DE}" srcId="{6E1E9166-8FB4-2941-B5F2-5FBA7C1426EC}" destId="{F47E60FB-45E8-8042-8282-036BE0B8C4EE}" srcOrd="3" destOrd="0" parTransId="{99A18094-6E9C-4F4E-A947-42AD734BFCC4}" sibTransId="{8663C43B-7FE9-7241-8C9D-D9B65A6FC004}"/>
    <dgm:cxn modelId="{CEBD4F28-29E8-0244-B3BC-60D01353A15A}" type="presOf" srcId="{6E1E9166-8FB4-2941-B5F2-5FBA7C1426EC}" destId="{E60901F3-91BE-EF4B-BD42-9898D84D4907}" srcOrd="0" destOrd="0" presId="urn:microsoft.com/office/officeart/2005/8/layout/process1"/>
    <dgm:cxn modelId="{9B7D6240-D6D7-DB4E-BA3A-86D8FD9CD6A2}" type="presOf" srcId="{A363BBD9-37B1-364D-A109-4F3F7EB3C94B}" destId="{0AD55DD9-4A72-084A-A4BB-5D5D9A335C33}" srcOrd="0" destOrd="0" presId="urn:microsoft.com/office/officeart/2005/8/layout/process1"/>
    <dgm:cxn modelId="{F72A5C4D-8D59-4649-9B29-461C3560020C}" type="presOf" srcId="{09AE82BE-AC58-A648-9D78-A8C68965A38B}" destId="{F7780938-4AB0-5347-82BF-E0B514AFC9D0}" srcOrd="0" destOrd="0" presId="urn:microsoft.com/office/officeart/2005/8/layout/process1"/>
    <dgm:cxn modelId="{0CF1D755-2948-C14B-9D5F-98FA56511748}" type="presOf" srcId="{7CAB1538-B0BF-104B-AD9D-660F593605DD}" destId="{34936E82-71BB-BD43-ACA4-8E1B3B4649E9}" srcOrd="0" destOrd="0" presId="urn:microsoft.com/office/officeart/2005/8/layout/process1"/>
    <dgm:cxn modelId="{A9229177-59FA-5D40-B3E2-6B0408271AA3}" type="presOf" srcId="{A363BBD9-37B1-364D-A109-4F3F7EB3C94B}" destId="{A43FA9C1-2A08-1046-9094-94D6DB46474A}" srcOrd="1" destOrd="0" presId="urn:microsoft.com/office/officeart/2005/8/layout/process1"/>
    <dgm:cxn modelId="{6A3B8779-8E60-364B-8720-5B7C0795CA14}" type="presOf" srcId="{42CE59E7-B35C-1743-A5A8-747143F64A4C}" destId="{CE72C4EB-4AA0-7144-B5FE-034DFDC393F2}" srcOrd="0" destOrd="0" presId="urn:microsoft.com/office/officeart/2005/8/layout/process1"/>
    <dgm:cxn modelId="{D671BC96-A369-EE48-8615-D359AC98010D}" type="presOf" srcId="{4553B1A1-B238-EC48-B5AA-1D943E868EEA}" destId="{73F6369A-0770-3F4E-A972-C66AABE0DEE0}" srcOrd="1" destOrd="0" presId="urn:microsoft.com/office/officeart/2005/8/layout/process1"/>
    <dgm:cxn modelId="{4A27AD97-DFA8-5D44-AC40-C69BABA5196E}" type="presOf" srcId="{95A7A4CA-8FCE-7542-A7AF-E8D8F21DC351}" destId="{060E823A-E10B-1840-A1A2-53E19D57D2E5}" srcOrd="1" destOrd="0" presId="urn:microsoft.com/office/officeart/2005/8/layout/process1"/>
    <dgm:cxn modelId="{8382F4A8-ACA7-3A4E-9206-9EDEF2F608C3}" type="presOf" srcId="{4553B1A1-B238-EC48-B5AA-1D943E868EEA}" destId="{77EB8908-F648-694D-90FA-0138CB1B5146}" srcOrd="0" destOrd="0" presId="urn:microsoft.com/office/officeart/2005/8/layout/process1"/>
    <dgm:cxn modelId="{C43B88B1-236D-9648-97EF-69CE7C9FE152}" srcId="{6E1E9166-8FB4-2941-B5F2-5FBA7C1426EC}" destId="{09AE82BE-AC58-A648-9D78-A8C68965A38B}" srcOrd="0" destOrd="0" parTransId="{73EBDEFD-BF73-5043-A857-C23F7898CAF8}" sibTransId="{95A7A4CA-8FCE-7542-A7AF-E8D8F21DC351}"/>
    <dgm:cxn modelId="{FE7E0BF5-5DE5-974D-98FF-543BE0412504}" type="presOf" srcId="{95A7A4CA-8FCE-7542-A7AF-E8D8F21DC351}" destId="{FC62EB5F-A5A1-D94F-B918-26168DCF9F2B}" srcOrd="0" destOrd="0" presId="urn:microsoft.com/office/officeart/2005/8/layout/process1"/>
    <dgm:cxn modelId="{4A81FCFB-E691-6044-87D4-99BAD43DB2BF}" srcId="{6E1E9166-8FB4-2941-B5F2-5FBA7C1426EC}" destId="{42CE59E7-B35C-1743-A5A8-747143F64A4C}" srcOrd="1" destOrd="0" parTransId="{0C18056E-B897-EB46-AF03-6FE3FF89D484}" sibTransId="{A363BBD9-37B1-364D-A109-4F3F7EB3C94B}"/>
    <dgm:cxn modelId="{7D3DD470-ACD3-BD43-B31A-1BAD2E97B327}" type="presParOf" srcId="{E60901F3-91BE-EF4B-BD42-9898D84D4907}" destId="{F7780938-4AB0-5347-82BF-E0B514AFC9D0}" srcOrd="0" destOrd="0" presId="urn:microsoft.com/office/officeart/2005/8/layout/process1"/>
    <dgm:cxn modelId="{5BCCF061-3C26-B74F-839F-0192BA104370}" type="presParOf" srcId="{E60901F3-91BE-EF4B-BD42-9898D84D4907}" destId="{FC62EB5F-A5A1-D94F-B918-26168DCF9F2B}" srcOrd="1" destOrd="0" presId="urn:microsoft.com/office/officeart/2005/8/layout/process1"/>
    <dgm:cxn modelId="{0ED8536D-3F55-B043-88BA-358C35BCEA34}" type="presParOf" srcId="{FC62EB5F-A5A1-D94F-B918-26168DCF9F2B}" destId="{060E823A-E10B-1840-A1A2-53E19D57D2E5}" srcOrd="0" destOrd="0" presId="urn:microsoft.com/office/officeart/2005/8/layout/process1"/>
    <dgm:cxn modelId="{712128D1-633C-5E45-BDC5-87849A84FD4B}" type="presParOf" srcId="{E60901F3-91BE-EF4B-BD42-9898D84D4907}" destId="{CE72C4EB-4AA0-7144-B5FE-034DFDC393F2}" srcOrd="2" destOrd="0" presId="urn:microsoft.com/office/officeart/2005/8/layout/process1"/>
    <dgm:cxn modelId="{D4DFF433-57E4-1941-8F42-58A4DD3D8301}" type="presParOf" srcId="{E60901F3-91BE-EF4B-BD42-9898D84D4907}" destId="{0AD55DD9-4A72-084A-A4BB-5D5D9A335C33}" srcOrd="3" destOrd="0" presId="urn:microsoft.com/office/officeart/2005/8/layout/process1"/>
    <dgm:cxn modelId="{0B0D80C0-2722-5646-BEF6-C2A7CC340198}" type="presParOf" srcId="{0AD55DD9-4A72-084A-A4BB-5D5D9A335C33}" destId="{A43FA9C1-2A08-1046-9094-94D6DB46474A}" srcOrd="0" destOrd="0" presId="urn:microsoft.com/office/officeart/2005/8/layout/process1"/>
    <dgm:cxn modelId="{718D881B-0AA4-4D41-B92C-57C28F14AB26}" type="presParOf" srcId="{E60901F3-91BE-EF4B-BD42-9898D84D4907}" destId="{34936E82-71BB-BD43-ACA4-8E1B3B4649E9}" srcOrd="4" destOrd="0" presId="urn:microsoft.com/office/officeart/2005/8/layout/process1"/>
    <dgm:cxn modelId="{879D0B6B-F86C-E74B-8254-0483BAB237F5}" type="presParOf" srcId="{E60901F3-91BE-EF4B-BD42-9898D84D4907}" destId="{77EB8908-F648-694D-90FA-0138CB1B5146}" srcOrd="5" destOrd="0" presId="urn:microsoft.com/office/officeart/2005/8/layout/process1"/>
    <dgm:cxn modelId="{AD5BC59A-765F-0F4D-A8A9-8B1D08FC8766}" type="presParOf" srcId="{77EB8908-F648-694D-90FA-0138CB1B5146}" destId="{73F6369A-0770-3F4E-A972-C66AABE0DEE0}" srcOrd="0" destOrd="0" presId="urn:microsoft.com/office/officeart/2005/8/layout/process1"/>
    <dgm:cxn modelId="{8984890B-97F3-7344-AB9E-26D7934FDC79}" type="presParOf" srcId="{E60901F3-91BE-EF4B-BD42-9898D84D4907}" destId="{3CC5B1A9-CAE3-D949-BE4D-001B9D6B0C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80938-4AB0-5347-82BF-E0B514AFC9D0}">
      <dsp:nvSpPr>
        <dsp:cNvPr id="0" name=""/>
        <dsp:cNvSpPr/>
      </dsp:nvSpPr>
      <dsp:spPr>
        <a:xfrm>
          <a:off x="3675" y="1074516"/>
          <a:ext cx="1607184" cy="1914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a Start – Apple stock as a case to study</a:t>
          </a:r>
        </a:p>
      </dsp:txBody>
      <dsp:txXfrm>
        <a:off x="50748" y="1121589"/>
        <a:ext cx="1513038" cy="1820820"/>
      </dsp:txXfrm>
    </dsp:sp>
    <dsp:sp modelId="{FC62EB5F-A5A1-D94F-B918-26168DCF9F2B}">
      <dsp:nvSpPr>
        <dsp:cNvPr id="0" name=""/>
        <dsp:cNvSpPr/>
      </dsp:nvSpPr>
      <dsp:spPr>
        <a:xfrm>
          <a:off x="1771578" y="1832709"/>
          <a:ext cx="340723" cy="39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771578" y="1912425"/>
        <a:ext cx="238506" cy="239149"/>
      </dsp:txXfrm>
    </dsp:sp>
    <dsp:sp modelId="{CE72C4EB-4AA0-7144-B5FE-034DFDC393F2}">
      <dsp:nvSpPr>
        <dsp:cNvPr id="0" name=""/>
        <dsp:cNvSpPr/>
      </dsp:nvSpPr>
      <dsp:spPr>
        <a:xfrm>
          <a:off x="2253733" y="1074516"/>
          <a:ext cx="1607184" cy="1914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870006"/>
                <a:satOff val="28986"/>
                <a:lumOff val="21568"/>
                <a:alphaOff val="0"/>
                <a:tint val="50000"/>
                <a:satMod val="300000"/>
              </a:schemeClr>
            </a:gs>
            <a:gs pos="35000">
              <a:schemeClr val="accent4">
                <a:hueOff val="3870006"/>
                <a:satOff val="28986"/>
                <a:lumOff val="21568"/>
                <a:alphaOff val="0"/>
                <a:tint val="37000"/>
                <a:satMod val="300000"/>
              </a:schemeClr>
            </a:gs>
            <a:gs pos="100000">
              <a:schemeClr val="accent4">
                <a:hueOff val="3870006"/>
                <a:satOff val="28986"/>
                <a:lumOff val="2156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S" sz="1800" kern="1200" dirty="0"/>
            <a:t>News headlines for Apple company collected from Kaggle (2012-2020)</a:t>
          </a:r>
          <a:endParaRPr lang="en-US" sz="1800" kern="1200" dirty="0"/>
        </a:p>
      </dsp:txBody>
      <dsp:txXfrm>
        <a:off x="2300806" y="1121589"/>
        <a:ext cx="1513038" cy="1820820"/>
      </dsp:txXfrm>
    </dsp:sp>
    <dsp:sp modelId="{0AD55DD9-4A72-084A-A4BB-5D5D9A335C33}">
      <dsp:nvSpPr>
        <dsp:cNvPr id="0" name=""/>
        <dsp:cNvSpPr/>
      </dsp:nvSpPr>
      <dsp:spPr>
        <a:xfrm>
          <a:off x="4021636" y="1832709"/>
          <a:ext cx="340723" cy="39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805009"/>
                <a:satOff val="43479"/>
                <a:lumOff val="32353"/>
                <a:alphaOff val="0"/>
                <a:tint val="50000"/>
                <a:satMod val="300000"/>
              </a:schemeClr>
            </a:gs>
            <a:gs pos="35000">
              <a:schemeClr val="accent4">
                <a:hueOff val="5805009"/>
                <a:satOff val="43479"/>
                <a:lumOff val="32353"/>
                <a:alphaOff val="0"/>
                <a:tint val="37000"/>
                <a:satMod val="300000"/>
              </a:schemeClr>
            </a:gs>
            <a:gs pos="100000">
              <a:schemeClr val="accent4">
                <a:hueOff val="5805009"/>
                <a:satOff val="43479"/>
                <a:lumOff val="3235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021636" y="1912425"/>
        <a:ext cx="238506" cy="239149"/>
      </dsp:txXfrm>
    </dsp:sp>
    <dsp:sp modelId="{34936E82-71BB-BD43-ACA4-8E1B3B4649E9}">
      <dsp:nvSpPr>
        <dsp:cNvPr id="0" name=""/>
        <dsp:cNvSpPr/>
      </dsp:nvSpPr>
      <dsp:spPr>
        <a:xfrm>
          <a:off x="4503791" y="1074516"/>
          <a:ext cx="1607184" cy="1914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740012"/>
                <a:satOff val="57973"/>
                <a:lumOff val="43137"/>
                <a:alphaOff val="0"/>
                <a:tint val="50000"/>
                <a:satMod val="300000"/>
              </a:schemeClr>
            </a:gs>
            <a:gs pos="35000">
              <a:schemeClr val="accent4">
                <a:hueOff val="7740012"/>
                <a:satOff val="57973"/>
                <a:lumOff val="43137"/>
                <a:alphaOff val="0"/>
                <a:tint val="37000"/>
                <a:satMod val="300000"/>
              </a:schemeClr>
            </a:gs>
            <a:gs pos="100000">
              <a:schemeClr val="accent4">
                <a:hueOff val="7740012"/>
                <a:satOff val="57973"/>
                <a:lumOff val="4313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Nasdaq Index Dataset collected  from  Yahoo.</a:t>
          </a:r>
        </a:p>
      </dsp:txBody>
      <dsp:txXfrm>
        <a:off x="4550864" y="1121589"/>
        <a:ext cx="1513038" cy="1820820"/>
      </dsp:txXfrm>
    </dsp:sp>
    <dsp:sp modelId="{77EB8908-F648-694D-90FA-0138CB1B5146}">
      <dsp:nvSpPr>
        <dsp:cNvPr id="0" name=""/>
        <dsp:cNvSpPr/>
      </dsp:nvSpPr>
      <dsp:spPr>
        <a:xfrm>
          <a:off x="6271693" y="1832709"/>
          <a:ext cx="340723" cy="39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1610017"/>
                <a:satOff val="86959"/>
                <a:lumOff val="64705"/>
                <a:alphaOff val="0"/>
                <a:tint val="50000"/>
                <a:satMod val="300000"/>
              </a:schemeClr>
            </a:gs>
            <a:gs pos="35000">
              <a:schemeClr val="accent4">
                <a:hueOff val="11610017"/>
                <a:satOff val="86959"/>
                <a:lumOff val="64705"/>
                <a:alphaOff val="0"/>
                <a:tint val="37000"/>
                <a:satMod val="300000"/>
              </a:schemeClr>
            </a:gs>
            <a:gs pos="100000">
              <a:schemeClr val="accent4">
                <a:hueOff val="11610017"/>
                <a:satOff val="86959"/>
                <a:lumOff val="647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71693" y="1912425"/>
        <a:ext cx="238506" cy="239149"/>
      </dsp:txXfrm>
    </dsp:sp>
    <dsp:sp modelId="{3CC5B1A9-CAE3-D949-BE4D-001B9D6B0C44}">
      <dsp:nvSpPr>
        <dsp:cNvPr id="0" name=""/>
        <dsp:cNvSpPr/>
      </dsp:nvSpPr>
      <dsp:spPr>
        <a:xfrm>
          <a:off x="6753849" y="1074516"/>
          <a:ext cx="1607184" cy="1914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1610017"/>
                <a:satOff val="86959"/>
                <a:lumOff val="64705"/>
                <a:alphaOff val="0"/>
                <a:tint val="50000"/>
                <a:satMod val="300000"/>
              </a:schemeClr>
            </a:gs>
            <a:gs pos="35000">
              <a:schemeClr val="accent4">
                <a:hueOff val="11610017"/>
                <a:satOff val="86959"/>
                <a:lumOff val="64705"/>
                <a:alphaOff val="0"/>
                <a:tint val="37000"/>
                <a:satMod val="300000"/>
              </a:schemeClr>
            </a:gs>
            <a:gs pos="100000">
              <a:schemeClr val="accent4">
                <a:hueOff val="11610017"/>
                <a:satOff val="86959"/>
                <a:lumOff val="647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Analysis</a:t>
          </a:r>
        </a:p>
      </dsp:txBody>
      <dsp:txXfrm>
        <a:off x="6800922" y="1121589"/>
        <a:ext cx="1513038" cy="182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846670-2370-4F49-B583-095D23C97F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DCC4F-D49C-4B48-9789-312585ED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B37CB-1E51-5C45-A081-1B574354632B}" type="datetimeFigureOut">
              <a:rPr lang="en-PS" smtClean="0"/>
              <a:t>25/05/2022</a:t>
            </a:fld>
            <a:endParaRPr lang="en-P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7D827-38CC-A04C-9B1A-3B90692A52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6E204-1115-654B-A9F7-1DD2CDE162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4BC95-5E10-A84C-939C-6183D58585B4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699665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32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5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5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rgbClr val="FF7E79">
            <a:alpha val="600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80550" y="1296650"/>
            <a:ext cx="3253800" cy="18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>
                <a:latin typeface="Impact" panose="020B080603090205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80550" y="3156550"/>
            <a:ext cx="32538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24C1FAF-0953-4D4C-B18A-52D86432F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4603323-4160-6D48-BDF0-5E96C22FB9DA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5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50" b="1" dirty="0">
                <a:solidFill>
                  <a:schemeClr val="tx1"/>
                </a:solidFill>
                <a:effectLst/>
              </a:rPr>
              <a:t> </a:t>
            </a:r>
            <a:endParaRPr lang="en-US" sz="105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0"/>
          <p:cNvSpPr/>
          <p:nvPr/>
        </p:nvSpPr>
        <p:spPr>
          <a:xfrm>
            <a:off x="0" y="2796607"/>
            <a:ext cx="9144000" cy="2354775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43;p10">
            <a:extLst>
              <a:ext uri="{FF2B5EF4-FFF2-40B4-BE49-F238E27FC236}">
                <a16:creationId xmlns:a16="http://schemas.microsoft.com/office/drawing/2014/main" id="{4EC9A38F-D997-C341-8000-B0AD44595449}"/>
              </a:ext>
            </a:extLst>
          </p:cNvPr>
          <p:cNvSpPr/>
          <p:nvPr userDrawn="1"/>
        </p:nvSpPr>
        <p:spPr>
          <a:xfrm>
            <a:off x="690000" y="2142411"/>
            <a:ext cx="3518929" cy="2354775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43;p10">
            <a:extLst>
              <a:ext uri="{FF2B5EF4-FFF2-40B4-BE49-F238E27FC236}">
                <a16:creationId xmlns:a16="http://schemas.microsoft.com/office/drawing/2014/main" id="{5900B425-25E5-8742-9016-9856D867279A}"/>
              </a:ext>
            </a:extLst>
          </p:cNvPr>
          <p:cNvSpPr/>
          <p:nvPr userDrawn="1"/>
        </p:nvSpPr>
        <p:spPr>
          <a:xfrm>
            <a:off x="4935073" y="2142410"/>
            <a:ext cx="3518929" cy="2354775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91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1"/>
            <a:ext cx="9144000" cy="5151382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26;p6">
            <a:extLst>
              <a:ext uri="{FF2B5EF4-FFF2-40B4-BE49-F238E27FC236}">
                <a16:creationId xmlns:a16="http://schemas.microsoft.com/office/drawing/2014/main" id="{23BC97A6-9EA5-0C47-BA14-9C095CAE0AB2}"/>
              </a:ext>
            </a:extLst>
          </p:cNvPr>
          <p:cNvSpPr/>
          <p:nvPr userDrawn="1"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39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1"/>
            <a:ext cx="9144000" cy="5151382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26;p6">
            <a:extLst>
              <a:ext uri="{FF2B5EF4-FFF2-40B4-BE49-F238E27FC236}">
                <a16:creationId xmlns:a16="http://schemas.microsoft.com/office/drawing/2014/main" id="{23BC97A6-9EA5-0C47-BA14-9C095CAE0AB2}"/>
              </a:ext>
            </a:extLst>
          </p:cNvPr>
          <p:cNvSpPr/>
          <p:nvPr userDrawn="1"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51;p13">
            <a:extLst>
              <a:ext uri="{FF2B5EF4-FFF2-40B4-BE49-F238E27FC236}">
                <a16:creationId xmlns:a16="http://schemas.microsoft.com/office/drawing/2014/main" id="{E39F576C-AB16-B441-B9A4-CA84E0E02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9999" y="1223400"/>
            <a:ext cx="8142299" cy="3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80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1"/>
            <a:ext cx="9144000" cy="5151382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26;p6">
            <a:extLst>
              <a:ext uri="{FF2B5EF4-FFF2-40B4-BE49-F238E27FC236}">
                <a16:creationId xmlns:a16="http://schemas.microsoft.com/office/drawing/2014/main" id="{23BC97A6-9EA5-0C47-BA14-9C095CAE0AB2}"/>
              </a:ext>
            </a:extLst>
          </p:cNvPr>
          <p:cNvSpPr/>
          <p:nvPr userDrawn="1"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0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2796608"/>
            <a:ext cx="9144000" cy="2354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EC493-6192-854D-A56D-B91FB8AA8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7070" y="1134550"/>
            <a:ext cx="3328988" cy="2444028"/>
          </a:xfrm>
        </p:spPr>
        <p:txBody>
          <a:bodyPr/>
          <a:lstStyle>
            <a:lvl1pPr marL="114300" indent="0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Google Shape;32;p7">
            <a:extLst>
              <a:ext uri="{FF2B5EF4-FFF2-40B4-BE49-F238E27FC236}">
                <a16:creationId xmlns:a16="http://schemas.microsoft.com/office/drawing/2014/main" id="{B1529BBB-5744-824C-BC49-7641C4F1E9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7069" y="3578578"/>
            <a:ext cx="33289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8758CA6-DB8E-AE47-BF2E-2DED3B73C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7818" y="4698475"/>
            <a:ext cx="10044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70AF3D2-2CDD-7B45-BFE5-C0399DA2F87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27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807A0-ABFB-1C4D-86AF-25F471523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5FEC2-B965-564B-BE56-49C1784057B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BODY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89999" y="1223400"/>
            <a:ext cx="8142299" cy="3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52" name="Google Shape;52;p13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956E265-0A76-4849-9DDE-A42064816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B94F6FA-53DA-984C-89C7-758267AAA03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1_Table of contents">
    <p:bg>
      <p:bgPr>
        <a:solidFill>
          <a:srgbClr val="FF7E79">
            <a:alpha val="60000"/>
          </a:srgb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2325" y="756150"/>
            <a:ext cx="4558200" cy="363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3702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64327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 hasCustomPrompt="1"/>
          </p:nvPr>
        </p:nvSpPr>
        <p:spPr>
          <a:xfrm>
            <a:off x="73702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277887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268512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5" hasCustomPrompt="1"/>
          </p:nvPr>
        </p:nvSpPr>
        <p:spPr>
          <a:xfrm>
            <a:off x="277887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6"/>
          </p:nvPr>
        </p:nvSpPr>
        <p:spPr>
          <a:xfrm>
            <a:off x="482072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472697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8" hasCustomPrompt="1"/>
          </p:nvPr>
        </p:nvSpPr>
        <p:spPr>
          <a:xfrm>
            <a:off x="482072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/>
          </p:nvPr>
        </p:nvSpPr>
        <p:spPr>
          <a:xfrm>
            <a:off x="686257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3"/>
          </p:nvPr>
        </p:nvSpPr>
        <p:spPr>
          <a:xfrm>
            <a:off x="676882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686257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28305B93-8CF6-A94A-AE59-AFA9CA03E0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F0912E6-5716-8E4F-B5E5-7FF21D43A4B2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16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2"/>
          </p:nvPr>
        </p:nvSpPr>
        <p:spPr>
          <a:xfrm>
            <a:off x="1300750" y="2571750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 i="0">
                <a:solidFill>
                  <a:srgbClr val="FF7E79"/>
                </a:solidFill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207000" y="3109075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3"/>
          </p:nvPr>
        </p:nvSpPr>
        <p:spPr>
          <a:xfrm>
            <a:off x="3799800" y="2571750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 i="0">
                <a:solidFill>
                  <a:srgbClr val="FF7E79"/>
                </a:solidFill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"/>
          </p:nvPr>
        </p:nvSpPr>
        <p:spPr>
          <a:xfrm>
            <a:off x="3706050" y="3109075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5"/>
          </p:nvPr>
        </p:nvSpPr>
        <p:spPr>
          <a:xfrm>
            <a:off x="6298850" y="2571750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 i="0">
                <a:solidFill>
                  <a:srgbClr val="FF7E79"/>
                </a:solidFill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6"/>
          </p:nvPr>
        </p:nvSpPr>
        <p:spPr>
          <a:xfrm>
            <a:off x="6205100" y="3109075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0AA90D29-5260-434A-A33D-44C4470CC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43250" y="4698475"/>
            <a:ext cx="989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92BB07A-655B-9747-80DA-6E0C5194AC69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 preserve="1" userDrawn="1">
  <p:cSld name="1_Title + Desig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6"/>
          <p:cNvSpPr/>
          <p:nvPr/>
        </p:nvSpPr>
        <p:spPr>
          <a:xfrm>
            <a:off x="0" y="1391478"/>
            <a:ext cx="6774900" cy="3306996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0226C30-C956-A345-82E8-CF3123BE6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7818" y="4698475"/>
            <a:ext cx="10044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51;p13">
            <a:extLst>
              <a:ext uri="{FF2B5EF4-FFF2-40B4-BE49-F238E27FC236}">
                <a16:creationId xmlns:a16="http://schemas.microsoft.com/office/drawing/2014/main" id="{64FDF0EF-7626-7442-B746-0B84528E0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0000" y="1534602"/>
            <a:ext cx="5734654" cy="3045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BAE918A-96A9-E140-8F2F-90B7DDFD94C1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rgbClr val="FF7E79">
            <a:alpha val="600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80550" y="1296650"/>
            <a:ext cx="3253800" cy="18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>
                <a:latin typeface="Impact" panose="020B080603090205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80550" y="3156550"/>
            <a:ext cx="32538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24C1FAF-0953-4D4C-B18A-52D86432F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7986534-D57B-524B-B051-0A384A68622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5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50" b="1" dirty="0">
                <a:solidFill>
                  <a:schemeClr val="tx1"/>
                </a:solidFill>
                <a:effectLst/>
              </a:rPr>
              <a:t> </a:t>
            </a:r>
            <a:endParaRPr lang="en-US" sz="105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23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 preserve="1" userDrawn="1">
  <p:cSld name="1_Title + Desig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6"/>
          <p:cNvSpPr/>
          <p:nvPr/>
        </p:nvSpPr>
        <p:spPr>
          <a:xfrm>
            <a:off x="2369101" y="1391479"/>
            <a:ext cx="6774900" cy="3306996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0226C30-C956-A345-82E8-CF3123BE6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2472" y="4698475"/>
            <a:ext cx="9098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51;p13">
            <a:extLst>
              <a:ext uri="{FF2B5EF4-FFF2-40B4-BE49-F238E27FC236}">
                <a16:creationId xmlns:a16="http://schemas.microsoft.com/office/drawing/2014/main" id="{64FDF0EF-7626-7442-B746-0B84528E0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21779" y="1522302"/>
            <a:ext cx="5734654" cy="3045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5965312-DB14-7848-827E-EFCFA4F97E2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9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1_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2106000"/>
            <a:ext cx="7848000" cy="30375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1"/>
          <p:cNvSpPr/>
          <p:nvPr/>
        </p:nvSpPr>
        <p:spPr>
          <a:xfrm>
            <a:off x="7848000" y="0"/>
            <a:ext cx="1296000" cy="17703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 i="0">
                <a:latin typeface="Impact" panose="020B080603090205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EFDCD18-071E-9C42-978C-24C91817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48000" y="4698475"/>
            <a:ext cx="9843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DD05D5F-8CBC-854F-B5CC-0E88D922735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11575" y="1423200"/>
            <a:ext cx="9155575" cy="37203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08402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930898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866BB88-05C4-204F-AEBF-C65678C6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3533051-7DA2-CF4A-8EEB-37EB23B114F1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1_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11575" y="1423200"/>
            <a:ext cx="9155575" cy="37203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08402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930898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866BB88-05C4-204F-AEBF-C65678C6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3533051-7DA2-CF4A-8EEB-37EB23B114F1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1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F804440-E432-5043-AAB7-550427A4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3964" y="4698475"/>
            <a:ext cx="101833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21;p5">
            <a:extLst>
              <a:ext uri="{FF2B5EF4-FFF2-40B4-BE49-F238E27FC236}">
                <a16:creationId xmlns:a16="http://schemas.microsoft.com/office/drawing/2014/main" id="{A66793EC-B3FD-8448-ADB3-BA6B69F61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8402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" name="Google Shape;24;p5">
            <a:extLst>
              <a:ext uri="{FF2B5EF4-FFF2-40B4-BE49-F238E27FC236}">
                <a16:creationId xmlns:a16="http://schemas.microsoft.com/office/drawing/2014/main" id="{6308F81C-7E86-0148-8750-C102D4A7849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930898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730B37C-0336-6248-9773-09A071353C19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5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;p5">
            <a:extLst>
              <a:ext uri="{FF2B5EF4-FFF2-40B4-BE49-F238E27FC236}">
                <a16:creationId xmlns:a16="http://schemas.microsoft.com/office/drawing/2014/main" id="{5042399B-C8BC-2846-A038-CBBC5492DB7F}"/>
              </a:ext>
            </a:extLst>
          </p:cNvPr>
          <p:cNvSpPr/>
          <p:nvPr userDrawn="1"/>
        </p:nvSpPr>
        <p:spPr>
          <a:xfrm>
            <a:off x="-11575" y="0"/>
            <a:ext cx="7469279" cy="4554187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6"/>
          <p:cNvSpPr/>
          <p:nvPr/>
        </p:nvSpPr>
        <p:spPr>
          <a:xfrm>
            <a:off x="-11575" y="368825"/>
            <a:ext cx="2118775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F804440-E432-5043-AAB7-550427A4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30;p7">
            <a:extLst>
              <a:ext uri="{FF2B5EF4-FFF2-40B4-BE49-F238E27FC236}">
                <a16:creationId xmlns:a16="http://schemas.microsoft.com/office/drawing/2014/main" id="{C7685D53-A393-764A-87EB-2F36B9C97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0000" y="1394050"/>
            <a:ext cx="3775200" cy="30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03CA912-3782-9449-A6C6-8785EF2FA8AE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5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6746150" y="0"/>
            <a:ext cx="2397900" cy="5143499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90000" y="1394050"/>
            <a:ext cx="3775200" cy="30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7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90001" y="368825"/>
            <a:ext cx="6056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1783BD-AB09-6C49-8170-21B73C8A8FC9}"/>
              </a:ext>
            </a:extLst>
          </p:cNvPr>
          <p:cNvGrpSpPr/>
          <p:nvPr userDrawn="1"/>
        </p:nvGrpSpPr>
        <p:grpSpPr>
          <a:xfrm>
            <a:off x="7393424" y="368825"/>
            <a:ext cx="1103352" cy="1160456"/>
            <a:chOff x="6108457" y="510542"/>
            <a:chExt cx="1103352" cy="1160456"/>
          </a:xfrm>
          <a:solidFill>
            <a:schemeClr val="accent4"/>
          </a:solidFill>
        </p:grpSpPr>
        <p:sp>
          <p:nvSpPr>
            <p:cNvPr id="8" name="Film Clacker">
              <a:extLst>
                <a:ext uri="{FF2B5EF4-FFF2-40B4-BE49-F238E27FC236}">
                  <a16:creationId xmlns:a16="http://schemas.microsoft.com/office/drawing/2014/main" id="{705CF52F-8E83-9147-A76C-239354EACCB7}"/>
                </a:ext>
              </a:extLst>
            </p:cNvPr>
            <p:cNvSpPr/>
            <p:nvPr/>
          </p:nvSpPr>
          <p:spPr>
            <a:xfrm>
              <a:off x="6108457" y="510542"/>
              <a:ext cx="1103352" cy="1160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70" y="0"/>
                  </a:moveTo>
                  <a:lnTo>
                    <a:pt x="0" y="5292"/>
                  </a:lnTo>
                  <a:lnTo>
                    <a:pt x="867" y="8314"/>
                  </a:lnTo>
                  <a:lnTo>
                    <a:pt x="867" y="10773"/>
                  </a:lnTo>
                  <a:lnTo>
                    <a:pt x="867" y="19877"/>
                  </a:lnTo>
                  <a:cubicBezTo>
                    <a:pt x="867" y="20829"/>
                    <a:pt x="1671" y="21600"/>
                    <a:pt x="2665" y="21600"/>
                  </a:cubicBezTo>
                  <a:lnTo>
                    <a:pt x="19693" y="21600"/>
                  </a:lnTo>
                  <a:cubicBezTo>
                    <a:pt x="20686" y="21600"/>
                    <a:pt x="21491" y="20829"/>
                    <a:pt x="21491" y="19877"/>
                  </a:cubicBezTo>
                  <a:lnTo>
                    <a:pt x="21491" y="7870"/>
                  </a:lnTo>
                  <a:lnTo>
                    <a:pt x="4430" y="7870"/>
                  </a:lnTo>
                  <a:lnTo>
                    <a:pt x="4280" y="7675"/>
                  </a:lnTo>
                  <a:lnTo>
                    <a:pt x="21600" y="3242"/>
                  </a:lnTo>
                  <a:lnTo>
                    <a:pt x="20670" y="0"/>
                  </a:lnTo>
                  <a:close/>
                  <a:moveTo>
                    <a:pt x="18009" y="1164"/>
                  </a:moveTo>
                  <a:lnTo>
                    <a:pt x="20332" y="3009"/>
                  </a:lnTo>
                  <a:lnTo>
                    <a:pt x="18100" y="3581"/>
                  </a:lnTo>
                  <a:lnTo>
                    <a:pt x="15779" y="1736"/>
                  </a:lnTo>
                  <a:lnTo>
                    <a:pt x="18009" y="1164"/>
                  </a:lnTo>
                  <a:close/>
                  <a:moveTo>
                    <a:pt x="13616" y="2290"/>
                  </a:moveTo>
                  <a:lnTo>
                    <a:pt x="15938" y="4134"/>
                  </a:lnTo>
                  <a:lnTo>
                    <a:pt x="13708" y="4706"/>
                  </a:lnTo>
                  <a:lnTo>
                    <a:pt x="11385" y="2862"/>
                  </a:lnTo>
                  <a:lnTo>
                    <a:pt x="13616" y="2290"/>
                  </a:lnTo>
                  <a:close/>
                  <a:moveTo>
                    <a:pt x="9222" y="3417"/>
                  </a:moveTo>
                  <a:lnTo>
                    <a:pt x="11545" y="5262"/>
                  </a:lnTo>
                  <a:lnTo>
                    <a:pt x="9314" y="5834"/>
                  </a:lnTo>
                  <a:lnTo>
                    <a:pt x="6992" y="3989"/>
                  </a:lnTo>
                  <a:lnTo>
                    <a:pt x="9222" y="3417"/>
                  </a:lnTo>
                  <a:close/>
                  <a:moveTo>
                    <a:pt x="4829" y="4543"/>
                  </a:moveTo>
                  <a:lnTo>
                    <a:pt x="7151" y="6387"/>
                  </a:lnTo>
                  <a:lnTo>
                    <a:pt x="4921" y="6959"/>
                  </a:lnTo>
                  <a:lnTo>
                    <a:pt x="2600" y="5115"/>
                  </a:lnTo>
                  <a:lnTo>
                    <a:pt x="4829" y="4543"/>
                  </a:lnTo>
                  <a:close/>
                  <a:moveTo>
                    <a:pt x="1582" y="6411"/>
                  </a:moveTo>
                  <a:cubicBezTo>
                    <a:pt x="1803" y="6411"/>
                    <a:pt x="1981" y="6582"/>
                    <a:pt x="1981" y="6794"/>
                  </a:cubicBezTo>
                  <a:cubicBezTo>
                    <a:pt x="1981" y="7006"/>
                    <a:pt x="1803" y="7179"/>
                    <a:pt x="1582" y="7179"/>
                  </a:cubicBezTo>
                  <a:cubicBezTo>
                    <a:pt x="1360" y="7179"/>
                    <a:pt x="1180" y="7006"/>
                    <a:pt x="1180" y="6794"/>
                  </a:cubicBezTo>
                  <a:cubicBezTo>
                    <a:pt x="1180" y="6582"/>
                    <a:pt x="1360" y="6411"/>
                    <a:pt x="1582" y="6411"/>
                  </a:cubicBezTo>
                  <a:close/>
                  <a:moveTo>
                    <a:pt x="4847" y="8417"/>
                  </a:moveTo>
                  <a:lnTo>
                    <a:pt x="6592" y="10773"/>
                  </a:lnTo>
                  <a:lnTo>
                    <a:pt x="4847" y="10773"/>
                  </a:lnTo>
                  <a:lnTo>
                    <a:pt x="4847" y="8417"/>
                  </a:lnTo>
                  <a:close/>
                  <a:moveTo>
                    <a:pt x="7086" y="8417"/>
                  </a:moveTo>
                  <a:lnTo>
                    <a:pt x="9395" y="8417"/>
                  </a:lnTo>
                  <a:lnTo>
                    <a:pt x="11140" y="10773"/>
                  </a:lnTo>
                  <a:lnTo>
                    <a:pt x="8831" y="10773"/>
                  </a:lnTo>
                  <a:lnTo>
                    <a:pt x="7086" y="8417"/>
                  </a:lnTo>
                  <a:close/>
                  <a:moveTo>
                    <a:pt x="11633" y="8417"/>
                  </a:moveTo>
                  <a:lnTo>
                    <a:pt x="13942" y="8417"/>
                  </a:lnTo>
                  <a:lnTo>
                    <a:pt x="15687" y="10773"/>
                  </a:lnTo>
                  <a:lnTo>
                    <a:pt x="13378" y="10773"/>
                  </a:lnTo>
                  <a:lnTo>
                    <a:pt x="11633" y="8417"/>
                  </a:lnTo>
                  <a:close/>
                  <a:moveTo>
                    <a:pt x="16181" y="8417"/>
                  </a:moveTo>
                  <a:lnTo>
                    <a:pt x="18490" y="8417"/>
                  </a:lnTo>
                  <a:lnTo>
                    <a:pt x="20235" y="10773"/>
                  </a:lnTo>
                  <a:lnTo>
                    <a:pt x="17926" y="10773"/>
                  </a:lnTo>
                  <a:lnTo>
                    <a:pt x="16181" y="8417"/>
                  </a:lnTo>
                  <a:close/>
                  <a:moveTo>
                    <a:pt x="1932" y="9052"/>
                  </a:moveTo>
                  <a:cubicBezTo>
                    <a:pt x="2203" y="9012"/>
                    <a:pt x="2433" y="9233"/>
                    <a:pt x="2392" y="9492"/>
                  </a:cubicBezTo>
                  <a:cubicBezTo>
                    <a:pt x="2366" y="9654"/>
                    <a:pt x="2228" y="9786"/>
                    <a:pt x="2059" y="9811"/>
                  </a:cubicBezTo>
                  <a:cubicBezTo>
                    <a:pt x="1788" y="9851"/>
                    <a:pt x="1558" y="9630"/>
                    <a:pt x="1599" y="9371"/>
                  </a:cubicBezTo>
                  <a:cubicBezTo>
                    <a:pt x="1625" y="9209"/>
                    <a:pt x="1763" y="9077"/>
                    <a:pt x="1932" y="9052"/>
                  </a:cubicBezTo>
                  <a:close/>
                  <a:moveTo>
                    <a:pt x="3766" y="9052"/>
                  </a:moveTo>
                  <a:cubicBezTo>
                    <a:pt x="4036" y="9012"/>
                    <a:pt x="4267" y="9233"/>
                    <a:pt x="4225" y="9492"/>
                  </a:cubicBezTo>
                  <a:cubicBezTo>
                    <a:pt x="4199" y="9654"/>
                    <a:pt x="4061" y="9786"/>
                    <a:pt x="3892" y="9811"/>
                  </a:cubicBezTo>
                  <a:cubicBezTo>
                    <a:pt x="3622" y="9851"/>
                    <a:pt x="3391" y="9630"/>
                    <a:pt x="3433" y="9371"/>
                  </a:cubicBezTo>
                  <a:cubicBezTo>
                    <a:pt x="3458" y="9209"/>
                    <a:pt x="3597" y="9077"/>
                    <a:pt x="3766" y="9052"/>
                  </a:cubicBezTo>
                  <a:close/>
                  <a:moveTo>
                    <a:pt x="2513" y="13900"/>
                  </a:moveTo>
                  <a:lnTo>
                    <a:pt x="19911" y="13900"/>
                  </a:lnTo>
                  <a:lnTo>
                    <a:pt x="19911" y="14399"/>
                  </a:lnTo>
                  <a:lnTo>
                    <a:pt x="2513" y="14399"/>
                  </a:lnTo>
                  <a:lnTo>
                    <a:pt x="2513" y="13900"/>
                  </a:lnTo>
                  <a:close/>
                  <a:moveTo>
                    <a:pt x="2513" y="17423"/>
                  </a:moveTo>
                  <a:lnTo>
                    <a:pt x="19911" y="17423"/>
                  </a:lnTo>
                  <a:lnTo>
                    <a:pt x="19911" y="17923"/>
                  </a:lnTo>
                  <a:lnTo>
                    <a:pt x="2513" y="17923"/>
                  </a:lnTo>
                  <a:lnTo>
                    <a:pt x="2513" y="17423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5717" tIns="35717" rIns="35717" bIns="35717" anchor="ctr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B688CE-A200-A245-AAA0-A87B811D56F9}"/>
                </a:ext>
              </a:extLst>
            </p:cNvPr>
            <p:cNvSpPr txBox="1"/>
            <p:nvPr/>
          </p:nvSpPr>
          <p:spPr>
            <a:xfrm>
              <a:off x="6184285" y="1180626"/>
              <a:ext cx="99561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dirty="0">
                  <a:solidFill>
                    <a:schemeClr val="bg1"/>
                  </a:solidFill>
                  <a:latin typeface="Impact" panose="020B0806030902050204" pitchFamily="34" charset="0"/>
                  <a:cs typeface="Arial Narrow" panose="020B0604020202020204" pitchFamily="34" charset="0"/>
                </a:rPr>
                <a:t>ACTION!</a:t>
              </a:r>
            </a:p>
          </p:txBody>
        </p: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0314B51-6F5A-0845-A100-72D9A427A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51CAFE9-C810-3642-A241-91D90115C7FD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0"/>
          <p:cNvSpPr/>
          <p:nvPr/>
        </p:nvSpPr>
        <p:spPr>
          <a:xfrm>
            <a:off x="0" y="2796607"/>
            <a:ext cx="9144000" cy="2354775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0"/>
          <p:cNvSpPr/>
          <p:nvPr/>
        </p:nvSpPr>
        <p:spPr>
          <a:xfrm>
            <a:off x="0" y="2796607"/>
            <a:ext cx="9144000" cy="2354775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43;p10">
            <a:extLst>
              <a:ext uri="{FF2B5EF4-FFF2-40B4-BE49-F238E27FC236}">
                <a16:creationId xmlns:a16="http://schemas.microsoft.com/office/drawing/2014/main" id="{4EC9A38F-D997-C341-8000-B0AD44595449}"/>
              </a:ext>
            </a:extLst>
          </p:cNvPr>
          <p:cNvSpPr/>
          <p:nvPr userDrawn="1"/>
        </p:nvSpPr>
        <p:spPr>
          <a:xfrm>
            <a:off x="690000" y="2142411"/>
            <a:ext cx="7791527" cy="2354775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31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nton"/>
              <a:buNone/>
              <a:defRPr sz="28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ora"/>
              <a:buChar char="●"/>
              <a:defRPr sz="1800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ora"/>
              <a:buChar char="■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C460B-255E-EF4B-AC5A-70C072C56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7818" y="4698475"/>
            <a:ext cx="10044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51" r:id="rId3"/>
    <p:sldLayoutId id="2147483685" r:id="rId4"/>
    <p:sldLayoutId id="2147483677" r:id="rId5"/>
    <p:sldLayoutId id="2147483676" r:id="rId6"/>
    <p:sldLayoutId id="2147483672" r:id="rId7"/>
    <p:sldLayoutId id="2147483683" r:id="rId8"/>
    <p:sldLayoutId id="2147483684" r:id="rId9"/>
    <p:sldLayoutId id="2147483686" r:id="rId10"/>
    <p:sldLayoutId id="2147483682" r:id="rId11"/>
    <p:sldLayoutId id="2147483688" r:id="rId12"/>
    <p:sldLayoutId id="2147483687" r:id="rId13"/>
    <p:sldLayoutId id="2147483671" r:id="rId14"/>
    <p:sldLayoutId id="2147483680" r:id="rId15"/>
    <p:sldLayoutId id="2147483659" r:id="rId16"/>
    <p:sldLayoutId id="2147483675" r:id="rId17"/>
    <p:sldLayoutId id="2147483661" r:id="rId18"/>
    <p:sldLayoutId id="2147483673" r:id="rId19"/>
    <p:sldLayoutId id="2147483674" r:id="rId20"/>
    <p:sldLayoutId id="214748367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Impact" panose="020B0806030902050204" pitchFamily="34" charset="0"/>
          <a:ea typeface="Impact" panose="020B080603090205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1074655" y="697584"/>
            <a:ext cx="6791822" cy="3808428"/>
          </a:xfrm>
        </p:spPr>
        <p:txBody>
          <a:bodyPr anchor="ctr"/>
          <a:lstStyle/>
          <a:p>
            <a:pPr lvl="0"/>
            <a:r>
              <a:rPr lang="en-SG" b="1" dirty="0"/>
              <a:t>Financial</a:t>
            </a:r>
            <a:r>
              <a:rPr lang="en-SG" sz="4400" dirty="0"/>
              <a:t> </a:t>
            </a:r>
            <a:r>
              <a:rPr lang="en-PS" b="1" dirty="0"/>
              <a:t>News Headlines</a:t>
            </a:r>
            <a:r>
              <a:rPr lang="en-US" b="1" dirty="0"/>
              <a:t> Analysis Project - Stock Market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Fin - LAFIO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201847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4DF6C-1485-5B46-8D3F-B9BDA7F9D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9A2600-111B-714E-9805-88F97891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b="1" dirty="0"/>
              <a:t>Data Distribution</a:t>
            </a:r>
            <a:r>
              <a:rPr lang="en-P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3FAC60-BD56-454F-9F60-6C4760590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999" y="1005189"/>
            <a:ext cx="8142299" cy="3693286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en-US" sz="1600" b="1" dirty="0"/>
              <a:t>Open-source derived data:   </a:t>
            </a:r>
          </a:p>
          <a:p>
            <a:pPr marL="540000" lvl="1" indent="0">
              <a:lnSpc>
                <a:spcPct val="2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be shared and distributed according to the best ethical practices.</a:t>
            </a:r>
            <a:endParaRPr lang="en-P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sz="1600" b="1" dirty="0">
                <a:solidFill>
                  <a:srgbClr val="7030A0"/>
                </a:solidFill>
              </a:rPr>
              <a:t>Outsourced articles, blogs, sites: </a:t>
            </a:r>
            <a:r>
              <a:rPr lang="en-US" sz="1600" dirty="0"/>
              <a:t> </a:t>
            </a:r>
          </a:p>
          <a:p>
            <a:pPr marL="540000" lvl="1" indent="0">
              <a:lnSpc>
                <a:spcPct val="2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be referenced to the owner as a part of our ethical commitments.</a:t>
            </a:r>
            <a:endParaRPr lang="en-P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Any other newly generated data:</a:t>
            </a:r>
          </a:p>
          <a:p>
            <a:pPr marL="540000" lvl="1" indent="0">
              <a:lnSpc>
                <a:spcPct val="2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Will be shared as part of the subscription plan ( type &amp; size ) and services.</a:t>
            </a:r>
            <a:r>
              <a:rPr lang="en-P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51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ABF269-65A3-2F4D-B9E5-950EF7CC9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165" y="1223400"/>
            <a:ext cx="8728362" cy="3242100"/>
          </a:xfrm>
        </p:spPr>
        <p:txBody>
          <a:bodyPr/>
          <a:lstStyle/>
          <a:p>
            <a:pPr marL="457200" marR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ora"/>
              <a:buChar char="●"/>
            </a:pPr>
            <a:r>
              <a:rPr lang="en-PS" sz="1800" dirty="0"/>
              <a:t>Limitted access for all free account.</a:t>
            </a:r>
          </a:p>
          <a:p>
            <a:pPr marL="457200" marR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ora"/>
              <a:buChar char="●"/>
            </a:pPr>
            <a:endParaRPr lang="en-PS" sz="1800" dirty="0"/>
          </a:p>
          <a:p>
            <a:pPr>
              <a:lnSpc>
                <a:spcPct val="250000"/>
              </a:lnSpc>
            </a:pPr>
            <a:r>
              <a:rPr lang="en-US" sz="1800" dirty="0"/>
              <a:t>Access to data based on several options of subscription plans &amp; paid accounts.</a:t>
            </a:r>
            <a:endParaRPr lang="en-P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3DAB69-941A-4C4C-9527-AB783586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b="1" dirty="0"/>
              <a:t>Data Availability:</a:t>
            </a:r>
            <a:br>
              <a:rPr lang="en-PS" dirty="0"/>
            </a:br>
            <a:endParaRPr lang="en-P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F7E9A-B993-7B46-B006-6D0150DF4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0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531CA4-335F-CB4F-9CE2-BE6F65E99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8155" y="1296650"/>
            <a:ext cx="4396195" cy="1822800"/>
          </a:xfrm>
        </p:spPr>
        <p:txBody>
          <a:bodyPr/>
          <a:lstStyle/>
          <a:p>
            <a:pPr lvl="0"/>
            <a:r>
              <a:rPr lang="en-US" dirty="0"/>
              <a:t>Hypothetical Questions  </a:t>
            </a:r>
            <a:endParaRPr lang="en-P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4C66F58-D9C0-3A4D-8885-E02F49A80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550" y="3156550"/>
            <a:ext cx="2047081" cy="1110650"/>
          </a:xfrm>
        </p:spPr>
        <p:txBody>
          <a:bodyPr/>
          <a:lstStyle/>
          <a:p>
            <a:endParaRPr lang="en-P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4009A-DE7D-FB4D-809D-48FDAC18C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8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4FA5EA-7BAB-D44A-A918-66F512CA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037" y="1223400"/>
            <a:ext cx="8645262" cy="32421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PS" dirty="0"/>
              <a:t>What is the impact of the frequency of financial news headlines on the stock price?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What is the effect of Quarterly financial reports on stock prices?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Is there a relation</a:t>
            </a:r>
            <a:r>
              <a:rPr lang="en-US" dirty="0"/>
              <a:t>ship</a:t>
            </a:r>
            <a:r>
              <a:rPr lang="en-PS" dirty="0"/>
              <a:t> between timely news and stock prices?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Does news (other than financial) affect the stock prices?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Can stock prices be predicted in the short and long-term depending on the news headlines?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Which comes first (news, sentiment then change in the price) Or (change in the price in the major/most important stocks then news spread)?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What is the relation</a:t>
            </a:r>
            <a:r>
              <a:rPr lang="en-US" dirty="0"/>
              <a:t>ship</a:t>
            </a:r>
            <a:r>
              <a:rPr lang="en-PS" dirty="0"/>
              <a:t> between the investor type (investment strategy used) and stock prices?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What are micro and macro reasons/causes of a change in the stock prices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Do news headlines have the same effect/impact on all users in the different geographical areas? (The way users deal with the news; does it differ from one location to another?)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Are there cultural differences in dealing with the news?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87647-D950-4B46-9E52-E0EEF09B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Question we would like to Answer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EEC65-C7E3-F848-8D6B-C717A9C2F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4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4FA5EA-7BAB-D44A-A918-66F512CA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209" y="1223400"/>
            <a:ext cx="8614089" cy="32421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PS" dirty="0"/>
              <a:t>Can stock prices be predicted depending on sentiments? (Can a mathematical model be used to predict stock prices?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What are the different sources of news?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What is the impact of the source of the news on the stock prices (if it is a governmental statement, or a company and industry news, or gossip) (Effect of news types (such as noise news) on the stock price)?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Does the news have the same effect on all users/stocks? (Bad news for some, good news for others).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Which industries are more (sensitive to/stable against) news? (What is the relation between the news and stock prices in a certain industry/sector?)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Is there a relation between the way (medium) and speed of news (how the news is transmitted) (using tweets, conferences, web...etc.) and stock prices?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Do seasonal trends affect stock prices?</a:t>
            </a:r>
          </a:p>
          <a:p>
            <a:pPr lvl="0">
              <a:lnSpc>
                <a:spcPct val="150000"/>
              </a:lnSpc>
            </a:pPr>
            <a:r>
              <a:rPr lang="en-PS" dirty="0"/>
              <a:t>What is the effect of market makers (setters) on changing stock prices? (Impact of the market makers as the source of the news)</a:t>
            </a:r>
            <a:r>
              <a:rPr lang="en-US" dirty="0"/>
              <a:t>.</a:t>
            </a:r>
            <a:endParaRPr lang="en-PS" dirty="0"/>
          </a:p>
          <a:p>
            <a:pPr>
              <a:lnSpc>
                <a:spcPct val="150000"/>
              </a:lnSpc>
            </a:pPr>
            <a:endParaRPr lang="en-P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87647-D950-4B46-9E52-E0EEF09B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Question we would linke to Answer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EEC65-C7E3-F848-8D6B-C717A9C2F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9C78-52C8-4C84-8E64-BBD05D5BE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958CB-1BA1-480F-AA37-4F66CE4D7E43}"/>
              </a:ext>
            </a:extLst>
          </p:cNvPr>
          <p:cNvSpPr txBox="1"/>
          <p:nvPr/>
        </p:nvSpPr>
        <p:spPr>
          <a:xfrm>
            <a:off x="1695938" y="1398954"/>
            <a:ext cx="550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mpact" panose="020B0806030902050204" pitchFamily="34" charset="0"/>
              </a:rPr>
              <a:t>EDA Report</a:t>
            </a:r>
          </a:p>
        </p:txBody>
      </p:sp>
    </p:spTree>
    <p:extLst>
      <p:ext uri="{BB962C8B-B14F-4D97-AF65-F5344CB8AC3E}">
        <p14:creationId xmlns:p14="http://schemas.microsoft.com/office/powerpoint/2010/main" val="187837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288C7-1C9C-498E-8B84-34E62D612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F0E96-B4D1-4E16-AC9F-BE1E88A3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00" y="368825"/>
            <a:ext cx="8142300" cy="621600"/>
          </a:xfrm>
        </p:spPr>
        <p:txBody>
          <a:bodyPr/>
          <a:lstStyle/>
          <a:p>
            <a:r>
              <a:rPr lang="en-US" dirty="0"/>
              <a:t>Apple Stock – stocks_dataframe       </a:t>
            </a:r>
            <a:r>
              <a:rPr lang="en-US" sz="1400" dirty="0"/>
              <a:t>1/2012 – 1/2022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70034-FE1D-4955-A08F-9797DED61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808B7D-6774-435A-A86B-EDFE17C6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223399"/>
            <a:ext cx="8142299" cy="33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4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065538-9FF6-45D9-96EC-85101BF58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9CF8D8-0666-4A83-91D6-B0220779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B1D5-0973-4AD0-B605-9D7BC575E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F0A43-B3B8-4103-BB2F-D85BEA13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00" y="1118382"/>
            <a:ext cx="8142298" cy="36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8F60E2-23EB-47C7-B5E2-DFE8251AF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754F60-9A87-4CB0-8EC9-1BE0AECE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Nasdaq_index_dataframe       </a:t>
            </a:r>
            <a:r>
              <a:rPr lang="en-US" sz="1400" dirty="0"/>
              <a:t>1/2012 – 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C7A7-B4A6-4B3E-B01E-3778BED3B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CAE86-6DB9-4474-96B1-ED2A78BF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00" y="1223400"/>
            <a:ext cx="8142300" cy="32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2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77CE4B-7BCA-4735-8698-F21B909E7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7E6AC-0616-48D2-ABCE-17334E3F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694FE-D617-45B2-846E-554AD3C87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5C973-9583-4BAD-975D-64D3E579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00" y="1223400"/>
            <a:ext cx="8142300" cy="32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292AAC-6BCC-C940-B579-CE3891E9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Fin-LAFIO</a:t>
            </a:r>
            <a:r>
              <a:rPr lang="en-PS" dirty="0"/>
              <a:t>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BE2DF-151E-5D4D-AE74-893E04E93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77DFC8-21DC-3F49-B2F2-668462254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PS" sz="1600" b="1" dirty="0"/>
              <a:t>Lina Shbaitah </a:t>
            </a:r>
          </a:p>
          <a:p>
            <a:pPr lvl="0">
              <a:lnSpc>
                <a:spcPct val="200000"/>
              </a:lnSpc>
            </a:pPr>
            <a:r>
              <a:rPr lang="en-PS" sz="1600" b="1" dirty="0"/>
              <a:t>Issa Baitouni </a:t>
            </a:r>
          </a:p>
          <a:p>
            <a:pPr lvl="0">
              <a:lnSpc>
                <a:spcPct val="200000"/>
              </a:lnSpc>
            </a:pPr>
            <a:r>
              <a:rPr lang="en-PS" sz="1600" b="1" dirty="0"/>
              <a:t>Omar Ja`bari</a:t>
            </a:r>
          </a:p>
          <a:p>
            <a:pPr>
              <a:lnSpc>
                <a:spcPct val="200000"/>
              </a:lnSpc>
            </a:pPr>
            <a:endParaRPr lang="en-PS" sz="1600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C566AC8-CE1B-1944-BC2A-050A62BE75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PS" sz="1600" dirty="0"/>
              <a:t>Ayman Khalaf </a:t>
            </a:r>
          </a:p>
          <a:p>
            <a:pPr lvl="0">
              <a:lnSpc>
                <a:spcPct val="200000"/>
              </a:lnSpc>
            </a:pPr>
            <a:r>
              <a:rPr lang="en-PS" sz="1600" dirty="0"/>
              <a:t>Firas Abu Nimreh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98F99-2B63-584C-9CD5-7AAE475FB582}"/>
              </a:ext>
            </a:extLst>
          </p:cNvPr>
          <p:cNvSpPr txBox="1"/>
          <p:nvPr/>
        </p:nvSpPr>
        <p:spPr>
          <a:xfrm>
            <a:off x="4930898" y="1350818"/>
            <a:ext cx="3404700" cy="338554"/>
          </a:xfrm>
          <a:prstGeom prst="rect">
            <a:avLst/>
          </a:prstGeom>
          <a:solidFill>
            <a:srgbClr val="FF7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S" sz="1600" b="1" dirty="0"/>
              <a:t>IT Expert</a:t>
            </a:r>
            <a:r>
              <a:rPr lang="en-US" sz="1600" b="1" dirty="0"/>
              <a:t>s</a:t>
            </a:r>
            <a:endParaRPr lang="en-P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E9C44-ABFE-7940-AC9C-B9704AC0DE99}"/>
              </a:ext>
            </a:extLst>
          </p:cNvPr>
          <p:cNvSpPr txBox="1"/>
          <p:nvPr/>
        </p:nvSpPr>
        <p:spPr>
          <a:xfrm>
            <a:off x="808402" y="1347353"/>
            <a:ext cx="3404700" cy="338554"/>
          </a:xfrm>
          <a:prstGeom prst="rect">
            <a:avLst/>
          </a:prstGeom>
          <a:solidFill>
            <a:srgbClr val="FF7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S" sz="1600" b="1" dirty="0"/>
              <a:t>Domain Expert</a:t>
            </a:r>
            <a:r>
              <a:rPr lang="en-US" sz="1600" b="1" dirty="0"/>
              <a:t>s</a:t>
            </a:r>
            <a:endParaRPr lang="en-PS" sz="1600" b="1" dirty="0"/>
          </a:p>
        </p:txBody>
      </p:sp>
    </p:spTree>
    <p:extLst>
      <p:ext uri="{BB962C8B-B14F-4D97-AF65-F5344CB8AC3E}">
        <p14:creationId xmlns:p14="http://schemas.microsoft.com/office/powerpoint/2010/main" val="8978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536B8E-9819-4222-A7BE-8E8C3BEF1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29F2F-D825-4101-8525-6BBC8845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400" b="0" i="0" dirty="0">
                <a:solidFill>
                  <a:srgbClr val="212121"/>
                </a:solidFill>
                <a:effectLst/>
              </a:rPr>
              <a:t>Movement of the Close Price of Apple + Nasdaq (2012 – 2020)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4B6A0-B293-4E19-9200-A64AB83AC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8C0EE-4892-4016-A9DE-338F6FFC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3" y="1167689"/>
            <a:ext cx="3880693" cy="3355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CA3A1-2B36-4951-A81E-E0EB3B38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693" y="1174500"/>
            <a:ext cx="4261608" cy="329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BEE7B4-484B-492A-9D52-9333D78DE8C8}"/>
              </a:ext>
            </a:extLst>
          </p:cNvPr>
          <p:cNvSpPr txBox="1"/>
          <p:nvPr/>
        </p:nvSpPr>
        <p:spPr>
          <a:xfrm>
            <a:off x="4923693" y="4466898"/>
            <a:ext cx="4572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* shows the stock split that apple did.</a:t>
            </a:r>
          </a:p>
        </p:txBody>
      </p:sp>
    </p:spTree>
    <p:extLst>
      <p:ext uri="{BB962C8B-B14F-4D97-AF65-F5344CB8AC3E}">
        <p14:creationId xmlns:p14="http://schemas.microsoft.com/office/powerpoint/2010/main" val="359773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FA18-8853-4CA4-A8A3-F9298C97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400" b="0" i="0" dirty="0">
                <a:solidFill>
                  <a:srgbClr val="212121"/>
                </a:solidFill>
                <a:effectLst/>
              </a:rPr>
              <a:t>Movement of Traded Volume of Apple + Nasdaq (2012 – 2020)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EB755-07FE-48D2-96CD-010EA3688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0D22D-83B4-474C-9138-587156676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3727-4838-4CA3-88F8-84905B5961F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84F2E-62D2-4EEB-BF21-3D5B9A97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00" y="1688123"/>
            <a:ext cx="3572511" cy="2903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CA055-32DB-4879-AA54-3D9903227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85" y="1624818"/>
            <a:ext cx="3572511" cy="29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B04B2-1449-4E00-A1B3-56E61B9D0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01248-A980-4EA9-825D-92201BDC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739"/>
            <a:ext cx="9144000" cy="3631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192898-144A-48AA-B087-BA56CD798AC0}"/>
              </a:ext>
            </a:extLst>
          </p:cNvPr>
          <p:cNvSpPr txBox="1"/>
          <p:nvPr/>
        </p:nvSpPr>
        <p:spPr>
          <a:xfrm>
            <a:off x="133643" y="75692"/>
            <a:ext cx="88626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general Apple stock is following the Nasdaq trend (when Nasdaq Index increases, Apple increases). You will notice that there is a drop in Apple price in 2014, this was due to a (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7 for 1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stock split done 9/6/2014 -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stock changed from $633 to $92. 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4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BF0A-27C6-4A98-92A8-53DFF251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B2A03-0869-4E9A-B9AF-344D0858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437"/>
            <a:ext cx="9144000" cy="390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D2B34-0FDA-4869-9FB9-0606EE776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93534-43C3-4247-96E7-E8A8CCEE63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1713" y="368300"/>
            <a:ext cx="8142287" cy="573088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</a:rPr>
              <a:t>Yearly Mean and Median of Close Price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57CF0-DE43-4843-BD66-203ACB58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00" y="1401938"/>
            <a:ext cx="3615670" cy="3296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77EAA-FDB2-42CF-81E6-3D2BDE4D9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708" y="1401938"/>
            <a:ext cx="3708890" cy="32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857E-67D2-41B4-9C2F-A5D00985F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0E9364-8D86-4DB9-8949-94B63801ED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1713" y="368300"/>
            <a:ext cx="8142287" cy="573088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</a:rPr>
              <a:t>Yearly Mean and Median of Traded volume</a:t>
            </a:r>
            <a:br>
              <a:rPr lang="en-US" b="0" i="0" dirty="0">
                <a:solidFill>
                  <a:srgbClr val="212121"/>
                </a:solidFill>
                <a:effectLst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AE4A1-F041-4772-91B0-468DE732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62" y="1418524"/>
            <a:ext cx="3389740" cy="3279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8910A-1772-43BF-9636-AD3D19132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684" y="1336230"/>
            <a:ext cx="3629127" cy="33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2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62012-3DEB-4B8A-82DE-6E14E3425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F9A618-428B-437D-9407-FA19B39B1F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1713" y="368300"/>
            <a:ext cx="8142287" cy="573088"/>
          </a:xfrm>
        </p:spPr>
        <p:txBody>
          <a:bodyPr/>
          <a:lstStyle/>
          <a:p>
            <a:pPr algn="ctr"/>
            <a:r>
              <a:rPr lang="en-US" dirty="0"/>
              <a:t>Quarterly Close Price - Mean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0DF2A-8967-4661-8FC6-34CB38CC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71" y="1414504"/>
            <a:ext cx="3760069" cy="3360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4EC6E-5601-4BC8-878B-33BEFE50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71" y="1414504"/>
            <a:ext cx="3893246" cy="33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51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D2877-D6D7-45B3-B6A3-DC7DF1F1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38547F-20B2-4441-A32C-623E7E775A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1713" y="368300"/>
            <a:ext cx="8142287" cy="573088"/>
          </a:xfrm>
        </p:spPr>
        <p:txBody>
          <a:bodyPr/>
          <a:lstStyle/>
          <a:p>
            <a:pPr algn="ctr"/>
            <a:r>
              <a:rPr lang="en-US" dirty="0"/>
              <a:t>Quarterly Traded Volume - Mean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354B0-1E2A-4C46-99A9-950FF006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2" y="1391866"/>
            <a:ext cx="3404700" cy="3382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E8246-1897-4526-812E-DA6C81340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50" y="1349209"/>
            <a:ext cx="3794031" cy="34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8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06184-FEA0-4220-BED2-EF49310E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Stock Difference Column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DE26E0-40A1-45F0-85BE-A594F38DC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3E43F-05C7-4B51-A7C6-B7D25FA33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92EA7-473C-4C82-BB95-FCE2D365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848"/>
            <a:ext cx="9144000" cy="34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44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7D577-B2FA-4B21-9152-66314A48F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DE979D-1B94-4C91-8F36-D2D87446A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1713" y="368300"/>
            <a:ext cx="8142287" cy="573088"/>
          </a:xfrm>
        </p:spPr>
        <p:txBody>
          <a:bodyPr/>
          <a:lstStyle/>
          <a:p>
            <a:pPr algn="ctr"/>
            <a:r>
              <a:rPr lang="en-US" sz="2400" dirty="0">
                <a:latin typeface="Impact" panose="020B0806030902050204" pitchFamily="34" charset="0"/>
              </a:rPr>
              <a:t>Monthly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Impact" panose="020B0806030902050204" pitchFamily="34" charset="0"/>
              </a:rPr>
              <a:t>Change - Apple stock (Monthly Stock_Diff)</a:t>
            </a:r>
            <a:br>
              <a:rPr lang="en-US" sz="2400" b="0" i="0" dirty="0">
                <a:solidFill>
                  <a:srgbClr val="212121"/>
                </a:solidFill>
                <a:effectLst/>
                <a:latin typeface="Impact" panose="020B0806030902050204" pitchFamily="34" charset="0"/>
              </a:rPr>
            </a:b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D45D1-8DB9-4872-A076-95DF0991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202"/>
            <a:ext cx="9144000" cy="36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4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E50C-76A7-CB4A-93D0-C79F8836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Project Goal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22C4D-F23E-0346-B2C0-D0BFC1FC9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F5EA-193B-9146-B28B-CB2BF57F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4955"/>
            <a:ext cx="3460200" cy="3270470"/>
          </a:xfrm>
        </p:spPr>
        <p:txBody>
          <a:bodyPr/>
          <a:lstStyle/>
          <a:p>
            <a:pPr lvl="0" algn="just">
              <a:lnSpc>
                <a:spcPct val="200000"/>
              </a:lnSpc>
            </a:pPr>
            <a:r>
              <a:rPr lang="en-PS" sz="1500" dirty="0"/>
              <a:t>To create a platform</a:t>
            </a:r>
            <a:r>
              <a:rPr lang="en-US" sz="1500" dirty="0"/>
              <a:t> </a:t>
            </a:r>
            <a:r>
              <a:rPr lang="en-PS" sz="1500" dirty="0"/>
              <a:t>to help people, who are interested in the stock market, make their investment decision based on the insights they get from our platform (Fin-LAFIO). </a:t>
            </a:r>
          </a:p>
          <a:p>
            <a:pPr algn="just">
              <a:lnSpc>
                <a:spcPct val="200000"/>
              </a:lnSpc>
            </a:pPr>
            <a:endParaRPr lang="en-P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126C6-7F17-6949-8660-DCFB48C7276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05745" y="1194955"/>
            <a:ext cx="4426555" cy="3270470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PS" sz="1500" dirty="0"/>
              <a:t>Fin-LAFIO will provide insights extracted from the following factors influencing the stocks prices: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PS" sz="1500" dirty="0">
                <a:latin typeface="Arial" panose="020B0604020202020204" pitchFamily="34" charset="0"/>
                <a:cs typeface="Arial" panose="020B0604020202020204" pitchFamily="34" charset="0"/>
              </a:rPr>
              <a:t>News Headlines.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PS" sz="1500" dirty="0">
                <a:latin typeface="Arial" panose="020B0604020202020204" pitchFamily="34" charset="0"/>
                <a:cs typeface="Arial" panose="020B0604020202020204" pitchFamily="34" charset="0"/>
              </a:rPr>
              <a:t>Major analysts`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/influencers</a:t>
            </a:r>
            <a:r>
              <a:rPr lang="en-PS" sz="1500" dirty="0">
                <a:latin typeface="Arial" panose="020B0604020202020204" pitchFamily="34" charset="0"/>
                <a:cs typeface="Arial" panose="020B0604020202020204" pitchFamily="34" charset="0"/>
              </a:rPr>
              <a:t> tweets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blogs,</a:t>
            </a:r>
            <a:r>
              <a:rPr lang="en-PS" sz="1500" dirty="0">
                <a:latin typeface="Arial" panose="020B0604020202020204" pitchFamily="34" charset="0"/>
                <a:cs typeface="Arial" panose="020B0604020202020204" pitchFamily="34" charset="0"/>
              </a:rPr>
              <a:t> and analysis.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PS" sz="1500" dirty="0">
                <a:latin typeface="Arial" panose="020B0604020202020204" pitchFamily="34" charset="0"/>
                <a:cs typeface="Arial" panose="020B0604020202020204" pitchFamily="34" charset="0"/>
              </a:rPr>
              <a:t>Gossip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PS" sz="1500" dirty="0"/>
          </a:p>
        </p:txBody>
      </p:sp>
    </p:spTree>
    <p:extLst>
      <p:ext uri="{BB962C8B-B14F-4D97-AF65-F5344CB8AC3E}">
        <p14:creationId xmlns:p14="http://schemas.microsoft.com/office/powerpoint/2010/main" val="181756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6022B-3521-4CCF-B5FF-1C9E52A54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45D3E-B33E-4FE1-BB18-E9AC96534936}"/>
              </a:ext>
            </a:extLst>
          </p:cNvPr>
          <p:cNvSpPr txBox="1"/>
          <p:nvPr/>
        </p:nvSpPr>
        <p:spPr>
          <a:xfrm>
            <a:off x="1062892" y="379251"/>
            <a:ext cx="67579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Impact" panose="020B0806030902050204" pitchFamily="34" charset="0"/>
              </a:rPr>
              <a:t>Quarter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Impact" panose="020B0806030902050204" pitchFamily="34" charset="0"/>
              </a:rPr>
              <a:t>Change - Apple stock (Monthly Stock_Diff)</a:t>
            </a:r>
            <a:br>
              <a:rPr lang="en-US" sz="2400" b="0" i="0" dirty="0">
                <a:solidFill>
                  <a:srgbClr val="212121"/>
                </a:solidFill>
                <a:effectLst/>
                <a:latin typeface="Impact" panose="020B0806030902050204" pitchFamily="34" charset="0"/>
              </a:rPr>
            </a:b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4482B-7F0E-4AF4-A9B5-DBF6471AA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031"/>
            <a:ext cx="9144000" cy="38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28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CB7EE-CDA8-405D-B7FA-2800CA01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Headlines (news_dataframe)       </a:t>
            </a:r>
            <a:r>
              <a:rPr lang="en-US" sz="1400" dirty="0"/>
              <a:t>2012 – 1/2020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49CE9-FC16-4536-A1FB-3AB7D34CC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D9E9F-4A54-4046-8583-2EF01B915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70C73-F530-4430-AF3E-D9D2496D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185"/>
            <a:ext cx="9144000" cy="37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60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213D-E707-4163-9C10-C9097A3C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Apple_news_dataframe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225A-0EA7-49DD-95F8-484ECBC81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5B0C4-3360-4AB7-A4F5-D42DEC1BA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570E8-00C4-43C3-A6AE-A3DBDFE2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792"/>
            <a:ext cx="9144000" cy="37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40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B13806-B0FB-4131-A138-38CEBCA5B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6F293-9C3E-4E05-AEEA-B488DE9A4F68}"/>
              </a:ext>
            </a:extLst>
          </p:cNvPr>
          <p:cNvSpPr txBox="1"/>
          <p:nvPr/>
        </p:nvSpPr>
        <p:spPr>
          <a:xfrm>
            <a:off x="773723" y="703385"/>
            <a:ext cx="744024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In 2012- 2020 there were </a:t>
            </a:r>
            <a:r>
              <a:rPr lang="en-US" sz="1800" b="1" i="0" u="sng" dirty="0">
                <a:solidFill>
                  <a:srgbClr val="212121"/>
                </a:solidFill>
                <a:effectLst/>
                <a:latin typeface="+mn-lt"/>
              </a:rPr>
              <a:t>221,562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 headlines about different companies including Apple, Microsoft, and Amazon. Apple company had the largest number of headlines with </a:t>
            </a:r>
            <a:r>
              <a:rPr lang="en-US" sz="1800" b="1" i="0" u="sng" dirty="0">
                <a:solidFill>
                  <a:srgbClr val="212121"/>
                </a:solidFill>
                <a:effectLst/>
                <a:latin typeface="+mn-lt"/>
              </a:rPr>
              <a:t>20,231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 news divided into:</a:t>
            </a:r>
          </a:p>
          <a:p>
            <a:pPr algn="just"/>
            <a:endParaRPr lang="en-US" sz="1800" dirty="0">
              <a:solidFill>
                <a:srgbClr val="212121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1" u="sng" dirty="0">
                <a:solidFill>
                  <a:srgbClr val="FFC000"/>
                </a:solidFill>
                <a:effectLst/>
                <a:latin typeface="+mn-lt"/>
              </a:rPr>
              <a:t>News (32.8%) </a:t>
            </a:r>
            <a:r>
              <a:rPr lang="en-US" sz="1800" i="0" dirty="0">
                <a:solidFill>
                  <a:srgbClr val="212121"/>
                </a:solidFill>
                <a:effectLst/>
                <a:latin typeface="+mn-lt"/>
              </a:rPr>
              <a:t>- Main providers of news were (in order): Reuters, Investing.com, Seeking Alpha, Bloomberg, CNBC, The Motley Fool, International Business Times, and MarketWatch.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212121"/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1" u="sng" dirty="0">
                <a:solidFill>
                  <a:srgbClr val="FFC000"/>
                </a:solidFill>
                <a:latin typeface="+mn-lt"/>
              </a:rPr>
              <a:t>Opinions (67.2%)  </a:t>
            </a:r>
            <a:r>
              <a:rPr lang="en-US" sz="1800" i="0" dirty="0">
                <a:solidFill>
                  <a:srgbClr val="212121"/>
                </a:solidFill>
                <a:effectLst/>
                <a:latin typeface="+mn-lt"/>
              </a:rPr>
              <a:t>– Main opinion providers were: Zack Investment Research (67.5% of opinion provider) and others. 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13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4A375F-17F6-4494-AD4C-020B6B802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5B8C5-B539-4800-A491-6271C713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650"/>
            <a:ext cx="9144000" cy="43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2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9C5ED-E2C0-460F-BADC-595DDCDC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09BA5-EA3F-4B97-B081-A86FEC7D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5" y="1776620"/>
            <a:ext cx="3283761" cy="319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89A233-F2E9-4BB0-9BC5-E39B9B6E9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7" y="593970"/>
            <a:ext cx="3187379" cy="3057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A310FC-A369-40B5-B8B2-FD87A2209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415" y="593970"/>
            <a:ext cx="2833125" cy="31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63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F7BA8-4D85-4437-BED0-C7813AD4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Yearly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B0D38-1C92-4FE9-BC6B-34F45D3E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5A215-655F-4667-A313-49E22281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D089C-2E7B-484F-BEFA-EC940EF9C6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1F091-6790-4D43-98F4-AB664372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2" y="1367692"/>
            <a:ext cx="3560398" cy="3214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D0C97-705E-431D-8701-06DF507D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15" y="1279224"/>
            <a:ext cx="3942945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3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46BFCE-CFE5-4FD3-8644-42F3EB6D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Quarterly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147EB4-C3DF-4D5D-8621-17C6E0650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B1623-1708-4AB2-B912-F99C0056B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97F19-AF74-4F63-B8DC-2BDB60A58B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43F4C-32B6-446A-91D0-F3E8EE7B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2" y="1147238"/>
            <a:ext cx="3466613" cy="3551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CCD20-AAA3-4180-9AA9-6D22D6EC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7238"/>
            <a:ext cx="3882000" cy="35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91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F17261-15DA-4E12-B3DB-2E6FBDF0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7B482-40CE-424E-8B26-B6A78340E7FB}"/>
              </a:ext>
            </a:extLst>
          </p:cNvPr>
          <p:cNvSpPr txBox="1"/>
          <p:nvPr/>
        </p:nvSpPr>
        <p:spPr>
          <a:xfrm>
            <a:off x="320431" y="196113"/>
            <a:ext cx="870633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/>
              <a:t>News &amp; Opinions were described as negative or positive depending on the change in the price (</a:t>
            </a:r>
            <a:r>
              <a:rPr lang="en-US" sz="2500" b="1" i="1" dirty="0">
                <a:solidFill>
                  <a:srgbClr val="FFC000"/>
                </a:solidFill>
              </a:rPr>
              <a:t>stock_diff column</a:t>
            </a:r>
            <a:r>
              <a:rPr lang="en-US" sz="2500" dirty="0"/>
              <a:t>) </a:t>
            </a:r>
          </a:p>
          <a:p>
            <a:pPr algn="just"/>
            <a:r>
              <a:rPr lang="en-US" sz="2500" dirty="0"/>
              <a:t>    If the price increases , then it is a positive news/opinion </a:t>
            </a:r>
          </a:p>
          <a:p>
            <a:pPr algn="just"/>
            <a:r>
              <a:rPr lang="en-US" sz="2500" dirty="0"/>
              <a:t>    If the price decreases , then it is a negative news/opinion.</a:t>
            </a:r>
          </a:p>
          <a:p>
            <a:pPr algn="just"/>
            <a:endParaRPr lang="en-US" sz="2500" dirty="0"/>
          </a:p>
          <a:p>
            <a:pPr algn="just"/>
            <a:endParaRPr lang="en-US" sz="2500" dirty="0"/>
          </a:p>
          <a:p>
            <a:pPr algn="just"/>
            <a:endParaRPr lang="en-US" sz="25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121"/>
                </a:solidFill>
                <a:latin typeface="Roboto" panose="02000000000000000000" pitchFamily="2" charset="0"/>
              </a:rPr>
              <a:t>S</a:t>
            </a:r>
            <a:r>
              <a:rPr lang="en-US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tocks data frame was combined with the news data frame (using the stock_diff column).</a:t>
            </a:r>
          </a:p>
          <a:p>
            <a:pPr algn="just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03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12DF3EE-380F-4C57-98D0-0C8A3811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Positive VS. Negative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D1655E-0E14-46F2-8D25-45721330B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2F13F7-FBD8-46BE-861C-EB63A86E2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60705-015D-4856-9C65-DEE1D4CD8D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1E59AC-C520-4EAF-A862-3D446C15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2" y="1757626"/>
            <a:ext cx="3404700" cy="27077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19900B-A876-4564-A757-785B88DF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899" y="1757626"/>
            <a:ext cx="3404700" cy="270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2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622DC-1071-2744-A865-3F9930DE9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AE3CB2-29C4-904F-8B66-5BF07AB0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and Value Proposition</a:t>
            </a:r>
            <a:r>
              <a:rPr lang="en-P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0E84DA-0E1B-5F4C-89D5-9B19ED38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098707"/>
            <a:ext cx="5611091" cy="35512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500" dirty="0">
                <a:solidFill>
                  <a:schemeClr val="tx1"/>
                </a:solidFill>
              </a:rPr>
              <a:t>It is overwhelming for investors to decide to buy, sell or keep a stock.</a:t>
            </a:r>
          </a:p>
          <a:p>
            <a:pPr algn="just">
              <a:lnSpc>
                <a:spcPct val="15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PS" sz="1500" dirty="0">
                <a:solidFill>
                  <a:schemeClr val="tx1"/>
                </a:solidFill>
              </a:rPr>
              <a:t>Many aspects to consider when deciding. </a:t>
            </a:r>
          </a:p>
          <a:p>
            <a:pPr algn="just">
              <a:lnSpc>
                <a:spcPct val="150000"/>
              </a:lnSpc>
            </a:pPr>
            <a:endParaRPr lang="en-PS" sz="15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PS" sz="1500" dirty="0">
                <a:solidFill>
                  <a:schemeClr val="tx1"/>
                </a:solidFill>
              </a:rPr>
              <a:t>The stock price is determined by supply and demand, 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PS" sz="15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PS" sz="1500" dirty="0">
                <a:solidFill>
                  <a:schemeClr val="tx1"/>
                </a:solidFill>
              </a:rPr>
              <a:t>Stock price are affected positively or negatively by many factors including</a:t>
            </a:r>
            <a:r>
              <a:rPr lang="en-US" sz="1500" dirty="0">
                <a:solidFill>
                  <a:schemeClr val="tx1"/>
                </a:solidFill>
              </a:rPr>
              <a:t>;</a:t>
            </a:r>
            <a:r>
              <a:rPr lang="en-PS" sz="1500" dirty="0">
                <a:solidFill>
                  <a:schemeClr val="tx1"/>
                </a:solidFill>
              </a:rPr>
              <a:t> </a:t>
            </a:r>
            <a:r>
              <a:rPr lang="en-PS" sz="1500" b="1" dirty="0">
                <a:solidFill>
                  <a:srgbClr val="7030A0"/>
                </a:solidFill>
              </a:rPr>
              <a:t>news headlines</a:t>
            </a:r>
            <a:r>
              <a:rPr lang="en-PS" sz="1500" dirty="0">
                <a:solidFill>
                  <a:schemeClr val="tx1"/>
                </a:solidFill>
              </a:rPr>
              <a:t>, </a:t>
            </a:r>
            <a:r>
              <a:rPr lang="en-PS" sz="1500" b="1" dirty="0">
                <a:solidFill>
                  <a:srgbClr val="002060"/>
                </a:solidFill>
              </a:rPr>
              <a:t>company value/performance</a:t>
            </a:r>
            <a:r>
              <a:rPr lang="en-PS" sz="1500" dirty="0">
                <a:solidFill>
                  <a:schemeClr val="tx1"/>
                </a:solidFill>
              </a:rPr>
              <a:t>, </a:t>
            </a:r>
            <a:r>
              <a:rPr lang="en-PS" sz="1500" b="1" dirty="0">
                <a:solidFill>
                  <a:srgbClr val="FFFC00"/>
                </a:solidFill>
              </a:rPr>
              <a:t>key people analysis</a:t>
            </a:r>
            <a:r>
              <a:rPr lang="en-PS" sz="1500" dirty="0">
                <a:solidFill>
                  <a:schemeClr val="tx1"/>
                </a:solidFill>
              </a:rPr>
              <a:t>, and </a:t>
            </a:r>
            <a:r>
              <a:rPr lang="en-PS" sz="1500" b="1" dirty="0">
                <a:solidFill>
                  <a:srgbClr val="0070C0"/>
                </a:solidFill>
              </a:rPr>
              <a:t>gossip in the market. </a:t>
            </a:r>
          </a:p>
          <a:p>
            <a:pPr algn="just">
              <a:lnSpc>
                <a:spcPct val="150000"/>
              </a:lnSpc>
            </a:pPr>
            <a:endParaRPr lang="en-PS" sz="15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890A08E-6BFE-6C48-BAD5-C60D8C3D938E}"/>
              </a:ext>
            </a:extLst>
          </p:cNvPr>
          <p:cNvSpPr/>
          <p:nvPr/>
        </p:nvSpPr>
        <p:spPr>
          <a:xfrm>
            <a:off x="6400801" y="170388"/>
            <a:ext cx="2223655" cy="3943402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PS" sz="1600" b="1" dirty="0">
                <a:solidFill>
                  <a:schemeClr val="tx1"/>
                </a:solidFill>
              </a:rPr>
              <a:t>Fin- LAFIO's role</a:t>
            </a:r>
            <a:r>
              <a:rPr lang="en-PS" b="1" dirty="0">
                <a:solidFill>
                  <a:schemeClr val="tx1"/>
                </a:solidFill>
              </a:rPr>
              <a:t> </a:t>
            </a:r>
            <a:r>
              <a:rPr lang="en-PS" dirty="0">
                <a:solidFill>
                  <a:schemeClr val="tx1"/>
                </a:solidFill>
              </a:rPr>
              <a:t>is to gather all these elements in one place and make the process easier and more insightful for users. </a:t>
            </a:r>
          </a:p>
          <a:p>
            <a:pPr algn="ctr">
              <a:lnSpc>
                <a:spcPct val="200000"/>
              </a:lnSpc>
            </a:pPr>
            <a:r>
              <a:rPr lang="en-PS" sz="1800" dirty="0">
                <a:solidFill>
                  <a:schemeClr val="tx1"/>
                </a:solidFill>
              </a:rPr>
              <a:t>(One-Stop-Shop)</a:t>
            </a:r>
          </a:p>
          <a:p>
            <a:pPr algn="ctr"/>
            <a:endParaRPr lang="en-PS" dirty="0"/>
          </a:p>
        </p:txBody>
      </p:sp>
    </p:spTree>
    <p:extLst>
      <p:ext uri="{BB962C8B-B14F-4D97-AF65-F5344CB8AC3E}">
        <p14:creationId xmlns:p14="http://schemas.microsoft.com/office/powerpoint/2010/main" val="237454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4EDC-0554-4DB4-AA24-1E71B859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Yearly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1EA97-2EB9-45A4-910C-3198EA55E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4CECC-A990-4FF3-BBBD-44F665A04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4724E-5250-4F90-89AC-1F49541304F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CADB5-8615-48C7-98C7-6F10A484A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00" y="1568492"/>
            <a:ext cx="3585015" cy="3206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CF623-9ED4-466A-B8AD-E50B1939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16" y="1568492"/>
            <a:ext cx="3942181" cy="32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74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644DC-8557-4A94-9687-5AF6A930A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982AF-5A3E-4150-A30B-88506CD0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C9C7-297C-4C44-9541-BCA46FAED861}"/>
              </a:ext>
            </a:extLst>
          </p:cNvPr>
          <p:cNvSpPr txBox="1"/>
          <p:nvPr/>
        </p:nvSpPr>
        <p:spPr>
          <a:xfrm>
            <a:off x="3470031" y="3157779"/>
            <a:ext cx="460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 – LAFIO Team</a:t>
            </a:r>
          </a:p>
        </p:txBody>
      </p:sp>
    </p:spTree>
    <p:extLst>
      <p:ext uri="{BB962C8B-B14F-4D97-AF65-F5344CB8AC3E}">
        <p14:creationId xmlns:p14="http://schemas.microsoft.com/office/powerpoint/2010/main" val="15929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8292D-652F-2940-9640-37AF8CE2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4B5542-6A5A-8E49-8B1E-5D68BF5B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Project Persona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1665EF-435D-B143-8E18-44ADA4EF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999" y="1223399"/>
            <a:ext cx="8142299" cy="3475075"/>
          </a:xfrm>
        </p:spPr>
        <p:txBody>
          <a:bodyPr/>
          <a:lstStyle/>
          <a:p>
            <a:r>
              <a:rPr lang="en-PS" b="1" dirty="0"/>
              <a:t>Business To Customer – 1st Stage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Beginner investors </a:t>
            </a:r>
          </a:p>
          <a:p>
            <a:pPr lvl="1"/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Mid 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experienced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tock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investors</a:t>
            </a:r>
            <a:endParaRPr lang="en-P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P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S" b="1" dirty="0"/>
              <a:t>Business To Customer – 2nd Stage </a:t>
            </a:r>
            <a:endParaRPr lang="en-P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Experienced Stock invest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P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P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S" b="1" dirty="0"/>
              <a:t>Business  to Business – 2nd Stage </a:t>
            </a:r>
            <a:endParaRPr lang="en-US" b="1" dirty="0"/>
          </a:p>
          <a:p>
            <a:pPr lvl="1"/>
            <a:r>
              <a:rPr lang="en-US" dirty="0"/>
              <a:t>Businesses/traders who will make the decision on behalf of investors (Fin-LAFIO will be used to predict future prices)</a:t>
            </a:r>
            <a:endParaRPr lang="en-PS" dirty="0"/>
          </a:p>
          <a:p>
            <a:pPr marL="152400" indent="0">
              <a:buNone/>
            </a:pPr>
            <a:endParaRPr lang="en-P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6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F3F1F9-7822-1548-91F7-FBA3E856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Fin-LAFIO Model Data Inputs</a:t>
            </a:r>
            <a:r>
              <a:rPr lang="en-P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15CA1-C68B-C249-9C59-27EA55543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A5DF87-0936-0A4D-ADF3-F5F4C76F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57625"/>
            <a:ext cx="3984502" cy="2707800"/>
          </a:xfrm>
        </p:spPr>
        <p:txBody>
          <a:bodyPr/>
          <a:lstStyle/>
          <a:p>
            <a:pPr lvl="0" algn="just">
              <a:lnSpc>
                <a:spcPct val="200000"/>
              </a:lnSpc>
            </a:pPr>
            <a:r>
              <a:rPr lang="en-PS" sz="1600" dirty="0"/>
              <a:t>Date</a:t>
            </a:r>
          </a:p>
          <a:p>
            <a:pPr lvl="0" algn="just">
              <a:lnSpc>
                <a:spcPct val="200000"/>
              </a:lnSpc>
            </a:pPr>
            <a:r>
              <a:rPr lang="en-PS" sz="1600" dirty="0"/>
              <a:t>Time / Periods (of news/tweets)</a:t>
            </a:r>
          </a:p>
          <a:p>
            <a:pPr lvl="0" algn="just">
              <a:lnSpc>
                <a:spcPct val="200000"/>
              </a:lnSpc>
            </a:pPr>
            <a:r>
              <a:rPr lang="en-PS" sz="1600" dirty="0"/>
              <a:t>News Headlines</a:t>
            </a:r>
          </a:p>
          <a:p>
            <a:pPr lvl="0" algn="just">
              <a:lnSpc>
                <a:spcPct val="200000"/>
              </a:lnSpc>
            </a:pPr>
            <a:r>
              <a:rPr lang="en-PS" sz="1600" dirty="0"/>
              <a:t>Tweets</a:t>
            </a:r>
          </a:p>
          <a:p>
            <a:pPr algn="just">
              <a:lnSpc>
                <a:spcPct val="200000"/>
              </a:lnSpc>
            </a:pPr>
            <a:endParaRPr lang="en-P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22090-DD04-7148-B2D3-87080C59469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51096" y="1757625"/>
            <a:ext cx="4564304" cy="2707800"/>
          </a:xfrm>
        </p:spPr>
        <p:txBody>
          <a:bodyPr/>
          <a:lstStyle/>
          <a:p>
            <a:pPr lvl="0" algn="just">
              <a:lnSpc>
                <a:spcPct val="200000"/>
              </a:lnSpc>
            </a:pPr>
            <a:r>
              <a:rPr lang="en-PS" sz="1600" dirty="0"/>
              <a:t>Sentiment</a:t>
            </a:r>
            <a:r>
              <a:rPr lang="en-US" sz="1600" dirty="0"/>
              <a:t>s</a:t>
            </a:r>
            <a:r>
              <a:rPr lang="en-PS" sz="1600" dirty="0"/>
              <a:t> </a:t>
            </a:r>
          </a:p>
          <a:p>
            <a:pPr lvl="0" algn="just">
              <a:lnSpc>
                <a:spcPct val="200000"/>
              </a:lnSpc>
            </a:pPr>
            <a:r>
              <a:rPr lang="en-PS" sz="1600" dirty="0"/>
              <a:t>Prices (change in the price depending on the sentiment)</a:t>
            </a:r>
          </a:p>
          <a:p>
            <a:pPr lvl="0" algn="just">
              <a:lnSpc>
                <a:spcPct val="200000"/>
              </a:lnSpc>
            </a:pPr>
            <a:r>
              <a:rPr lang="en-PS" sz="1600" dirty="0"/>
              <a:t>Stock (company, geographical location, industry)</a:t>
            </a:r>
          </a:p>
          <a:p>
            <a:pPr algn="just">
              <a:lnSpc>
                <a:spcPct val="200000"/>
              </a:lnSpc>
            </a:pPr>
            <a:endParaRPr lang="en-PS" sz="1600" dirty="0"/>
          </a:p>
        </p:txBody>
      </p:sp>
    </p:spTree>
    <p:extLst>
      <p:ext uri="{BB962C8B-B14F-4D97-AF65-F5344CB8AC3E}">
        <p14:creationId xmlns:p14="http://schemas.microsoft.com/office/powerpoint/2010/main" val="338724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D40F2-33D1-EE49-8352-1572212D5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916C5-6AD7-CB4C-8382-D8BE91FA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 LAFIO - Model Features</a:t>
            </a:r>
            <a:r>
              <a:rPr lang="en-P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70C573-712B-1241-ADB5-010BAC11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999" y="953233"/>
            <a:ext cx="8142299" cy="3914189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en-PS" sz="1600" dirty="0"/>
              <a:t>Correlation between news headlines and stock prices</a:t>
            </a:r>
            <a:endParaRPr lang="en-US" sz="1600" dirty="0"/>
          </a:p>
          <a:p>
            <a:pPr lvl="0">
              <a:lnSpc>
                <a:spcPct val="200000"/>
              </a:lnSpc>
            </a:pPr>
            <a:r>
              <a:rPr lang="en-US" sz="1600" dirty="0"/>
              <a:t>One-Stop-Shop</a:t>
            </a:r>
            <a:endParaRPr lang="en-PS" sz="1600" dirty="0"/>
          </a:p>
          <a:p>
            <a:pPr lvl="0">
              <a:lnSpc>
                <a:spcPct val="200000"/>
              </a:lnSpc>
            </a:pPr>
            <a:r>
              <a:rPr lang="en-PS" sz="1600" dirty="0"/>
              <a:t>Insightsfull </a:t>
            </a:r>
          </a:p>
          <a:p>
            <a:pPr lvl="0">
              <a:lnSpc>
                <a:spcPct val="200000"/>
              </a:lnSpc>
            </a:pPr>
            <a:r>
              <a:rPr lang="en-PS" sz="1600" dirty="0"/>
              <a:t>Accurate The model will be used for a different financial market &amp; different </a:t>
            </a:r>
            <a:r>
              <a:rPr lang="en-US" sz="1600" dirty="0"/>
              <a:t>s</a:t>
            </a:r>
            <a:r>
              <a:rPr lang="en-PS" sz="1600" dirty="0"/>
              <a:t>tock</a:t>
            </a:r>
            <a:r>
              <a:rPr lang="en-US" sz="1600" dirty="0"/>
              <a:t>s</a:t>
            </a:r>
            <a:endParaRPr lang="en-PS" sz="1600" dirty="0"/>
          </a:p>
          <a:p>
            <a:pPr lvl="0">
              <a:lnSpc>
                <a:spcPct val="200000"/>
              </a:lnSpc>
            </a:pPr>
            <a:r>
              <a:rPr lang="en-PS" sz="1600" dirty="0"/>
              <a:t>Behavior &amp; Sentimental Anal</a:t>
            </a:r>
            <a:r>
              <a:rPr lang="en-US" sz="1600" dirty="0"/>
              <a:t>sis</a:t>
            </a:r>
            <a:endParaRPr lang="en-PS" sz="1600" dirty="0"/>
          </a:p>
          <a:p>
            <a:pPr lvl="0">
              <a:lnSpc>
                <a:spcPct val="200000"/>
              </a:lnSpc>
            </a:pPr>
            <a:r>
              <a:rPr lang="en-PS" sz="1600" dirty="0"/>
              <a:t>Short and long-term prediction</a:t>
            </a:r>
          </a:p>
          <a:p>
            <a:pPr lvl="0">
              <a:lnSpc>
                <a:spcPct val="200000"/>
              </a:lnSpc>
            </a:pPr>
            <a:r>
              <a:rPr lang="en-PS" sz="1600" dirty="0"/>
              <a:t>Dashboards</a:t>
            </a:r>
          </a:p>
          <a:p>
            <a:pPr lvl="0">
              <a:lnSpc>
                <a:spcPct val="200000"/>
              </a:lnSpc>
            </a:pPr>
            <a:r>
              <a:rPr lang="en-PS" sz="1600" dirty="0"/>
              <a:t>User Friendly </a:t>
            </a:r>
          </a:p>
        </p:txBody>
      </p:sp>
    </p:spTree>
    <p:extLst>
      <p:ext uri="{BB962C8B-B14F-4D97-AF65-F5344CB8AC3E}">
        <p14:creationId xmlns:p14="http://schemas.microsoft.com/office/powerpoint/2010/main" val="6433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66CEE8-80C1-0345-BB91-6117666B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Data Source &amp;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06F2C-2F84-B44B-9BBF-7E1ED4F0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774CB8-646C-CE4D-9824-4ADBA970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070" y="1092603"/>
            <a:ext cx="3493439" cy="360587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PS" b="1" dirty="0"/>
              <a:t>Data Source:</a:t>
            </a:r>
          </a:p>
          <a:p>
            <a:pPr lvl="1">
              <a:lnSpc>
                <a:spcPct val="200000"/>
              </a:lnSpc>
            </a:pPr>
            <a:r>
              <a:rPr lang="en-PS" sz="1200" dirty="0">
                <a:latin typeface="Arial" panose="020B0604020202020204" pitchFamily="34" charset="0"/>
                <a:cs typeface="Arial" panose="020B0604020202020204" pitchFamily="34" charset="0"/>
              </a:rPr>
              <a:t>News Headline ( CSV – Unstructred from Kaggel</a:t>
            </a:r>
          </a:p>
          <a:p>
            <a:pPr lvl="1">
              <a:lnSpc>
                <a:spcPct val="200000"/>
              </a:lnSpc>
            </a:pPr>
            <a:r>
              <a:rPr lang="en-PS" sz="1200" dirty="0">
                <a:latin typeface="Arial" panose="020B0604020202020204" pitchFamily="34" charset="0"/>
                <a:cs typeface="Arial" panose="020B0604020202020204" pitchFamily="34" charset="0"/>
              </a:rPr>
              <a:t>Apple Stock Price ( CSV – structured from Yahoo)</a:t>
            </a:r>
          </a:p>
          <a:p>
            <a:pPr lvl="1">
              <a:lnSpc>
                <a:spcPct val="200000"/>
              </a:lnSpc>
            </a:pPr>
            <a:r>
              <a:rPr lang="en-PS" sz="1200" dirty="0">
                <a:latin typeface="Arial" panose="020B0604020202020204" pitchFamily="34" charset="0"/>
                <a:cs typeface="Arial" panose="020B0604020202020204" pitchFamily="34" charset="0"/>
              </a:rPr>
              <a:t>Nasdaq Index  ( CSV – structured from Yahoo)</a:t>
            </a:r>
          </a:p>
          <a:p>
            <a:pPr lvl="1">
              <a:lnSpc>
                <a:spcPct val="200000"/>
              </a:lnSpc>
            </a:pPr>
            <a:endParaRPr lang="en-P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5C6852-E9AF-A043-BDD3-B7D23F3C50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79718" y="1092603"/>
            <a:ext cx="4977245" cy="360587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PS" b="1" dirty="0"/>
              <a:t>Data Description </a:t>
            </a:r>
          </a:p>
          <a:p>
            <a:pPr lvl="1" algn="just">
              <a:lnSpc>
                <a:spcPct val="200000"/>
              </a:lnSpc>
            </a:pPr>
            <a:r>
              <a:rPr lang="en-PS" sz="1200" dirty="0">
                <a:latin typeface="Arial" panose="020B0604020202020204" pitchFamily="34" charset="0"/>
                <a:cs typeface="Arial" panose="020B0604020202020204" pitchFamily="34" charset="0"/>
              </a:rPr>
              <a:t>Includes news headlines and opinions from different sources for many companies. Only news and opinions related to Apples.</a:t>
            </a:r>
          </a:p>
          <a:p>
            <a:pPr lvl="1" algn="just">
              <a:lnSpc>
                <a:spcPct val="200000"/>
              </a:lnSpc>
            </a:pPr>
            <a:r>
              <a:rPr lang="en-PS" sz="1200" dirty="0">
                <a:latin typeface="Arial" panose="020B0604020202020204" pitchFamily="34" charset="0"/>
                <a:cs typeface="Arial" panose="020B0604020202020204" pitchFamily="34" charset="0"/>
              </a:rPr>
              <a:t>Stock price &amp; traded volume </a:t>
            </a:r>
          </a:p>
          <a:p>
            <a:pPr lvl="1" algn="just">
              <a:lnSpc>
                <a:spcPct val="200000"/>
              </a:lnSpc>
            </a:pPr>
            <a:r>
              <a:rPr lang="en-PS" sz="1200" dirty="0">
                <a:latin typeface="Arial" panose="020B0604020202020204" pitchFamily="34" charset="0"/>
                <a:cs typeface="Arial" panose="020B0604020202020204" pitchFamily="34" charset="0"/>
              </a:rPr>
              <a:t>Index price &amp; traded volume </a:t>
            </a:r>
          </a:p>
        </p:txBody>
      </p:sp>
    </p:spTree>
    <p:extLst>
      <p:ext uri="{BB962C8B-B14F-4D97-AF65-F5344CB8AC3E}">
        <p14:creationId xmlns:p14="http://schemas.microsoft.com/office/powerpoint/2010/main" val="21817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54A4-3B18-CD46-95CC-91FFDD2C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Our Work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ABA48-67E8-7F41-9BBE-116D3830E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59ABDB1-3ED7-6B4D-B732-543AF27F3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821425"/>
              </p:ext>
            </p:extLst>
          </p:nvPr>
        </p:nvGraphicFramePr>
        <p:xfrm>
          <a:off x="467591" y="539750"/>
          <a:ext cx="83647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4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HR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AE3F3"/>
      </a:accent1>
      <a:accent2>
        <a:srgbClr val="EFEFEF"/>
      </a:accent2>
      <a:accent3>
        <a:srgbClr val="52B9D6"/>
      </a:accent3>
      <a:accent4>
        <a:srgbClr val="434343"/>
      </a:accent4>
      <a:accent5>
        <a:srgbClr val="D4F3FC"/>
      </a:accent5>
      <a:accent6>
        <a:srgbClr val="99999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29151</TotalTime>
  <Words>1311</Words>
  <Application>Microsoft Macintosh PowerPoint</Application>
  <PresentationFormat>On-screen Show (16:9)</PresentationFormat>
  <Paragraphs>174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Anton</vt:lpstr>
      <vt:lpstr>Arial</vt:lpstr>
      <vt:lpstr>Impact</vt:lpstr>
      <vt:lpstr>Lora</vt:lpstr>
      <vt:lpstr>Roboto</vt:lpstr>
      <vt:lpstr>Wingdings</vt:lpstr>
      <vt:lpstr>HR Consulting by Slidesgo</vt:lpstr>
      <vt:lpstr>Financial News Headlines Analysis Project - Stock Market  Fin - LAFIO</vt:lpstr>
      <vt:lpstr>Fin-LAFIO Team</vt:lpstr>
      <vt:lpstr>Project Goal</vt:lpstr>
      <vt:lpstr>Problem Statement and Value Proposition </vt:lpstr>
      <vt:lpstr>Project Persona </vt:lpstr>
      <vt:lpstr>Fin-LAFIO Model Data Inputs </vt:lpstr>
      <vt:lpstr>Fin LAFIO - Model Features </vt:lpstr>
      <vt:lpstr>Data Source &amp; Type</vt:lpstr>
      <vt:lpstr>Our Work Flow</vt:lpstr>
      <vt:lpstr>Data Distribution </vt:lpstr>
      <vt:lpstr>Data Availability: </vt:lpstr>
      <vt:lpstr>Hypothetical Questions  </vt:lpstr>
      <vt:lpstr>Question we would like to Answer </vt:lpstr>
      <vt:lpstr>Question we would linke to Answer </vt:lpstr>
      <vt:lpstr>PowerPoint Presentation</vt:lpstr>
      <vt:lpstr>Apple Stock – stocks_dataframe       1/2012 – 1/2022</vt:lpstr>
      <vt:lpstr>Data Frame Description</vt:lpstr>
      <vt:lpstr>Nasdaq_index_dataframe       1/2012 – 2/2022</vt:lpstr>
      <vt:lpstr>Data Frame Description</vt:lpstr>
      <vt:lpstr>Movement of the Close Price of Apple + Nasdaq (2012 – 2020)</vt:lpstr>
      <vt:lpstr>Movement of Traded Volume of Apple + Nasdaq (2012 – 2020)</vt:lpstr>
      <vt:lpstr>PowerPoint Presentation</vt:lpstr>
      <vt:lpstr>PowerPoint Presentation</vt:lpstr>
      <vt:lpstr>Yearly Mean and Median of Close Price</vt:lpstr>
      <vt:lpstr>Yearly Mean and Median of Traded volume </vt:lpstr>
      <vt:lpstr>Quarterly Close Price - Mean</vt:lpstr>
      <vt:lpstr>Quarterly Traded Volume - Mean</vt:lpstr>
      <vt:lpstr>Stock Difference Column</vt:lpstr>
      <vt:lpstr>Monthly Change - Apple stock (Monthly Stock_Diff) </vt:lpstr>
      <vt:lpstr>PowerPoint Presentation</vt:lpstr>
      <vt:lpstr>News Headlines (news_dataframe)       2012 – 1/2020</vt:lpstr>
      <vt:lpstr>Apple_news_dataframe </vt:lpstr>
      <vt:lpstr>PowerPoint Presentation</vt:lpstr>
      <vt:lpstr>PowerPoint Presentation</vt:lpstr>
      <vt:lpstr>PowerPoint Presentation</vt:lpstr>
      <vt:lpstr>Yearly </vt:lpstr>
      <vt:lpstr>Quarterly</vt:lpstr>
      <vt:lpstr>PowerPoint Presentation</vt:lpstr>
      <vt:lpstr>Positive VS. Negative</vt:lpstr>
      <vt:lpstr>Yearly</vt:lpstr>
      <vt:lpstr>Thank You </vt:lpstr>
    </vt:vector>
  </TitlesOfParts>
  <Manager/>
  <Company>Operational Excellence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Quality Management</dc:title>
  <dc:subject>Quality Management</dc:subject>
  <dc:creator>Allan Ung</dc:creator>
  <cp:keywords>quality control, quality assurance, quality management, total quality management, TQM, zero defects, defect prevention</cp:keywords>
  <dc:description/>
  <cp:lastModifiedBy>Issa Beitouni</cp:lastModifiedBy>
  <cp:revision>5237</cp:revision>
  <cp:lastPrinted>2020-06-27T15:13:35Z</cp:lastPrinted>
  <dcterms:modified xsi:type="dcterms:W3CDTF">2022-05-25T01:22:08Z</dcterms:modified>
  <cp:category/>
</cp:coreProperties>
</file>