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69" r:id="rId1"/>
  </p:sldMasterIdLst>
  <p:notesMasterIdLst>
    <p:notesMasterId r:id="rId12"/>
  </p:notesMasterIdLst>
  <p:handoutMasterIdLst>
    <p:handoutMasterId r:id="rId13"/>
  </p:handoutMasterIdLst>
  <p:sldIdLst>
    <p:sldId id="2036" r:id="rId2"/>
    <p:sldId id="2038" r:id="rId3"/>
    <p:sldId id="2043" r:id="rId4"/>
    <p:sldId id="2081" r:id="rId5"/>
    <p:sldId id="2041" r:id="rId6"/>
    <p:sldId id="2037" r:id="rId7"/>
    <p:sldId id="2082" r:id="rId8"/>
    <p:sldId id="2083" r:id="rId9"/>
    <p:sldId id="2084" r:id="rId10"/>
    <p:sldId id="2079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an Ung" initials="AU" lastIdx="1" clrIdx="0">
    <p:extLst>
      <p:ext uri="{19B8F6BF-5375-455C-9EA6-DF929625EA0E}">
        <p15:presenceInfo xmlns:p15="http://schemas.microsoft.com/office/powerpoint/2012/main" userId="32609c36f61b55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F9DE"/>
    <a:srgbClr val="9EF99D"/>
    <a:srgbClr val="EFEFBD"/>
    <a:srgbClr val="FFFC00"/>
    <a:srgbClr val="FFD579"/>
    <a:srgbClr val="FF7E79"/>
    <a:srgbClr val="354857"/>
    <a:srgbClr val="5F7E95"/>
    <a:srgbClr val="BBC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A39B34-6287-4CB4-8124-B2965ACB259B}">
  <a:tblStyle styleId="{57A39B34-6287-4CB4-8124-B2965ACB25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FECB4D8-DB02-4DC6-A0A2-4F2EBAE1DC90}" styleName="Medium Style 1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45"/>
    <p:restoredTop sz="95250" autoAdjust="0"/>
  </p:normalViewPr>
  <p:slideViewPr>
    <p:cSldViewPr snapToGrid="0" snapToObjects="1">
      <p:cViewPr varScale="1">
        <p:scale>
          <a:sx n="214" d="100"/>
          <a:sy n="214" d="100"/>
        </p:scale>
        <p:origin x="96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367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846670-2370-4F49-B583-095D23C97F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EDCC4F-D49C-4B48-9789-312585ED59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B37CB-1E51-5C45-A081-1B574354632B}" type="datetimeFigureOut">
              <a:rPr lang="en-PS" smtClean="0"/>
              <a:t>25/05/2022</a:t>
            </a:fld>
            <a:endParaRPr lang="en-P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7D827-38CC-A04C-9B1A-3B90692A525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F6E204-1115-654B-A9F7-1DD2CDE162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4BC95-5E10-A84C-939C-6183D58585B4}" type="slidenum">
              <a:rPr lang="en-PS" smtClean="0"/>
              <a:t>‹#›</a:t>
            </a:fld>
            <a:endParaRPr lang="en-PS"/>
          </a:p>
        </p:txBody>
      </p:sp>
    </p:spTree>
    <p:extLst>
      <p:ext uri="{BB962C8B-B14F-4D97-AF65-F5344CB8AC3E}">
        <p14:creationId xmlns:p14="http://schemas.microsoft.com/office/powerpoint/2010/main" val="2699665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0326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bg>
      <p:bgPr>
        <a:solidFill>
          <a:srgbClr val="FF7E79">
            <a:alpha val="60000"/>
          </a:srgbClr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080550" y="1296650"/>
            <a:ext cx="3253800" cy="18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0" i="0">
                <a:latin typeface="Impact" panose="020B080603090205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080550" y="3156550"/>
            <a:ext cx="3253800" cy="6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24C1FAF-0953-4D4C-B18A-52D86432F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20890" y="4698475"/>
            <a:ext cx="1011409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6DA18F-0C0F-3C4E-8AA3-65807E406F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4603323-4160-6D48-BDF0-5E96C22FB9DA}"/>
              </a:ext>
            </a:extLst>
          </p:cNvPr>
          <p:cNvSpPr txBox="1">
            <a:spLocks/>
          </p:cNvSpPr>
          <p:nvPr userDrawn="1"/>
        </p:nvSpPr>
        <p:spPr>
          <a:xfrm>
            <a:off x="3419161" y="4721493"/>
            <a:ext cx="2305678" cy="22860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chemeClr val="tx1"/>
                </a:solidFill>
                <a:latin typeface="Arial" pitchFamily="34" charset="0"/>
              </a:rPr>
              <a:t>© </a:t>
            </a:r>
            <a:r>
              <a:rPr kumimoji="0" lang="en-PS" sz="1050" b="1" i="0" u="none" strike="noStrike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fin-LAFIO</a:t>
            </a:r>
            <a:r>
              <a:rPr lang="en-PS" sz="1050" b="1" dirty="0">
                <a:solidFill>
                  <a:schemeClr val="tx1"/>
                </a:solidFill>
                <a:effectLst/>
              </a:rPr>
              <a:t> </a:t>
            </a:r>
            <a:endParaRPr lang="en-US" sz="1050" b="1" dirty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 userDrawn="1">
  <p:cSld name="1_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0" y="368825"/>
            <a:ext cx="2107200" cy="572700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690000" y="368825"/>
            <a:ext cx="814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>
                <a:latin typeface="Impact" panose="020B080603090205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10"/>
          <p:cNvSpPr/>
          <p:nvPr/>
        </p:nvSpPr>
        <p:spPr>
          <a:xfrm>
            <a:off x="0" y="2796607"/>
            <a:ext cx="9144000" cy="2354775"/>
          </a:xfrm>
          <a:prstGeom prst="rect">
            <a:avLst/>
          </a:prstGeom>
          <a:solidFill>
            <a:srgbClr val="FF7E79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B31C2F8-F14F-134F-BB2C-B76F62AD6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20890" y="4698475"/>
            <a:ext cx="1011409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6DA18F-0C0F-3C4E-8AA3-65807E406F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52C94EC-8B18-BB47-921F-92BFE3B06F74}"/>
              </a:ext>
            </a:extLst>
          </p:cNvPr>
          <p:cNvSpPr txBox="1">
            <a:spLocks/>
          </p:cNvSpPr>
          <p:nvPr userDrawn="1"/>
        </p:nvSpPr>
        <p:spPr>
          <a:xfrm>
            <a:off x="3419161" y="4721493"/>
            <a:ext cx="2305678" cy="22860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itchFamily="34" charset="0"/>
              </a:rPr>
              <a:t>© </a:t>
            </a:r>
            <a:r>
              <a:rPr kumimoji="0" lang="en-PS" sz="1000" b="1" i="0" u="none" strike="noStrike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fin-LAFIO</a:t>
            </a:r>
            <a:r>
              <a:rPr lang="en-PS" sz="1000" b="1" dirty="0">
                <a:solidFill>
                  <a:schemeClr val="tx1"/>
                </a:solidFill>
                <a:effectLst/>
              </a:rPr>
              <a:t> </a:t>
            </a:r>
            <a:endParaRPr lang="en-US" sz="1000" b="1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" name="Google Shape;43;p10">
            <a:extLst>
              <a:ext uri="{FF2B5EF4-FFF2-40B4-BE49-F238E27FC236}">
                <a16:creationId xmlns:a16="http://schemas.microsoft.com/office/drawing/2014/main" id="{4EC9A38F-D997-C341-8000-B0AD44595449}"/>
              </a:ext>
            </a:extLst>
          </p:cNvPr>
          <p:cNvSpPr/>
          <p:nvPr userDrawn="1"/>
        </p:nvSpPr>
        <p:spPr>
          <a:xfrm>
            <a:off x="690000" y="2142411"/>
            <a:ext cx="3518929" cy="2354775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43;p10">
            <a:extLst>
              <a:ext uri="{FF2B5EF4-FFF2-40B4-BE49-F238E27FC236}">
                <a16:creationId xmlns:a16="http://schemas.microsoft.com/office/drawing/2014/main" id="{5900B425-25E5-8742-9016-9856D867279A}"/>
              </a:ext>
            </a:extLst>
          </p:cNvPr>
          <p:cNvSpPr/>
          <p:nvPr userDrawn="1"/>
        </p:nvSpPr>
        <p:spPr>
          <a:xfrm>
            <a:off x="4935073" y="2142410"/>
            <a:ext cx="3518929" cy="2354775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2914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1_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0" y="1"/>
            <a:ext cx="9144000" cy="5151382"/>
          </a:xfrm>
          <a:prstGeom prst="rect">
            <a:avLst/>
          </a:prstGeom>
          <a:solidFill>
            <a:srgbClr val="FF7E79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Google Shape;41;p10"/>
          <p:cNvSpPr/>
          <p:nvPr/>
        </p:nvSpPr>
        <p:spPr>
          <a:xfrm>
            <a:off x="0" y="368825"/>
            <a:ext cx="21072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B31C2F8-F14F-134F-BB2C-B76F62AD6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20890" y="4698475"/>
            <a:ext cx="1011409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6DA18F-0C0F-3C4E-8AA3-65807E406F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52C94EC-8B18-BB47-921F-92BFE3B06F74}"/>
              </a:ext>
            </a:extLst>
          </p:cNvPr>
          <p:cNvSpPr txBox="1">
            <a:spLocks/>
          </p:cNvSpPr>
          <p:nvPr userDrawn="1"/>
        </p:nvSpPr>
        <p:spPr>
          <a:xfrm>
            <a:off x="3419161" y="4721493"/>
            <a:ext cx="2305678" cy="22860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itchFamily="34" charset="0"/>
              </a:rPr>
              <a:t>© </a:t>
            </a:r>
            <a:r>
              <a:rPr kumimoji="0" lang="en-PS" sz="1000" b="1" i="0" u="none" strike="noStrike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fin-LAFIO</a:t>
            </a:r>
            <a:r>
              <a:rPr lang="en-PS" sz="1000" b="1" dirty="0">
                <a:solidFill>
                  <a:schemeClr val="tx1"/>
                </a:solidFill>
                <a:effectLst/>
              </a:rPr>
              <a:t> </a:t>
            </a:r>
            <a:endParaRPr lang="en-US" sz="1000" b="1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" name="Google Shape;26;p6">
            <a:extLst>
              <a:ext uri="{FF2B5EF4-FFF2-40B4-BE49-F238E27FC236}">
                <a16:creationId xmlns:a16="http://schemas.microsoft.com/office/drawing/2014/main" id="{23BC97A6-9EA5-0C47-BA14-9C095CAE0AB2}"/>
              </a:ext>
            </a:extLst>
          </p:cNvPr>
          <p:cNvSpPr/>
          <p:nvPr userDrawn="1"/>
        </p:nvSpPr>
        <p:spPr>
          <a:xfrm>
            <a:off x="0" y="368825"/>
            <a:ext cx="2107200" cy="57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690000" y="368825"/>
            <a:ext cx="814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>
                <a:latin typeface="Impact" panose="020B080603090205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8399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 userDrawn="1">
  <p:cSld name="1_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0" y="1"/>
            <a:ext cx="9144000" cy="5151382"/>
          </a:xfrm>
          <a:prstGeom prst="rect">
            <a:avLst/>
          </a:prstGeom>
          <a:solidFill>
            <a:srgbClr val="FF7E79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Google Shape;41;p10"/>
          <p:cNvSpPr/>
          <p:nvPr/>
        </p:nvSpPr>
        <p:spPr>
          <a:xfrm>
            <a:off x="0" y="368825"/>
            <a:ext cx="21072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B31C2F8-F14F-134F-BB2C-B76F62AD6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20890" y="4698475"/>
            <a:ext cx="1011409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6DA18F-0C0F-3C4E-8AA3-65807E406F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52C94EC-8B18-BB47-921F-92BFE3B06F74}"/>
              </a:ext>
            </a:extLst>
          </p:cNvPr>
          <p:cNvSpPr txBox="1">
            <a:spLocks/>
          </p:cNvSpPr>
          <p:nvPr userDrawn="1"/>
        </p:nvSpPr>
        <p:spPr>
          <a:xfrm>
            <a:off x="3419161" y="4721493"/>
            <a:ext cx="2305678" cy="22860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itchFamily="34" charset="0"/>
              </a:rPr>
              <a:t>© </a:t>
            </a:r>
            <a:r>
              <a:rPr kumimoji="0" lang="en-PS" sz="1000" b="1" i="0" u="none" strike="noStrike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fin-LAFIO</a:t>
            </a:r>
            <a:r>
              <a:rPr lang="en-PS" sz="1000" b="1" dirty="0">
                <a:solidFill>
                  <a:schemeClr val="tx1"/>
                </a:solidFill>
                <a:effectLst/>
              </a:rPr>
              <a:t> </a:t>
            </a:r>
            <a:endParaRPr lang="en-US" sz="1000" b="1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" name="Google Shape;26;p6">
            <a:extLst>
              <a:ext uri="{FF2B5EF4-FFF2-40B4-BE49-F238E27FC236}">
                <a16:creationId xmlns:a16="http://schemas.microsoft.com/office/drawing/2014/main" id="{23BC97A6-9EA5-0C47-BA14-9C095CAE0AB2}"/>
              </a:ext>
            </a:extLst>
          </p:cNvPr>
          <p:cNvSpPr/>
          <p:nvPr userDrawn="1"/>
        </p:nvSpPr>
        <p:spPr>
          <a:xfrm>
            <a:off x="0" y="368825"/>
            <a:ext cx="2107200" cy="57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690000" y="368825"/>
            <a:ext cx="814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>
                <a:latin typeface="Impact" panose="020B080603090205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8" name="Google Shape;51;p13">
            <a:extLst>
              <a:ext uri="{FF2B5EF4-FFF2-40B4-BE49-F238E27FC236}">
                <a16:creationId xmlns:a16="http://schemas.microsoft.com/office/drawing/2014/main" id="{E39F576C-AB16-B441-B9A4-CA84E0E02F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9999" y="1223400"/>
            <a:ext cx="8142299" cy="32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7808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1_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0" y="1"/>
            <a:ext cx="9144000" cy="5151382"/>
          </a:xfrm>
          <a:prstGeom prst="rect">
            <a:avLst/>
          </a:prstGeom>
          <a:solidFill>
            <a:srgbClr val="FF7E79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Google Shape;41;p10"/>
          <p:cNvSpPr/>
          <p:nvPr/>
        </p:nvSpPr>
        <p:spPr>
          <a:xfrm>
            <a:off x="0" y="368825"/>
            <a:ext cx="21072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B31C2F8-F14F-134F-BB2C-B76F62AD6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20890" y="4698475"/>
            <a:ext cx="1011409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6DA18F-0C0F-3C4E-8AA3-65807E406F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52C94EC-8B18-BB47-921F-92BFE3B06F74}"/>
              </a:ext>
            </a:extLst>
          </p:cNvPr>
          <p:cNvSpPr txBox="1">
            <a:spLocks/>
          </p:cNvSpPr>
          <p:nvPr userDrawn="1"/>
        </p:nvSpPr>
        <p:spPr>
          <a:xfrm>
            <a:off x="3419161" y="4721493"/>
            <a:ext cx="2305678" cy="22860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itchFamily="34" charset="0"/>
              </a:rPr>
              <a:t>© </a:t>
            </a:r>
            <a:r>
              <a:rPr kumimoji="0" lang="en-PS" sz="1000" b="1" i="0" u="none" strike="noStrike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fin-LAFIO</a:t>
            </a:r>
            <a:r>
              <a:rPr lang="en-PS" sz="1000" b="1" dirty="0">
                <a:solidFill>
                  <a:schemeClr val="tx1"/>
                </a:solidFill>
                <a:effectLst/>
              </a:rPr>
              <a:t> </a:t>
            </a:r>
            <a:endParaRPr lang="en-US" sz="1000" b="1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" name="Google Shape;26;p6">
            <a:extLst>
              <a:ext uri="{FF2B5EF4-FFF2-40B4-BE49-F238E27FC236}">
                <a16:creationId xmlns:a16="http://schemas.microsoft.com/office/drawing/2014/main" id="{23BC97A6-9EA5-0C47-BA14-9C095CAE0AB2}"/>
              </a:ext>
            </a:extLst>
          </p:cNvPr>
          <p:cNvSpPr/>
          <p:nvPr userDrawn="1"/>
        </p:nvSpPr>
        <p:spPr>
          <a:xfrm>
            <a:off x="0" y="368825"/>
            <a:ext cx="2107200" cy="57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690000" y="368825"/>
            <a:ext cx="814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>
                <a:latin typeface="Impact" panose="020B080603090205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603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 userDrawn="1">
  <p:cSld name="1_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0" y="2796608"/>
            <a:ext cx="9144000" cy="2354700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CEC493-6192-854D-A56D-B91FB8AA84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17070" y="1134550"/>
            <a:ext cx="3328988" cy="2444028"/>
          </a:xfrm>
        </p:spPr>
        <p:txBody>
          <a:bodyPr/>
          <a:lstStyle>
            <a:lvl1pPr marL="114300" indent="0">
              <a:buNone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9" name="Google Shape;32;p7">
            <a:extLst>
              <a:ext uri="{FF2B5EF4-FFF2-40B4-BE49-F238E27FC236}">
                <a16:creationId xmlns:a16="http://schemas.microsoft.com/office/drawing/2014/main" id="{B1529BBB-5744-824C-BC49-7641C4F1E9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7069" y="3578578"/>
            <a:ext cx="332898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 b="0" i="0">
                <a:latin typeface="Impact" panose="020B080603090205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E8758CA6-DB8E-AE47-BF2E-2DED3B73C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27818" y="4698475"/>
            <a:ext cx="100448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6DA18F-0C0F-3C4E-8AA3-65807E406F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870AF3D2-2CDD-7B45-BFE5-C0399DA2F878}"/>
              </a:ext>
            </a:extLst>
          </p:cNvPr>
          <p:cNvSpPr txBox="1">
            <a:spLocks/>
          </p:cNvSpPr>
          <p:nvPr userDrawn="1"/>
        </p:nvSpPr>
        <p:spPr>
          <a:xfrm>
            <a:off x="3419161" y="4721493"/>
            <a:ext cx="2305678" cy="22860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itchFamily="34" charset="0"/>
              </a:rPr>
              <a:t>© </a:t>
            </a:r>
            <a:r>
              <a:rPr kumimoji="0" lang="en-PS" sz="1000" b="1" i="0" u="none" strike="noStrike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fin-LAFIO</a:t>
            </a:r>
            <a:r>
              <a:rPr lang="en-PS" sz="1000" b="1" dirty="0">
                <a:solidFill>
                  <a:schemeClr val="tx1"/>
                </a:solidFill>
                <a:effectLst/>
              </a:rPr>
              <a:t> </a:t>
            </a:r>
            <a:endParaRPr lang="en-US" sz="1000" b="1" dirty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427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1_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5807A0-ABFB-1C4D-86AF-25F471523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20890" y="4698475"/>
            <a:ext cx="1011409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6DA18F-0C0F-3C4E-8AA3-65807E406F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B5FEC2-B965-564B-BE56-49C1784057B4}"/>
              </a:ext>
            </a:extLst>
          </p:cNvPr>
          <p:cNvSpPr txBox="1">
            <a:spLocks/>
          </p:cNvSpPr>
          <p:nvPr userDrawn="1"/>
        </p:nvSpPr>
        <p:spPr>
          <a:xfrm>
            <a:off x="3419161" y="4721493"/>
            <a:ext cx="2305678" cy="22860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itchFamily="34" charset="0"/>
              </a:rPr>
              <a:t>© </a:t>
            </a:r>
            <a:r>
              <a:rPr kumimoji="0" lang="en-PS" sz="1000" b="1" i="0" u="none" strike="noStrike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fin-LAFIO</a:t>
            </a:r>
            <a:endParaRPr lang="en-US" sz="1000" b="1" dirty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160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_AND_BODY_2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689999" y="1223400"/>
            <a:ext cx="8142299" cy="32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52" name="Google Shape;52;p13"/>
          <p:cNvSpPr/>
          <p:nvPr/>
        </p:nvSpPr>
        <p:spPr>
          <a:xfrm>
            <a:off x="0" y="368825"/>
            <a:ext cx="2107200" cy="572700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690000" y="368825"/>
            <a:ext cx="814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>
                <a:latin typeface="Impact" panose="020B080603090205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956E265-0A76-4849-9DDE-A42064816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20890" y="4698475"/>
            <a:ext cx="1011409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6DA18F-0C0F-3C4E-8AA3-65807E406F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7B94F6FA-53DA-984C-89C7-758267AAA038}"/>
              </a:ext>
            </a:extLst>
          </p:cNvPr>
          <p:cNvSpPr txBox="1">
            <a:spLocks/>
          </p:cNvSpPr>
          <p:nvPr userDrawn="1"/>
        </p:nvSpPr>
        <p:spPr>
          <a:xfrm>
            <a:off x="3419161" y="4721493"/>
            <a:ext cx="2305678" cy="22860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itchFamily="34" charset="0"/>
              </a:rPr>
              <a:t>© </a:t>
            </a:r>
            <a:r>
              <a:rPr kumimoji="0" lang="en-PS" sz="1000" b="1" i="0" u="none" strike="noStrike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fin-LAFIO</a:t>
            </a:r>
            <a:r>
              <a:rPr lang="en-PS" sz="1000" b="1" dirty="0">
                <a:solidFill>
                  <a:schemeClr val="tx1"/>
                </a:solidFill>
                <a:effectLst/>
              </a:rPr>
              <a:t> </a:t>
            </a:r>
            <a:endParaRPr lang="en-US" sz="1000" b="1" dirty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1_Table of contents">
    <p:bg>
      <p:bgPr>
        <a:solidFill>
          <a:srgbClr val="FF7E79">
            <a:alpha val="60000"/>
          </a:srgbClr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2325" y="756150"/>
            <a:ext cx="4558200" cy="363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737025" y="2328175"/>
            <a:ext cx="1544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>
                <a:latin typeface="Impact" panose="020B080603090205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643275" y="2865500"/>
            <a:ext cx="17319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 dirty="0"/>
          </a:p>
        </p:txBody>
      </p:sp>
      <p:sp>
        <p:nvSpPr>
          <p:cNvPr id="58" name="Google Shape;58;p14"/>
          <p:cNvSpPr txBox="1">
            <a:spLocks noGrp="1"/>
          </p:cNvSpPr>
          <p:nvPr>
            <p:ph type="title" idx="2" hasCustomPrompt="1"/>
          </p:nvPr>
        </p:nvSpPr>
        <p:spPr>
          <a:xfrm>
            <a:off x="737025" y="1564500"/>
            <a:ext cx="15444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 i="0">
                <a:latin typeface="Impact" panose="020B080603090205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 idx="3"/>
          </p:nvPr>
        </p:nvSpPr>
        <p:spPr>
          <a:xfrm>
            <a:off x="2778875" y="2328175"/>
            <a:ext cx="1544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>
                <a:latin typeface="Impact" panose="020B080603090205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4"/>
          </p:nvPr>
        </p:nvSpPr>
        <p:spPr>
          <a:xfrm>
            <a:off x="2685125" y="2865500"/>
            <a:ext cx="17319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 idx="5" hasCustomPrompt="1"/>
          </p:nvPr>
        </p:nvSpPr>
        <p:spPr>
          <a:xfrm>
            <a:off x="2778875" y="1564500"/>
            <a:ext cx="15444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 i="0">
                <a:latin typeface="Impact" panose="020B080603090205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 idx="6"/>
          </p:nvPr>
        </p:nvSpPr>
        <p:spPr>
          <a:xfrm>
            <a:off x="4820725" y="2328175"/>
            <a:ext cx="1544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>
                <a:latin typeface="Impact" panose="020B080603090205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7"/>
          </p:nvPr>
        </p:nvSpPr>
        <p:spPr>
          <a:xfrm>
            <a:off x="4726975" y="2865500"/>
            <a:ext cx="17319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8" hasCustomPrompt="1"/>
          </p:nvPr>
        </p:nvSpPr>
        <p:spPr>
          <a:xfrm>
            <a:off x="4820725" y="1564500"/>
            <a:ext cx="15444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 i="0">
                <a:latin typeface="Impact" panose="020B080603090205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9"/>
          </p:nvPr>
        </p:nvSpPr>
        <p:spPr>
          <a:xfrm>
            <a:off x="6862575" y="2328175"/>
            <a:ext cx="1544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>
                <a:latin typeface="Impact" panose="020B080603090205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13"/>
          </p:nvPr>
        </p:nvSpPr>
        <p:spPr>
          <a:xfrm>
            <a:off x="6768825" y="2865500"/>
            <a:ext cx="17319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 dirty="0"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14" hasCustomPrompt="1"/>
          </p:nvPr>
        </p:nvSpPr>
        <p:spPr>
          <a:xfrm>
            <a:off x="6862575" y="1564500"/>
            <a:ext cx="15444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 i="0">
                <a:latin typeface="Impact" panose="020B080603090205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28305B93-8CF6-A94A-AE59-AFA9CA03E0B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7820890" y="4698475"/>
            <a:ext cx="1011409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6DA18F-0C0F-3C4E-8AA3-65807E406F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4F0912E6-5716-8E4F-B5E5-7FF21D43A4B2}"/>
              </a:ext>
            </a:extLst>
          </p:cNvPr>
          <p:cNvSpPr txBox="1">
            <a:spLocks/>
          </p:cNvSpPr>
          <p:nvPr userDrawn="1"/>
        </p:nvSpPr>
        <p:spPr>
          <a:xfrm>
            <a:off x="3419161" y="4721493"/>
            <a:ext cx="2305678" cy="22860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itchFamily="34" charset="0"/>
              </a:rPr>
              <a:t>© </a:t>
            </a:r>
            <a:r>
              <a:rPr kumimoji="0" lang="en-PS" sz="1000" b="1" i="0" u="none" strike="noStrike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fin-LAFIO</a:t>
            </a:r>
            <a:endParaRPr lang="en-US" sz="1000" b="1" dirty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6161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_AND_BODY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0" y="368825"/>
            <a:ext cx="2107200" cy="572700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690000" y="368825"/>
            <a:ext cx="814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>
                <a:latin typeface="Impact" panose="020B080603090205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2"/>
          </p:nvPr>
        </p:nvSpPr>
        <p:spPr>
          <a:xfrm>
            <a:off x="1300750" y="2571750"/>
            <a:ext cx="1544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0" i="0">
                <a:solidFill>
                  <a:srgbClr val="FF7E79"/>
                </a:solidFill>
                <a:latin typeface="Impact" panose="020B080603090205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1"/>
          </p:nvPr>
        </p:nvSpPr>
        <p:spPr>
          <a:xfrm>
            <a:off x="1207000" y="3109075"/>
            <a:ext cx="17319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title" idx="3"/>
          </p:nvPr>
        </p:nvSpPr>
        <p:spPr>
          <a:xfrm>
            <a:off x="3799800" y="2571750"/>
            <a:ext cx="1544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0" i="0">
                <a:solidFill>
                  <a:srgbClr val="FF7E79"/>
                </a:solidFill>
                <a:latin typeface="Impact" panose="020B080603090205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"/>
          </p:nvPr>
        </p:nvSpPr>
        <p:spPr>
          <a:xfrm>
            <a:off x="3706050" y="3109075"/>
            <a:ext cx="17319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title" idx="5"/>
          </p:nvPr>
        </p:nvSpPr>
        <p:spPr>
          <a:xfrm>
            <a:off x="6298850" y="2571750"/>
            <a:ext cx="1544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0" i="0">
                <a:solidFill>
                  <a:srgbClr val="FF7E79"/>
                </a:solidFill>
                <a:latin typeface="Impact" panose="020B080603090205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6"/>
          </p:nvPr>
        </p:nvSpPr>
        <p:spPr>
          <a:xfrm>
            <a:off x="6205100" y="3109075"/>
            <a:ext cx="17319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0AA90D29-5260-434A-A33D-44C4470CCF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843250" y="4698475"/>
            <a:ext cx="98905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6DA18F-0C0F-3C4E-8AA3-65807E406F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E92BB07A-655B-9747-80DA-6E0C5194AC69}"/>
              </a:ext>
            </a:extLst>
          </p:cNvPr>
          <p:cNvSpPr txBox="1">
            <a:spLocks/>
          </p:cNvSpPr>
          <p:nvPr userDrawn="1"/>
        </p:nvSpPr>
        <p:spPr>
          <a:xfrm>
            <a:off x="3419161" y="4721493"/>
            <a:ext cx="2305678" cy="22860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itchFamily="34" charset="0"/>
              </a:rPr>
              <a:t>© </a:t>
            </a:r>
            <a:r>
              <a:rPr kumimoji="0" lang="en-PS" sz="1000" b="1" i="0" u="none" strike="noStrike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fin-LAFIO</a:t>
            </a:r>
            <a:r>
              <a:rPr lang="en-PS" sz="1000" b="1" dirty="0">
                <a:solidFill>
                  <a:schemeClr val="tx1"/>
                </a:solidFill>
                <a:effectLst/>
              </a:rPr>
              <a:t> </a:t>
            </a:r>
            <a:endParaRPr lang="en-US" sz="1000" b="1" dirty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 preserve="1" userDrawn="1">
  <p:cSld name="1_Title + Desig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0" y="368825"/>
            <a:ext cx="2107200" cy="572700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690000" y="368825"/>
            <a:ext cx="814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>
                <a:latin typeface="Impact" panose="020B080603090205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80" name="Google Shape;80;p16"/>
          <p:cNvSpPr/>
          <p:nvPr/>
        </p:nvSpPr>
        <p:spPr>
          <a:xfrm>
            <a:off x="0" y="1391478"/>
            <a:ext cx="6774900" cy="3306996"/>
          </a:xfrm>
          <a:prstGeom prst="rect">
            <a:avLst/>
          </a:prstGeom>
          <a:solidFill>
            <a:srgbClr val="FF7E79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0226C30-C956-A345-82E8-CF3123BE6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27818" y="4698475"/>
            <a:ext cx="100448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6DA18F-0C0F-3C4E-8AA3-65807E406F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Google Shape;51;p13">
            <a:extLst>
              <a:ext uri="{FF2B5EF4-FFF2-40B4-BE49-F238E27FC236}">
                <a16:creationId xmlns:a16="http://schemas.microsoft.com/office/drawing/2014/main" id="{64FDF0EF-7626-7442-B746-0B84528E0E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0000" y="1534602"/>
            <a:ext cx="5734654" cy="30453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BBAE918A-96A9-E140-8F2F-90B7DDFD94C1}"/>
              </a:ext>
            </a:extLst>
          </p:cNvPr>
          <p:cNvSpPr txBox="1">
            <a:spLocks/>
          </p:cNvSpPr>
          <p:nvPr userDrawn="1"/>
        </p:nvSpPr>
        <p:spPr>
          <a:xfrm>
            <a:off x="3419161" y="4721493"/>
            <a:ext cx="2305678" cy="22860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itchFamily="34" charset="0"/>
              </a:rPr>
              <a:t>© </a:t>
            </a:r>
            <a:r>
              <a:rPr kumimoji="0" lang="en-PS" sz="1000" b="1" i="0" u="none" strike="noStrike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fin-LAFIO</a:t>
            </a:r>
            <a:r>
              <a:rPr lang="en-PS" sz="1000" b="1" dirty="0">
                <a:solidFill>
                  <a:schemeClr val="tx1"/>
                </a:solidFill>
                <a:effectLst/>
              </a:rPr>
              <a:t> </a:t>
            </a:r>
            <a:endParaRPr lang="en-US" sz="1000" b="1" dirty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24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1_Title slide">
    <p:bg>
      <p:bgPr>
        <a:solidFill>
          <a:srgbClr val="FF7E79">
            <a:alpha val="60000"/>
          </a:srgbClr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080550" y="1296650"/>
            <a:ext cx="3253800" cy="18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0" i="0">
                <a:latin typeface="Impact" panose="020B080603090205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080550" y="3156550"/>
            <a:ext cx="3253800" cy="6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24C1FAF-0953-4D4C-B18A-52D86432F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20890" y="4698475"/>
            <a:ext cx="1011409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6DA18F-0C0F-3C4E-8AA3-65807E406F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47986534-D57B-524B-B051-0A384A686228}"/>
              </a:ext>
            </a:extLst>
          </p:cNvPr>
          <p:cNvSpPr txBox="1">
            <a:spLocks/>
          </p:cNvSpPr>
          <p:nvPr userDrawn="1"/>
        </p:nvSpPr>
        <p:spPr>
          <a:xfrm>
            <a:off x="3419161" y="4721493"/>
            <a:ext cx="2305678" cy="22860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chemeClr val="tx1"/>
                </a:solidFill>
                <a:latin typeface="Arial" pitchFamily="34" charset="0"/>
              </a:rPr>
              <a:t>© </a:t>
            </a:r>
            <a:r>
              <a:rPr kumimoji="0" lang="en-PS" sz="1050" b="1" i="0" u="none" strike="noStrike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fin-LAFIO</a:t>
            </a:r>
            <a:r>
              <a:rPr lang="en-PS" sz="1050" b="1" dirty="0">
                <a:solidFill>
                  <a:schemeClr val="tx1"/>
                </a:solidFill>
                <a:effectLst/>
              </a:rPr>
              <a:t> </a:t>
            </a:r>
            <a:endParaRPr lang="en-US" sz="1050" b="1" dirty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7237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 preserve="1" userDrawn="1">
  <p:cSld name="1_Title + Desig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0" y="368825"/>
            <a:ext cx="2107200" cy="572700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690000" y="368825"/>
            <a:ext cx="814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>
                <a:latin typeface="Impact" panose="020B080603090205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80" name="Google Shape;80;p16"/>
          <p:cNvSpPr/>
          <p:nvPr/>
        </p:nvSpPr>
        <p:spPr>
          <a:xfrm>
            <a:off x="2369101" y="1391479"/>
            <a:ext cx="6774900" cy="3306996"/>
          </a:xfrm>
          <a:prstGeom prst="rect">
            <a:avLst/>
          </a:prstGeom>
          <a:solidFill>
            <a:srgbClr val="FF7E79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0226C30-C956-A345-82E8-CF3123BE6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22472" y="4698475"/>
            <a:ext cx="909827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6DA18F-0C0F-3C4E-8AA3-65807E406F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Google Shape;51;p13">
            <a:extLst>
              <a:ext uri="{FF2B5EF4-FFF2-40B4-BE49-F238E27FC236}">
                <a16:creationId xmlns:a16="http://schemas.microsoft.com/office/drawing/2014/main" id="{64FDF0EF-7626-7442-B746-0B84528E0E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21779" y="1522302"/>
            <a:ext cx="5734654" cy="30453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5965312-DB14-7848-827E-EFCFA4F97E28}"/>
              </a:ext>
            </a:extLst>
          </p:cNvPr>
          <p:cNvSpPr txBox="1">
            <a:spLocks/>
          </p:cNvSpPr>
          <p:nvPr userDrawn="1"/>
        </p:nvSpPr>
        <p:spPr>
          <a:xfrm>
            <a:off x="3419161" y="4721493"/>
            <a:ext cx="2305678" cy="22860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itchFamily="34" charset="0"/>
              </a:rPr>
              <a:t>© </a:t>
            </a:r>
            <a:r>
              <a:rPr kumimoji="0" lang="en-PS" sz="1000" b="1" i="0" u="none" strike="noStrike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fin-LAFIO</a:t>
            </a:r>
            <a:r>
              <a:rPr lang="en-PS" sz="1000" b="1" dirty="0">
                <a:solidFill>
                  <a:schemeClr val="tx1"/>
                </a:solidFill>
                <a:effectLst/>
              </a:rPr>
              <a:t> </a:t>
            </a:r>
            <a:endParaRPr lang="en-US" sz="1000" b="1" dirty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895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>
  <p:cSld name="1_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/>
        </p:nvSpPr>
        <p:spPr>
          <a:xfrm>
            <a:off x="0" y="2106000"/>
            <a:ext cx="7848000" cy="3037500"/>
          </a:xfrm>
          <a:prstGeom prst="rect">
            <a:avLst/>
          </a:prstGeom>
          <a:solidFill>
            <a:srgbClr val="FF7E79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46;p11"/>
          <p:cNvSpPr/>
          <p:nvPr/>
        </p:nvSpPr>
        <p:spPr>
          <a:xfrm>
            <a:off x="7848000" y="0"/>
            <a:ext cx="1296000" cy="1770300"/>
          </a:xfrm>
          <a:prstGeom prst="rect">
            <a:avLst/>
          </a:prstGeom>
          <a:solidFill>
            <a:srgbClr val="FF7E79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 b="0" i="0">
                <a:latin typeface="Impact" panose="020B080603090205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BEFDCD18-071E-9C42-978C-24C918177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48000" y="4698475"/>
            <a:ext cx="9843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6DA18F-0C0F-3C4E-8AA3-65807E406F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5DD05D5F-8CBC-854F-B5CC-0E88D9227354}"/>
              </a:ext>
            </a:extLst>
          </p:cNvPr>
          <p:cNvSpPr txBox="1">
            <a:spLocks/>
          </p:cNvSpPr>
          <p:nvPr userDrawn="1"/>
        </p:nvSpPr>
        <p:spPr>
          <a:xfrm>
            <a:off x="3419161" y="4721493"/>
            <a:ext cx="2305678" cy="22860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itchFamily="34" charset="0"/>
              </a:rPr>
              <a:t>© </a:t>
            </a:r>
            <a:r>
              <a:rPr kumimoji="0" lang="en-PS" sz="1000" b="1" i="0" u="none" strike="noStrike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fin-LAFIO</a:t>
            </a:r>
            <a:r>
              <a:rPr lang="en-PS" sz="1000" b="1" dirty="0">
                <a:solidFill>
                  <a:schemeClr val="tx1"/>
                </a:solidFill>
                <a:effectLst/>
              </a:rPr>
              <a:t> </a:t>
            </a:r>
            <a:endParaRPr lang="en-US" sz="1000" b="1" dirty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48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-11575" y="1423200"/>
            <a:ext cx="9155575" cy="3720300"/>
          </a:xfrm>
          <a:prstGeom prst="rect">
            <a:avLst/>
          </a:prstGeom>
          <a:solidFill>
            <a:srgbClr val="FF7E79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808402" y="1757625"/>
            <a:ext cx="3404700" cy="27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/>
          <p:nvPr/>
        </p:nvSpPr>
        <p:spPr>
          <a:xfrm>
            <a:off x="0" y="368825"/>
            <a:ext cx="2107200" cy="572700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90000" y="368825"/>
            <a:ext cx="814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>
                <a:latin typeface="Impact" panose="020B080603090205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930898" y="1757625"/>
            <a:ext cx="3404700" cy="27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1866BB88-05C4-204F-AEBF-C65678C68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20890" y="4698475"/>
            <a:ext cx="1011409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6DA18F-0C0F-3C4E-8AA3-65807E406F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93533051-7DA2-CF4A-8EEB-37EB23B114F1}"/>
              </a:ext>
            </a:extLst>
          </p:cNvPr>
          <p:cNvSpPr txBox="1">
            <a:spLocks/>
          </p:cNvSpPr>
          <p:nvPr userDrawn="1"/>
        </p:nvSpPr>
        <p:spPr>
          <a:xfrm>
            <a:off x="3419161" y="4721493"/>
            <a:ext cx="2305678" cy="22860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itchFamily="34" charset="0"/>
              </a:rPr>
              <a:t>© </a:t>
            </a:r>
            <a:r>
              <a:rPr kumimoji="0" lang="en-PS" sz="1000" b="1" i="0" u="none" strike="noStrike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fin-LAFIO</a:t>
            </a:r>
            <a:endParaRPr lang="en-US" sz="1000" b="1" dirty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1_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-11575" y="1423200"/>
            <a:ext cx="9155575" cy="3720300"/>
          </a:xfrm>
          <a:prstGeom prst="rect">
            <a:avLst/>
          </a:prstGeom>
          <a:solidFill>
            <a:srgbClr val="FF7E79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808402" y="1757625"/>
            <a:ext cx="3404700" cy="27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/>
          <p:nvPr/>
        </p:nvSpPr>
        <p:spPr>
          <a:xfrm>
            <a:off x="0" y="368825"/>
            <a:ext cx="2107200" cy="572700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90000" y="368825"/>
            <a:ext cx="814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>
                <a:latin typeface="Impact" panose="020B080603090205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930898" y="1757625"/>
            <a:ext cx="3404700" cy="27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1866BB88-05C4-204F-AEBF-C65678C68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20890" y="4698475"/>
            <a:ext cx="1011409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6DA18F-0C0F-3C4E-8AA3-65807E406F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93533051-7DA2-CF4A-8EEB-37EB23B114F1}"/>
              </a:ext>
            </a:extLst>
          </p:cNvPr>
          <p:cNvSpPr txBox="1">
            <a:spLocks/>
          </p:cNvSpPr>
          <p:nvPr userDrawn="1"/>
        </p:nvSpPr>
        <p:spPr>
          <a:xfrm>
            <a:off x="3419161" y="4721493"/>
            <a:ext cx="2305678" cy="22860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itchFamily="34" charset="0"/>
              </a:rPr>
              <a:t>© </a:t>
            </a:r>
            <a:r>
              <a:rPr kumimoji="0" lang="en-PS" sz="1000" b="1" i="0" u="none" strike="noStrike" cap="none" dirty="0">
                <a:solidFill>
                  <a:schemeClr val="tx1"/>
                </a:solidFill>
                <a:effectLst/>
                <a:latin typeface="Arial"/>
                <a:cs typeface="Arial"/>
                <a:sym typeface="Arial"/>
              </a:rPr>
              <a:t>fin-LAFIO</a:t>
            </a:r>
            <a:r>
              <a:rPr lang="en-PS" sz="1000" b="1" dirty="0">
                <a:solidFill>
                  <a:schemeClr val="tx1"/>
                </a:solidFill>
                <a:effectLst/>
              </a:rPr>
              <a:t> </a:t>
            </a:r>
            <a:endParaRPr lang="en-US" sz="1000" b="1" dirty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1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1_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/>
        </p:nvSpPr>
        <p:spPr>
          <a:xfrm>
            <a:off x="0" y="368825"/>
            <a:ext cx="2107200" cy="572700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690000" y="368825"/>
            <a:ext cx="814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>
                <a:latin typeface="Impact" panose="020B080603090205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6F804440-E432-5043-AAB7-550427A44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13964" y="4698475"/>
            <a:ext cx="101833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6DA18F-0C0F-3C4E-8AA3-65807E406F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Google Shape;21;p5">
            <a:extLst>
              <a:ext uri="{FF2B5EF4-FFF2-40B4-BE49-F238E27FC236}">
                <a16:creationId xmlns:a16="http://schemas.microsoft.com/office/drawing/2014/main" id="{A66793EC-B3FD-8448-ADB3-BA6B69F612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08402" y="1757625"/>
            <a:ext cx="3404700" cy="27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6" name="Google Shape;24;p5">
            <a:extLst>
              <a:ext uri="{FF2B5EF4-FFF2-40B4-BE49-F238E27FC236}">
                <a16:creationId xmlns:a16="http://schemas.microsoft.com/office/drawing/2014/main" id="{6308F81C-7E86-0148-8750-C102D4A7849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930898" y="1757625"/>
            <a:ext cx="3404700" cy="27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E730B37C-0336-6248-9773-09A071353C19}"/>
              </a:ext>
            </a:extLst>
          </p:cNvPr>
          <p:cNvSpPr txBox="1">
            <a:spLocks/>
          </p:cNvSpPr>
          <p:nvPr userDrawn="1"/>
        </p:nvSpPr>
        <p:spPr>
          <a:xfrm>
            <a:off x="3419161" y="4721493"/>
            <a:ext cx="2305678" cy="22860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itchFamily="34" charset="0"/>
              </a:rPr>
              <a:t>© </a:t>
            </a:r>
            <a:r>
              <a:rPr kumimoji="0" lang="en-PS" sz="1000" b="1" i="0" u="none" strike="noStrike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fin-LAFIO</a:t>
            </a:r>
            <a:endParaRPr lang="en-US" sz="1000" b="1" dirty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65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1_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;p5">
            <a:extLst>
              <a:ext uri="{FF2B5EF4-FFF2-40B4-BE49-F238E27FC236}">
                <a16:creationId xmlns:a16="http://schemas.microsoft.com/office/drawing/2014/main" id="{5042399B-C8BC-2846-A038-CBBC5492DB7F}"/>
              </a:ext>
            </a:extLst>
          </p:cNvPr>
          <p:cNvSpPr/>
          <p:nvPr userDrawn="1"/>
        </p:nvSpPr>
        <p:spPr>
          <a:xfrm>
            <a:off x="-11575" y="0"/>
            <a:ext cx="7469279" cy="4554187"/>
          </a:xfrm>
          <a:prstGeom prst="rect">
            <a:avLst/>
          </a:prstGeom>
          <a:solidFill>
            <a:srgbClr val="FF7E79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6"/>
          <p:cNvSpPr/>
          <p:nvPr/>
        </p:nvSpPr>
        <p:spPr>
          <a:xfrm>
            <a:off x="-11575" y="368825"/>
            <a:ext cx="2118775" cy="57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690000" y="368825"/>
            <a:ext cx="814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>
                <a:latin typeface="Impact" panose="020B080603090205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6F804440-E432-5043-AAB7-550427A44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20890" y="4698475"/>
            <a:ext cx="1011409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6DA18F-0C0F-3C4E-8AA3-65807E406F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oogle Shape;30;p7">
            <a:extLst>
              <a:ext uri="{FF2B5EF4-FFF2-40B4-BE49-F238E27FC236}">
                <a16:creationId xmlns:a16="http://schemas.microsoft.com/office/drawing/2014/main" id="{C7685D53-A393-764A-87EB-2F36B9C97D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0000" y="1394050"/>
            <a:ext cx="3775200" cy="30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03CA912-3782-9449-A6C6-8785EF2FA8AE}"/>
              </a:ext>
            </a:extLst>
          </p:cNvPr>
          <p:cNvSpPr txBox="1">
            <a:spLocks/>
          </p:cNvSpPr>
          <p:nvPr userDrawn="1"/>
        </p:nvSpPr>
        <p:spPr>
          <a:xfrm>
            <a:off x="3419161" y="4721493"/>
            <a:ext cx="2305678" cy="22860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itchFamily="34" charset="0"/>
              </a:rPr>
              <a:t>© </a:t>
            </a:r>
            <a:r>
              <a:rPr kumimoji="0" lang="en-PS" sz="1000" b="1" i="0" u="none" strike="noStrike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fin-LAFIO</a:t>
            </a:r>
            <a:endParaRPr lang="en-US" sz="1000" b="1" dirty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15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1_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/>
          <p:nvPr/>
        </p:nvSpPr>
        <p:spPr>
          <a:xfrm>
            <a:off x="6746150" y="0"/>
            <a:ext cx="2397900" cy="5143499"/>
          </a:xfrm>
          <a:prstGeom prst="rect">
            <a:avLst/>
          </a:prstGeom>
          <a:solidFill>
            <a:srgbClr val="FFD579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90000" y="1394050"/>
            <a:ext cx="3775200" cy="30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31" name="Google Shape;31;p7"/>
          <p:cNvSpPr/>
          <p:nvPr/>
        </p:nvSpPr>
        <p:spPr>
          <a:xfrm>
            <a:off x="0" y="368825"/>
            <a:ext cx="2107200" cy="572700"/>
          </a:xfrm>
          <a:prstGeom prst="rect">
            <a:avLst/>
          </a:prstGeom>
          <a:solidFill>
            <a:srgbClr val="FFD579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90001" y="368825"/>
            <a:ext cx="60561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>
                <a:latin typeface="Impact" panose="020B080603090205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81783BD-AB09-6C49-8170-21B73C8A8FC9}"/>
              </a:ext>
            </a:extLst>
          </p:cNvPr>
          <p:cNvGrpSpPr/>
          <p:nvPr userDrawn="1"/>
        </p:nvGrpSpPr>
        <p:grpSpPr>
          <a:xfrm>
            <a:off x="7393424" y="368825"/>
            <a:ext cx="1103352" cy="1160456"/>
            <a:chOff x="6108457" y="510542"/>
            <a:chExt cx="1103352" cy="1160456"/>
          </a:xfrm>
          <a:solidFill>
            <a:schemeClr val="accent4"/>
          </a:solidFill>
        </p:grpSpPr>
        <p:sp>
          <p:nvSpPr>
            <p:cNvPr id="8" name="Film Clacker">
              <a:extLst>
                <a:ext uri="{FF2B5EF4-FFF2-40B4-BE49-F238E27FC236}">
                  <a16:creationId xmlns:a16="http://schemas.microsoft.com/office/drawing/2014/main" id="{705CF52F-8E83-9147-A76C-239354EACCB7}"/>
                </a:ext>
              </a:extLst>
            </p:cNvPr>
            <p:cNvSpPr/>
            <p:nvPr/>
          </p:nvSpPr>
          <p:spPr>
            <a:xfrm>
              <a:off x="6108457" y="510542"/>
              <a:ext cx="1103352" cy="1160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70" y="0"/>
                  </a:moveTo>
                  <a:lnTo>
                    <a:pt x="0" y="5292"/>
                  </a:lnTo>
                  <a:lnTo>
                    <a:pt x="867" y="8314"/>
                  </a:lnTo>
                  <a:lnTo>
                    <a:pt x="867" y="10773"/>
                  </a:lnTo>
                  <a:lnTo>
                    <a:pt x="867" y="19877"/>
                  </a:lnTo>
                  <a:cubicBezTo>
                    <a:pt x="867" y="20829"/>
                    <a:pt x="1671" y="21600"/>
                    <a:pt x="2665" y="21600"/>
                  </a:cubicBezTo>
                  <a:lnTo>
                    <a:pt x="19693" y="21600"/>
                  </a:lnTo>
                  <a:cubicBezTo>
                    <a:pt x="20686" y="21600"/>
                    <a:pt x="21491" y="20829"/>
                    <a:pt x="21491" y="19877"/>
                  </a:cubicBezTo>
                  <a:lnTo>
                    <a:pt x="21491" y="7870"/>
                  </a:lnTo>
                  <a:lnTo>
                    <a:pt x="4430" y="7870"/>
                  </a:lnTo>
                  <a:lnTo>
                    <a:pt x="4280" y="7675"/>
                  </a:lnTo>
                  <a:lnTo>
                    <a:pt x="21600" y="3242"/>
                  </a:lnTo>
                  <a:lnTo>
                    <a:pt x="20670" y="0"/>
                  </a:lnTo>
                  <a:close/>
                  <a:moveTo>
                    <a:pt x="18009" y="1164"/>
                  </a:moveTo>
                  <a:lnTo>
                    <a:pt x="20332" y="3009"/>
                  </a:lnTo>
                  <a:lnTo>
                    <a:pt x="18100" y="3581"/>
                  </a:lnTo>
                  <a:lnTo>
                    <a:pt x="15779" y="1736"/>
                  </a:lnTo>
                  <a:lnTo>
                    <a:pt x="18009" y="1164"/>
                  </a:lnTo>
                  <a:close/>
                  <a:moveTo>
                    <a:pt x="13616" y="2290"/>
                  </a:moveTo>
                  <a:lnTo>
                    <a:pt x="15938" y="4134"/>
                  </a:lnTo>
                  <a:lnTo>
                    <a:pt x="13708" y="4706"/>
                  </a:lnTo>
                  <a:lnTo>
                    <a:pt x="11385" y="2862"/>
                  </a:lnTo>
                  <a:lnTo>
                    <a:pt x="13616" y="2290"/>
                  </a:lnTo>
                  <a:close/>
                  <a:moveTo>
                    <a:pt x="9222" y="3417"/>
                  </a:moveTo>
                  <a:lnTo>
                    <a:pt x="11545" y="5262"/>
                  </a:lnTo>
                  <a:lnTo>
                    <a:pt x="9314" y="5834"/>
                  </a:lnTo>
                  <a:lnTo>
                    <a:pt x="6992" y="3989"/>
                  </a:lnTo>
                  <a:lnTo>
                    <a:pt x="9222" y="3417"/>
                  </a:lnTo>
                  <a:close/>
                  <a:moveTo>
                    <a:pt x="4829" y="4543"/>
                  </a:moveTo>
                  <a:lnTo>
                    <a:pt x="7151" y="6387"/>
                  </a:lnTo>
                  <a:lnTo>
                    <a:pt x="4921" y="6959"/>
                  </a:lnTo>
                  <a:lnTo>
                    <a:pt x="2600" y="5115"/>
                  </a:lnTo>
                  <a:lnTo>
                    <a:pt x="4829" y="4543"/>
                  </a:lnTo>
                  <a:close/>
                  <a:moveTo>
                    <a:pt x="1582" y="6411"/>
                  </a:moveTo>
                  <a:cubicBezTo>
                    <a:pt x="1803" y="6411"/>
                    <a:pt x="1981" y="6582"/>
                    <a:pt x="1981" y="6794"/>
                  </a:cubicBezTo>
                  <a:cubicBezTo>
                    <a:pt x="1981" y="7006"/>
                    <a:pt x="1803" y="7179"/>
                    <a:pt x="1582" y="7179"/>
                  </a:cubicBezTo>
                  <a:cubicBezTo>
                    <a:pt x="1360" y="7179"/>
                    <a:pt x="1180" y="7006"/>
                    <a:pt x="1180" y="6794"/>
                  </a:cubicBezTo>
                  <a:cubicBezTo>
                    <a:pt x="1180" y="6582"/>
                    <a:pt x="1360" y="6411"/>
                    <a:pt x="1582" y="6411"/>
                  </a:cubicBezTo>
                  <a:close/>
                  <a:moveTo>
                    <a:pt x="4847" y="8417"/>
                  </a:moveTo>
                  <a:lnTo>
                    <a:pt x="6592" y="10773"/>
                  </a:lnTo>
                  <a:lnTo>
                    <a:pt x="4847" y="10773"/>
                  </a:lnTo>
                  <a:lnTo>
                    <a:pt x="4847" y="8417"/>
                  </a:lnTo>
                  <a:close/>
                  <a:moveTo>
                    <a:pt x="7086" y="8417"/>
                  </a:moveTo>
                  <a:lnTo>
                    <a:pt x="9395" y="8417"/>
                  </a:lnTo>
                  <a:lnTo>
                    <a:pt x="11140" y="10773"/>
                  </a:lnTo>
                  <a:lnTo>
                    <a:pt x="8831" y="10773"/>
                  </a:lnTo>
                  <a:lnTo>
                    <a:pt x="7086" y="8417"/>
                  </a:lnTo>
                  <a:close/>
                  <a:moveTo>
                    <a:pt x="11633" y="8417"/>
                  </a:moveTo>
                  <a:lnTo>
                    <a:pt x="13942" y="8417"/>
                  </a:lnTo>
                  <a:lnTo>
                    <a:pt x="15687" y="10773"/>
                  </a:lnTo>
                  <a:lnTo>
                    <a:pt x="13378" y="10773"/>
                  </a:lnTo>
                  <a:lnTo>
                    <a:pt x="11633" y="8417"/>
                  </a:lnTo>
                  <a:close/>
                  <a:moveTo>
                    <a:pt x="16181" y="8417"/>
                  </a:moveTo>
                  <a:lnTo>
                    <a:pt x="18490" y="8417"/>
                  </a:lnTo>
                  <a:lnTo>
                    <a:pt x="20235" y="10773"/>
                  </a:lnTo>
                  <a:lnTo>
                    <a:pt x="17926" y="10773"/>
                  </a:lnTo>
                  <a:lnTo>
                    <a:pt x="16181" y="8417"/>
                  </a:lnTo>
                  <a:close/>
                  <a:moveTo>
                    <a:pt x="1932" y="9052"/>
                  </a:moveTo>
                  <a:cubicBezTo>
                    <a:pt x="2203" y="9012"/>
                    <a:pt x="2433" y="9233"/>
                    <a:pt x="2392" y="9492"/>
                  </a:cubicBezTo>
                  <a:cubicBezTo>
                    <a:pt x="2366" y="9654"/>
                    <a:pt x="2228" y="9786"/>
                    <a:pt x="2059" y="9811"/>
                  </a:cubicBezTo>
                  <a:cubicBezTo>
                    <a:pt x="1788" y="9851"/>
                    <a:pt x="1558" y="9630"/>
                    <a:pt x="1599" y="9371"/>
                  </a:cubicBezTo>
                  <a:cubicBezTo>
                    <a:pt x="1625" y="9209"/>
                    <a:pt x="1763" y="9077"/>
                    <a:pt x="1932" y="9052"/>
                  </a:cubicBezTo>
                  <a:close/>
                  <a:moveTo>
                    <a:pt x="3766" y="9052"/>
                  </a:moveTo>
                  <a:cubicBezTo>
                    <a:pt x="4036" y="9012"/>
                    <a:pt x="4267" y="9233"/>
                    <a:pt x="4225" y="9492"/>
                  </a:cubicBezTo>
                  <a:cubicBezTo>
                    <a:pt x="4199" y="9654"/>
                    <a:pt x="4061" y="9786"/>
                    <a:pt x="3892" y="9811"/>
                  </a:cubicBezTo>
                  <a:cubicBezTo>
                    <a:pt x="3622" y="9851"/>
                    <a:pt x="3391" y="9630"/>
                    <a:pt x="3433" y="9371"/>
                  </a:cubicBezTo>
                  <a:cubicBezTo>
                    <a:pt x="3458" y="9209"/>
                    <a:pt x="3597" y="9077"/>
                    <a:pt x="3766" y="9052"/>
                  </a:cubicBezTo>
                  <a:close/>
                  <a:moveTo>
                    <a:pt x="2513" y="13900"/>
                  </a:moveTo>
                  <a:lnTo>
                    <a:pt x="19911" y="13900"/>
                  </a:lnTo>
                  <a:lnTo>
                    <a:pt x="19911" y="14399"/>
                  </a:lnTo>
                  <a:lnTo>
                    <a:pt x="2513" y="14399"/>
                  </a:lnTo>
                  <a:lnTo>
                    <a:pt x="2513" y="13900"/>
                  </a:lnTo>
                  <a:close/>
                  <a:moveTo>
                    <a:pt x="2513" y="17423"/>
                  </a:moveTo>
                  <a:lnTo>
                    <a:pt x="19911" y="17423"/>
                  </a:lnTo>
                  <a:lnTo>
                    <a:pt x="19911" y="17923"/>
                  </a:lnTo>
                  <a:lnTo>
                    <a:pt x="2513" y="17923"/>
                  </a:lnTo>
                  <a:lnTo>
                    <a:pt x="2513" y="17423"/>
                  </a:ln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5717" tIns="35717" rIns="35717" bIns="35717" anchor="ctr"/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2800" cap="all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  <a:endParaRPr sz="28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0B688CE-A200-A245-AAA0-A87B811D56F9}"/>
                </a:ext>
              </a:extLst>
            </p:cNvPr>
            <p:cNvSpPr txBox="1"/>
            <p:nvPr/>
          </p:nvSpPr>
          <p:spPr>
            <a:xfrm>
              <a:off x="6184285" y="1180626"/>
              <a:ext cx="995613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i="0" dirty="0">
                  <a:solidFill>
                    <a:schemeClr val="bg1"/>
                  </a:solidFill>
                  <a:latin typeface="Impact" panose="020B0806030902050204" pitchFamily="34" charset="0"/>
                  <a:cs typeface="Arial Narrow" panose="020B0604020202020204" pitchFamily="34" charset="0"/>
                </a:rPr>
                <a:t>ACTION!</a:t>
              </a:r>
            </a:p>
          </p:txBody>
        </p:sp>
      </p:grp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10314B51-6F5A-0845-A100-72D9A427A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20890" y="4698475"/>
            <a:ext cx="1011409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6DA18F-0C0F-3C4E-8AA3-65807E406F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651CAFE9-C810-3642-A241-91D90115C7FD}"/>
              </a:ext>
            </a:extLst>
          </p:cNvPr>
          <p:cNvSpPr txBox="1">
            <a:spLocks/>
          </p:cNvSpPr>
          <p:nvPr userDrawn="1"/>
        </p:nvSpPr>
        <p:spPr>
          <a:xfrm>
            <a:off x="3419161" y="4721493"/>
            <a:ext cx="2305678" cy="22860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itchFamily="34" charset="0"/>
              </a:rPr>
              <a:t>© </a:t>
            </a:r>
            <a:r>
              <a:rPr kumimoji="0" lang="en-PS" sz="1000" b="1" i="0" u="none" strike="noStrike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fin-LAFIO</a:t>
            </a:r>
            <a:r>
              <a:rPr lang="en-PS" sz="1000" b="1" dirty="0">
                <a:solidFill>
                  <a:schemeClr val="tx1"/>
                </a:solidFill>
                <a:effectLst/>
              </a:rPr>
              <a:t> </a:t>
            </a:r>
            <a:endParaRPr lang="en-US" sz="1000" b="1" dirty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1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1_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0" y="368825"/>
            <a:ext cx="2107200" cy="572700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690000" y="368825"/>
            <a:ext cx="814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>
                <a:latin typeface="Impact" panose="020B080603090205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10"/>
          <p:cNvSpPr/>
          <p:nvPr/>
        </p:nvSpPr>
        <p:spPr>
          <a:xfrm>
            <a:off x="0" y="2796607"/>
            <a:ext cx="9144000" cy="2354775"/>
          </a:xfrm>
          <a:prstGeom prst="rect">
            <a:avLst/>
          </a:prstGeom>
          <a:solidFill>
            <a:srgbClr val="FF7E79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B31C2F8-F14F-134F-BB2C-B76F62AD6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20890" y="4698475"/>
            <a:ext cx="1011409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6DA18F-0C0F-3C4E-8AA3-65807E406F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52C94EC-8B18-BB47-921F-92BFE3B06F74}"/>
              </a:ext>
            </a:extLst>
          </p:cNvPr>
          <p:cNvSpPr txBox="1">
            <a:spLocks/>
          </p:cNvSpPr>
          <p:nvPr userDrawn="1"/>
        </p:nvSpPr>
        <p:spPr>
          <a:xfrm>
            <a:off x="3419161" y="4721493"/>
            <a:ext cx="2305678" cy="22860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itchFamily="34" charset="0"/>
              </a:rPr>
              <a:t>© </a:t>
            </a:r>
            <a:r>
              <a:rPr kumimoji="0" lang="en-PS" sz="1000" b="1" i="0" u="none" strike="noStrike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fin-LAFIO</a:t>
            </a:r>
            <a:r>
              <a:rPr lang="en-PS" sz="1000" b="1" dirty="0">
                <a:solidFill>
                  <a:schemeClr val="tx1"/>
                </a:solidFill>
                <a:effectLst/>
              </a:rPr>
              <a:t> </a:t>
            </a:r>
            <a:endParaRPr lang="en-US" sz="1000" b="1" dirty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150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1_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0" y="368825"/>
            <a:ext cx="2107200" cy="572700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690000" y="368825"/>
            <a:ext cx="814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>
                <a:latin typeface="Impact" panose="020B080603090205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10"/>
          <p:cNvSpPr/>
          <p:nvPr/>
        </p:nvSpPr>
        <p:spPr>
          <a:xfrm>
            <a:off x="0" y="2796607"/>
            <a:ext cx="9144000" cy="2354775"/>
          </a:xfrm>
          <a:prstGeom prst="rect">
            <a:avLst/>
          </a:prstGeom>
          <a:solidFill>
            <a:srgbClr val="FF7E79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B31C2F8-F14F-134F-BB2C-B76F62AD6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20890" y="4698475"/>
            <a:ext cx="1011409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6DA18F-0C0F-3C4E-8AA3-65807E406F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52C94EC-8B18-BB47-921F-92BFE3B06F74}"/>
              </a:ext>
            </a:extLst>
          </p:cNvPr>
          <p:cNvSpPr txBox="1">
            <a:spLocks/>
          </p:cNvSpPr>
          <p:nvPr userDrawn="1"/>
        </p:nvSpPr>
        <p:spPr>
          <a:xfrm>
            <a:off x="3419161" y="4721493"/>
            <a:ext cx="2305678" cy="22860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itchFamily="34" charset="0"/>
              </a:rPr>
              <a:t>© </a:t>
            </a:r>
            <a:r>
              <a:rPr kumimoji="0" lang="en-PS" sz="1000" b="1" i="0" u="none" strike="noStrike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fin-LAFIO</a:t>
            </a:r>
            <a:r>
              <a:rPr lang="en-PS" sz="1000" b="1" dirty="0">
                <a:solidFill>
                  <a:schemeClr val="tx1"/>
                </a:solidFill>
                <a:effectLst/>
              </a:rPr>
              <a:t> </a:t>
            </a:r>
            <a:endParaRPr lang="en-US" sz="1000" b="1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" name="Google Shape;43;p10">
            <a:extLst>
              <a:ext uri="{FF2B5EF4-FFF2-40B4-BE49-F238E27FC236}">
                <a16:creationId xmlns:a16="http://schemas.microsoft.com/office/drawing/2014/main" id="{4EC9A38F-D997-C341-8000-B0AD44595449}"/>
              </a:ext>
            </a:extLst>
          </p:cNvPr>
          <p:cNvSpPr/>
          <p:nvPr userDrawn="1"/>
        </p:nvSpPr>
        <p:spPr>
          <a:xfrm>
            <a:off x="690000" y="2142411"/>
            <a:ext cx="7791527" cy="2354775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9319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nton"/>
              <a:buNone/>
              <a:defRPr sz="2800">
                <a:solidFill>
                  <a:schemeClr val="accent4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Lora"/>
              <a:buChar char="●"/>
              <a:defRPr sz="1800">
                <a:solidFill>
                  <a:schemeClr val="accent4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ora"/>
              <a:buChar char="○"/>
              <a:defRPr>
                <a:solidFill>
                  <a:schemeClr val="accent4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ora"/>
              <a:buChar char="■"/>
              <a:defRPr>
                <a:solidFill>
                  <a:schemeClr val="accent4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ora"/>
              <a:buChar char="●"/>
              <a:defRPr>
                <a:solidFill>
                  <a:schemeClr val="accent4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ora"/>
              <a:buChar char="○"/>
              <a:defRPr>
                <a:solidFill>
                  <a:schemeClr val="accent4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ora"/>
              <a:buChar char="■"/>
              <a:defRPr>
                <a:solidFill>
                  <a:schemeClr val="accent4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ora"/>
              <a:buChar char="●"/>
              <a:defRPr>
                <a:solidFill>
                  <a:schemeClr val="accent4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ora"/>
              <a:buChar char="○"/>
              <a:defRPr>
                <a:solidFill>
                  <a:schemeClr val="accent4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Lora"/>
              <a:buChar char="■"/>
              <a:defRPr>
                <a:solidFill>
                  <a:schemeClr val="accent4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AC460B-255E-EF4B-AC5A-70C072C56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27818" y="4698475"/>
            <a:ext cx="100448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6DA18F-0C0F-3C4E-8AA3-65807E406FF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81" r:id="rId2"/>
    <p:sldLayoutId id="2147483651" r:id="rId3"/>
    <p:sldLayoutId id="2147483685" r:id="rId4"/>
    <p:sldLayoutId id="2147483677" r:id="rId5"/>
    <p:sldLayoutId id="2147483676" r:id="rId6"/>
    <p:sldLayoutId id="2147483672" r:id="rId7"/>
    <p:sldLayoutId id="2147483683" r:id="rId8"/>
    <p:sldLayoutId id="2147483684" r:id="rId9"/>
    <p:sldLayoutId id="2147483686" r:id="rId10"/>
    <p:sldLayoutId id="2147483682" r:id="rId11"/>
    <p:sldLayoutId id="2147483688" r:id="rId12"/>
    <p:sldLayoutId id="2147483687" r:id="rId13"/>
    <p:sldLayoutId id="2147483671" r:id="rId14"/>
    <p:sldLayoutId id="2147483680" r:id="rId15"/>
    <p:sldLayoutId id="2147483659" r:id="rId16"/>
    <p:sldLayoutId id="2147483675" r:id="rId17"/>
    <p:sldLayoutId id="2147483661" r:id="rId18"/>
    <p:sldLayoutId id="2147483673" r:id="rId19"/>
    <p:sldLayoutId id="2147483674" r:id="rId20"/>
    <p:sldLayoutId id="2147483679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400" b="0" i="0" u="none" strike="noStrike" cap="none">
          <a:solidFill>
            <a:srgbClr val="000000"/>
          </a:solidFill>
          <a:latin typeface="Impact" panose="020B0806030902050204" pitchFamily="34" charset="0"/>
          <a:ea typeface="Impact" panose="020B080603090205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ctrTitle"/>
          </p:nvPr>
        </p:nvSpPr>
        <p:spPr>
          <a:xfrm>
            <a:off x="1074655" y="697584"/>
            <a:ext cx="6791822" cy="3808428"/>
          </a:xfrm>
        </p:spPr>
        <p:txBody>
          <a:bodyPr anchor="ctr"/>
          <a:lstStyle/>
          <a:p>
            <a:pPr lvl="0"/>
            <a:r>
              <a:rPr lang="en-SG" b="1" dirty="0"/>
              <a:t>Financial</a:t>
            </a:r>
            <a:r>
              <a:rPr lang="en-SG" sz="4400" dirty="0"/>
              <a:t> </a:t>
            </a:r>
            <a:r>
              <a:rPr lang="en-PS" b="1" dirty="0"/>
              <a:t>News Headlines</a:t>
            </a:r>
            <a:r>
              <a:rPr lang="en-US" b="1" dirty="0"/>
              <a:t> Analysis Project - Stock Market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Fin - LAFIO</a:t>
            </a:r>
            <a:endParaRPr lang="en-SG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6B3371-A591-9412-59BC-8119C1ED4684}"/>
              </a:ext>
            </a:extLst>
          </p:cNvPr>
          <p:cNvSpPr txBox="1"/>
          <p:nvPr/>
        </p:nvSpPr>
        <p:spPr>
          <a:xfrm>
            <a:off x="5516088" y="4257304"/>
            <a:ext cx="1882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US" dirty="0"/>
              <a:t>May 25, 2022</a:t>
            </a:r>
            <a:endParaRPr lang="en-PS" dirty="0"/>
          </a:p>
        </p:txBody>
      </p:sp>
    </p:spTree>
    <p:extLst>
      <p:ext uri="{BB962C8B-B14F-4D97-AF65-F5344CB8AC3E}">
        <p14:creationId xmlns:p14="http://schemas.microsoft.com/office/powerpoint/2010/main" val="2018478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0644DC-8557-4A94-9687-5AF6A930A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6DA18F-0C0F-3C4E-8AA3-65807E406FF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982AF-5A3E-4150-A30B-88506CD06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39C9C7-297C-4C44-9541-BCA46FAED861}"/>
              </a:ext>
            </a:extLst>
          </p:cNvPr>
          <p:cNvSpPr txBox="1"/>
          <p:nvPr/>
        </p:nvSpPr>
        <p:spPr>
          <a:xfrm>
            <a:off x="3470031" y="3157779"/>
            <a:ext cx="4603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Fin – LAFIO Team</a:t>
            </a:r>
          </a:p>
        </p:txBody>
      </p:sp>
    </p:spTree>
    <p:extLst>
      <p:ext uri="{BB962C8B-B14F-4D97-AF65-F5344CB8AC3E}">
        <p14:creationId xmlns:p14="http://schemas.microsoft.com/office/powerpoint/2010/main" val="1592959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292AAC-6BCC-C940-B579-CE3891E9B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Fin-LAFIO</a:t>
            </a:r>
            <a:r>
              <a:rPr lang="en-PS" dirty="0"/>
              <a:t> Team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BE2DF-151E-5D4D-AE74-893E04E93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6DA18F-0C0F-3C4E-8AA3-65807E406FF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77DFC8-21DC-3F49-B2F2-668462254B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200000"/>
              </a:lnSpc>
            </a:pPr>
            <a:r>
              <a:rPr lang="en-PS" sz="1600" b="1" dirty="0"/>
              <a:t>Lina Shbaitah </a:t>
            </a:r>
          </a:p>
          <a:p>
            <a:pPr lvl="0">
              <a:lnSpc>
                <a:spcPct val="200000"/>
              </a:lnSpc>
            </a:pPr>
            <a:r>
              <a:rPr lang="en-PS" sz="1600" b="1" dirty="0"/>
              <a:t>Issa Baitouni </a:t>
            </a:r>
          </a:p>
          <a:p>
            <a:pPr lvl="0">
              <a:lnSpc>
                <a:spcPct val="200000"/>
              </a:lnSpc>
            </a:pPr>
            <a:r>
              <a:rPr lang="en-PS" sz="1600" b="1" dirty="0"/>
              <a:t>Omar Ja`bari</a:t>
            </a:r>
          </a:p>
          <a:p>
            <a:pPr>
              <a:lnSpc>
                <a:spcPct val="200000"/>
              </a:lnSpc>
            </a:pPr>
            <a:endParaRPr lang="en-PS" sz="1600" b="1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C566AC8-CE1B-1944-BC2A-050A62BE750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>
              <a:lnSpc>
                <a:spcPct val="200000"/>
              </a:lnSpc>
            </a:pPr>
            <a:r>
              <a:rPr lang="en-PS" sz="1600" dirty="0"/>
              <a:t>Ayman Khalaf </a:t>
            </a:r>
          </a:p>
          <a:p>
            <a:pPr lvl="0">
              <a:lnSpc>
                <a:spcPct val="200000"/>
              </a:lnSpc>
            </a:pPr>
            <a:r>
              <a:rPr lang="en-PS" sz="1600" dirty="0"/>
              <a:t>Firas Abu Nimreh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898F99-2B63-584C-9CD5-7AAE475FB582}"/>
              </a:ext>
            </a:extLst>
          </p:cNvPr>
          <p:cNvSpPr txBox="1"/>
          <p:nvPr/>
        </p:nvSpPr>
        <p:spPr>
          <a:xfrm>
            <a:off x="4930898" y="1350818"/>
            <a:ext cx="3404700" cy="338554"/>
          </a:xfrm>
          <a:prstGeom prst="rect">
            <a:avLst/>
          </a:prstGeom>
          <a:solidFill>
            <a:srgbClr val="FF7E7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S" sz="1600" b="1" dirty="0"/>
              <a:t>IT Expert</a:t>
            </a:r>
            <a:r>
              <a:rPr lang="en-US" sz="1600" b="1" dirty="0"/>
              <a:t>s</a:t>
            </a:r>
            <a:endParaRPr lang="en-P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2E9C44-ABFE-7940-AC9C-B9704AC0DE99}"/>
              </a:ext>
            </a:extLst>
          </p:cNvPr>
          <p:cNvSpPr txBox="1"/>
          <p:nvPr/>
        </p:nvSpPr>
        <p:spPr>
          <a:xfrm>
            <a:off x="808402" y="1347353"/>
            <a:ext cx="3404700" cy="338554"/>
          </a:xfrm>
          <a:prstGeom prst="rect">
            <a:avLst/>
          </a:prstGeom>
          <a:solidFill>
            <a:srgbClr val="FF7E7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S" sz="1600" b="1" dirty="0"/>
              <a:t>Domain Expert</a:t>
            </a:r>
            <a:r>
              <a:rPr lang="en-US" sz="1600" b="1" dirty="0"/>
              <a:t>s</a:t>
            </a:r>
            <a:endParaRPr lang="en-PS" sz="1600" b="1" dirty="0"/>
          </a:p>
        </p:txBody>
      </p:sp>
    </p:spTree>
    <p:extLst>
      <p:ext uri="{BB962C8B-B14F-4D97-AF65-F5344CB8AC3E}">
        <p14:creationId xmlns:p14="http://schemas.microsoft.com/office/powerpoint/2010/main" val="8978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38292D-652F-2940-9640-37AF8CE2D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56946" y="4692080"/>
            <a:ext cx="1011409" cy="274637"/>
          </a:xfrm>
        </p:spPr>
        <p:txBody>
          <a:bodyPr/>
          <a:lstStyle/>
          <a:p>
            <a:fld id="{076DA18F-0C0F-3C4E-8AA3-65807E406FF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E4B5542-6A5A-8E49-8B1E-5D68BF5BF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999" y="368825"/>
            <a:ext cx="2711825" cy="572700"/>
          </a:xfrm>
        </p:spPr>
        <p:txBody>
          <a:bodyPr/>
          <a:lstStyle/>
          <a:p>
            <a:r>
              <a:rPr lang="en-PS" dirty="0"/>
              <a:t>Project Persona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F412B6-DCED-2877-6970-99046EE99230}"/>
              </a:ext>
            </a:extLst>
          </p:cNvPr>
          <p:cNvSpPr txBox="1"/>
          <p:nvPr/>
        </p:nvSpPr>
        <p:spPr>
          <a:xfrm>
            <a:off x="422732" y="1231368"/>
            <a:ext cx="553998" cy="1361251"/>
          </a:xfrm>
          <a:prstGeom prst="rect">
            <a:avLst/>
          </a:prstGeom>
          <a:solidFill>
            <a:schemeClr val="accent2"/>
          </a:solidFill>
        </p:spPr>
        <p:txBody>
          <a:bodyPr vert="vert" wrap="square" rtlCol="0">
            <a:spAutoFit/>
          </a:bodyPr>
          <a:lstStyle/>
          <a:p>
            <a:pPr algn="ctr"/>
            <a:r>
              <a:rPr lang="en-PS" sz="1200" b="1" dirty="0"/>
              <a:t>B 2 C</a:t>
            </a:r>
          </a:p>
          <a:p>
            <a:pPr algn="ctr"/>
            <a:r>
              <a:rPr lang="en-PS" sz="1200" b="1" dirty="0"/>
              <a:t>Stage 1</a:t>
            </a:r>
            <a:endParaRPr lang="en-P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9F837D-F767-F053-0B47-8B944A0AA638}"/>
              </a:ext>
            </a:extLst>
          </p:cNvPr>
          <p:cNvSpPr txBox="1"/>
          <p:nvPr/>
        </p:nvSpPr>
        <p:spPr>
          <a:xfrm>
            <a:off x="1144594" y="1231368"/>
            <a:ext cx="2819937" cy="307777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lvl="1"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Beginner / New investors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38F887-1AF4-AE17-0372-F75B6CB04520}"/>
              </a:ext>
            </a:extLst>
          </p:cNvPr>
          <p:cNvSpPr txBox="1"/>
          <p:nvPr/>
        </p:nvSpPr>
        <p:spPr>
          <a:xfrm>
            <a:off x="1144593" y="2069399"/>
            <a:ext cx="2819938" cy="307777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lvl="1" algn="ctr"/>
            <a:r>
              <a:rPr lang="en-PS" dirty="0">
                <a:latin typeface="Arial" panose="020B0604020202020204" pitchFamily="34" charset="0"/>
                <a:cs typeface="Arial" panose="020B0604020202020204" pitchFamily="34" charset="0"/>
              </a:rPr>
              <a:t>Mid 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S" dirty="0">
                <a:latin typeface="Arial" panose="020B0604020202020204" pitchFamily="34" charset="0"/>
                <a:cs typeface="Arial" panose="020B0604020202020204" pitchFamily="34" charset="0"/>
              </a:rPr>
              <a:t>Experienced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Investors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366ED0-5C94-E508-DBEE-F3502A3D7DA8}"/>
              </a:ext>
            </a:extLst>
          </p:cNvPr>
          <p:cNvSpPr txBox="1"/>
          <p:nvPr/>
        </p:nvSpPr>
        <p:spPr>
          <a:xfrm>
            <a:off x="422732" y="3126433"/>
            <a:ext cx="553998" cy="1275804"/>
          </a:xfrm>
          <a:prstGeom prst="rect">
            <a:avLst/>
          </a:prstGeom>
          <a:solidFill>
            <a:srgbClr val="EFEFBD"/>
          </a:solidFill>
        </p:spPr>
        <p:txBody>
          <a:bodyPr vert="vert" wrap="square" rtlCol="0">
            <a:spAutoFit/>
          </a:bodyPr>
          <a:lstStyle/>
          <a:p>
            <a:pPr algn="ctr"/>
            <a:r>
              <a:rPr lang="en-PS" sz="1200" b="1" dirty="0"/>
              <a:t>B2 B</a:t>
            </a:r>
          </a:p>
          <a:p>
            <a:pPr algn="ctr"/>
            <a:r>
              <a:rPr lang="en-PS" sz="1200" b="1" dirty="0"/>
              <a:t>Stage 2</a:t>
            </a:r>
            <a:endParaRPr lang="en-P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91809B-81F4-7676-B130-8FD4293DC565}"/>
              </a:ext>
            </a:extLst>
          </p:cNvPr>
          <p:cNvSpPr txBox="1"/>
          <p:nvPr/>
        </p:nvSpPr>
        <p:spPr>
          <a:xfrm>
            <a:off x="1121542" y="3099303"/>
            <a:ext cx="2819938" cy="307777"/>
          </a:xfrm>
          <a:prstGeom prst="rect">
            <a:avLst/>
          </a:prstGeom>
          <a:solidFill>
            <a:srgbClr val="D3F9DE"/>
          </a:solidFill>
        </p:spPr>
        <p:txBody>
          <a:bodyPr wrap="square" rtlCol="0">
            <a:spAutoFit/>
          </a:bodyPr>
          <a:lstStyle/>
          <a:p>
            <a:pPr lvl="1" algn="ctr"/>
            <a:r>
              <a:rPr lang="en-PS" dirty="0">
                <a:latin typeface="Arial" panose="020B0604020202020204" pitchFamily="34" charset="0"/>
                <a:cs typeface="Arial" panose="020B0604020202020204" pitchFamily="34" charset="0"/>
              </a:rPr>
              <a:t>Experienced Invest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P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P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281B1D-4872-9F62-1EE1-CED639820B84}"/>
              </a:ext>
            </a:extLst>
          </p:cNvPr>
          <p:cNvSpPr txBox="1"/>
          <p:nvPr/>
        </p:nvSpPr>
        <p:spPr>
          <a:xfrm>
            <a:off x="1119016" y="3925183"/>
            <a:ext cx="2845516" cy="477054"/>
          </a:xfrm>
          <a:prstGeom prst="rect">
            <a:avLst/>
          </a:prstGeom>
          <a:solidFill>
            <a:srgbClr val="D3F9DE"/>
          </a:solidFill>
        </p:spPr>
        <p:txBody>
          <a:bodyPr wrap="square" rtlCol="0">
            <a:spAutoFit/>
          </a:bodyPr>
          <a:lstStyle/>
          <a:p>
            <a:pPr lvl="1"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Businesses/Traders</a:t>
            </a:r>
          </a:p>
          <a:p>
            <a:pPr lvl="1"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1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the decision on behalf of investors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P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B41FA10A-1543-CDD3-5FBF-88185AF5E00E}"/>
              </a:ext>
            </a:extLst>
          </p:cNvPr>
          <p:cNvSpPr/>
          <p:nvPr/>
        </p:nvSpPr>
        <p:spPr>
          <a:xfrm rot="16200000">
            <a:off x="5443507" y="-540157"/>
            <a:ext cx="223805" cy="280559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935250-E31B-2D5F-DD42-7E9D58F2AD32}"/>
              </a:ext>
            </a:extLst>
          </p:cNvPr>
          <p:cNvSpPr txBox="1"/>
          <p:nvPr/>
        </p:nvSpPr>
        <p:spPr>
          <a:xfrm>
            <a:off x="4519515" y="368825"/>
            <a:ext cx="2071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S" dirty="0"/>
              <a:t>Pain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2E1D8B-A622-99B8-5834-0C7664742D23}"/>
              </a:ext>
            </a:extLst>
          </p:cNvPr>
          <p:cNvSpPr/>
          <p:nvPr/>
        </p:nvSpPr>
        <p:spPr>
          <a:xfrm>
            <a:off x="3974697" y="1141423"/>
            <a:ext cx="31438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1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only basic knowledge about investments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84ABA1-D059-0665-E3A6-3308B404D957}"/>
              </a:ext>
            </a:extLst>
          </p:cNvPr>
          <p:cNvSpPr/>
          <p:nvPr/>
        </p:nvSpPr>
        <p:spPr>
          <a:xfrm>
            <a:off x="4319331" y="1940966"/>
            <a:ext cx="23086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 </a:t>
            </a:r>
            <a:r>
              <a:rPr lang="en-US" sz="11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lots of information and sources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endParaRPr lang="en-P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807755-E868-280A-A14F-B4641CD6330D}"/>
              </a:ext>
            </a:extLst>
          </p:cNvPr>
          <p:cNvSpPr/>
          <p:nvPr/>
        </p:nvSpPr>
        <p:spPr>
          <a:xfrm>
            <a:off x="4866143" y="3135596"/>
            <a:ext cx="13051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1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Squeezed Time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endParaRPr lang="en-PS" sz="11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5A919C-32AF-0172-9C17-3FF453B4E349}"/>
              </a:ext>
            </a:extLst>
          </p:cNvPr>
          <p:cNvSpPr/>
          <p:nvPr/>
        </p:nvSpPr>
        <p:spPr>
          <a:xfrm>
            <a:off x="4866144" y="3397206"/>
            <a:ext cx="13869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1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lots of resources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endParaRPr lang="en-PS" sz="11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D2D3F7-E6E1-440F-2589-5FCF902A5B4A}"/>
              </a:ext>
            </a:extLst>
          </p:cNvPr>
          <p:cNvSpPr/>
          <p:nvPr/>
        </p:nvSpPr>
        <p:spPr>
          <a:xfrm>
            <a:off x="4269833" y="1400403"/>
            <a:ext cx="23374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1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looking for helpful tool &amp; advise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B80D173-9541-0380-B5CB-4742B3699647}"/>
              </a:ext>
            </a:extLst>
          </p:cNvPr>
          <p:cNvSpPr/>
          <p:nvPr/>
        </p:nvSpPr>
        <p:spPr>
          <a:xfrm>
            <a:off x="4079631" y="2196085"/>
            <a:ext cx="310128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“ </a:t>
            </a:r>
            <a:r>
              <a:rPr lang="en-US" sz="11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looking for trusted one source to summarize information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endParaRPr lang="en-PS" sz="11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59119C-BD47-2E11-3038-4B24BBEB3073}"/>
              </a:ext>
            </a:extLst>
          </p:cNvPr>
          <p:cNvSpPr/>
          <p:nvPr/>
        </p:nvSpPr>
        <p:spPr>
          <a:xfrm>
            <a:off x="4572000" y="3741252"/>
            <a:ext cx="19543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1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Looking for deep analysis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endParaRPr lang="en-PS" sz="11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11F70EC-3BDE-AE2C-52CF-202EABFC3996}"/>
              </a:ext>
            </a:extLst>
          </p:cNvPr>
          <p:cNvSpPr/>
          <p:nvPr/>
        </p:nvSpPr>
        <p:spPr>
          <a:xfrm>
            <a:off x="4708248" y="4032905"/>
            <a:ext cx="17027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1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Looking for prediction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endParaRPr lang="en-PS" sz="1100" dirty="0"/>
          </a:p>
        </p:txBody>
      </p:sp>
    </p:spTree>
    <p:extLst>
      <p:ext uri="{BB962C8B-B14F-4D97-AF65-F5344CB8AC3E}">
        <p14:creationId xmlns:p14="http://schemas.microsoft.com/office/powerpoint/2010/main" val="1472461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622DC-1071-2744-A865-3F9930DE9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6DA18F-0C0F-3C4E-8AA3-65807E406FF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EAE3CB2-29C4-904F-8B66-5BF07AB03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 and Value Proposition</a:t>
            </a:r>
            <a:r>
              <a:rPr lang="en-PS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70E84DA-0E1B-5F4C-89D5-9B19ED38E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6" y="1098707"/>
            <a:ext cx="5611091" cy="355127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500" dirty="0">
                <a:solidFill>
                  <a:schemeClr val="tx1"/>
                </a:solidFill>
              </a:rPr>
              <a:t>It is overwhelming for investors to decide to buy, sell or keep a stock.</a:t>
            </a:r>
          </a:p>
          <a:p>
            <a:pPr algn="just">
              <a:lnSpc>
                <a:spcPct val="150000"/>
              </a:lnSpc>
            </a:pPr>
            <a:endParaRPr lang="en-US" sz="15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PS" sz="1500" dirty="0">
                <a:solidFill>
                  <a:schemeClr val="tx1"/>
                </a:solidFill>
              </a:rPr>
              <a:t>Many aspects to consider when deciding. </a:t>
            </a:r>
          </a:p>
          <a:p>
            <a:pPr algn="just">
              <a:lnSpc>
                <a:spcPct val="150000"/>
              </a:lnSpc>
            </a:pPr>
            <a:endParaRPr lang="en-PS" sz="15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PS" sz="1500" dirty="0">
                <a:solidFill>
                  <a:schemeClr val="tx1"/>
                </a:solidFill>
              </a:rPr>
              <a:t>The stock price is determined by supply and demand, </a:t>
            </a:r>
          </a:p>
          <a:p>
            <a:pPr marL="152400" indent="0" algn="just">
              <a:lnSpc>
                <a:spcPct val="150000"/>
              </a:lnSpc>
              <a:buNone/>
            </a:pPr>
            <a:endParaRPr lang="en-PS" sz="15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PS" sz="1500" dirty="0">
                <a:solidFill>
                  <a:schemeClr val="tx1"/>
                </a:solidFill>
              </a:rPr>
              <a:t>Stock price are affected positively or negatively by many factors including</a:t>
            </a:r>
            <a:r>
              <a:rPr lang="en-US" sz="1500" dirty="0">
                <a:solidFill>
                  <a:schemeClr val="tx1"/>
                </a:solidFill>
              </a:rPr>
              <a:t>;</a:t>
            </a:r>
            <a:r>
              <a:rPr lang="en-PS" sz="1500" dirty="0">
                <a:solidFill>
                  <a:schemeClr val="tx1"/>
                </a:solidFill>
              </a:rPr>
              <a:t> </a:t>
            </a:r>
            <a:r>
              <a:rPr lang="en-PS" sz="1500" b="1" dirty="0">
                <a:solidFill>
                  <a:srgbClr val="7030A0"/>
                </a:solidFill>
              </a:rPr>
              <a:t>news headlines</a:t>
            </a:r>
            <a:r>
              <a:rPr lang="en-PS" sz="1500" dirty="0">
                <a:solidFill>
                  <a:schemeClr val="tx1"/>
                </a:solidFill>
              </a:rPr>
              <a:t>, </a:t>
            </a:r>
            <a:r>
              <a:rPr lang="en-PS" sz="1500" b="1" dirty="0">
                <a:solidFill>
                  <a:srgbClr val="002060"/>
                </a:solidFill>
              </a:rPr>
              <a:t>company value/performance</a:t>
            </a:r>
            <a:r>
              <a:rPr lang="en-PS" sz="1500" dirty="0">
                <a:solidFill>
                  <a:schemeClr val="tx1"/>
                </a:solidFill>
              </a:rPr>
              <a:t>, </a:t>
            </a:r>
            <a:r>
              <a:rPr lang="en-PS" sz="1500" b="1" dirty="0">
                <a:solidFill>
                  <a:srgbClr val="FFFC00"/>
                </a:solidFill>
              </a:rPr>
              <a:t>key people analysis</a:t>
            </a:r>
            <a:r>
              <a:rPr lang="en-PS" sz="1500" dirty="0">
                <a:solidFill>
                  <a:schemeClr val="tx1"/>
                </a:solidFill>
              </a:rPr>
              <a:t>, and </a:t>
            </a:r>
            <a:r>
              <a:rPr lang="en-PS" sz="1500" b="1" dirty="0">
                <a:solidFill>
                  <a:srgbClr val="0070C0"/>
                </a:solidFill>
              </a:rPr>
              <a:t>gossip in the market. </a:t>
            </a:r>
          </a:p>
          <a:p>
            <a:pPr algn="just">
              <a:lnSpc>
                <a:spcPct val="150000"/>
              </a:lnSpc>
            </a:pPr>
            <a:endParaRPr lang="en-P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04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622DC-1071-2744-A865-3F9930DE9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6DA18F-0C0F-3C4E-8AA3-65807E406FF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EAE3CB2-29C4-904F-8B66-5BF07AB03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Fin-LAFIO Idea &amp; Solution </a:t>
            </a:r>
            <a:endParaRPr lang="en-P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890A08E-6BFE-6C48-BAD5-C60D8C3D938E}"/>
              </a:ext>
            </a:extLst>
          </p:cNvPr>
          <p:cNvSpPr/>
          <p:nvPr/>
        </p:nvSpPr>
        <p:spPr>
          <a:xfrm>
            <a:off x="305307" y="1170510"/>
            <a:ext cx="2223655" cy="3426868"/>
          </a:xfrm>
          <a:prstGeom prst="roundRect">
            <a:avLst/>
          </a:prstGeom>
          <a:solidFill>
            <a:schemeClr val="tx2">
              <a:alpha val="60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orthographicFront"/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PS" b="1" dirty="0">
                <a:solidFill>
                  <a:schemeClr val="tx1"/>
                </a:solidFill>
              </a:rPr>
              <a:t>Fin- LAFIO's role</a:t>
            </a:r>
            <a:r>
              <a:rPr lang="en-PS" sz="1200" b="1" dirty="0">
                <a:solidFill>
                  <a:schemeClr val="tx1"/>
                </a:solidFill>
              </a:rPr>
              <a:t> </a:t>
            </a:r>
            <a:r>
              <a:rPr lang="en-PS" sz="1200" dirty="0">
                <a:solidFill>
                  <a:schemeClr val="tx1"/>
                </a:solidFill>
              </a:rPr>
              <a:t>will gather all these elements in one place and make the process easier and more insightful for users. 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0054F44-40B0-3CDD-EE79-48C2A94B0D0C}"/>
              </a:ext>
            </a:extLst>
          </p:cNvPr>
          <p:cNvSpPr/>
          <p:nvPr/>
        </p:nvSpPr>
        <p:spPr>
          <a:xfrm>
            <a:off x="5992684" y="1106566"/>
            <a:ext cx="3003459" cy="3426868"/>
          </a:xfrm>
          <a:prstGeom prst="roundRect">
            <a:avLst/>
          </a:prstGeom>
          <a:solidFill>
            <a:schemeClr val="tx2">
              <a:alpha val="60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orthographicFront"/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PS" dirty="0">
                <a:solidFill>
                  <a:schemeClr val="tx1"/>
                </a:solidFill>
              </a:rPr>
              <a:t>Provides </a:t>
            </a:r>
            <a:r>
              <a:rPr lang="en-PS" dirty="0">
                <a:solidFill>
                  <a:srgbClr val="FF0000"/>
                </a:solidFill>
              </a:rPr>
              <a:t>Insights</a:t>
            </a:r>
            <a:r>
              <a:rPr lang="en-PS" dirty="0">
                <a:solidFill>
                  <a:schemeClr val="tx1"/>
                </a:solidFill>
              </a:rPr>
              <a:t> </a:t>
            </a:r>
            <a:r>
              <a:rPr lang="en-PS" dirty="0">
                <a:solidFill>
                  <a:srgbClr val="7030A0"/>
                </a:solidFill>
              </a:rPr>
              <a:t>extracted, collected and analysed</a:t>
            </a:r>
            <a:r>
              <a:rPr lang="en-PS" dirty="0">
                <a:solidFill>
                  <a:schemeClr val="tx1"/>
                </a:solidFill>
              </a:rPr>
              <a:t> </a:t>
            </a:r>
            <a:r>
              <a:rPr lang="en-PS" sz="1200" dirty="0">
                <a:solidFill>
                  <a:schemeClr val="tx1"/>
                </a:solidFill>
              </a:rPr>
              <a:t>from: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PS" sz="1200" dirty="0">
                <a:solidFill>
                  <a:schemeClr val="tx1"/>
                </a:solidFill>
              </a:rPr>
              <a:t>Company performance 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PS" sz="1200" dirty="0">
                <a:solidFill>
                  <a:schemeClr val="tx1"/>
                </a:solidFill>
              </a:rPr>
              <a:t>News Headlines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PS" sz="1200" dirty="0">
                <a:solidFill>
                  <a:schemeClr val="tx1"/>
                </a:solidFill>
              </a:rPr>
              <a:t>Blogs, tweets, influencer Spe</a:t>
            </a:r>
            <a:r>
              <a:rPr lang="en-US" sz="1200" dirty="0">
                <a:solidFill>
                  <a:schemeClr val="tx1"/>
                </a:solidFill>
              </a:rPr>
              <a:t>e</a:t>
            </a:r>
            <a:r>
              <a:rPr lang="en-PS" sz="1200" dirty="0">
                <a:solidFill>
                  <a:schemeClr val="tx1"/>
                </a:solidFill>
              </a:rPr>
              <a:t>ch, Analysts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PS" sz="1200" dirty="0">
                <a:solidFill>
                  <a:schemeClr val="tx1"/>
                </a:solidFill>
              </a:rPr>
              <a:t>Community shares and talks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G</a:t>
            </a:r>
            <a:r>
              <a:rPr lang="en-PS" sz="1200" dirty="0">
                <a:solidFill>
                  <a:schemeClr val="tx1"/>
                </a:solidFill>
              </a:rPr>
              <a:t>ossip in the market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5B204FB-4D26-80B6-82FE-72EADDB5080A}"/>
              </a:ext>
            </a:extLst>
          </p:cNvPr>
          <p:cNvSpPr/>
          <p:nvPr/>
        </p:nvSpPr>
        <p:spPr>
          <a:xfrm>
            <a:off x="3148995" y="1106566"/>
            <a:ext cx="2223655" cy="3426868"/>
          </a:xfrm>
          <a:prstGeom prst="roundRect">
            <a:avLst/>
          </a:prstGeom>
          <a:solidFill>
            <a:schemeClr val="tx2">
              <a:alpha val="60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orthographicFront"/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PS" sz="1200" dirty="0"/>
              <a:t>Create a platform</a:t>
            </a:r>
            <a:r>
              <a:rPr lang="en-US" sz="1200" dirty="0"/>
              <a:t> </a:t>
            </a:r>
            <a:r>
              <a:rPr lang="en-PS" sz="1200" dirty="0"/>
              <a:t>to help people, who are interested in the stock market, make their investment decision easier.</a:t>
            </a:r>
          </a:p>
          <a:p>
            <a:pPr algn="ctr">
              <a:lnSpc>
                <a:spcPct val="200000"/>
              </a:lnSpc>
            </a:pPr>
            <a:endParaRPr lang="en-P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54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F3F1F9-7822-1548-91F7-FBA3E856A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Fin-LAFIO Features</a:t>
            </a:r>
            <a:endParaRPr lang="en-P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15CA1-C68B-C249-9C59-27EA55543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6DA18F-0C0F-3C4E-8AA3-65807E406FFA}" type="slidenum">
              <a:rPr lang="en-US" smtClean="0"/>
              <a:pPr/>
              <a:t>6</a:t>
            </a:fld>
            <a:endParaRPr 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B2B3B-DD20-EBF4-61EE-A89B02E7706B}"/>
              </a:ext>
            </a:extLst>
          </p:cNvPr>
          <p:cNvSpPr txBox="1"/>
          <p:nvPr/>
        </p:nvSpPr>
        <p:spPr>
          <a:xfrm>
            <a:off x="345298" y="2263971"/>
            <a:ext cx="168172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PS" b="1" dirty="0"/>
              <a:t>One-Stop-Shop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33168B-4F89-FE35-21BA-A4902E5DCD03}"/>
              </a:ext>
            </a:extLst>
          </p:cNvPr>
          <p:cNvSpPr txBox="1"/>
          <p:nvPr/>
        </p:nvSpPr>
        <p:spPr>
          <a:xfrm>
            <a:off x="2330209" y="2263970"/>
            <a:ext cx="1836262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PS" b="1" dirty="0"/>
              <a:t>Easy to Use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0B3977-F6CF-551F-863A-49A825D27D00}"/>
              </a:ext>
            </a:extLst>
          </p:cNvPr>
          <p:cNvSpPr txBox="1"/>
          <p:nvPr/>
        </p:nvSpPr>
        <p:spPr>
          <a:xfrm>
            <a:off x="4399352" y="2263969"/>
            <a:ext cx="1836262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PS" b="1" dirty="0"/>
              <a:t>Insightsfull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587C5E-3E2C-AA59-D3F2-0AFDA9489E3D}"/>
              </a:ext>
            </a:extLst>
          </p:cNvPr>
          <p:cNvSpPr txBox="1"/>
          <p:nvPr/>
        </p:nvSpPr>
        <p:spPr>
          <a:xfrm>
            <a:off x="6497275" y="2263969"/>
            <a:ext cx="211066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PS" b="1" dirty="0"/>
              <a:t>Sentimental Analysis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2B9298-7798-0A69-CD7A-92DE7AD753EA}"/>
              </a:ext>
            </a:extLst>
          </p:cNvPr>
          <p:cNvSpPr txBox="1"/>
          <p:nvPr/>
        </p:nvSpPr>
        <p:spPr>
          <a:xfrm>
            <a:off x="2227918" y="3113361"/>
            <a:ext cx="1836262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PS" b="1" dirty="0"/>
              <a:t>Prediction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7A64D7-9505-FCCB-54A3-875DC09EC414}"/>
              </a:ext>
            </a:extLst>
          </p:cNvPr>
          <p:cNvSpPr txBox="1"/>
          <p:nvPr/>
        </p:nvSpPr>
        <p:spPr>
          <a:xfrm>
            <a:off x="5276454" y="3113361"/>
            <a:ext cx="1836262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PS" b="1" dirty="0"/>
              <a:t>Dashboards </a:t>
            </a:r>
          </a:p>
        </p:txBody>
      </p:sp>
    </p:spTree>
    <p:extLst>
      <p:ext uri="{BB962C8B-B14F-4D97-AF65-F5344CB8AC3E}">
        <p14:creationId xmlns:p14="http://schemas.microsoft.com/office/powerpoint/2010/main" val="3387243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B554E-568D-3793-78B8-55AE90F8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S" dirty="0"/>
              <a:t>Competitors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C33482-2F7B-473E-07B0-1A51119E4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6DA18F-0C0F-3C4E-8AA3-65807E406FF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95948-C81A-9676-8134-D44AA70B6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202" y="1834574"/>
            <a:ext cx="3404700" cy="704221"/>
          </a:xfrm>
        </p:spPr>
        <p:txBody>
          <a:bodyPr/>
          <a:lstStyle/>
          <a:p>
            <a:pPr marL="139700" indent="0">
              <a:buNone/>
            </a:pPr>
            <a:r>
              <a:rPr lang="en-PS" b="1" dirty="0"/>
              <a:t>Pros: </a:t>
            </a:r>
          </a:p>
          <a:p>
            <a:pPr fontAlgn="base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000" dirty="0"/>
              <a:t>Data for more than 80,000 global stocks</a:t>
            </a:r>
          </a:p>
          <a:p>
            <a:pPr fontAlgn="base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000" dirty="0"/>
              <a:t>Flexible beta and correlation analyses</a:t>
            </a:r>
          </a:p>
          <a:p>
            <a:pPr fontAlgn="base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000" dirty="0"/>
              <a:t>Build custom indicators for screening stocks</a:t>
            </a:r>
          </a:p>
          <a:p>
            <a:pPr fontAlgn="base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000" dirty="0"/>
              <a:t>Powerful API with stock, forex, and crypto data</a:t>
            </a:r>
          </a:p>
          <a:p>
            <a:pPr fontAlgn="base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000" dirty="0"/>
              <a:t>Most data and tools are available for free.</a:t>
            </a:r>
            <a:endParaRPr lang="en-PS" sz="900" b="1" dirty="0"/>
          </a:p>
          <a:p>
            <a:pPr lvl="1"/>
            <a:endParaRPr lang="en-P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29F344-0860-8557-CC0E-7432027ED5D0}"/>
              </a:ext>
            </a:extLst>
          </p:cNvPr>
          <p:cNvSpPr txBox="1"/>
          <p:nvPr/>
        </p:nvSpPr>
        <p:spPr>
          <a:xfrm>
            <a:off x="351202" y="1288260"/>
            <a:ext cx="3404700" cy="319720"/>
          </a:xfrm>
          <a:prstGeom prst="rect">
            <a:avLst/>
          </a:prstGeom>
          <a:solidFill>
            <a:srgbClr val="D3F9D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S" b="1" dirty="0"/>
              <a:t>Tiingo.com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ED055F1-FF69-7051-0C6C-5727CCEF8CC3}"/>
              </a:ext>
            </a:extLst>
          </p:cNvPr>
          <p:cNvSpPr txBox="1">
            <a:spLocks/>
          </p:cNvSpPr>
          <p:nvPr/>
        </p:nvSpPr>
        <p:spPr>
          <a:xfrm>
            <a:off x="351202" y="3469612"/>
            <a:ext cx="3404700" cy="704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ora"/>
              <a:buChar char="●"/>
              <a:defRPr sz="1400" b="0" i="0" u="none" strike="noStrike" cap="none">
                <a:solidFill>
                  <a:schemeClr val="accent4"/>
                </a:solidFill>
                <a:latin typeface="Arial" panose="020B0604020202020204" pitchFamily="34" charset="0"/>
                <a:ea typeface="Lora"/>
                <a:cs typeface="Arial" panose="020B0604020202020204" pitchFamily="34" charset="0"/>
                <a:sym typeface="Lor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ora"/>
              <a:buChar char="○"/>
              <a:defRPr sz="1400" b="0" i="0" u="none" strike="noStrike" cap="none">
                <a:solidFill>
                  <a:schemeClr val="accent4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ora"/>
              <a:buChar char="■"/>
              <a:defRPr sz="1400" b="0" i="0" u="none" strike="noStrike" cap="none">
                <a:solidFill>
                  <a:schemeClr val="accent4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ora"/>
              <a:buChar char="●"/>
              <a:defRPr sz="1400" b="0" i="0" u="none" strike="noStrike" cap="none">
                <a:solidFill>
                  <a:schemeClr val="accent4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ora"/>
              <a:buChar char="○"/>
              <a:defRPr sz="1400" b="0" i="0" u="none" strike="noStrike" cap="none">
                <a:solidFill>
                  <a:schemeClr val="accent4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ora"/>
              <a:buChar char="■"/>
              <a:defRPr sz="1400" b="0" i="0" u="none" strike="noStrike" cap="none">
                <a:solidFill>
                  <a:schemeClr val="accent4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ora"/>
              <a:buChar char="●"/>
              <a:defRPr sz="1400" b="0" i="0" u="none" strike="noStrike" cap="none">
                <a:solidFill>
                  <a:schemeClr val="accent4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ora"/>
              <a:buChar char="○"/>
              <a:defRPr sz="1400" b="0" i="0" u="none" strike="noStrike" cap="none">
                <a:solidFill>
                  <a:schemeClr val="accent4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Lora"/>
              <a:buChar char="■"/>
              <a:defRPr sz="1400" b="0" i="0" u="none" strike="noStrike" cap="none">
                <a:solidFill>
                  <a:schemeClr val="accent4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139700" indent="0">
              <a:buFont typeface="Lora"/>
              <a:buNone/>
            </a:pPr>
            <a:r>
              <a:rPr lang="en-PS" b="1" dirty="0"/>
              <a:t>Cons: </a:t>
            </a:r>
          </a:p>
          <a:p>
            <a:pPr fontAlgn="base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000" dirty="0"/>
              <a:t>Web interface requires a learning curve</a:t>
            </a:r>
          </a:p>
          <a:p>
            <a:pPr fontAlgn="base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000" dirty="0"/>
              <a:t>Custom indicators and API require coding</a:t>
            </a:r>
          </a:p>
          <a:p>
            <a:pPr lvl="1"/>
            <a:endParaRPr lang="en-PS" b="1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0D544FD-1F9C-8330-AAE2-88A263CF08FE}"/>
              </a:ext>
            </a:extLst>
          </p:cNvPr>
          <p:cNvSpPr txBox="1">
            <a:spLocks/>
          </p:cNvSpPr>
          <p:nvPr/>
        </p:nvSpPr>
        <p:spPr>
          <a:xfrm>
            <a:off x="4143350" y="1705404"/>
            <a:ext cx="4772049" cy="704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ora"/>
              <a:buChar char="●"/>
              <a:defRPr sz="1400" b="0" i="0" u="none" strike="noStrike" cap="none">
                <a:solidFill>
                  <a:schemeClr val="accent4"/>
                </a:solidFill>
                <a:latin typeface="Arial" panose="020B0604020202020204" pitchFamily="34" charset="0"/>
                <a:ea typeface="Lora"/>
                <a:cs typeface="Arial" panose="020B0604020202020204" pitchFamily="34" charset="0"/>
                <a:sym typeface="Lor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ora"/>
              <a:buChar char="○"/>
              <a:defRPr sz="1400" b="0" i="0" u="none" strike="noStrike" cap="none">
                <a:solidFill>
                  <a:schemeClr val="accent4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ora"/>
              <a:buChar char="■"/>
              <a:defRPr sz="1400" b="0" i="0" u="none" strike="noStrike" cap="none">
                <a:solidFill>
                  <a:schemeClr val="accent4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ora"/>
              <a:buChar char="●"/>
              <a:defRPr sz="1400" b="0" i="0" u="none" strike="noStrike" cap="none">
                <a:solidFill>
                  <a:schemeClr val="accent4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ora"/>
              <a:buChar char="○"/>
              <a:defRPr sz="1400" b="0" i="0" u="none" strike="noStrike" cap="none">
                <a:solidFill>
                  <a:schemeClr val="accent4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ora"/>
              <a:buChar char="■"/>
              <a:defRPr sz="1400" b="0" i="0" u="none" strike="noStrike" cap="none">
                <a:solidFill>
                  <a:schemeClr val="accent4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ora"/>
              <a:buChar char="●"/>
              <a:defRPr sz="1400" b="0" i="0" u="none" strike="noStrike" cap="none">
                <a:solidFill>
                  <a:schemeClr val="accent4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ora"/>
              <a:buChar char="○"/>
              <a:defRPr sz="1400" b="0" i="0" u="none" strike="noStrike" cap="none">
                <a:solidFill>
                  <a:schemeClr val="accent4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Lora"/>
              <a:buChar char="■"/>
              <a:defRPr sz="1400" b="0" i="0" u="none" strike="noStrike" cap="none">
                <a:solidFill>
                  <a:schemeClr val="accent4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139700" indent="0">
              <a:buFont typeface="Lora"/>
              <a:buNone/>
            </a:pPr>
            <a:r>
              <a:rPr lang="en-PS" b="1" dirty="0"/>
              <a:t>Pros: </a:t>
            </a:r>
          </a:p>
          <a:p>
            <a:pPr fontAlgn="base">
              <a:buFont typeface="Wingdings" pitchFamily="2" charset="2"/>
              <a:buChar char="§"/>
            </a:pPr>
            <a:r>
              <a:rPr lang="en-US" sz="1000" dirty="0"/>
              <a:t>Unlimited articles with investing ideas</a:t>
            </a:r>
          </a:p>
          <a:p>
            <a:pPr fontAlgn="base">
              <a:buFont typeface="Wingdings" pitchFamily="2" charset="2"/>
              <a:buChar char="§"/>
            </a:pPr>
            <a:r>
              <a:rPr lang="en-US" sz="1000" dirty="0"/>
              <a:t>Valuable quant, Wall Street Analyst, and author ratings</a:t>
            </a:r>
          </a:p>
          <a:p>
            <a:pPr fontAlgn="base">
              <a:buFont typeface="Wingdings" pitchFamily="2" charset="2"/>
              <a:buChar char="§"/>
            </a:pPr>
            <a:r>
              <a:rPr lang="en-US" sz="1000" dirty="0"/>
              <a:t>Ability to track personal portfolio performance</a:t>
            </a:r>
          </a:p>
          <a:p>
            <a:pPr fontAlgn="base">
              <a:buFont typeface="Wingdings" pitchFamily="2" charset="2"/>
              <a:buChar char="§"/>
            </a:pPr>
            <a:r>
              <a:rPr lang="en-US" sz="1000" dirty="0"/>
              <a:t>Screening &amp; Comparison tools that let you filter out irrelevant investments</a:t>
            </a:r>
          </a:p>
          <a:p>
            <a:pPr fontAlgn="base">
              <a:buFont typeface="Wingdings" pitchFamily="2" charset="2"/>
              <a:buChar char="§"/>
            </a:pPr>
            <a:r>
              <a:rPr lang="en-US" sz="1000" dirty="0"/>
              <a:t>Concierge service (Pro only) and personalized alerts.</a:t>
            </a:r>
          </a:p>
          <a:p>
            <a:pPr fontAlgn="base">
              <a:buFont typeface="Wingdings" pitchFamily="2" charset="2"/>
              <a:buChar char="§"/>
            </a:pPr>
            <a:r>
              <a:rPr lang="en-US" sz="1000" dirty="0"/>
              <a:t>Several Packages </a:t>
            </a:r>
          </a:p>
          <a:p>
            <a:pPr fontAlgn="base">
              <a:buFont typeface="Wingdings" pitchFamily="2" charset="2"/>
              <a:buChar char="§"/>
            </a:pPr>
            <a:endParaRPr lang="en-US" sz="1000" dirty="0"/>
          </a:p>
          <a:p>
            <a:pPr marL="139700" indent="0" fontAlgn="base">
              <a:buNone/>
            </a:pPr>
            <a:br>
              <a:rPr lang="en-US" dirty="0"/>
            </a:br>
            <a:endParaRPr lang="en-US" dirty="0"/>
          </a:p>
          <a:p>
            <a:pPr lvl="1"/>
            <a:endParaRPr lang="en-P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2A04AF-147A-D416-5C07-3D504C579B0D}"/>
              </a:ext>
            </a:extLst>
          </p:cNvPr>
          <p:cNvSpPr txBox="1"/>
          <p:nvPr/>
        </p:nvSpPr>
        <p:spPr>
          <a:xfrm>
            <a:off x="4143350" y="1296999"/>
            <a:ext cx="4772049" cy="319720"/>
          </a:xfrm>
          <a:prstGeom prst="rect">
            <a:avLst/>
          </a:prstGeom>
          <a:solidFill>
            <a:srgbClr val="D3F9D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seekingalpha.com</a:t>
            </a:r>
            <a:endParaRPr lang="en-PS" b="1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8BB1903-56C5-BA44-182C-3351102F8D27}"/>
              </a:ext>
            </a:extLst>
          </p:cNvPr>
          <p:cNvSpPr txBox="1">
            <a:spLocks/>
          </p:cNvSpPr>
          <p:nvPr/>
        </p:nvSpPr>
        <p:spPr>
          <a:xfrm>
            <a:off x="4206787" y="3526782"/>
            <a:ext cx="4772049" cy="704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ora"/>
              <a:buChar char="●"/>
              <a:defRPr sz="1400" b="0" i="0" u="none" strike="noStrike" cap="none">
                <a:solidFill>
                  <a:schemeClr val="accent4"/>
                </a:solidFill>
                <a:latin typeface="Arial" panose="020B0604020202020204" pitchFamily="34" charset="0"/>
                <a:ea typeface="Lora"/>
                <a:cs typeface="Arial" panose="020B0604020202020204" pitchFamily="34" charset="0"/>
                <a:sym typeface="Lor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ora"/>
              <a:buChar char="○"/>
              <a:defRPr sz="1400" b="0" i="0" u="none" strike="noStrike" cap="none">
                <a:solidFill>
                  <a:schemeClr val="accent4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ora"/>
              <a:buChar char="■"/>
              <a:defRPr sz="1400" b="0" i="0" u="none" strike="noStrike" cap="none">
                <a:solidFill>
                  <a:schemeClr val="accent4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ora"/>
              <a:buChar char="●"/>
              <a:defRPr sz="1400" b="0" i="0" u="none" strike="noStrike" cap="none">
                <a:solidFill>
                  <a:schemeClr val="accent4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ora"/>
              <a:buChar char="○"/>
              <a:defRPr sz="1400" b="0" i="0" u="none" strike="noStrike" cap="none">
                <a:solidFill>
                  <a:schemeClr val="accent4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ora"/>
              <a:buChar char="■"/>
              <a:defRPr sz="1400" b="0" i="0" u="none" strike="noStrike" cap="none">
                <a:solidFill>
                  <a:schemeClr val="accent4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ora"/>
              <a:buChar char="●"/>
              <a:defRPr sz="1400" b="0" i="0" u="none" strike="noStrike" cap="none">
                <a:solidFill>
                  <a:schemeClr val="accent4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ora"/>
              <a:buChar char="○"/>
              <a:defRPr sz="1400" b="0" i="0" u="none" strike="noStrike" cap="none">
                <a:solidFill>
                  <a:schemeClr val="accent4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Lora"/>
              <a:buChar char="■"/>
              <a:defRPr sz="1400" b="0" i="0" u="none" strike="noStrike" cap="none">
                <a:solidFill>
                  <a:schemeClr val="accent4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139700" indent="0">
              <a:buFont typeface="Lora"/>
              <a:buNone/>
            </a:pPr>
            <a:r>
              <a:rPr lang="en-PS" b="1" dirty="0"/>
              <a:t>Cons: </a:t>
            </a:r>
          </a:p>
          <a:p>
            <a:pPr fontAlgn="base">
              <a:buFont typeface="Wingdings" pitchFamily="2" charset="2"/>
              <a:buChar char="§"/>
            </a:pPr>
            <a:r>
              <a:rPr lang="en-US" sz="1000" dirty="0"/>
              <a:t>High cost for casual investors (especially if getting the Pro plan)</a:t>
            </a:r>
          </a:p>
          <a:p>
            <a:pPr fontAlgn="base">
              <a:buFont typeface="Wingdings" pitchFamily="2" charset="2"/>
              <a:buChar char="§"/>
            </a:pPr>
            <a:r>
              <a:rPr lang="en-US" sz="1000" dirty="0"/>
              <a:t>Crowded</a:t>
            </a:r>
          </a:p>
          <a:p>
            <a:pPr fontAlgn="base">
              <a:buFont typeface="Wingdings" pitchFamily="2" charset="2"/>
              <a:buChar char="§"/>
            </a:pPr>
            <a:r>
              <a:rPr lang="en-US" sz="1000" dirty="0"/>
              <a:t>Minimal mutual fund coverage</a:t>
            </a:r>
          </a:p>
          <a:p>
            <a:pPr fontAlgn="base">
              <a:buFont typeface="Wingdings" pitchFamily="2" charset="2"/>
              <a:buChar char="§"/>
            </a:pPr>
            <a:r>
              <a:rPr lang="en-US" sz="1000" dirty="0"/>
              <a:t>Won't invest for you like </a:t>
            </a:r>
            <a:r>
              <a:rPr lang="en-US" sz="1000" dirty="0" err="1"/>
              <a:t>robo</a:t>
            </a:r>
            <a:r>
              <a:rPr lang="en-US" sz="1000" dirty="0"/>
              <a:t>-advisors</a:t>
            </a:r>
          </a:p>
          <a:p>
            <a:pPr lvl="1"/>
            <a:endParaRPr lang="en-PS" b="1" dirty="0"/>
          </a:p>
        </p:txBody>
      </p:sp>
    </p:spTree>
    <p:extLst>
      <p:ext uri="{BB962C8B-B14F-4D97-AF65-F5344CB8AC3E}">
        <p14:creationId xmlns:p14="http://schemas.microsoft.com/office/powerpoint/2010/main" val="2909372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07A8EE-A0ED-0AB7-974C-11202BAC2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S" dirty="0"/>
              <a:t>Data Flow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693116-6E80-4D01-BB25-9E3E3BAF7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6DA18F-0C0F-3C4E-8AA3-65807E406FF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5A5984-8BE2-25B8-7830-56FF0449E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99" y="1028700"/>
            <a:ext cx="8833402" cy="366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82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3A34A3-D15A-1D8E-C09A-B6041FE46F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6EF63D-45FF-7140-B943-93093AEC3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S" dirty="0"/>
              <a:t>Web Application Screens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4B68C-67E8-827F-739A-3238B5BBA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6DA18F-0C0F-3C4E-8AA3-65807E406FF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973373"/>
      </p:ext>
    </p:extLst>
  </p:cSld>
  <p:clrMapOvr>
    <a:masterClrMapping/>
  </p:clrMapOvr>
</p:sld>
</file>

<file path=ppt/theme/theme1.xml><?xml version="1.0" encoding="utf-8"?>
<a:theme xmlns:a="http://schemas.openxmlformats.org/drawingml/2006/main" name="HR Consult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AAE3F3"/>
      </a:accent1>
      <a:accent2>
        <a:srgbClr val="EFEFEF"/>
      </a:accent2>
      <a:accent3>
        <a:srgbClr val="52B9D6"/>
      </a:accent3>
      <a:accent4>
        <a:srgbClr val="434343"/>
      </a:accent4>
      <a:accent5>
        <a:srgbClr val="D4F3FC"/>
      </a:accent5>
      <a:accent6>
        <a:srgbClr val="999999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30015</TotalTime>
  <Words>439</Words>
  <Application>Microsoft Macintosh PowerPoint</Application>
  <PresentationFormat>On-screen Show (16:9)</PresentationFormat>
  <Paragraphs>92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Anton</vt:lpstr>
      <vt:lpstr>Arial</vt:lpstr>
      <vt:lpstr>Impact</vt:lpstr>
      <vt:lpstr>Lora</vt:lpstr>
      <vt:lpstr>Wingdings</vt:lpstr>
      <vt:lpstr>HR Consulting by Slidesgo</vt:lpstr>
      <vt:lpstr>Financial News Headlines Analysis Project - Stock Market  Fin - LAFIO</vt:lpstr>
      <vt:lpstr>Fin-LAFIO Team</vt:lpstr>
      <vt:lpstr>Project Persona </vt:lpstr>
      <vt:lpstr>Problem Statement and Value Proposition </vt:lpstr>
      <vt:lpstr>Fin-LAFIO Idea &amp; Solution </vt:lpstr>
      <vt:lpstr>Fin-LAFIO Features</vt:lpstr>
      <vt:lpstr>Competitors</vt:lpstr>
      <vt:lpstr>Data Flow</vt:lpstr>
      <vt:lpstr>Web Application Screens</vt:lpstr>
      <vt:lpstr>Thank You </vt:lpstr>
    </vt:vector>
  </TitlesOfParts>
  <Manager/>
  <Company>Operational Excellence Consulting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Total Quality Management</dc:title>
  <dc:subject>Quality Management</dc:subject>
  <dc:creator>Allan Ung</dc:creator>
  <cp:keywords>quality control, quality assurance, quality management, total quality management, TQM, zero defects, defect prevention</cp:keywords>
  <dc:description/>
  <cp:lastModifiedBy>Issa Beitouni</cp:lastModifiedBy>
  <cp:revision>5253</cp:revision>
  <cp:lastPrinted>2022-05-25T13:14:38Z</cp:lastPrinted>
  <dcterms:modified xsi:type="dcterms:W3CDTF">2022-05-25T17:10:45Z</dcterms:modified>
  <cp:category/>
</cp:coreProperties>
</file>