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ustic Printed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34" Target="slides/slide18.xml" Type="http://schemas.openxmlformats.org/officeDocument/2006/relationships/slide"/><Relationship Id="rId35" Target="slides/slide19.xml" Type="http://schemas.openxmlformats.org/officeDocument/2006/relationships/slide"/><Relationship Id="rId36" Target="slides/slide20.xml" Type="http://schemas.openxmlformats.org/officeDocument/2006/relationships/slide"/><Relationship Id="rId37" Target="slides/slide21.xml" Type="http://schemas.openxmlformats.org/officeDocument/2006/relationships/slide"/><Relationship Id="rId38" Target="slides/slide22.xml" Type="http://schemas.openxmlformats.org/officeDocument/2006/relationships/slide"/><Relationship Id="rId39" Target="slides/slide23.xml" Type="http://schemas.openxmlformats.org/officeDocument/2006/relationships/slide"/><Relationship Id="rId4" Target="theme/theme1.xml" Type="http://schemas.openxmlformats.org/officeDocument/2006/relationships/theme"/><Relationship Id="rId40" Target="slides/slide24.xml" Type="http://schemas.openxmlformats.org/officeDocument/2006/relationships/slide"/><Relationship Id="rId41" Target="slides/slide25.xml" Type="http://schemas.openxmlformats.org/officeDocument/2006/relationships/slide"/><Relationship Id="rId42" Target="slides/slide2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jpe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55.png" Type="http://schemas.openxmlformats.org/officeDocument/2006/relationships/image"/><Relationship Id="rId26" Target="../media/image56.svg" Type="http://schemas.openxmlformats.org/officeDocument/2006/relationships/image"/><Relationship Id="rId27" Target="../media/image57.png" Type="http://schemas.openxmlformats.org/officeDocument/2006/relationships/image"/><Relationship Id="rId28" Target="../media/image58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jpe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463201" y="1125744"/>
            <a:ext cx="14744346" cy="282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3"/>
              </a:lnSpc>
            </a:pPr>
            <a:r>
              <a:rPr lang="en-US" sz="11230" spc="-673">
                <a:solidFill>
                  <a:srgbClr val="0B4E7C"/>
                </a:solidFill>
                <a:latin typeface="Rustic Printed"/>
              </a:rPr>
              <a:t>COMPUTER SECURITY </a:t>
            </a:r>
          </a:p>
          <a:p>
            <a:pPr algn="ctr" marL="0" indent="0" lvl="0">
              <a:lnSpc>
                <a:spcPts val="9433"/>
              </a:lnSpc>
            </a:pPr>
            <a:r>
              <a:rPr lang="en-US" sz="11230" spc="-673">
                <a:solidFill>
                  <a:srgbClr val="0B4E7C"/>
                </a:solidFill>
                <a:latin typeface="Rustic Printed"/>
              </a:rPr>
              <a:t>PROJECT PRESENTATION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11135" y="4447445"/>
            <a:ext cx="11048478" cy="69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5192" spc="327" u="sng">
                <a:solidFill>
                  <a:srgbClr val="0B4E7C"/>
                </a:solidFill>
                <a:latin typeface="Canva Sans Bold"/>
              </a:rPr>
              <a:t>Tool:</a:t>
            </a:r>
            <a:r>
              <a:rPr lang="en-US" sz="5192" spc="327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5192" spc="327">
                <a:solidFill>
                  <a:srgbClr val="155C94"/>
                </a:solidFill>
                <a:latin typeface="Canva Sans Medium"/>
              </a:rPr>
              <a:t>gobuster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40198" y="5574259"/>
            <a:ext cx="12071330" cy="307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6149" spc="-368">
                <a:solidFill>
                  <a:srgbClr val="0B4E7C"/>
                </a:solidFill>
                <a:latin typeface="Rustic Printed"/>
              </a:rPr>
              <a:t>1905097: ABRAR MAHMUD</a:t>
            </a:r>
          </a:p>
          <a:p>
            <a:pPr algn="ctr">
              <a:lnSpc>
                <a:spcPts val="882"/>
              </a:lnSpc>
            </a:pPr>
          </a:p>
          <a:p>
            <a:pPr algn="ctr">
              <a:lnSpc>
                <a:spcPts val="5165"/>
              </a:lnSpc>
            </a:pPr>
            <a:r>
              <a:rPr lang="en-US" sz="6149" spc="-368">
                <a:solidFill>
                  <a:srgbClr val="0B4E7C"/>
                </a:solidFill>
                <a:latin typeface="Rustic Printed"/>
              </a:rPr>
              <a:t>1905105: SHAHRIAR RAJ</a:t>
            </a:r>
          </a:p>
          <a:p>
            <a:pPr algn="ctr">
              <a:lnSpc>
                <a:spcPts val="4913"/>
              </a:lnSpc>
            </a:pPr>
          </a:p>
          <a:p>
            <a:pPr algn="ctr" marL="0" indent="0" lvl="0">
              <a:lnSpc>
                <a:spcPts val="6173"/>
              </a:lnSpc>
            </a:pPr>
            <a:r>
              <a:rPr lang="en-US" sz="7349" spc="-440" u="sng">
                <a:solidFill>
                  <a:srgbClr val="4C1E7A"/>
                </a:solidFill>
                <a:latin typeface="Rustic Printed"/>
              </a:rPr>
              <a:t>SUPERVISED BY:</a:t>
            </a:r>
            <a:r>
              <a:rPr lang="en-US" sz="7349" spc="-440">
                <a:solidFill>
                  <a:srgbClr val="4C1E7A"/>
                </a:solidFill>
                <a:latin typeface="Rustic Printed"/>
              </a:rPr>
              <a:t> A.K.M. MEHEDI HASAN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68528" y="1790898"/>
            <a:ext cx="14732821" cy="7067150"/>
          </a:xfrm>
          <a:custGeom>
            <a:avLst/>
            <a:gdLst/>
            <a:ahLst/>
            <a:cxnLst/>
            <a:rect r="r" b="b" t="t" l="l"/>
            <a:pathLst>
              <a:path h="7067150" w="14732821">
                <a:moveTo>
                  <a:pt x="0" y="0"/>
                </a:moveTo>
                <a:lnTo>
                  <a:pt x="14732821" y="0"/>
                </a:lnTo>
                <a:lnTo>
                  <a:pt x="14732821" y="7067150"/>
                </a:lnTo>
                <a:lnTo>
                  <a:pt x="0" y="7067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521" y="250188"/>
            <a:ext cx="15928828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0B4E7C"/>
                </a:solidFill>
                <a:latin typeface="Canva Sans Bold"/>
              </a:rPr>
              <a:t>We will now see some output of dns busting: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3</a:t>
            </a:r>
            <a:r>
              <a:rPr lang="en-US" sz="4599" u="sng">
                <a:solidFill>
                  <a:srgbClr val="0B4E7C"/>
                </a:solidFill>
                <a:latin typeface="Canva Sans Bold"/>
              </a:rPr>
              <a:t>. Vhost Busting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464354" y="2684911"/>
            <a:ext cx="18288000" cy="114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sz="3264">
                <a:solidFill>
                  <a:srgbClr val="0B4E7C"/>
                </a:solidFill>
                <a:latin typeface="Canva Sans Medium"/>
              </a:rPr>
              <a:t>gobuster vhost -u cse.buet.ac.bd -w small.txt -t 25 --append-domain  &gt; result2.txt</a:t>
            </a:r>
          </a:p>
          <a:p>
            <a:pPr algn="ctr">
              <a:lnSpc>
                <a:spcPts val="470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7065" y="3762781"/>
            <a:ext cx="14902668" cy="380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-u:  base url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flag 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--append-domain : 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puts the host name before the base url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4686" y="1449293"/>
            <a:ext cx="14342926" cy="7178980"/>
          </a:xfrm>
          <a:custGeom>
            <a:avLst/>
            <a:gdLst/>
            <a:ahLst/>
            <a:cxnLst/>
            <a:rect r="r" b="b" t="t" l="l"/>
            <a:pathLst>
              <a:path h="7178980" w="14342926">
                <a:moveTo>
                  <a:pt x="0" y="0"/>
                </a:moveTo>
                <a:lnTo>
                  <a:pt x="14342926" y="0"/>
                </a:lnTo>
                <a:lnTo>
                  <a:pt x="14342926" y="7178981"/>
                </a:lnTo>
                <a:lnTo>
                  <a:pt x="0" y="7178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521" y="250188"/>
            <a:ext cx="15928828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0B4E7C"/>
                </a:solidFill>
                <a:latin typeface="Canva Sans Bold"/>
              </a:rPr>
              <a:t>We will now see some output of vhost busting: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4</a:t>
            </a:r>
            <a:r>
              <a:rPr lang="en-US" sz="4599" u="sng">
                <a:solidFill>
                  <a:srgbClr val="0B4E7C"/>
                </a:solidFill>
                <a:latin typeface="Canva Sans Bold"/>
              </a:rPr>
              <a:t>. FUZZ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9611" y="2632426"/>
            <a:ext cx="17002122" cy="171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9"/>
              </a:lnSpc>
            </a:pPr>
            <a:r>
              <a:rPr lang="en-US" sz="3264">
                <a:solidFill>
                  <a:srgbClr val="0B4E7C"/>
                </a:solidFill>
                <a:latin typeface="Canva Sans Medium"/>
              </a:rPr>
              <a:t>gobuster fuzz -u https://play.picoctf.org/practice?FUZZ=1 -w lowercase-headers -b 400,301 &gt; fuzz2.txt</a:t>
            </a:r>
          </a:p>
          <a:p>
            <a:pPr>
              <a:lnSpc>
                <a:spcPts val="470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9611" y="5284840"/>
            <a:ext cx="12309417" cy="471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377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377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4729"/>
              </a:lnSpc>
            </a:pP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-u : url flag</a:t>
            </a: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-w : wordlist flag</a:t>
            </a: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-t : thread flag</a:t>
            </a: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-e : expanded flag</a:t>
            </a:r>
          </a:p>
          <a:p>
            <a:pPr>
              <a:lnSpc>
                <a:spcPts val="4729"/>
              </a:lnSpc>
            </a:pPr>
            <a:r>
              <a:rPr lang="en-US" sz="3377">
                <a:solidFill>
                  <a:srgbClr val="0B4E7C"/>
                </a:solidFill>
                <a:latin typeface="Canva Sans Bold"/>
              </a:rPr>
              <a:t>-b : block flag</a:t>
            </a:r>
          </a:p>
          <a:p>
            <a:pPr>
              <a:lnSpc>
                <a:spcPts val="41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232" y="1645409"/>
            <a:ext cx="16389535" cy="7612891"/>
          </a:xfrm>
          <a:custGeom>
            <a:avLst/>
            <a:gdLst/>
            <a:ahLst/>
            <a:cxnLst/>
            <a:rect r="r" b="b" t="t" l="l"/>
            <a:pathLst>
              <a:path h="7612891" w="16389535">
                <a:moveTo>
                  <a:pt x="0" y="0"/>
                </a:moveTo>
                <a:lnTo>
                  <a:pt x="16389536" y="0"/>
                </a:lnTo>
                <a:lnTo>
                  <a:pt x="16389536" y="7612891"/>
                </a:lnTo>
                <a:lnTo>
                  <a:pt x="0" y="7612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521" y="250188"/>
            <a:ext cx="15928828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0B4E7C"/>
                </a:solidFill>
                <a:latin typeface="Canva Sans Bold"/>
              </a:rPr>
              <a:t>We will now see some output of fuzz: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5</a:t>
            </a:r>
            <a:r>
              <a:rPr lang="en-US" sz="4599" u="sng">
                <a:solidFill>
                  <a:srgbClr val="0B4E7C"/>
                </a:solidFill>
                <a:latin typeface="Canva Sans Bold"/>
              </a:rPr>
              <a:t>. GCS Bucket Busting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065" y="2684911"/>
            <a:ext cx="17316581" cy="114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9"/>
              </a:lnSpc>
            </a:pPr>
            <a:r>
              <a:rPr lang="en-US" sz="3264">
                <a:solidFill>
                  <a:srgbClr val="0B4E7C"/>
                </a:solidFill>
                <a:latin typeface="Canva Sans Medium"/>
              </a:rPr>
              <a:t>gobuster gcs -w s3words.txt -t 10 &gt; gcs1.txt </a:t>
            </a:r>
          </a:p>
          <a:p>
            <a:pPr algn="ctr">
              <a:lnSpc>
                <a:spcPts val="470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7065" y="4497568"/>
            <a:ext cx="14902668" cy="316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-u:  base url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flag 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6102" y="2121739"/>
            <a:ext cx="10426017" cy="7570690"/>
          </a:xfrm>
          <a:custGeom>
            <a:avLst/>
            <a:gdLst/>
            <a:ahLst/>
            <a:cxnLst/>
            <a:rect r="r" b="b" t="t" l="l"/>
            <a:pathLst>
              <a:path h="7570690" w="10426017">
                <a:moveTo>
                  <a:pt x="0" y="0"/>
                </a:moveTo>
                <a:lnTo>
                  <a:pt x="10426017" y="0"/>
                </a:lnTo>
                <a:lnTo>
                  <a:pt x="10426017" y="7570690"/>
                </a:lnTo>
                <a:lnTo>
                  <a:pt x="0" y="7570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53" r="0" b="-575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Output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4218" y="2676725"/>
            <a:ext cx="12079388" cy="6983530"/>
          </a:xfrm>
          <a:custGeom>
            <a:avLst/>
            <a:gdLst/>
            <a:ahLst/>
            <a:cxnLst/>
            <a:rect r="r" b="b" t="t" l="l"/>
            <a:pathLst>
              <a:path h="6983530" w="12079388">
                <a:moveTo>
                  <a:pt x="0" y="0"/>
                </a:moveTo>
                <a:lnTo>
                  <a:pt x="12079387" y="0"/>
                </a:lnTo>
                <a:lnTo>
                  <a:pt x="12079387" y="6983530"/>
                </a:lnTo>
                <a:lnTo>
                  <a:pt x="0" y="6983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60" t="-5986" r="-366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0868145" cy="69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Canva Sans Medium"/>
              </a:rPr>
              <a:t>We can find the files in the </a:t>
            </a:r>
            <a:r>
              <a:rPr lang="en-US" sz="4105">
                <a:solidFill>
                  <a:srgbClr val="004AAD"/>
                </a:solidFill>
                <a:latin typeface="Canva Sans Medium"/>
              </a:rPr>
              <a:t>mediaLink</a:t>
            </a:r>
            <a:r>
              <a:rPr lang="en-US" sz="4105">
                <a:solidFill>
                  <a:srgbClr val="000000"/>
                </a:solidFill>
                <a:latin typeface="Canva Sans Medium"/>
              </a:rPr>
              <a:t> part.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9247" y="4060037"/>
            <a:ext cx="14837987" cy="4108863"/>
          </a:xfrm>
          <a:custGeom>
            <a:avLst/>
            <a:gdLst/>
            <a:ahLst/>
            <a:cxnLst/>
            <a:rect r="r" b="b" t="t" l="l"/>
            <a:pathLst>
              <a:path h="4108863" w="14837987">
                <a:moveTo>
                  <a:pt x="0" y="0"/>
                </a:moveTo>
                <a:lnTo>
                  <a:pt x="14837987" y="0"/>
                </a:lnTo>
                <a:lnTo>
                  <a:pt x="14837987" y="4108863"/>
                </a:lnTo>
                <a:lnTo>
                  <a:pt x="0" y="4108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2" r="-9054" b="-18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9247" y="952500"/>
            <a:ext cx="12654201" cy="214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Canva Sans Medium"/>
              </a:rPr>
              <a:t>But most of them do not give us our desired file!!!!</a:t>
            </a:r>
          </a:p>
          <a:p>
            <a:pPr algn="ctr">
              <a:lnSpc>
                <a:spcPts val="5747"/>
              </a:lnSpc>
            </a:pPr>
          </a:p>
          <a:p>
            <a:pPr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Canva Sans Medium"/>
              </a:rPr>
              <a:t>We get Status 403!!!!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"/>
            <a:ext cx="18288000" cy="69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Canva Sans Bold"/>
              </a:rPr>
              <a:t> We ran a python code on the links and found the following files: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6204" y="2153044"/>
            <a:ext cx="17125653" cy="699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8401" indent="-389201" lvl="1">
              <a:lnSpc>
                <a:spcPts val="5047"/>
              </a:lnSpc>
              <a:buFont typeface="Arial"/>
              <a:buChar char="•"/>
            </a:pPr>
            <a:r>
              <a:rPr lang="en-US" sz="3605">
                <a:solidFill>
                  <a:srgbClr val="000000"/>
                </a:solidFill>
                <a:latin typeface="Canva Sans Medium"/>
              </a:rPr>
              <a:t>https://storage.googleapis.com/download/storage/v1/b/a12345678/o/sample.PNG?generation=1705057092753134&amp;alt=media</a:t>
            </a:r>
          </a:p>
          <a:p>
            <a:pPr marL="778401" indent="-389201" lvl="1">
              <a:lnSpc>
                <a:spcPts val="5047"/>
              </a:lnSpc>
              <a:buFont typeface="Arial"/>
              <a:buChar char="•"/>
            </a:pPr>
            <a:r>
              <a:rPr lang="en-US" sz="3605">
                <a:solidFill>
                  <a:srgbClr val="000000"/>
                </a:solidFill>
                <a:latin typeface="Canva Sans Medium"/>
              </a:rPr>
              <a:t>https://storage.googleapis.com/download/storage/v1/b/aagc/o/files%2FAAGC%20Detailed%20Guidelines%20v6Feb24.docx?generation=1708307589385844&amp;alt=media</a:t>
            </a:r>
          </a:p>
          <a:p>
            <a:pPr marL="778401" indent="-389201" lvl="1">
              <a:lnSpc>
                <a:spcPts val="5047"/>
              </a:lnSpc>
              <a:buFont typeface="Arial"/>
              <a:buChar char="•"/>
            </a:pPr>
            <a:r>
              <a:rPr lang="en-US" sz="3605">
                <a:solidFill>
                  <a:srgbClr val="000000"/>
                </a:solidFill>
                <a:latin typeface="Canva Sans Medium"/>
              </a:rPr>
              <a:t>https://storage.googleapis.com/download/storage/v1/b/aires/o/070.png?generation=1652453845302131&amp;alt=media</a:t>
            </a:r>
          </a:p>
          <a:p>
            <a:pPr marL="778401" indent="-389201" lvl="1">
              <a:lnSpc>
                <a:spcPts val="5047"/>
              </a:lnSpc>
              <a:buFont typeface="Arial"/>
              <a:buChar char="•"/>
            </a:pPr>
            <a:r>
              <a:rPr lang="en-US" sz="3605">
                <a:solidFill>
                  <a:srgbClr val="000000"/>
                </a:solidFill>
                <a:latin typeface="Canva Sans Medium"/>
              </a:rPr>
              <a:t>https://storage.googleapis.com/download/storage/v1/b/ayla/o/Ayla-International-School.png?generation=1683854239215847&amp;alt=media</a:t>
            </a:r>
          </a:p>
          <a:p>
            <a:pPr marL="778401" indent="-389201" lvl="1">
              <a:lnSpc>
                <a:spcPts val="5047"/>
              </a:lnSpc>
              <a:buFont typeface="Arial"/>
              <a:buChar char="•"/>
            </a:pPr>
            <a:r>
              <a:rPr lang="en-US" sz="3605">
                <a:solidFill>
                  <a:srgbClr val="000000"/>
                </a:solidFill>
                <a:latin typeface="Canva Sans Medium"/>
              </a:rPr>
              <a:t>https://storage.googleapis.com/download/storage/v1/b/backman/o/Test%2F?generation=1685960019315847&amp;alt=media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2340" y="1028700"/>
            <a:ext cx="3767739" cy="3767739"/>
          </a:xfrm>
          <a:custGeom>
            <a:avLst/>
            <a:gdLst/>
            <a:ahLst/>
            <a:cxnLst/>
            <a:rect r="r" b="b" t="t" l="l"/>
            <a:pathLst>
              <a:path h="3767739" w="3767739">
                <a:moveTo>
                  <a:pt x="0" y="0"/>
                </a:moveTo>
                <a:lnTo>
                  <a:pt x="3767739" y="0"/>
                </a:lnTo>
                <a:lnTo>
                  <a:pt x="3767739" y="3767739"/>
                </a:lnTo>
                <a:lnTo>
                  <a:pt x="0" y="3767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46249" y="5827866"/>
            <a:ext cx="1103830" cy="1103830"/>
          </a:xfrm>
          <a:custGeom>
            <a:avLst/>
            <a:gdLst/>
            <a:ahLst/>
            <a:cxnLst/>
            <a:rect r="r" b="b" t="t" l="l"/>
            <a:pathLst>
              <a:path h="1103830" w="1103830">
                <a:moveTo>
                  <a:pt x="0" y="0"/>
                </a:moveTo>
                <a:lnTo>
                  <a:pt x="1103830" y="0"/>
                </a:lnTo>
                <a:lnTo>
                  <a:pt x="1103830" y="1103829"/>
                </a:lnTo>
                <a:lnTo>
                  <a:pt x="0" y="1103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55407" y="5678416"/>
            <a:ext cx="751378" cy="751378"/>
          </a:xfrm>
          <a:custGeom>
            <a:avLst/>
            <a:gdLst/>
            <a:ahLst/>
            <a:cxnLst/>
            <a:rect r="r" b="b" t="t" l="l"/>
            <a:pathLst>
              <a:path h="751378" w="751378">
                <a:moveTo>
                  <a:pt x="0" y="0"/>
                </a:moveTo>
                <a:lnTo>
                  <a:pt x="751378" y="0"/>
                </a:lnTo>
                <a:lnTo>
                  <a:pt x="751378" y="751378"/>
                </a:lnTo>
                <a:lnTo>
                  <a:pt x="0" y="751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05820" y="5827866"/>
            <a:ext cx="937319" cy="937319"/>
          </a:xfrm>
          <a:custGeom>
            <a:avLst/>
            <a:gdLst/>
            <a:ahLst/>
            <a:cxnLst/>
            <a:rect r="r" b="b" t="t" l="l"/>
            <a:pathLst>
              <a:path h="937319" w="937319">
                <a:moveTo>
                  <a:pt x="0" y="0"/>
                </a:moveTo>
                <a:lnTo>
                  <a:pt x="937319" y="0"/>
                </a:lnTo>
                <a:lnTo>
                  <a:pt x="937319" y="937318"/>
                </a:lnTo>
                <a:lnTo>
                  <a:pt x="0" y="93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06785" y="7228918"/>
            <a:ext cx="1730483" cy="1730483"/>
          </a:xfrm>
          <a:custGeom>
            <a:avLst/>
            <a:gdLst/>
            <a:ahLst/>
            <a:cxnLst/>
            <a:rect r="r" b="b" t="t" l="l"/>
            <a:pathLst>
              <a:path h="1730483" w="1730483">
                <a:moveTo>
                  <a:pt x="0" y="0"/>
                </a:moveTo>
                <a:lnTo>
                  <a:pt x="1730483" y="0"/>
                </a:lnTo>
                <a:lnTo>
                  <a:pt x="1730483" y="1730484"/>
                </a:lnTo>
                <a:lnTo>
                  <a:pt x="0" y="1730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4950" y="766678"/>
            <a:ext cx="8435223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</a:rPr>
              <a:t>Introduction: gobuster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4950" y="4187754"/>
            <a:ext cx="8889319" cy="352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24"/>
              </a:lnSpc>
              <a:spcBef>
                <a:spcPct val="0"/>
              </a:spcBef>
            </a:pPr>
            <a:r>
              <a:rPr lang="en-US" sz="3499" spc="209">
                <a:solidFill>
                  <a:srgbClr val="0B4E7C"/>
                </a:solidFill>
                <a:latin typeface="Canva Sans Bold"/>
              </a:rPr>
              <a:t>gobuster </a:t>
            </a:r>
            <a:r>
              <a:rPr lang="en-US" sz="3499" spc="209">
                <a:solidFill>
                  <a:srgbClr val="0B4E7C"/>
                </a:solidFill>
                <a:latin typeface="Canva Sans Medium"/>
              </a:rPr>
              <a:t>is a linux security tool used for busting vulnerable web files and directories. It is written in “</a:t>
            </a:r>
            <a:r>
              <a:rPr lang="en-US" sz="3499" spc="209">
                <a:solidFill>
                  <a:srgbClr val="0B4E7C"/>
                </a:solidFill>
                <a:latin typeface="Canva Sans Bold"/>
              </a:rPr>
              <a:t>go</a:t>
            </a:r>
            <a:r>
              <a:rPr lang="en-US" sz="3499" spc="209">
                <a:solidFill>
                  <a:srgbClr val="0B4E7C"/>
                </a:solidFill>
                <a:latin typeface="Canva Sans Medium"/>
              </a:rPr>
              <a:t>” language. Primary objective of using this tool is to find hidden web files.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312079"/>
            <a:ext cx="12150457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B4E7C"/>
                </a:solidFill>
                <a:latin typeface="Canva Sans Bold"/>
              </a:rPr>
              <a:t>Link To github: </a:t>
            </a:r>
            <a:r>
              <a:rPr lang="en-US" sz="3799">
                <a:solidFill>
                  <a:srgbClr val="0B4E7C"/>
                </a:solidFill>
                <a:latin typeface="Canva Sans Medium"/>
                <a:ea typeface="Canva Sans Medium"/>
              </a:rPr>
              <a:t>https://g﻿ithub.com/OJ/gobuster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6204" y="3339845"/>
            <a:ext cx="16996202" cy="3554825"/>
          </a:xfrm>
          <a:custGeom>
            <a:avLst/>
            <a:gdLst/>
            <a:ahLst/>
            <a:cxnLst/>
            <a:rect r="r" b="b" t="t" l="l"/>
            <a:pathLst>
              <a:path h="3554825" w="16996202">
                <a:moveTo>
                  <a:pt x="0" y="0"/>
                </a:moveTo>
                <a:lnTo>
                  <a:pt x="16996202" y="0"/>
                </a:lnTo>
                <a:lnTo>
                  <a:pt x="16996202" y="3554825"/>
                </a:lnTo>
                <a:lnTo>
                  <a:pt x="0" y="355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7" r="-2264" b="-209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204" y="952500"/>
            <a:ext cx="15545944" cy="69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Canva Sans Bold"/>
              </a:rPr>
              <a:t>And many more............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96" y="3266987"/>
            <a:ext cx="18121304" cy="5000644"/>
          </a:xfrm>
          <a:custGeom>
            <a:avLst/>
            <a:gdLst/>
            <a:ahLst/>
            <a:cxnLst/>
            <a:rect r="r" b="b" t="t" l="l"/>
            <a:pathLst>
              <a:path h="5000644" w="18121304">
                <a:moveTo>
                  <a:pt x="0" y="0"/>
                </a:moveTo>
                <a:lnTo>
                  <a:pt x="18121304" y="0"/>
                </a:lnTo>
                <a:lnTo>
                  <a:pt x="18121304" y="5000644"/>
                </a:lnTo>
                <a:lnTo>
                  <a:pt x="0" y="5000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67" t="0" r="-1649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204" y="952500"/>
            <a:ext cx="15545944" cy="69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Canva Sans Bold"/>
              </a:rPr>
              <a:t>The files we found are shown below: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6</a:t>
            </a:r>
            <a:r>
              <a:rPr lang="en-US" sz="4599" u="sng">
                <a:solidFill>
                  <a:srgbClr val="0B4E7C"/>
                </a:solidFill>
                <a:latin typeface="Canva Sans Bold"/>
              </a:rPr>
              <a:t>. S3 Bucket Busting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065" y="2684911"/>
            <a:ext cx="17316581" cy="114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9"/>
              </a:lnSpc>
            </a:pPr>
            <a:r>
              <a:rPr lang="en-US" sz="3264">
                <a:solidFill>
                  <a:srgbClr val="0B4E7C"/>
                </a:solidFill>
                <a:latin typeface="Canva Sans Medium"/>
              </a:rPr>
              <a:t>gobuster s3 -w s3words.txt -t 10 &gt; s31.txt  </a:t>
            </a:r>
          </a:p>
          <a:p>
            <a:pPr algn="ctr">
              <a:lnSpc>
                <a:spcPts val="470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7065" y="4497568"/>
            <a:ext cx="14902668" cy="316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-u:  base url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flag 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7339" y="2064661"/>
            <a:ext cx="13541086" cy="7467101"/>
          </a:xfrm>
          <a:custGeom>
            <a:avLst/>
            <a:gdLst/>
            <a:ahLst/>
            <a:cxnLst/>
            <a:rect r="r" b="b" t="t" l="l"/>
            <a:pathLst>
              <a:path h="7467101" w="13541086">
                <a:moveTo>
                  <a:pt x="0" y="0"/>
                </a:moveTo>
                <a:lnTo>
                  <a:pt x="13541086" y="0"/>
                </a:lnTo>
                <a:lnTo>
                  <a:pt x="13541086" y="7467101"/>
                </a:lnTo>
                <a:lnTo>
                  <a:pt x="0" y="7467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2521" y="250188"/>
            <a:ext cx="15928828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0B4E7C"/>
                </a:solidFill>
                <a:latin typeface="Canva Sans Bold"/>
              </a:rPr>
              <a:t>We will now see some output of s3 Bucket Busting: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7</a:t>
            </a:r>
            <a:r>
              <a:rPr lang="en-US" sz="4599" u="sng">
                <a:solidFill>
                  <a:srgbClr val="0B4E7C"/>
                </a:solidFill>
                <a:latin typeface="Canva Sans Bold"/>
              </a:rPr>
              <a:t>. TFTP Busting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065" y="2684911"/>
            <a:ext cx="17316581" cy="114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9"/>
              </a:lnSpc>
            </a:pPr>
            <a:r>
              <a:rPr lang="en-US" sz="3264">
                <a:solidFill>
                  <a:srgbClr val="0B4E7C"/>
                </a:solidFill>
                <a:latin typeface="Canva Sans Medium"/>
              </a:rPr>
              <a:t>gobuster tftp -s 127.0.0.1 -w tftpwords.txt </a:t>
            </a:r>
          </a:p>
          <a:p>
            <a:pPr algn="ctr">
              <a:lnSpc>
                <a:spcPts val="470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7065" y="4497568"/>
            <a:ext cx="14902668" cy="316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-s:  server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flag 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8330292"/>
            <a:ext cx="17597653" cy="61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Medium"/>
              </a:rPr>
              <a:t>We can find the files in the tftp server of our localhost using this command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4450" y="2526380"/>
            <a:ext cx="16799099" cy="7307566"/>
          </a:xfrm>
          <a:custGeom>
            <a:avLst/>
            <a:gdLst/>
            <a:ahLst/>
            <a:cxnLst/>
            <a:rect r="r" b="b" t="t" l="l"/>
            <a:pathLst>
              <a:path h="7307566" w="16799099">
                <a:moveTo>
                  <a:pt x="0" y="0"/>
                </a:moveTo>
                <a:lnTo>
                  <a:pt x="16799100" y="0"/>
                </a:lnTo>
                <a:lnTo>
                  <a:pt x="16799100" y="7307566"/>
                </a:lnTo>
                <a:lnTo>
                  <a:pt x="0" y="730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46" r="-39" b="-374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8901" y="942975"/>
            <a:ext cx="12895898" cy="77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  <a:spcBef>
                <a:spcPct val="0"/>
              </a:spcBef>
            </a:pPr>
            <a:r>
              <a:rPr lang="en-US" sz="4605">
                <a:solidFill>
                  <a:srgbClr val="000000"/>
                </a:solidFill>
                <a:latin typeface="Canva Sans Medium"/>
              </a:rPr>
              <a:t>We found the following file on the tftp server: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755" y="1028700"/>
            <a:ext cx="7806548" cy="6898150"/>
          </a:xfrm>
          <a:custGeom>
            <a:avLst/>
            <a:gdLst/>
            <a:ahLst/>
            <a:cxnLst/>
            <a:rect r="r" b="b" t="t" l="l"/>
            <a:pathLst>
              <a:path h="6898150" w="7806548">
                <a:moveTo>
                  <a:pt x="0" y="0"/>
                </a:moveTo>
                <a:lnTo>
                  <a:pt x="7806549" y="0"/>
                </a:lnTo>
                <a:lnTo>
                  <a:pt x="7806549" y="6898150"/>
                </a:lnTo>
                <a:lnTo>
                  <a:pt x="0" y="689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065137" y="1028700"/>
            <a:ext cx="7806548" cy="6898150"/>
          </a:xfrm>
          <a:custGeom>
            <a:avLst/>
            <a:gdLst/>
            <a:ahLst/>
            <a:cxnLst/>
            <a:rect r="r" b="b" t="t" l="l"/>
            <a:pathLst>
              <a:path h="6898150" w="7806548">
                <a:moveTo>
                  <a:pt x="0" y="0"/>
                </a:moveTo>
                <a:lnTo>
                  <a:pt x="7806548" y="0"/>
                </a:lnTo>
                <a:lnTo>
                  <a:pt x="7806548" y="6898150"/>
                </a:lnTo>
                <a:lnTo>
                  <a:pt x="0" y="6898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727977" y="1559483"/>
            <a:ext cx="3232888" cy="162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2"/>
              </a:lnSpc>
              <a:spcBef>
                <a:spcPct val="0"/>
              </a:spcBef>
            </a:pPr>
            <a:r>
              <a:rPr lang="en-US" sz="5919" spc="-355">
                <a:solidFill>
                  <a:srgbClr val="FFFFFF"/>
                </a:solidFill>
                <a:latin typeface="Rustic Printed"/>
              </a:rPr>
              <a:t>Why use gobuster?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96008" y="1766416"/>
            <a:ext cx="4727515" cy="163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21"/>
              </a:lnSpc>
              <a:spcBef>
                <a:spcPct val="0"/>
              </a:spcBef>
            </a:pPr>
            <a:r>
              <a:rPr lang="en-US" sz="5855" spc="-351">
                <a:solidFill>
                  <a:srgbClr val="0B4E7C"/>
                </a:solidFill>
                <a:latin typeface="Rustic Printed"/>
              </a:rPr>
              <a:t>Challenges of Using gobuster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92313" y="3813553"/>
            <a:ext cx="6752195" cy="159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3613" indent="-321806" lvl="1">
              <a:lnSpc>
                <a:spcPts val="4262"/>
              </a:lnSpc>
              <a:buFont typeface="Arial"/>
              <a:buChar char="•"/>
            </a:pPr>
            <a:r>
              <a:rPr lang="en-US" sz="2981">
                <a:solidFill>
                  <a:srgbClr val="0B4E7C"/>
                </a:solidFill>
                <a:latin typeface="Canva Sans Medium"/>
              </a:rPr>
              <a:t>If there are fluctuations in network or network speed is not that good, it doesn’t work well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8056" y="3464653"/>
            <a:ext cx="5913947" cy="313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7822" indent="-313911" lvl="1">
              <a:lnSpc>
                <a:spcPts val="4158"/>
              </a:lnSpc>
              <a:buFont typeface="Arial"/>
              <a:buChar char="•"/>
            </a:pPr>
            <a:r>
              <a:rPr lang="en-US" sz="2907">
                <a:solidFill>
                  <a:srgbClr val="FFFFFF"/>
                </a:solidFill>
                <a:latin typeface="Canva Sans Medium"/>
              </a:rPr>
              <a:t>It is free and OpenSource</a:t>
            </a:r>
          </a:p>
          <a:p>
            <a:pPr algn="just" marL="627822" indent="-313911" lvl="1">
              <a:lnSpc>
                <a:spcPts val="4158"/>
              </a:lnSpc>
              <a:buFont typeface="Arial"/>
              <a:buChar char="•"/>
            </a:pPr>
            <a:r>
              <a:rPr lang="en-US" sz="2907">
                <a:solidFill>
                  <a:srgbClr val="FFFFFF"/>
                </a:solidFill>
                <a:latin typeface="Canva Sans Medium"/>
              </a:rPr>
              <a:t>It is fast and easy to run</a:t>
            </a:r>
          </a:p>
          <a:p>
            <a:pPr algn="just" marL="627822" indent="-313911" lvl="1">
              <a:lnSpc>
                <a:spcPts val="4158"/>
              </a:lnSpc>
              <a:buFont typeface="Arial"/>
              <a:buChar char="•"/>
            </a:pPr>
            <a:r>
              <a:rPr lang="en-US" sz="2907">
                <a:solidFill>
                  <a:srgbClr val="FFFFFF"/>
                </a:solidFill>
                <a:latin typeface="Canva Sans Medium"/>
              </a:rPr>
              <a:t>Can be used with customized wordlists</a:t>
            </a:r>
          </a:p>
          <a:p>
            <a:pPr algn="just" marL="627822" indent="-313911" lvl="1">
              <a:lnSpc>
                <a:spcPts val="4158"/>
              </a:lnSpc>
              <a:buFont typeface="Arial"/>
              <a:buChar char="•"/>
            </a:pPr>
            <a:r>
              <a:rPr lang="en-US" sz="2907">
                <a:solidFill>
                  <a:srgbClr val="FFFFFF"/>
                </a:solidFill>
                <a:latin typeface="Canva Sans Medium"/>
              </a:rPr>
              <a:t>Supports various protocols beyond HTTP/HTTPS like FTP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4205" y="464250"/>
            <a:ext cx="13751717" cy="173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05"/>
              </a:lnSpc>
            </a:pPr>
            <a:r>
              <a:rPr lang="en-US" sz="10943" spc="-656">
                <a:solidFill>
                  <a:srgbClr val="0B4E7C"/>
                </a:solidFill>
                <a:latin typeface="Rustic Printed"/>
              </a:rPr>
              <a:t>Installation Guide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6451" y="2438399"/>
            <a:ext cx="15462849" cy="78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5757"/>
                </a:solidFill>
                <a:latin typeface="Canva Sans Medium"/>
              </a:rPr>
              <a:t>gobuster </a:t>
            </a:r>
            <a:r>
              <a:rPr lang="en-US" sz="3499">
                <a:solidFill>
                  <a:srgbClr val="000000"/>
                </a:solidFill>
                <a:latin typeface="Canva Sans Medium"/>
              </a:rPr>
              <a:t>runs best in kali linux. We had some problems in running gobuster in other linux like: ubuntu.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B4E7C"/>
                </a:solidFill>
                <a:latin typeface="Canva Sans Bold"/>
              </a:rPr>
              <a:t>Step 1 :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</a:t>
            </a:r>
            <a:r>
              <a:rPr lang="en-US" sz="3499">
                <a:solidFill>
                  <a:srgbClr val="000000"/>
                </a:solidFill>
                <a:latin typeface="Canva Sans Medium"/>
              </a:rPr>
              <a:t>First we have to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install </a:t>
            </a:r>
            <a:r>
              <a:rPr lang="en-US" sz="3499">
                <a:solidFill>
                  <a:srgbClr val="000000"/>
                </a:solidFill>
                <a:latin typeface="Canva Sans Medium"/>
              </a:rPr>
              <a:t>go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4AAD"/>
                </a:solidFill>
                <a:latin typeface="Canva Sans Medium"/>
              </a:rPr>
              <a:t>    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4AAD"/>
                </a:solidFill>
                <a:latin typeface="Canva Sans Medium"/>
              </a:rPr>
              <a:t>Command: sudo apt install golang-go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B4E7C"/>
                </a:solidFill>
                <a:latin typeface="Canva Sans Bold"/>
              </a:rPr>
              <a:t>Step 2 </a:t>
            </a:r>
            <a:r>
              <a:rPr lang="en-US" sz="3499">
                <a:solidFill>
                  <a:srgbClr val="0B4E7C"/>
                </a:solidFill>
                <a:latin typeface="Canva Sans"/>
              </a:rPr>
              <a:t>: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</a:t>
            </a:r>
            <a:r>
              <a:rPr lang="en-US" sz="3499">
                <a:solidFill>
                  <a:srgbClr val="000000"/>
                </a:solidFill>
                <a:latin typeface="Canva Sans Medium"/>
              </a:rPr>
              <a:t>Then we need to</a:t>
            </a:r>
            <a:r>
              <a:rPr lang="en-US" sz="3499">
                <a:solidFill>
                  <a:srgbClr val="155C94"/>
                </a:solidFill>
                <a:latin typeface="Canva Sans Medium"/>
              </a:rPr>
              <a:t> install</a:t>
            </a:r>
            <a:r>
              <a:rPr lang="en-US" sz="3499">
                <a:solidFill>
                  <a:srgbClr val="000000"/>
                </a:solidFill>
                <a:latin typeface="Canva Sans Medium"/>
              </a:rPr>
              <a:t> gobuster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4AAD"/>
                </a:solidFill>
                <a:latin typeface="Canva Sans Medium"/>
              </a:rPr>
              <a:t>Command: go install github.com/OJ/gobuster/v3@latest 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419100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</a:rPr>
              <a:t>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0990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753352" y="6116020"/>
            <a:ext cx="3772610" cy="2544797"/>
          </a:xfrm>
          <a:custGeom>
            <a:avLst/>
            <a:gdLst/>
            <a:ahLst/>
            <a:cxnLst/>
            <a:rect r="r" b="b" t="t" l="l"/>
            <a:pathLst>
              <a:path h="2544797" w="3772610">
                <a:moveTo>
                  <a:pt x="0" y="0"/>
                </a:moveTo>
                <a:lnTo>
                  <a:pt x="3772610" y="0"/>
                </a:lnTo>
                <a:lnTo>
                  <a:pt x="3772610" y="2544797"/>
                </a:lnTo>
                <a:lnTo>
                  <a:pt x="0" y="25447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1450" y="211588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6" y="0"/>
                </a:lnTo>
                <a:lnTo>
                  <a:pt x="4513346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962306" y="6116020"/>
            <a:ext cx="3772610" cy="2544797"/>
          </a:xfrm>
          <a:custGeom>
            <a:avLst/>
            <a:gdLst/>
            <a:ahLst/>
            <a:cxnLst/>
            <a:rect r="r" b="b" t="t" l="l"/>
            <a:pathLst>
              <a:path h="2544797" w="3772610">
                <a:moveTo>
                  <a:pt x="0" y="0"/>
                </a:moveTo>
                <a:lnTo>
                  <a:pt x="3772610" y="0"/>
                </a:lnTo>
                <a:lnTo>
                  <a:pt x="3772610" y="2544797"/>
                </a:lnTo>
                <a:lnTo>
                  <a:pt x="0" y="2544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62205" y="211588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61994" y="6116020"/>
            <a:ext cx="3772610" cy="2544797"/>
          </a:xfrm>
          <a:custGeom>
            <a:avLst/>
            <a:gdLst/>
            <a:ahLst/>
            <a:cxnLst/>
            <a:rect r="r" b="b" t="t" l="l"/>
            <a:pathLst>
              <a:path h="2544797" w="3772610">
                <a:moveTo>
                  <a:pt x="0" y="0"/>
                </a:moveTo>
                <a:lnTo>
                  <a:pt x="3772610" y="0"/>
                </a:lnTo>
                <a:lnTo>
                  <a:pt x="3772610" y="2544797"/>
                </a:lnTo>
                <a:lnTo>
                  <a:pt x="0" y="2544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424132" y="3410338"/>
            <a:ext cx="358949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used for directory and file  brute-forcing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13460" y="3522195"/>
            <a:ext cx="386348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used for DNS subdomain enumeration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73376" y="3410338"/>
            <a:ext cx="383857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used for response from found DNS subdomains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108" y="7171556"/>
            <a:ext cx="300038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used for detecting valid parameters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53352" y="7181081"/>
            <a:ext cx="3770804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Canva Sans Medium"/>
              </a:rPr>
              <a:t>enumerate over google cloud storage and detect if a bucket of a certain name exists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48421" y="7171556"/>
            <a:ext cx="300038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same as gcs but for amazon s3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47292" y="2568840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</a:rPr>
              <a:t>dir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72414" y="2551997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 Bold"/>
              </a:rPr>
              <a:t>dns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96536" y="2568840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 Bold"/>
              </a:rPr>
              <a:t>vhost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26525" y="6529375"/>
            <a:ext cx="1624257" cy="62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3761">
                <a:solidFill>
                  <a:srgbClr val="FFFFFF"/>
                </a:solidFill>
                <a:latin typeface="Rustic Printed Bold"/>
              </a:rPr>
              <a:t>gcs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38355" y="6529375"/>
            <a:ext cx="1624257" cy="62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3761">
                <a:solidFill>
                  <a:srgbClr val="FFFFFF"/>
                </a:solidFill>
                <a:latin typeface="Rustic Printed Bold"/>
              </a:rPr>
              <a:t>fuzz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36483" y="6529375"/>
            <a:ext cx="1624257" cy="62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3761">
                <a:solidFill>
                  <a:srgbClr val="FFFFFF"/>
                </a:solidFill>
                <a:latin typeface="Rustic Printed Bold"/>
              </a:rPr>
              <a:t>s3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173066" y="6116020"/>
            <a:ext cx="3772610" cy="2544797"/>
          </a:xfrm>
          <a:custGeom>
            <a:avLst/>
            <a:gdLst/>
            <a:ahLst/>
            <a:cxnLst/>
            <a:rect r="r" b="b" t="t" l="l"/>
            <a:pathLst>
              <a:path h="2544797" w="3772610">
                <a:moveTo>
                  <a:pt x="0" y="0"/>
                </a:moveTo>
                <a:lnTo>
                  <a:pt x="3772610" y="0"/>
                </a:lnTo>
                <a:lnTo>
                  <a:pt x="3772610" y="2544797"/>
                </a:lnTo>
                <a:lnTo>
                  <a:pt x="0" y="25447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3558176" y="7171556"/>
            <a:ext cx="3226066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Medium"/>
              </a:rPr>
              <a:t>finding file existing in the root directory of the tftp server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246238" y="6529375"/>
            <a:ext cx="1624257" cy="62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3761">
                <a:solidFill>
                  <a:srgbClr val="FFFFFF"/>
                </a:solidFill>
                <a:latin typeface="Rustic Printed Bold"/>
              </a:rPr>
              <a:t>tftp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9848" y="209311"/>
            <a:ext cx="12231933" cy="271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344"/>
              </a:lnSpc>
            </a:pPr>
            <a:r>
              <a:rPr lang="en-US" sz="9734" spc="-584">
                <a:solidFill>
                  <a:srgbClr val="0B4E7C"/>
                </a:solidFill>
                <a:latin typeface="Rustic Printed"/>
              </a:rPr>
              <a:t>Procedures  OF Running gobuster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5440005"/>
            <a:ext cx="15462849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FF5757"/>
                </a:solidFill>
                <a:latin typeface="Canva Sans Medium"/>
              </a:rPr>
              <a:t>gobuster </a:t>
            </a:r>
            <a:r>
              <a:rPr lang="en-US" sz="3499">
                <a:solidFill>
                  <a:srgbClr val="52BFAA"/>
                </a:solidFill>
                <a:latin typeface="Canva Sans Medium"/>
              </a:rPr>
              <a:t>dir </a:t>
            </a:r>
            <a:r>
              <a:rPr lang="en-US" sz="3499">
                <a:solidFill>
                  <a:srgbClr val="FF5757"/>
                </a:solidFill>
                <a:latin typeface="Canva Sans Medium"/>
              </a:rPr>
              <a:t>-u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https://cse.buet.ac.bd </a:t>
            </a:r>
            <a:r>
              <a:rPr lang="en-US" sz="3499">
                <a:solidFill>
                  <a:srgbClr val="FF5757"/>
                </a:solidFill>
                <a:latin typeface="Canva Sans Medium"/>
              </a:rPr>
              <a:t>-w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common.txt </a:t>
            </a:r>
            <a:r>
              <a:rPr lang="en-US" sz="3499">
                <a:solidFill>
                  <a:srgbClr val="FF5757"/>
                </a:solidFill>
                <a:latin typeface="Canva Sans Medium"/>
              </a:rPr>
              <a:t>-t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4 </a:t>
            </a:r>
            <a:r>
              <a:rPr lang="en-US" sz="3499">
                <a:solidFill>
                  <a:srgbClr val="FF5757"/>
                </a:solidFill>
                <a:latin typeface="Canva Sans Medium"/>
              </a:rPr>
              <a:t>-e</a:t>
            </a:r>
            <a:r>
              <a:rPr lang="en-US" sz="3499">
                <a:solidFill>
                  <a:srgbClr val="0B4E7C"/>
                </a:solidFill>
                <a:latin typeface="Canva Sans Medium"/>
              </a:rPr>
              <a:t> &gt;result4.txt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flipV="true">
            <a:off x="3769699" y="5143500"/>
            <a:ext cx="0" cy="3536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3197802" y="4421736"/>
            <a:ext cx="1143794" cy="55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250">
                <a:solidFill>
                  <a:srgbClr val="52BFAA"/>
                </a:solidFill>
                <a:latin typeface="Canva Sans Medium"/>
              </a:rPr>
              <a:t>mode</a:t>
            </a:r>
          </a:p>
        </p:txBody>
      </p:sp>
      <p:sp>
        <p:nvSpPr>
          <p:cNvPr name="AutoShape 7" id="7"/>
          <p:cNvSpPr/>
          <p:nvPr/>
        </p:nvSpPr>
        <p:spPr>
          <a:xfrm>
            <a:off x="4570912" y="6106755"/>
            <a:ext cx="0" cy="18315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666009" y="7871616"/>
            <a:ext cx="5809806" cy="1100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FF5757"/>
                </a:solidFill>
                <a:latin typeface="Canva Sans Medium"/>
              </a:rPr>
              <a:t>flag that indicates the following string is an url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894381" y="4713948"/>
            <a:ext cx="0" cy="7927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5045387" y="3622508"/>
            <a:ext cx="3697988" cy="109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  <a:spcBef>
                <a:spcPct val="0"/>
              </a:spcBef>
            </a:pPr>
            <a:r>
              <a:rPr lang="en-US" sz="3154">
                <a:solidFill>
                  <a:srgbClr val="0B4E7C"/>
                </a:solidFill>
                <a:latin typeface="Canva Sans Medium"/>
              </a:rPr>
              <a:t>url of the site we are scanning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088095" y="5989460"/>
            <a:ext cx="43519" cy="24659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7313889" y="8388702"/>
            <a:ext cx="5635448" cy="165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FF5757"/>
                </a:solidFill>
                <a:latin typeface="Canva Sans Medium"/>
              </a:rPr>
              <a:t>flag that indicates the following string is the wordlist 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30341" y="3641440"/>
            <a:ext cx="3018997" cy="109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  <a:spcBef>
                <a:spcPct val="0"/>
              </a:spcBef>
            </a:pPr>
            <a:r>
              <a:rPr lang="en-US" sz="3154">
                <a:solidFill>
                  <a:srgbClr val="0B4E7C"/>
                </a:solidFill>
                <a:latin typeface="Canva Sans Medium"/>
              </a:rPr>
              <a:t>file containing wordlist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74559" y="6687996"/>
            <a:ext cx="3347647" cy="1100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FF5757"/>
                </a:solidFill>
                <a:latin typeface="Canva Sans Medium"/>
              </a:rPr>
              <a:t>number of threads flag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3329333" y="5989460"/>
            <a:ext cx="19050" cy="7652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11512634" y="4756600"/>
            <a:ext cx="0" cy="773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14166322" y="4785175"/>
            <a:ext cx="0" cy="773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3148603" y="3622508"/>
            <a:ext cx="2276595" cy="111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FF5757"/>
                </a:solidFill>
                <a:latin typeface="Canva Sans Bold"/>
              </a:rPr>
              <a:t>expanded flag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96244" y="7916387"/>
            <a:ext cx="3018997" cy="53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  <a:spcBef>
                <a:spcPct val="0"/>
              </a:spcBef>
            </a:pPr>
            <a:r>
              <a:rPr lang="en-US" sz="3154">
                <a:solidFill>
                  <a:srgbClr val="0B4E7C"/>
                </a:solidFill>
                <a:latin typeface="Canva Sans Medium"/>
              </a:rPr>
              <a:t>output file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6305743" y="6106755"/>
            <a:ext cx="0" cy="18315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6115" y="266698"/>
            <a:ext cx="15928828" cy="239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Now we will see more about the  features of gobuster:</a:t>
            </a:r>
          </a:p>
          <a:p>
            <a:pPr algn="ctr"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1. Directory Busting: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2367" y="2994678"/>
            <a:ext cx="15458225" cy="126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3664">
                <a:solidFill>
                  <a:srgbClr val="0B4E7C"/>
                </a:solidFill>
                <a:latin typeface="Canva Sans Medium"/>
              </a:rPr>
              <a:t>gobuster dir -u http:/cse.buet.ac.bd -w small.txt -t 20 -e &gt; result.txt</a:t>
            </a:r>
          </a:p>
          <a:p>
            <a:pPr algn="ctr">
              <a:lnSpc>
                <a:spcPts val="512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42367" y="4362955"/>
            <a:ext cx="7729112" cy="444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"/>
              </a:rPr>
              <a:t>I</a:t>
            </a:r>
            <a:r>
              <a:rPr lang="en-US" sz="3605">
                <a:solidFill>
                  <a:srgbClr val="0B4E7C"/>
                </a:solidFill>
                <a:latin typeface="Canva Sans Bold"/>
              </a:rPr>
              <a:t>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-u :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url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-e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expanded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-b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block flag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293" y="1539030"/>
            <a:ext cx="6793315" cy="3604470"/>
          </a:xfrm>
          <a:custGeom>
            <a:avLst/>
            <a:gdLst/>
            <a:ahLst/>
            <a:cxnLst/>
            <a:rect r="r" b="b" t="t" l="l"/>
            <a:pathLst>
              <a:path h="3604470" w="6793315">
                <a:moveTo>
                  <a:pt x="0" y="0"/>
                </a:moveTo>
                <a:lnTo>
                  <a:pt x="6793315" y="0"/>
                </a:lnTo>
                <a:lnTo>
                  <a:pt x="6793315" y="3604470"/>
                </a:lnTo>
                <a:lnTo>
                  <a:pt x="0" y="3604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94390" y="1539030"/>
            <a:ext cx="8964910" cy="1423218"/>
          </a:xfrm>
          <a:custGeom>
            <a:avLst/>
            <a:gdLst/>
            <a:ahLst/>
            <a:cxnLst/>
            <a:rect r="r" b="b" t="t" l="l"/>
            <a:pathLst>
              <a:path h="1423218" w="8964910">
                <a:moveTo>
                  <a:pt x="0" y="0"/>
                </a:moveTo>
                <a:lnTo>
                  <a:pt x="8964910" y="0"/>
                </a:lnTo>
                <a:lnTo>
                  <a:pt x="8964910" y="1423218"/>
                </a:lnTo>
                <a:lnTo>
                  <a:pt x="0" y="142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465" b="-16725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02652" y="3397031"/>
            <a:ext cx="4900293" cy="3314435"/>
          </a:xfrm>
          <a:custGeom>
            <a:avLst/>
            <a:gdLst/>
            <a:ahLst/>
            <a:cxnLst/>
            <a:rect r="r" b="b" t="t" l="l"/>
            <a:pathLst>
              <a:path h="3314435" w="4900293">
                <a:moveTo>
                  <a:pt x="0" y="0"/>
                </a:moveTo>
                <a:lnTo>
                  <a:pt x="4900293" y="0"/>
                </a:lnTo>
                <a:lnTo>
                  <a:pt x="4900293" y="3314434"/>
                </a:lnTo>
                <a:lnTo>
                  <a:pt x="0" y="33144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6610" b="-2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64895" y="3438498"/>
            <a:ext cx="4493042" cy="3280550"/>
          </a:xfrm>
          <a:custGeom>
            <a:avLst/>
            <a:gdLst/>
            <a:ahLst/>
            <a:cxnLst/>
            <a:rect r="r" b="b" t="t" l="l"/>
            <a:pathLst>
              <a:path h="3280550" w="4493042">
                <a:moveTo>
                  <a:pt x="0" y="0"/>
                </a:moveTo>
                <a:lnTo>
                  <a:pt x="4493042" y="0"/>
                </a:lnTo>
                <a:lnTo>
                  <a:pt x="4493042" y="3280551"/>
                </a:lnTo>
                <a:lnTo>
                  <a:pt x="0" y="32805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0109" b="-1020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619750"/>
            <a:ext cx="3975439" cy="1432452"/>
          </a:xfrm>
          <a:custGeom>
            <a:avLst/>
            <a:gdLst/>
            <a:ahLst/>
            <a:cxnLst/>
            <a:rect r="r" b="b" t="t" l="l"/>
            <a:pathLst>
              <a:path h="1432452" w="3975439">
                <a:moveTo>
                  <a:pt x="0" y="0"/>
                </a:moveTo>
                <a:lnTo>
                  <a:pt x="3975439" y="0"/>
                </a:lnTo>
                <a:lnTo>
                  <a:pt x="3975439" y="1432452"/>
                </a:lnTo>
                <a:lnTo>
                  <a:pt x="0" y="14324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476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369915"/>
            <a:ext cx="4540094" cy="1296659"/>
          </a:xfrm>
          <a:custGeom>
            <a:avLst/>
            <a:gdLst/>
            <a:ahLst/>
            <a:cxnLst/>
            <a:rect r="r" b="b" t="t" l="l"/>
            <a:pathLst>
              <a:path h="1296659" w="4540094">
                <a:moveTo>
                  <a:pt x="0" y="0"/>
                </a:moveTo>
                <a:lnTo>
                  <a:pt x="4540094" y="0"/>
                </a:lnTo>
                <a:lnTo>
                  <a:pt x="4540094" y="1296659"/>
                </a:lnTo>
                <a:lnTo>
                  <a:pt x="0" y="12966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9640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8864869"/>
            <a:ext cx="8699760" cy="1296659"/>
          </a:xfrm>
          <a:custGeom>
            <a:avLst/>
            <a:gdLst/>
            <a:ahLst/>
            <a:cxnLst/>
            <a:rect r="r" b="b" t="t" l="l"/>
            <a:pathLst>
              <a:path h="1296659" w="8699760">
                <a:moveTo>
                  <a:pt x="0" y="0"/>
                </a:moveTo>
                <a:lnTo>
                  <a:pt x="8699760" y="0"/>
                </a:lnTo>
                <a:lnTo>
                  <a:pt x="8699760" y="1296660"/>
                </a:lnTo>
                <a:lnTo>
                  <a:pt x="0" y="12966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5468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10180" y="6976056"/>
            <a:ext cx="6997835" cy="3185473"/>
          </a:xfrm>
          <a:custGeom>
            <a:avLst/>
            <a:gdLst/>
            <a:ahLst/>
            <a:cxnLst/>
            <a:rect r="r" b="b" t="t" l="l"/>
            <a:pathLst>
              <a:path h="3185473" w="6997835">
                <a:moveTo>
                  <a:pt x="0" y="0"/>
                </a:moveTo>
                <a:lnTo>
                  <a:pt x="6997834" y="0"/>
                </a:lnTo>
                <a:lnTo>
                  <a:pt x="6997834" y="3185473"/>
                </a:lnTo>
                <a:lnTo>
                  <a:pt x="0" y="3185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2521" y="250188"/>
            <a:ext cx="15928828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 u="sng">
                <a:solidFill>
                  <a:srgbClr val="0B4E7C"/>
                </a:solidFill>
                <a:latin typeface="Canva Sans Bold"/>
              </a:rPr>
              <a:t>We will now see some output of directory busting: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065" y="266698"/>
            <a:ext cx="15928828" cy="158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</a:p>
          <a:p>
            <a:pPr>
              <a:lnSpc>
                <a:spcPts val="6439"/>
              </a:lnSpc>
              <a:spcBef>
                <a:spcPct val="0"/>
              </a:spcBef>
            </a:pPr>
            <a:r>
              <a:rPr lang="en-US" sz="4599" u="sng">
                <a:solidFill>
                  <a:srgbClr val="0B4E7C"/>
                </a:solidFill>
                <a:latin typeface="Canva Sans Bold"/>
              </a:rPr>
              <a:t>2. DNS Busting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90364" y="2553322"/>
            <a:ext cx="15458225" cy="126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3664">
                <a:solidFill>
                  <a:srgbClr val="0B4E7C"/>
                </a:solidFill>
                <a:latin typeface="Canva Sans Medium"/>
              </a:rPr>
              <a:t>gobuster dns -d cse.buet.ac.bd -w small.txt -t 25  &gt; result1.txt</a:t>
            </a:r>
          </a:p>
          <a:p>
            <a:pPr algn="ctr">
              <a:lnSpc>
                <a:spcPts val="512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42367" y="4039149"/>
            <a:ext cx="7729112" cy="380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Important Flags</a:t>
            </a:r>
            <a:r>
              <a:rPr lang="en-US" sz="3605">
                <a:solidFill>
                  <a:srgbClr val="0B4E7C"/>
                </a:solidFill>
                <a:latin typeface="Canva Sans"/>
              </a:rPr>
              <a:t>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for this feature:</a:t>
            </a:r>
          </a:p>
          <a:p>
            <a:pPr>
              <a:lnSpc>
                <a:spcPts val="5047"/>
              </a:lnSpc>
            </a:pP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-d : 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domain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-w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wordlist flag</a:t>
            </a:r>
          </a:p>
          <a:p>
            <a:pPr>
              <a:lnSpc>
                <a:spcPts val="5047"/>
              </a:lnSpc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-t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thread flag</a:t>
            </a:r>
          </a:p>
          <a:p>
            <a:pPr>
              <a:lnSpc>
                <a:spcPts val="5047"/>
              </a:lnSpc>
              <a:spcBef>
                <a:spcPct val="0"/>
              </a:spcBef>
            </a:pPr>
            <a:r>
              <a:rPr lang="en-US" sz="3605">
                <a:solidFill>
                  <a:srgbClr val="0B4E7C"/>
                </a:solidFill>
                <a:latin typeface="Canva Sans Bold"/>
              </a:rPr>
              <a:t>-i :</a:t>
            </a:r>
            <a:r>
              <a:rPr lang="en-US" sz="3605">
                <a:solidFill>
                  <a:srgbClr val="0B4E7C"/>
                </a:solidFill>
                <a:latin typeface="Canva Sans Medium"/>
              </a:rPr>
              <a:t> ips flag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DAF-qMEMn30</dc:identifier>
  <dcterms:modified xsi:type="dcterms:W3CDTF">2011-08-01T06:04:30Z</dcterms:modified>
  <cp:revision>1</cp:revision>
  <dc:title>SeCurity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2505417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