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7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y8Q33eZXfoNut22cPRCqlbQ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56d0a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6d56d0a4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ga6d56d0a4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eac15f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1eac15f37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1eac15f37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eac15f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eac15f3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eac15f3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eac15f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1eac15f3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ga1eac15f3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eac15f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1eac15f3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1eac15f3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d56d0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6d56d0a4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a6d56d0a4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56d0a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d56d0a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ga6d56d0a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eac15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1eac15f3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a1eac15f3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eac15f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a1eac15f3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6" name="Google Shape;216;ga1eac15f37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eac15f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1eac15f3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ga1eac15f3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54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eac15f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a1eac15f3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a1eac15f3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eac15f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1eac15f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ga1eac15f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Machine Learning – </a:t>
            </a: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decisión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0094-8B7C-4A64-B603-6424DAF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Mejores</a:t>
            </a:r>
            <a:r>
              <a:rPr lang="en-GB" dirty="0">
                <a:solidFill>
                  <a:srgbClr val="FF0000"/>
                </a:solidFill>
              </a:rPr>
              <a:t> splits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081BA-3C6E-4233-A236-13A8A402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92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CART divide cada nodo de la manera que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minimiza la suma ponderada de la impureza sus hijos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 algoritmo comienza dividiendo los datos de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train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en dos subconjuntos, utilizando una única variable k y un umbral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e.g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.,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petal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length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≤ 2.45 cm”). Lo que busca el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el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par (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k,tk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) que produzca los subconjuntos más puros (ponderados por su tamaño).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Esta es la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función de coste 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que el algoritmo trata de minimizar: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Una vez que el algoritmo CART ha dividido con éxito el conjunto de entrenamiento en dos, divide los subconjuntos usando la misma lógica, luego los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sub-subconjuntos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, y así sucesivamente, de forma recursiva, hasta que alcanza la profundidad máxima.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forma predeterminada 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utiliza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pero es posible seleccionar la medida de impureza de </a:t>
            </a:r>
            <a:r>
              <a:rPr lang="es-E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Entropía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con el parámetro “</a:t>
            </a:r>
            <a:r>
              <a:rPr lang="es-ES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criterion</a:t>
            </a: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A882F-8575-4202-B1B3-FDAC4C64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34" y="3029985"/>
            <a:ext cx="5832613" cy="9925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F83037-562D-49F4-9AC1-74FC595C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34" y="5484640"/>
            <a:ext cx="5832613" cy="111261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69B3E3-C67A-4B96-B08C-9FA769C1A4CE}"/>
              </a:ext>
            </a:extLst>
          </p:cNvPr>
          <p:cNvSpPr txBox="1"/>
          <p:nvPr/>
        </p:nvSpPr>
        <p:spPr>
          <a:xfrm>
            <a:off x="2650207" y="6597259"/>
            <a:ext cx="68915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</a:rPr>
              <a:t>https://towardsdatascience.com/the-mathematics-of-decision-trees-random-forest-and-feature-importance-in-scikit-learn-and-spark-f2861df67e3</a:t>
            </a:r>
          </a:p>
        </p:txBody>
      </p:sp>
    </p:spTree>
    <p:extLst>
      <p:ext uri="{BB962C8B-B14F-4D97-AF65-F5344CB8AC3E}">
        <p14:creationId xmlns:p14="http://schemas.microsoft.com/office/powerpoint/2010/main" val="99686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d56d0a4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4000" dirty="0" err="1">
                <a:solidFill>
                  <a:srgbClr val="FF0000"/>
                </a:solidFill>
              </a:rPr>
              <a:t>Ejemplo</a:t>
            </a:r>
            <a:endParaRPr sz="4000" dirty="0"/>
          </a:p>
        </p:txBody>
      </p:sp>
      <p:pic>
        <p:nvPicPr>
          <p:cNvPr id="159" name="Google Shape;159;ga6d56d0a4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1827275"/>
            <a:ext cx="5273775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eac15f37_0_8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eac15f37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Riesgo</a:t>
            </a:r>
            <a:r>
              <a:rPr lang="en-GB" dirty="0">
                <a:solidFill>
                  <a:srgbClr val="FF0000"/>
                </a:solidFill>
              </a:rPr>
              <a:t> de overfitting</a:t>
            </a:r>
            <a:endParaRPr dirty="0"/>
          </a:p>
        </p:txBody>
      </p:sp>
      <p:sp>
        <p:nvSpPr>
          <p:cNvPr id="172" name="Google Shape;172;ga1eac15f37_0_85"/>
          <p:cNvSpPr txBox="1"/>
          <p:nvPr/>
        </p:nvSpPr>
        <p:spPr>
          <a:xfrm>
            <a:off x="494484" y="1306229"/>
            <a:ext cx="10515600" cy="19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Modelo no paramétrico : Los árboles de decisión hacen muy pocas suposiciones sobre los datos de entrenamiento, a diferencia de los modelos lineales, que asumen que los datos tienen una relación lineal, por ejemplo.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Por lo tanto, la estructura del modelo es libre para ajustarse todo lo posible a los datos de entrenamiento.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 no se limita la dimensión del árbol, se producirá muy probablemente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a1eac15f3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069" y="3257952"/>
            <a:ext cx="4590499" cy="34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eac15f37_0_94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¿Cómo solucionamos el overfitting?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eac15f37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Pruning</a:t>
            </a:r>
            <a:endParaRPr dirty="0"/>
          </a:p>
        </p:txBody>
      </p:sp>
      <p:sp>
        <p:nvSpPr>
          <p:cNvPr id="188" name="Google Shape;188;ga1eac15f37_0_99"/>
          <p:cNvSpPr txBox="1"/>
          <p:nvPr/>
        </p:nvSpPr>
        <p:spPr>
          <a:xfrm>
            <a:off x="838200" y="144378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Sencilla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técnica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consiste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“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podar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”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árbol. Lo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único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tenemos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hacer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es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reducir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la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dimensión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del árbol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decisión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con un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número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menor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niveles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profundidad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(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parámetro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max_depth</a:t>
            </a:r>
            <a:r>
              <a:rPr lang="en-GB" sz="1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cs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Se pueden establecer otras limitaciones al tamaño del árbol para evitar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cs typeface="Calibri"/>
              </a:rPr>
              <a:t>overfitting</a:t>
            </a:r>
            <a:r>
              <a:rPr lang="es-ES" sz="1600" dirty="0">
                <a:solidFill>
                  <a:schemeClr val="lt1"/>
                </a:solidFill>
                <a:latin typeface="Calibri"/>
                <a:cs typeface="Calibri"/>
              </a:rPr>
              <a:t>:</a:t>
            </a:r>
            <a:endParaRPr lang="en-GB" sz="16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340EB0-0B35-4D4E-B613-42F4C5A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886"/>
                    </a14:imgEffect>
                    <a14:imgEffect>
                      <a14:saturation sat="2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9" y="2769485"/>
            <a:ext cx="8852452" cy="3708117"/>
          </a:xfrm>
          <a:prstGeom prst="rect">
            <a:avLst/>
          </a:prstGeom>
          <a:solidFill>
            <a:schemeClr val="tx2"/>
          </a:solidFill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d56d0a45_0_8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Decision Tree Regression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d56d0a4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Árboles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regresores</a:t>
            </a:r>
            <a:endParaRPr dirty="0"/>
          </a:p>
        </p:txBody>
      </p:sp>
      <p:sp>
        <p:nvSpPr>
          <p:cNvPr id="203" name="Google Shape;203;ga6d56d0a45_0_0"/>
          <p:cNvSpPr txBox="1"/>
          <p:nvPr/>
        </p:nvSpPr>
        <p:spPr>
          <a:xfrm>
            <a:off x="616089" y="2031104"/>
            <a:ext cx="10515600" cy="22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diferencian de los árboles de decisión en que, en 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lugar de predecir una clase en cada nodo, predicen un valor. 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predicción es el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objetivo promedio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instancias de entrenamiento asociadas con este nodo.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algoritmo 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nciona casi de la misma manera, excepto que en lugar de intentar dividir el conjunto de entrenamiento de una manera que minimice la impureza, ahora intenta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minimizar l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 de los datos (MSE).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a6d56d0a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80" y="4455775"/>
            <a:ext cx="7186868" cy="114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B314C-A89E-4848-855F-CD40145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  <p:pic>
        <p:nvPicPr>
          <p:cNvPr id="4" name="Google Shape;205;ga6d56d0a45_0_0">
            <a:extLst>
              <a:ext uri="{FF2B5EF4-FFF2-40B4-BE49-F238E27FC236}">
                <a16:creationId xmlns:a16="http://schemas.microsoft.com/office/drawing/2014/main" id="{8AE48840-9AFF-41D6-8AF9-C060A2CC50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2710" y="1027906"/>
            <a:ext cx="4724279" cy="27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4;ga6d56d0a45_0_0">
            <a:extLst>
              <a:ext uri="{FF2B5EF4-FFF2-40B4-BE49-F238E27FC236}">
                <a16:creationId xmlns:a16="http://schemas.microsoft.com/office/drawing/2014/main" id="{23075DA2-16FB-40D3-8634-DE400E0A36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94" y="3885433"/>
            <a:ext cx="6405595" cy="260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91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29CC-7D69-4BBF-99FF-BD25F04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Feature</a:t>
            </a:r>
            <a:r>
              <a:rPr lang="es-ES" dirty="0">
                <a:solidFill>
                  <a:srgbClr val="FF0000"/>
                </a:solidFill>
              </a:rPr>
              <a:t> importance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FEADA-BD40-4112-A999-69BC6438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9400" y="1825625"/>
            <a:ext cx="4724400" cy="43513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árbol de decisión es un modelo  intrínsecamente explicable a través del atributo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Este atributo devuelve, una vez entrenado el modelo, la importancia relativa (de 0 a 1) de cada variable de entrada a efectos de predecir el target. Cuanto más cerca de 1, mayor es la importancia de la variable a estos efectos.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importancia relativa de cada variable se calcula como como la disminución de la impureza del nodo de decisión ponderada por la probabilidad de alcanzar ese nodo.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6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Este mismo enfoque, con algún ajuste, se puede utilizar con algoritmos que utilizan conjuntos de árboles de decisión, como el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y los algoritmos de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5B3631D-015F-4B86-AD1B-CA6AA22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1917488"/>
            <a:ext cx="2065144" cy="41676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3E4DE-9E78-4CA0-8A61-81ACD585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917488"/>
            <a:ext cx="3520658" cy="27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Algoritmos de machine learning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1eac15f37_0_5"/>
          <p:cNvSpPr txBox="1">
            <a:spLocks noGrp="1"/>
          </p:cNvSpPr>
          <p:nvPr>
            <p:ph type="body" idx="1"/>
          </p:nvPr>
        </p:nvSpPr>
        <p:spPr>
          <a:xfrm>
            <a:off x="944078" y="2049411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Regresión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Clasificación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no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Clusterización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Reducción de dimensionalidad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por refuerzo</a:t>
            </a: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97" name="Google Shape;97;ga1eac15f3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620" y="1641073"/>
            <a:ext cx="58674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eac15f37_0_121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¿Cuándo usar árboles de decisión?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eac15f37_0_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Trees vs Linear Regression</a:t>
            </a:r>
            <a:endParaRPr/>
          </a:p>
        </p:txBody>
      </p:sp>
      <p:pic>
        <p:nvPicPr>
          <p:cNvPr id="219" name="Google Shape;219;ga1eac15f37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6" y="2450500"/>
            <a:ext cx="4111050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1eac15f37_0_126"/>
          <p:cNvSpPr txBox="1"/>
          <p:nvPr/>
        </p:nvSpPr>
        <p:spPr>
          <a:xfrm>
            <a:off x="838200" y="169082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exploratorio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eac15f37_0_134"/>
          <p:cNvSpPr txBox="1"/>
          <p:nvPr/>
        </p:nvSpPr>
        <p:spPr>
          <a:xfrm>
            <a:off x="807900" y="1463450"/>
            <a:ext cx="52881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s-ES"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Computacionalmente son eficientes</a:t>
            </a: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Requiere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poco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preprocesado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(no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hace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falta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estandarizar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normalizar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Son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robustos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frente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outliers.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Resistentes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 a variables </a:t>
            </a:r>
            <a:r>
              <a:rPr lang="en-GB" sz="20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irrelevantes</a:t>
            </a: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Calibri"/>
              </a:rPr>
              <a:t>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cortos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sencillos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explicar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interpretables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Manejan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 solo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parametro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(tree size). 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visualizar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y de forma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intuitiva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usar con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pocos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1eac15f3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 e Inconvenientes</a:t>
            </a:r>
            <a:endParaRPr/>
          </a:p>
        </p:txBody>
      </p:sp>
      <p:sp>
        <p:nvSpPr>
          <p:cNvPr id="228" name="Google Shape;228;ga1eac15f37_0_134"/>
          <p:cNvSpPr txBox="1"/>
          <p:nvPr/>
        </p:nvSpPr>
        <p:spPr>
          <a:xfrm>
            <a:off x="6126299" y="1463450"/>
            <a:ext cx="5495429" cy="353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1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Inconvenientes</a:t>
            </a:r>
            <a:r>
              <a:rPr lang="en-GB" sz="2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9250">
              <a:lnSpc>
                <a:spcPct val="115000"/>
              </a:lnSpc>
              <a:buClr>
                <a:schemeClr val="lt1"/>
              </a:buClr>
              <a:buSzPts val="1900"/>
              <a:buFont typeface="Arial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 es muy preciso.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 dirty="0" err="1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Inestabilidad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uy sensible a pequeñas variaciones en los datos de entrenamiento.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propenso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no se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controla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tamaño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del árbol.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grandes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difíciles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GB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19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depende del anterior, por lo que</a:t>
            </a:r>
            <a:r>
              <a:rPr lang="es-ES" sz="19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los errores </a:t>
            </a:r>
            <a:r>
              <a:rPr lang="es-ES" sz="1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cometidos se propagan.</a:t>
            </a:r>
          </a:p>
          <a:p>
            <a:pPr marL="457200" lvl="0" indent="-349250">
              <a:lnSpc>
                <a:spcPct val="115000"/>
              </a:lnSpc>
              <a:buClr>
                <a:schemeClr val="lt1"/>
              </a:buClr>
              <a:buSzPts val="1900"/>
              <a:buChar char="●"/>
            </a:pPr>
            <a:endParaRPr lang="es-ES" sz="1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A331-4232-44D7-905E-A062B44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 efectos prácticos…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AB580-C86B-48AB-886B-660C82A18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Algoritmo con una precisión muy mejorable por modelos más complejos como los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ensembles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las redes neuronales.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Sin embargo, es interesante conocerlo y saber interpretarlo por dos razones: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buen modelo para resolver problemas de negocio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en la medida en que obtenga un buen resultado para el conjunto de datos analizados.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sencillo de explicar (salvo que sea muy profundo).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puede visualizar de forma bastante intuitiva, lo que ayuda mucho a su comprensión  por los usuarios de negocio.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un modelo  intrínsecamente explicable a través del atributo </a:t>
            </a:r>
            <a:r>
              <a:rPr lang="es-ES" sz="1400" i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features_importance</a:t>
            </a:r>
            <a:r>
              <a:rPr lang="es-ES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_.  </a:t>
            </a:r>
            <a:endParaRPr lang="es-ES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necesario para comprender algoritmos más complejos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consistentes en la combinación de arboles de decisión,</a:t>
            </a:r>
            <a:r>
              <a:rPr lang="es-ES" sz="18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 el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gradient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 XG </a:t>
            </a:r>
            <a:r>
              <a:rPr lang="es-ES" sz="18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18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291324" y="2936425"/>
            <a:ext cx="80382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dirty="0">
                <a:solidFill>
                  <a:schemeClr val="accent1"/>
                </a:solidFill>
              </a:rPr>
              <a:t>¡Demo time!</a:t>
            </a:r>
            <a:endParaRPr sz="55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sz="2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http://www.r2d3.us/visual-intro-to-machine-learning-part-1/</a:t>
            </a:r>
            <a:endParaRPr sz="5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3463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Algoritmo supervisado</a:t>
            </a:r>
            <a:endParaRPr sz="25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White box</a:t>
            </a:r>
            <a:endParaRPr sz="2500"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272125" y="898575"/>
            <a:ext cx="5452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Clasificación y Regresión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68775" y="3463900"/>
            <a:ext cx="33627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No lineal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3855358"/>
            <a:ext cx="3437220" cy="271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07" y="3802500"/>
            <a:ext cx="3544418" cy="28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E1536A7-BD2F-4F70-B324-7A7374B0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188" y="1382802"/>
            <a:ext cx="3054212" cy="2534853"/>
          </a:xfrm>
          <a:prstGeom prst="rect">
            <a:avLst/>
          </a:prstGeom>
        </p:spPr>
      </p:pic>
      <p:pic>
        <p:nvPicPr>
          <p:cNvPr id="3" name="Imagen 2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3451908-5F0C-4199-BF5F-3BBDB83F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96" y="4080386"/>
            <a:ext cx="3076629" cy="2349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Algunos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términos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importantes</a:t>
            </a:r>
            <a:endParaRPr dirty="0"/>
          </a:p>
        </p:txBody>
      </p:sp>
      <p:sp>
        <p:nvSpPr>
          <p:cNvPr id="123" name="Google Shape;123;ga1eac15f37_0_43"/>
          <p:cNvSpPr txBox="1"/>
          <p:nvPr/>
        </p:nvSpPr>
        <p:spPr>
          <a:xfrm>
            <a:off x="838200" y="1669094"/>
            <a:ext cx="5393635" cy="482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utilizado por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Produce árboles binarios y se puede utilizar para regresión y para clasificación. </a:t>
            </a:r>
          </a:p>
          <a:p>
            <a:pPr lvl="0"/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Representa toda la muestra, que luego se subdivide.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se divide a su vez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lvl="0"/>
            <a:endParaRPr lang="es-ES" sz="1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Terminal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no se puede subdividir en otros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subnodos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División de un nodo en dos ramas basada en condiciones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Profundidad del árbol (Depth)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 niveles tiene el árbol. En este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ejmplo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serían tres.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B55D041-821D-4CBA-A7CB-E0EA7F41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871875"/>
            <a:ext cx="56793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creamos</a:t>
            </a:r>
            <a:r>
              <a:rPr lang="en-GB" dirty="0">
                <a:solidFill>
                  <a:srgbClr val="FF0000"/>
                </a:solidFill>
              </a:rPr>
              <a:t> un árbol de decision?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5400" dirty="0">
                <a:solidFill>
                  <a:srgbClr val="FF0000"/>
                </a:solidFill>
              </a:rPr>
              <a:t>Decision tree classifier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7975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eac15f37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Funcionamiento</a:t>
            </a:r>
            <a:endParaRPr lang="en-GB" dirty="0"/>
          </a:p>
        </p:txBody>
      </p:sp>
      <p:sp>
        <p:nvSpPr>
          <p:cNvPr id="137" name="Google Shape;137;ga1eac15f37_0_54"/>
          <p:cNvSpPr txBox="1"/>
          <p:nvPr/>
        </p:nvSpPr>
        <p:spPr>
          <a:xfrm>
            <a:off x="838200" y="1398595"/>
            <a:ext cx="5735320" cy="424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Dividimos el espacio muestral con la variable más predictiva (la que mejor separa los datos)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Tras esta división, el árbol se vuelve a dividir en el siguiente nivel </a:t>
            </a:r>
            <a:r>
              <a:rPr lang="es-E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 la siguiente variable que mejor separa los datos del nodo.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así, hasta que alcanzamos un criterio de parada: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Están todos los elementos de la clase clasificados perfectamente (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3556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</a:rPr>
              <a:t>No puede encontrar una división que reduzca la impureza del nodo.</a:t>
            </a:r>
            <a:endParaRPr lang="es-E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árbol alcanza un tamaño predefinido.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342900"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La clase asignada al nodo es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el 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modo</a:t>
            </a:r>
            <a:r>
              <a:rPr lang="es-ES" altLang="es-ES" sz="1600" dirty="0">
                <a:solidFill>
                  <a:schemeClr val="bg1"/>
                </a:solidFill>
                <a:latin typeface="Calibri"/>
                <a:cs typeface="Calibri"/>
              </a:rPr>
              <a:t> de las clases de la instancias que caen en esa región. Esa será la predicción para nuevas instancias</a:t>
            </a:r>
            <a:r>
              <a:rPr lang="es-ES" altLang="es-ES" sz="1600" b="1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97754-5615-4CEF-AE6D-77896669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535931"/>
            <a:ext cx="4083191" cy="29569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4B7F3B-C573-457D-A74B-4CAE6E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52184"/>
            <a:ext cx="4083192" cy="2769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ac15f37_0_62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es la feature más predictiva? ¿Cómo elegimos los splits?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1107</Words>
  <Application>Microsoft Office PowerPoint</Application>
  <PresentationFormat>Panorámica</PresentationFormat>
  <Paragraphs>144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inherit</vt:lpstr>
      <vt:lpstr>Symbol</vt:lpstr>
      <vt:lpstr>Office Theme</vt:lpstr>
      <vt:lpstr>Machine Learning – Árboles de decisión</vt:lpstr>
      <vt:lpstr>Algoritmos de machine learning </vt:lpstr>
      <vt:lpstr>Definición</vt:lpstr>
      <vt:lpstr>Definición</vt:lpstr>
      <vt:lpstr>Algunos términos importantes</vt:lpstr>
      <vt:lpstr>¿Cómo creamos un árbol de decision?</vt:lpstr>
      <vt:lpstr>Decision tree classifier</vt:lpstr>
      <vt:lpstr>Funcionamiento</vt:lpstr>
      <vt:lpstr>¿Cuál es la feature más predictiva? ¿Cómo elegimos los splits?</vt:lpstr>
      <vt:lpstr>Mejores splits</vt:lpstr>
      <vt:lpstr>Ejemplo</vt:lpstr>
      <vt:lpstr>Profundidad del árbol</vt:lpstr>
      <vt:lpstr>Riesgo de overfitting</vt:lpstr>
      <vt:lpstr>¿Cómo solucionamos el overfitting? Prunning</vt:lpstr>
      <vt:lpstr>Pruning</vt:lpstr>
      <vt:lpstr>Decision Tree Regression</vt:lpstr>
      <vt:lpstr>Árboles regresores</vt:lpstr>
      <vt:lpstr>Ejemplo</vt:lpstr>
      <vt:lpstr>Feature importance</vt:lpstr>
      <vt:lpstr>¿Cuándo usar árboles de decisión?</vt:lpstr>
      <vt:lpstr>Trees vs Linear Regression</vt:lpstr>
      <vt:lpstr>Ventajas e Inconvenientes</vt:lpstr>
      <vt:lpstr>A efectos prácticos…</vt:lpstr>
      <vt:lpstr>¡Demo time! http://www.r2d3.us/visual-intro-to-machine-learning-part-1/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Decision Trees</dc:title>
  <dc:creator>Gabriel VT</dc:creator>
  <cp:lastModifiedBy>Usuario</cp:lastModifiedBy>
  <cp:revision>111</cp:revision>
  <dcterms:created xsi:type="dcterms:W3CDTF">2020-05-12T19:48:30Z</dcterms:created>
  <dcterms:modified xsi:type="dcterms:W3CDTF">2024-01-22T19:43:15Z</dcterms:modified>
</cp:coreProperties>
</file>