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93" r:id="rId3"/>
    <p:sldId id="299" r:id="rId4"/>
    <p:sldId id="291" r:id="rId5"/>
    <p:sldId id="290" r:id="rId6"/>
    <p:sldId id="295" r:id="rId7"/>
    <p:sldId id="289" r:id="rId8"/>
    <p:sldId id="294" r:id="rId9"/>
    <p:sldId id="296" r:id="rId10"/>
    <p:sldId id="298" r:id="rId11"/>
    <p:sldId id="30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gy8Q33eZXfoNut22cPRCqlbQqU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28"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1eac15f37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a1eac15f37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0" name="Google Shape;120;ga1eac15f37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extLst>
      <p:ext uri="{BB962C8B-B14F-4D97-AF65-F5344CB8AC3E}">
        <p14:creationId xmlns:p14="http://schemas.microsoft.com/office/powerpoint/2010/main" val="1714017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extLst>
      <p:ext uri="{BB962C8B-B14F-4D97-AF65-F5344CB8AC3E}">
        <p14:creationId xmlns:p14="http://schemas.microsoft.com/office/powerpoint/2010/main" val="2240394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1eac15f37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a1eac15f37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0" name="Google Shape;120;ga1eac15f37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extLst>
      <p:ext uri="{BB962C8B-B14F-4D97-AF65-F5344CB8AC3E}">
        <p14:creationId xmlns:p14="http://schemas.microsoft.com/office/powerpoint/2010/main" val="3505657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1eac15f37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a1eac15f37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0" name="Google Shape;120;ga1eac15f37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extLst>
      <p:ext uri="{BB962C8B-B14F-4D97-AF65-F5344CB8AC3E}">
        <p14:creationId xmlns:p14="http://schemas.microsoft.com/office/powerpoint/2010/main" val="2774172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1eac15f37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a1eac15f37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0" name="Google Shape;120;ga1eac15f37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extLst>
      <p:ext uri="{BB962C8B-B14F-4D97-AF65-F5344CB8AC3E}">
        <p14:creationId xmlns:p14="http://schemas.microsoft.com/office/powerpoint/2010/main" val="4078447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1eac15f37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a1eac15f37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0" name="Google Shape;120;ga1eac15f37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2466642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1eac15f37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a1eac15f37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0" name="Google Shape;120;ga1eac15f37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extLst>
      <p:ext uri="{BB962C8B-B14F-4D97-AF65-F5344CB8AC3E}">
        <p14:creationId xmlns:p14="http://schemas.microsoft.com/office/powerpoint/2010/main" val="3467938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1eac15f37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a1eac15f37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0" name="Google Shape;120;ga1eac15f37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extLst>
      <p:ext uri="{BB962C8B-B14F-4D97-AF65-F5344CB8AC3E}">
        <p14:creationId xmlns:p14="http://schemas.microsoft.com/office/powerpoint/2010/main" val="1793963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1eac15f37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a1eac15f37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0" name="Google Shape;120;ga1eac15f37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spTree>
    <p:extLst>
      <p:ext uri="{BB962C8B-B14F-4D97-AF65-F5344CB8AC3E}">
        <p14:creationId xmlns:p14="http://schemas.microsoft.com/office/powerpoint/2010/main" val="642885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1eac15f37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a1eac15f37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0" name="Google Shape;120;ga1eac15f37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extLst>
      <p:ext uri="{BB962C8B-B14F-4D97-AF65-F5344CB8AC3E}">
        <p14:creationId xmlns:p14="http://schemas.microsoft.com/office/powerpoint/2010/main" val="1371273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
        <p:cNvGrpSpPr/>
        <p:nvPr/>
      </p:nvGrpSpPr>
      <p:grpSpPr>
        <a:xfrm>
          <a:off x="0" y="0"/>
          <a:ext cx="0" cy="0"/>
          <a:chOff x="0" y="0"/>
          <a:chExt cx="0" cy="0"/>
        </a:xfrm>
      </p:grpSpPr>
      <p:sp>
        <p:nvSpPr>
          <p:cNvPr id="16" name="Google Shape;1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 name="Google Shape;18;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 name="Google Shape;1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ideo" Target="https://www.youtube.com/embed/ylytZegK--I?feature=oembed" TargetMode="External"/><Relationship Id="rId6" Type="http://schemas.openxmlformats.org/officeDocument/2006/relationships/image" Target="../media/image6.jpeg"/><Relationship Id="rId5" Type="http://schemas.openxmlformats.org/officeDocument/2006/relationships/hyperlink" Target="https://towardsdatascience.com/shap-explained-the-way-i-wish-someone-explained-it-to-me-ab81cc69ef30" TargetMode="External"/><Relationship Id="rId4" Type="http://schemas.openxmlformats.org/officeDocument/2006/relationships/hyperlink" Target="https://towardsdatascience.com/shap-how-to-interpret-machine-learning-models-with-python-2323f5af4be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p:nvPr>
        </p:nvSpPr>
        <p:spPr>
          <a:xfrm>
            <a:off x="698090" y="2330166"/>
            <a:ext cx="10953135" cy="219766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GB" sz="5400" dirty="0">
                <a:solidFill>
                  <a:srgbClr val="FF0000"/>
                </a:solidFill>
              </a:rPr>
              <a:t>Machine Learning – </a:t>
            </a:r>
            <a:br>
              <a:rPr lang="en-GB" sz="5400" dirty="0">
                <a:solidFill>
                  <a:srgbClr val="FF0000"/>
                </a:solidFill>
              </a:rPr>
            </a:br>
            <a:r>
              <a:rPr lang="en-GB" sz="5400" dirty="0" err="1">
                <a:solidFill>
                  <a:srgbClr val="FF0000"/>
                </a:solidFill>
              </a:rPr>
              <a:t>Interpretabilidad</a:t>
            </a:r>
            <a:r>
              <a:rPr lang="en-GB" sz="5400" dirty="0">
                <a:solidFill>
                  <a:srgbClr val="FF0000"/>
                </a:solidFill>
              </a:rPr>
              <a:t> de los </a:t>
            </a:r>
            <a:r>
              <a:rPr lang="en-GB" sz="5400" dirty="0" err="1">
                <a:solidFill>
                  <a:srgbClr val="FF0000"/>
                </a:solidFill>
              </a:rPr>
              <a:t>modelos</a:t>
            </a:r>
            <a:r>
              <a:rPr lang="en-GB" sz="5400" dirty="0">
                <a:solidFill>
                  <a:srgbClr val="FF0000"/>
                </a:solidFill>
              </a:rPr>
              <a:t> </a:t>
            </a:r>
            <a:endParaRPr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a1eac15f37_0_4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a:buClr>
                <a:srgbClr val="FF0000"/>
              </a:buClr>
              <a:buSzPts val="4400"/>
            </a:pPr>
            <a:r>
              <a:rPr lang="en-GB" dirty="0">
                <a:solidFill>
                  <a:srgbClr val="FF0000"/>
                </a:solidFill>
              </a:rPr>
              <a:t>Drop columns</a:t>
            </a:r>
            <a:endParaRPr dirty="0">
              <a:solidFill>
                <a:srgbClr val="FF0000"/>
              </a:solidFill>
            </a:endParaRPr>
          </a:p>
        </p:txBody>
      </p:sp>
      <p:sp>
        <p:nvSpPr>
          <p:cNvPr id="123" name="Google Shape;123;ga1eac15f37_0_43"/>
          <p:cNvSpPr txBox="1"/>
          <p:nvPr/>
        </p:nvSpPr>
        <p:spPr>
          <a:xfrm>
            <a:off x="838200" y="1487196"/>
            <a:ext cx="5393635" cy="4827099"/>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US" sz="1800" dirty="0" err="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Ventajas</a:t>
            </a:r>
            <a:r>
              <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t>
            </a:r>
            <a:endParaRPr lang="es-E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bg1"/>
              </a:buClr>
              <a:buFont typeface="Arial"/>
              <a:buChar char="•"/>
            </a:pPr>
            <a:r>
              <a:rPr lang="es-ES" sz="1800" b="1" dirty="0">
                <a:solidFill>
                  <a:schemeClr val="bg1"/>
                </a:solidFill>
                <a:latin typeface="Calibri" panose="020F0502020204030204" pitchFamily="34" charset="0"/>
                <a:cs typeface="Times New Roman" panose="02020603050405020304" pitchFamily="18" charset="0"/>
              </a:rPr>
              <a:t>Aplica a cualquier modelo</a:t>
            </a:r>
            <a:r>
              <a:rPr lang="es-ES" sz="1800" dirty="0">
                <a:solidFill>
                  <a:schemeClr val="bg1"/>
                </a:solidFill>
                <a:latin typeface="Calibri" panose="020F0502020204030204" pitchFamily="34" charset="0"/>
                <a:cs typeface="Times New Roman" panose="02020603050405020304" pitchFamily="18" charset="0"/>
              </a:rPr>
              <a:t>.</a:t>
            </a:r>
          </a:p>
          <a:p>
            <a:pPr marL="342900" indent="-342900" algn="just">
              <a:lnSpc>
                <a:spcPct val="107000"/>
              </a:lnSpc>
              <a:spcAft>
                <a:spcPts val="800"/>
              </a:spcAft>
              <a:buClr>
                <a:schemeClr val="bg1"/>
              </a:buClr>
              <a:buFont typeface="Arial"/>
              <a:buChar char="•"/>
            </a:pPr>
            <a:r>
              <a:rPr lang="en-US" sz="1800" dirty="0">
                <a:solidFill>
                  <a:schemeClr val="lt1"/>
                </a:solidFill>
                <a:latin typeface="Noto Serif JP"/>
                <a:ea typeface="Calibri"/>
                <a:cs typeface="Calibri"/>
                <a:sym typeface="Calibri"/>
              </a:rPr>
              <a:t>La idea </a:t>
            </a:r>
            <a:r>
              <a:rPr lang="en-US" sz="1800" dirty="0" err="1">
                <a:solidFill>
                  <a:schemeClr val="lt1"/>
                </a:solidFill>
                <a:latin typeface="Noto Serif JP"/>
                <a:ea typeface="Calibri"/>
                <a:cs typeface="Calibri"/>
                <a:sym typeface="Calibri"/>
              </a:rPr>
              <a:t>detr</a:t>
            </a:r>
            <a:r>
              <a:rPr lang="en-US" sz="1800" dirty="0" err="1">
                <a:solidFill>
                  <a:schemeClr val="lt1"/>
                </a:solidFill>
                <a:latin typeface="Calibri"/>
                <a:ea typeface="Calibri"/>
                <a:cs typeface="Calibri"/>
                <a:sym typeface="Calibri"/>
              </a:rPr>
              <a:t>ás</a:t>
            </a:r>
            <a:r>
              <a:rPr lang="en-US" sz="1800" dirty="0">
                <a:solidFill>
                  <a:schemeClr val="lt1"/>
                </a:solidFill>
                <a:latin typeface="Calibri"/>
                <a:ea typeface="Calibri"/>
                <a:cs typeface="Calibri"/>
                <a:sym typeface="Calibri"/>
              </a:rPr>
              <a:t> del </a:t>
            </a:r>
            <a:r>
              <a:rPr lang="en-US" sz="1800" dirty="0" err="1">
                <a:solidFill>
                  <a:schemeClr val="lt1"/>
                </a:solidFill>
                <a:latin typeface="Calibri"/>
                <a:ea typeface="Calibri"/>
                <a:cs typeface="Calibri"/>
                <a:sym typeface="Calibri"/>
              </a:rPr>
              <a:t>algoritmo</a:t>
            </a:r>
            <a:r>
              <a:rPr lang="en-US" sz="1800" dirty="0">
                <a:solidFill>
                  <a:schemeClr val="lt1"/>
                </a:solidFill>
                <a:latin typeface="Calibri"/>
                <a:ea typeface="Calibri"/>
                <a:cs typeface="Calibri"/>
                <a:sym typeface="Calibri"/>
              </a:rPr>
              <a:t> es </a:t>
            </a:r>
            <a:r>
              <a:rPr lang="en-US" sz="1800" dirty="0" err="1">
                <a:solidFill>
                  <a:schemeClr val="lt1"/>
                </a:solidFill>
                <a:latin typeface="Calibri"/>
                <a:ea typeface="Calibri"/>
                <a:cs typeface="Calibri"/>
                <a:sym typeface="Calibri"/>
              </a:rPr>
              <a:t>facil</a:t>
            </a:r>
            <a:r>
              <a:rPr lang="en-US" sz="1800" dirty="0">
                <a:solidFill>
                  <a:schemeClr val="lt1"/>
                </a:solidFill>
                <a:latin typeface="Calibri"/>
                <a:ea typeface="Calibri"/>
                <a:cs typeface="Calibri"/>
                <a:sym typeface="Calibri"/>
              </a:rPr>
              <a:t> de </a:t>
            </a:r>
            <a:r>
              <a:rPr lang="en-US" sz="1800" dirty="0" err="1">
                <a:solidFill>
                  <a:schemeClr val="lt1"/>
                </a:solidFill>
                <a:latin typeface="Calibri"/>
                <a:ea typeface="Calibri"/>
                <a:cs typeface="Calibri"/>
                <a:sym typeface="Calibri"/>
              </a:rPr>
              <a:t>entender</a:t>
            </a:r>
            <a:r>
              <a:rPr lang="en-US" sz="1800" dirty="0">
                <a:solidFill>
                  <a:schemeClr val="lt1"/>
                </a:solidFill>
                <a:latin typeface="Calibri"/>
                <a:ea typeface="Calibri"/>
                <a:cs typeface="Calibri"/>
                <a:sym typeface="Calibri"/>
              </a:rPr>
              <a:t>.</a:t>
            </a:r>
          </a:p>
          <a:p>
            <a:pPr marL="342900" indent="-342900" algn="just">
              <a:lnSpc>
                <a:spcPct val="107000"/>
              </a:lnSpc>
              <a:spcAft>
                <a:spcPts val="800"/>
              </a:spcAft>
              <a:buClr>
                <a:schemeClr val="bg1"/>
              </a:buClr>
              <a:buFont typeface="Arial"/>
              <a:buChar char="•"/>
            </a:pPr>
            <a:r>
              <a:rPr lang="en-US" sz="1800" dirty="0">
                <a:solidFill>
                  <a:schemeClr val="bg1"/>
                </a:solidFill>
                <a:latin typeface="Calibri"/>
                <a:cs typeface="Calibri"/>
              </a:rPr>
              <a:t>Si </a:t>
            </a:r>
            <a:r>
              <a:rPr lang="en-US" sz="1800" dirty="0" err="1">
                <a:solidFill>
                  <a:schemeClr val="bg1"/>
                </a:solidFill>
                <a:latin typeface="Calibri"/>
                <a:cs typeface="Calibri"/>
              </a:rPr>
              <a:t>ignoramos</a:t>
            </a:r>
            <a:r>
              <a:rPr lang="en-US" sz="1800" dirty="0">
                <a:solidFill>
                  <a:schemeClr val="bg1"/>
                </a:solidFill>
                <a:latin typeface="Calibri"/>
                <a:cs typeface="Calibri"/>
              </a:rPr>
              <a:t> </a:t>
            </a:r>
            <a:r>
              <a:rPr lang="en-US" sz="1800" dirty="0" err="1">
                <a:solidFill>
                  <a:schemeClr val="bg1"/>
                </a:solidFill>
                <a:latin typeface="Calibri"/>
                <a:cs typeface="Calibri"/>
              </a:rPr>
              <a:t>el</a:t>
            </a:r>
            <a:r>
              <a:rPr lang="en-US" sz="1800" dirty="0">
                <a:solidFill>
                  <a:schemeClr val="bg1"/>
                </a:solidFill>
                <a:latin typeface="Calibri"/>
                <a:cs typeface="Calibri"/>
              </a:rPr>
              <a:t> </a:t>
            </a:r>
            <a:r>
              <a:rPr lang="en-US" sz="1800" dirty="0" err="1">
                <a:solidFill>
                  <a:schemeClr val="bg1"/>
                </a:solidFill>
                <a:latin typeface="Calibri"/>
                <a:cs typeface="Calibri"/>
              </a:rPr>
              <a:t>coste</a:t>
            </a:r>
            <a:r>
              <a:rPr lang="en-US" sz="1800" dirty="0">
                <a:solidFill>
                  <a:schemeClr val="bg1"/>
                </a:solidFill>
                <a:latin typeface="Calibri"/>
                <a:cs typeface="Calibri"/>
              </a:rPr>
              <a:t> </a:t>
            </a:r>
            <a:r>
              <a:rPr lang="en-US" sz="1800" dirty="0" err="1">
                <a:solidFill>
                  <a:schemeClr val="bg1"/>
                </a:solidFill>
                <a:latin typeface="Calibri"/>
                <a:cs typeface="Calibri"/>
              </a:rPr>
              <a:t>computacional</a:t>
            </a:r>
            <a:r>
              <a:rPr lang="en-US" sz="1800" dirty="0">
                <a:solidFill>
                  <a:schemeClr val="bg1"/>
                </a:solidFill>
                <a:latin typeface="Calibri"/>
                <a:cs typeface="Calibri"/>
              </a:rPr>
              <a:t> de </a:t>
            </a:r>
            <a:r>
              <a:rPr lang="en-US" sz="1800" dirty="0" err="1">
                <a:solidFill>
                  <a:schemeClr val="bg1"/>
                </a:solidFill>
                <a:latin typeface="Calibri"/>
                <a:cs typeface="Calibri"/>
              </a:rPr>
              <a:t>reentrenar</a:t>
            </a:r>
            <a:r>
              <a:rPr lang="en-US" sz="1800" dirty="0">
                <a:solidFill>
                  <a:schemeClr val="bg1"/>
                </a:solidFill>
                <a:latin typeface="Calibri"/>
                <a:cs typeface="Calibri"/>
              </a:rPr>
              <a:t> </a:t>
            </a:r>
            <a:r>
              <a:rPr lang="en-US" sz="1800" dirty="0" err="1">
                <a:solidFill>
                  <a:schemeClr val="bg1"/>
                </a:solidFill>
                <a:latin typeface="Calibri"/>
                <a:cs typeface="Calibri"/>
              </a:rPr>
              <a:t>el</a:t>
            </a:r>
            <a:r>
              <a:rPr lang="en-US" sz="1800" dirty="0">
                <a:solidFill>
                  <a:schemeClr val="bg1"/>
                </a:solidFill>
                <a:latin typeface="Calibri"/>
                <a:cs typeface="Calibri"/>
              </a:rPr>
              <a:t> </a:t>
            </a:r>
            <a:r>
              <a:rPr lang="en-US" sz="1800" dirty="0" err="1">
                <a:solidFill>
                  <a:schemeClr val="bg1"/>
                </a:solidFill>
                <a:latin typeface="Calibri"/>
                <a:cs typeface="Calibri"/>
              </a:rPr>
              <a:t>modelo</a:t>
            </a:r>
            <a:r>
              <a:rPr lang="en-US" sz="1800" dirty="0">
                <a:solidFill>
                  <a:schemeClr val="bg1"/>
                </a:solidFill>
                <a:latin typeface="Calibri"/>
                <a:cs typeface="Calibri"/>
              </a:rPr>
              <a:t> con </a:t>
            </a:r>
            <a:r>
              <a:rPr lang="en-US" sz="1800" dirty="0" err="1">
                <a:solidFill>
                  <a:schemeClr val="bg1"/>
                </a:solidFill>
                <a:latin typeface="Calibri"/>
                <a:cs typeface="Calibri"/>
              </a:rPr>
              <a:t>cada</a:t>
            </a:r>
            <a:r>
              <a:rPr lang="en-US" sz="1800" dirty="0">
                <a:solidFill>
                  <a:schemeClr val="bg1"/>
                </a:solidFill>
                <a:latin typeface="Calibri"/>
                <a:cs typeface="Calibri"/>
              </a:rPr>
              <a:t> </a:t>
            </a:r>
            <a:r>
              <a:rPr lang="en-US" sz="1800" dirty="0" err="1">
                <a:solidFill>
                  <a:schemeClr val="bg1"/>
                </a:solidFill>
                <a:latin typeface="Calibri"/>
                <a:cs typeface="Calibri"/>
              </a:rPr>
              <a:t>eliminación</a:t>
            </a:r>
            <a:r>
              <a:rPr lang="en-US" sz="1800" dirty="0">
                <a:solidFill>
                  <a:schemeClr val="bg1"/>
                </a:solidFill>
                <a:latin typeface="Calibri"/>
                <a:cs typeface="Calibri"/>
              </a:rPr>
              <a:t> de una variable, </a:t>
            </a:r>
            <a:r>
              <a:rPr lang="en-US" sz="1800" dirty="0" err="1">
                <a:solidFill>
                  <a:schemeClr val="bg1"/>
                </a:solidFill>
                <a:latin typeface="Calibri"/>
                <a:cs typeface="Calibri"/>
              </a:rPr>
              <a:t>este</a:t>
            </a:r>
            <a:r>
              <a:rPr lang="en-US" sz="1800" dirty="0">
                <a:solidFill>
                  <a:schemeClr val="bg1"/>
                </a:solidFill>
                <a:latin typeface="Calibri"/>
                <a:cs typeface="Calibri"/>
              </a:rPr>
              <a:t> </a:t>
            </a:r>
            <a:r>
              <a:rPr lang="en-US" sz="1800" dirty="0" err="1">
                <a:solidFill>
                  <a:schemeClr val="bg1"/>
                </a:solidFill>
                <a:latin typeface="Calibri"/>
                <a:cs typeface="Calibri"/>
              </a:rPr>
              <a:t>método</a:t>
            </a:r>
            <a:r>
              <a:rPr lang="en-US" sz="1800" dirty="0">
                <a:solidFill>
                  <a:schemeClr val="bg1"/>
                </a:solidFill>
                <a:latin typeface="Calibri"/>
                <a:cs typeface="Calibri"/>
              </a:rPr>
              <a:t> es </a:t>
            </a:r>
            <a:r>
              <a:rPr lang="en-US" sz="1800" dirty="0" err="1">
                <a:solidFill>
                  <a:schemeClr val="bg1"/>
                </a:solidFill>
                <a:latin typeface="Calibri"/>
                <a:cs typeface="Calibri"/>
              </a:rPr>
              <a:t>el</a:t>
            </a:r>
            <a:r>
              <a:rPr lang="en-US" sz="1800" dirty="0">
                <a:solidFill>
                  <a:schemeClr val="bg1"/>
                </a:solidFill>
                <a:latin typeface="Calibri"/>
                <a:cs typeface="Calibri"/>
              </a:rPr>
              <a:t> que </a:t>
            </a:r>
            <a:r>
              <a:rPr lang="en-US" sz="1800" b="1" dirty="0" err="1">
                <a:solidFill>
                  <a:schemeClr val="bg1"/>
                </a:solidFill>
                <a:latin typeface="Calibri"/>
                <a:cs typeface="Calibri"/>
              </a:rPr>
              <a:t>aporta</a:t>
            </a:r>
            <a:r>
              <a:rPr lang="en-US" sz="1800" b="1" dirty="0">
                <a:solidFill>
                  <a:schemeClr val="bg1"/>
                </a:solidFill>
                <a:latin typeface="Calibri"/>
                <a:cs typeface="Calibri"/>
              </a:rPr>
              <a:t> mayor </a:t>
            </a:r>
            <a:r>
              <a:rPr lang="en-US" sz="1800" b="1" dirty="0" err="1">
                <a:solidFill>
                  <a:schemeClr val="bg1"/>
                </a:solidFill>
                <a:latin typeface="Calibri"/>
                <a:cs typeface="Calibri"/>
              </a:rPr>
              <a:t>certeza</a:t>
            </a:r>
            <a:r>
              <a:rPr lang="en-US" sz="1800" b="1" dirty="0">
                <a:solidFill>
                  <a:schemeClr val="bg1"/>
                </a:solidFill>
                <a:latin typeface="Calibri"/>
                <a:cs typeface="Calibri"/>
              </a:rPr>
              <a:t> </a:t>
            </a:r>
            <a:r>
              <a:rPr lang="en-US" sz="1800" dirty="0" err="1">
                <a:solidFill>
                  <a:schemeClr val="bg1"/>
                </a:solidFill>
                <a:latin typeface="Calibri"/>
                <a:cs typeface="Calibri"/>
              </a:rPr>
              <a:t>en</a:t>
            </a:r>
            <a:r>
              <a:rPr lang="en-US" sz="1800" dirty="0">
                <a:solidFill>
                  <a:schemeClr val="bg1"/>
                </a:solidFill>
                <a:latin typeface="Calibri"/>
                <a:cs typeface="Calibri"/>
              </a:rPr>
              <a:t> </a:t>
            </a:r>
            <a:r>
              <a:rPr lang="en-US" sz="1800" dirty="0" err="1">
                <a:solidFill>
                  <a:schemeClr val="bg1"/>
                </a:solidFill>
                <a:latin typeface="Calibri"/>
                <a:cs typeface="Calibri"/>
              </a:rPr>
              <a:t>cuanto</a:t>
            </a:r>
            <a:r>
              <a:rPr lang="en-US" sz="1800" dirty="0">
                <a:solidFill>
                  <a:schemeClr val="bg1"/>
                </a:solidFill>
                <a:latin typeface="Calibri"/>
                <a:cs typeface="Calibri"/>
              </a:rPr>
              <a:t> al feature importance de las variables.</a:t>
            </a:r>
          </a:p>
          <a:p>
            <a:pPr marL="342900" indent="-342900" algn="just">
              <a:lnSpc>
                <a:spcPct val="107000"/>
              </a:lnSpc>
              <a:spcAft>
                <a:spcPts val="800"/>
              </a:spcAft>
              <a:buClr>
                <a:schemeClr val="bg1"/>
              </a:buClr>
              <a:buFont typeface="Arial"/>
              <a:buChar char="•"/>
            </a:pPr>
            <a:endParaRPr sz="1900" dirty="0">
              <a:solidFill>
                <a:schemeClr val="lt1"/>
              </a:solidFill>
              <a:latin typeface="Calibri"/>
              <a:ea typeface="Calibri"/>
              <a:cs typeface="Calibri"/>
              <a:sym typeface="Calibri"/>
            </a:endParaRPr>
          </a:p>
        </p:txBody>
      </p:sp>
      <p:sp>
        <p:nvSpPr>
          <p:cNvPr id="4" name="Google Shape;123;ga1eac15f37_0_43">
            <a:extLst>
              <a:ext uri="{FF2B5EF4-FFF2-40B4-BE49-F238E27FC236}">
                <a16:creationId xmlns:a16="http://schemas.microsoft.com/office/drawing/2014/main" id="{38570249-091A-4B4F-A88F-88D248D20FAF}"/>
              </a:ext>
            </a:extLst>
          </p:cNvPr>
          <p:cNvSpPr txBox="1"/>
          <p:nvPr/>
        </p:nvSpPr>
        <p:spPr>
          <a:xfrm>
            <a:off x="6319684" y="1487197"/>
            <a:ext cx="5393635" cy="4827099"/>
          </a:xfrm>
          <a:prstGeom prst="rect">
            <a:avLst/>
          </a:prstGeom>
          <a:noFill/>
          <a:ln>
            <a:noFill/>
          </a:ln>
        </p:spPr>
        <p:txBody>
          <a:bodyPr spcFirstLastPara="1" wrap="square" lIns="91425" tIns="91425" rIns="91425" bIns="91425" anchor="t" anchorCtr="0">
            <a:noAutofit/>
          </a:bodyPr>
          <a:lstStyle/>
          <a:p>
            <a:pPr algn="l">
              <a:lnSpc>
                <a:spcPct val="107000"/>
              </a:lnSpc>
              <a:spcAft>
                <a:spcPts val="800"/>
              </a:spcAft>
            </a:pPr>
            <a:r>
              <a:rPr lang="es-ES" sz="1800" dirty="0">
                <a:solidFill>
                  <a:srgbClr val="FF0000"/>
                </a:solidFill>
                <a:latin typeface="Calibri" panose="020F0502020204030204" pitchFamily="34" charset="0"/>
                <a:cs typeface="Times New Roman" panose="02020603050405020304" pitchFamily="18" charset="0"/>
              </a:rPr>
              <a:t>Contras:</a:t>
            </a:r>
          </a:p>
          <a:p>
            <a:pPr marL="342900" indent="-342900" algn="just">
              <a:lnSpc>
                <a:spcPct val="107000"/>
              </a:lnSpc>
              <a:spcAft>
                <a:spcPts val="800"/>
              </a:spcAft>
              <a:buClr>
                <a:schemeClr val="bg1"/>
              </a:buClr>
              <a:buFont typeface="Arial"/>
              <a:buChar char="•"/>
            </a:pPr>
            <a:r>
              <a:rPr lang="es-ES" sz="1800" dirty="0">
                <a:solidFill>
                  <a:schemeClr val="bg1"/>
                </a:solidFill>
                <a:latin typeface="Calibri" panose="020F0502020204030204" pitchFamily="34" charset="0"/>
                <a:ea typeface="Calibri"/>
                <a:cs typeface="Times New Roman" panose="02020603050405020304" pitchFamily="18" charset="0"/>
                <a:sym typeface="Calibri"/>
              </a:rPr>
              <a:t>El</a:t>
            </a:r>
            <a:r>
              <a:rPr lang="en-US" sz="1800" dirty="0">
                <a:solidFill>
                  <a:schemeClr val="lt1"/>
                </a:solidFill>
                <a:latin typeface="Calibri"/>
                <a:ea typeface="Calibri"/>
                <a:cs typeface="Calibri"/>
                <a:sym typeface="Calibri"/>
              </a:rPr>
              <a:t> </a:t>
            </a:r>
            <a:r>
              <a:rPr lang="en-US" sz="1800" b="1" dirty="0" err="1">
                <a:solidFill>
                  <a:schemeClr val="lt1"/>
                </a:solidFill>
                <a:latin typeface="Calibri"/>
                <a:ea typeface="Calibri"/>
                <a:cs typeface="Calibri"/>
                <a:sym typeface="Calibri"/>
              </a:rPr>
              <a:t>coste</a:t>
            </a:r>
            <a:r>
              <a:rPr lang="en-US" sz="1800" b="1" dirty="0">
                <a:solidFill>
                  <a:schemeClr val="lt1"/>
                </a:solidFill>
                <a:latin typeface="Calibri"/>
                <a:ea typeface="Calibri"/>
                <a:cs typeface="Calibri"/>
                <a:sym typeface="Calibri"/>
              </a:rPr>
              <a:t> </a:t>
            </a:r>
            <a:r>
              <a:rPr lang="en-US" sz="1800" b="1" dirty="0" err="1">
                <a:solidFill>
                  <a:schemeClr val="lt1"/>
                </a:solidFill>
                <a:latin typeface="Calibri"/>
                <a:ea typeface="Calibri"/>
                <a:cs typeface="Calibri"/>
                <a:sym typeface="Calibri"/>
              </a:rPr>
              <a:t>computacional</a:t>
            </a:r>
            <a:r>
              <a:rPr lang="en-US" sz="1800" b="1" dirty="0">
                <a:solidFill>
                  <a:schemeClr val="lt1"/>
                </a:solidFill>
                <a:latin typeface="Calibri"/>
                <a:ea typeface="Calibri"/>
                <a:cs typeface="Calibri"/>
                <a:sym typeface="Calibri"/>
              </a:rPr>
              <a:t> es </a:t>
            </a:r>
            <a:r>
              <a:rPr lang="en-US" sz="1800" b="1" dirty="0" err="1">
                <a:solidFill>
                  <a:schemeClr val="lt1"/>
                </a:solidFill>
                <a:latin typeface="Calibri"/>
                <a:ea typeface="Calibri"/>
                <a:cs typeface="Calibri"/>
                <a:sym typeface="Calibri"/>
              </a:rPr>
              <a:t>muy</a:t>
            </a:r>
            <a:r>
              <a:rPr lang="en-US" sz="1800" b="1" dirty="0">
                <a:solidFill>
                  <a:schemeClr val="lt1"/>
                </a:solidFill>
                <a:latin typeface="Calibri"/>
                <a:ea typeface="Calibri"/>
                <a:cs typeface="Calibri"/>
                <a:sym typeface="Calibri"/>
              </a:rPr>
              <a:t> </a:t>
            </a:r>
            <a:r>
              <a:rPr lang="en-US" sz="1800" b="1" dirty="0" err="1">
                <a:solidFill>
                  <a:schemeClr val="lt1"/>
                </a:solidFill>
                <a:latin typeface="Calibri"/>
                <a:ea typeface="Calibri"/>
                <a:cs typeface="Calibri"/>
                <a:sym typeface="Calibri"/>
              </a:rPr>
              <a:t>elevado</a:t>
            </a:r>
            <a:r>
              <a:rPr lang="en-US" sz="1800" dirty="0">
                <a:solidFill>
                  <a:schemeClr val="lt1"/>
                </a:solidFill>
                <a:latin typeface="Calibri"/>
                <a:ea typeface="Calibri"/>
                <a:cs typeface="Calibri"/>
                <a:sym typeface="Calibri"/>
              </a:rPr>
              <a:t>, </a:t>
            </a:r>
            <a:r>
              <a:rPr lang="en-US" sz="1800" dirty="0" err="1">
                <a:solidFill>
                  <a:schemeClr val="lt1"/>
                </a:solidFill>
                <a:latin typeface="Calibri"/>
                <a:ea typeface="Calibri"/>
                <a:cs typeface="Calibri"/>
                <a:sym typeface="Calibri"/>
              </a:rPr>
              <a:t>mucho</a:t>
            </a:r>
            <a:r>
              <a:rPr lang="en-US" sz="1800" dirty="0">
                <a:solidFill>
                  <a:schemeClr val="lt1"/>
                </a:solidFill>
                <a:latin typeface="Calibri"/>
                <a:ea typeface="Calibri"/>
                <a:cs typeface="Calibri"/>
                <a:sym typeface="Calibri"/>
              </a:rPr>
              <a:t> </a:t>
            </a:r>
            <a:r>
              <a:rPr lang="en-US" sz="1800" dirty="0" err="1">
                <a:solidFill>
                  <a:schemeClr val="lt1"/>
                </a:solidFill>
                <a:latin typeface="Calibri"/>
                <a:ea typeface="Calibri"/>
                <a:cs typeface="Calibri"/>
                <a:sym typeface="Calibri"/>
              </a:rPr>
              <a:t>más</a:t>
            </a:r>
            <a:r>
              <a:rPr lang="en-US" sz="1800" dirty="0">
                <a:solidFill>
                  <a:schemeClr val="lt1"/>
                </a:solidFill>
                <a:latin typeface="Calibri"/>
                <a:ea typeface="Calibri"/>
                <a:cs typeface="Calibri"/>
                <a:sym typeface="Calibri"/>
              </a:rPr>
              <a:t> que </a:t>
            </a:r>
            <a:r>
              <a:rPr lang="en-US" sz="1800" dirty="0" err="1">
                <a:solidFill>
                  <a:schemeClr val="lt1"/>
                </a:solidFill>
                <a:latin typeface="Calibri"/>
                <a:ea typeface="Calibri"/>
                <a:cs typeface="Calibri"/>
                <a:sym typeface="Calibri"/>
              </a:rPr>
              <a:t>el</a:t>
            </a:r>
            <a:r>
              <a:rPr lang="en-US" sz="1800" dirty="0">
                <a:solidFill>
                  <a:schemeClr val="lt1"/>
                </a:solidFill>
                <a:latin typeface="Calibri"/>
                <a:ea typeface="Calibri"/>
                <a:cs typeface="Calibri"/>
                <a:sym typeface="Calibri"/>
              </a:rPr>
              <a:t> permutation importance, </a:t>
            </a:r>
            <a:r>
              <a:rPr lang="en-US" sz="1800" dirty="0" err="1">
                <a:solidFill>
                  <a:schemeClr val="lt1"/>
                </a:solidFill>
                <a:latin typeface="Calibri"/>
                <a:ea typeface="Calibri"/>
                <a:cs typeface="Calibri"/>
                <a:sym typeface="Calibri"/>
              </a:rPr>
              <a:t>porque</a:t>
            </a:r>
            <a:r>
              <a:rPr lang="en-US" sz="1800" dirty="0">
                <a:solidFill>
                  <a:schemeClr val="lt1"/>
                </a:solidFill>
                <a:latin typeface="Calibri"/>
                <a:ea typeface="Calibri"/>
                <a:cs typeface="Calibri"/>
                <a:sym typeface="Calibri"/>
              </a:rPr>
              <a:t> </a:t>
            </a:r>
            <a:r>
              <a:rPr lang="en-US" sz="1800" dirty="0" err="1">
                <a:solidFill>
                  <a:schemeClr val="lt1"/>
                </a:solidFill>
                <a:latin typeface="Calibri"/>
                <a:ea typeface="Calibri"/>
                <a:cs typeface="Calibri"/>
                <a:sym typeface="Calibri"/>
              </a:rPr>
              <a:t>requiere</a:t>
            </a:r>
            <a:r>
              <a:rPr lang="en-US" sz="1800" dirty="0">
                <a:solidFill>
                  <a:schemeClr val="lt1"/>
                </a:solidFill>
                <a:latin typeface="Calibri"/>
                <a:ea typeface="Calibri"/>
                <a:cs typeface="Calibri"/>
                <a:sym typeface="Calibri"/>
              </a:rPr>
              <a:t> re-</a:t>
            </a:r>
            <a:r>
              <a:rPr lang="en-US" sz="1800" dirty="0" err="1">
                <a:solidFill>
                  <a:schemeClr val="lt1"/>
                </a:solidFill>
                <a:latin typeface="Calibri"/>
                <a:ea typeface="Calibri"/>
                <a:cs typeface="Calibri"/>
                <a:sym typeface="Calibri"/>
              </a:rPr>
              <a:t>entrenar</a:t>
            </a:r>
            <a:r>
              <a:rPr lang="en-US" sz="1800" dirty="0">
                <a:solidFill>
                  <a:schemeClr val="lt1"/>
                </a:solidFill>
                <a:latin typeface="Calibri"/>
                <a:ea typeface="Calibri"/>
                <a:cs typeface="Calibri"/>
                <a:sym typeface="Calibri"/>
              </a:rPr>
              <a:t> </a:t>
            </a:r>
            <a:r>
              <a:rPr lang="en-US" sz="1800" dirty="0" err="1">
                <a:solidFill>
                  <a:schemeClr val="lt1"/>
                </a:solidFill>
                <a:latin typeface="Calibri"/>
                <a:ea typeface="Calibri"/>
                <a:cs typeface="Calibri"/>
                <a:sym typeface="Calibri"/>
              </a:rPr>
              <a:t>el</a:t>
            </a:r>
            <a:r>
              <a:rPr lang="en-US" sz="1800" dirty="0">
                <a:solidFill>
                  <a:schemeClr val="lt1"/>
                </a:solidFill>
                <a:latin typeface="Calibri"/>
                <a:ea typeface="Calibri"/>
                <a:cs typeface="Calibri"/>
                <a:sym typeface="Calibri"/>
              </a:rPr>
              <a:t> </a:t>
            </a:r>
            <a:r>
              <a:rPr lang="en-US" sz="1800" dirty="0" err="1">
                <a:solidFill>
                  <a:schemeClr val="lt1"/>
                </a:solidFill>
                <a:latin typeface="Calibri"/>
                <a:ea typeface="Calibri"/>
                <a:cs typeface="Calibri"/>
                <a:sym typeface="Calibri"/>
              </a:rPr>
              <a:t>modelo</a:t>
            </a:r>
            <a:r>
              <a:rPr lang="en-US" sz="1800" dirty="0">
                <a:solidFill>
                  <a:schemeClr val="lt1"/>
                </a:solidFill>
                <a:latin typeface="Calibri"/>
                <a:ea typeface="Calibri"/>
                <a:cs typeface="Calibri"/>
                <a:sym typeface="Calibri"/>
              </a:rPr>
              <a:t> </a:t>
            </a:r>
            <a:r>
              <a:rPr lang="en-US" sz="1800" dirty="0" err="1">
                <a:solidFill>
                  <a:schemeClr val="lt1"/>
                </a:solidFill>
                <a:latin typeface="Calibri"/>
                <a:ea typeface="Calibri"/>
                <a:cs typeface="Calibri"/>
                <a:sym typeface="Calibri"/>
              </a:rPr>
              <a:t>tantas</a:t>
            </a:r>
            <a:r>
              <a:rPr lang="en-US" sz="1800" dirty="0">
                <a:solidFill>
                  <a:schemeClr val="lt1"/>
                </a:solidFill>
                <a:latin typeface="Calibri"/>
                <a:ea typeface="Calibri"/>
                <a:cs typeface="Calibri"/>
                <a:sym typeface="Calibri"/>
              </a:rPr>
              <a:t> </a:t>
            </a:r>
            <a:r>
              <a:rPr lang="en-US" sz="1800" dirty="0" err="1">
                <a:solidFill>
                  <a:schemeClr val="lt1"/>
                </a:solidFill>
                <a:latin typeface="Calibri"/>
                <a:ea typeface="Calibri"/>
                <a:cs typeface="Calibri"/>
                <a:sym typeface="Calibri"/>
              </a:rPr>
              <a:t>veces</a:t>
            </a:r>
            <a:r>
              <a:rPr lang="en-US" sz="1800" dirty="0">
                <a:solidFill>
                  <a:schemeClr val="lt1"/>
                </a:solidFill>
                <a:latin typeface="Calibri"/>
                <a:ea typeface="Calibri"/>
                <a:cs typeface="Calibri"/>
                <a:sym typeface="Calibri"/>
              </a:rPr>
              <a:t> </a:t>
            </a:r>
            <a:r>
              <a:rPr lang="en-US" sz="1800" dirty="0" err="1">
                <a:solidFill>
                  <a:schemeClr val="lt1"/>
                </a:solidFill>
                <a:latin typeface="Calibri"/>
                <a:ea typeface="Calibri"/>
                <a:cs typeface="Calibri"/>
                <a:sym typeface="Calibri"/>
              </a:rPr>
              <a:t>como</a:t>
            </a:r>
            <a:r>
              <a:rPr lang="en-US" sz="1800" dirty="0">
                <a:solidFill>
                  <a:schemeClr val="lt1"/>
                </a:solidFill>
                <a:latin typeface="Calibri"/>
                <a:ea typeface="Calibri"/>
                <a:cs typeface="Calibri"/>
                <a:sym typeface="Calibri"/>
              </a:rPr>
              <a:t> variables </a:t>
            </a:r>
            <a:r>
              <a:rPr lang="en-US" sz="1800" dirty="0" err="1">
                <a:solidFill>
                  <a:schemeClr val="lt1"/>
                </a:solidFill>
                <a:latin typeface="Calibri"/>
                <a:ea typeface="Calibri"/>
                <a:cs typeface="Calibri"/>
                <a:sym typeface="Calibri"/>
              </a:rPr>
              <a:t>independientes</a:t>
            </a:r>
            <a:r>
              <a:rPr lang="en-US" sz="1800" dirty="0">
                <a:solidFill>
                  <a:schemeClr val="lt1"/>
                </a:solidFill>
                <a:latin typeface="Calibri"/>
                <a:ea typeface="Calibri"/>
                <a:cs typeface="Calibri"/>
                <a:sym typeface="Calibri"/>
              </a:rPr>
              <a:t> se </a:t>
            </a:r>
            <a:r>
              <a:rPr lang="en-US" sz="1800" dirty="0" err="1">
                <a:solidFill>
                  <a:schemeClr val="lt1"/>
                </a:solidFill>
                <a:latin typeface="Calibri"/>
                <a:ea typeface="Calibri"/>
                <a:cs typeface="Calibri"/>
                <a:sym typeface="Calibri"/>
              </a:rPr>
              <a:t>estén</a:t>
            </a:r>
            <a:r>
              <a:rPr lang="en-US" sz="1800" dirty="0">
                <a:solidFill>
                  <a:schemeClr val="lt1"/>
                </a:solidFill>
                <a:latin typeface="Calibri"/>
                <a:ea typeface="Calibri"/>
                <a:cs typeface="Calibri"/>
                <a:sym typeface="Calibri"/>
              </a:rPr>
              <a:t> </a:t>
            </a:r>
            <a:r>
              <a:rPr lang="en-US" sz="1800" dirty="0" err="1">
                <a:solidFill>
                  <a:schemeClr val="lt1"/>
                </a:solidFill>
                <a:latin typeface="Calibri"/>
                <a:ea typeface="Calibri"/>
                <a:cs typeface="Calibri"/>
                <a:sym typeface="Calibri"/>
              </a:rPr>
              <a:t>utilizando</a:t>
            </a:r>
            <a:r>
              <a:rPr lang="en-US" sz="1800" dirty="0">
                <a:solidFill>
                  <a:schemeClr val="lt1"/>
                </a:solidFill>
                <a:latin typeface="Calibri"/>
                <a:ea typeface="Calibri"/>
                <a:cs typeface="Calibri"/>
                <a:sym typeface="Calibri"/>
              </a:rPr>
              <a:t>.</a:t>
            </a:r>
          </a:p>
          <a:p>
            <a:pPr marL="342900" lvl="0" indent="-342900" algn="just">
              <a:lnSpc>
                <a:spcPct val="107000"/>
              </a:lnSpc>
              <a:spcAft>
                <a:spcPts val="800"/>
              </a:spcAft>
              <a:buClr>
                <a:schemeClr val="bg1"/>
              </a:buClr>
              <a:buFont typeface="Arial"/>
              <a:buChar char="•"/>
            </a:pPr>
            <a:endParaRPr lang="es-ES" sz="1800" dirty="0">
              <a:solidFill>
                <a:schemeClr val="bg1"/>
              </a:solidFill>
              <a:latin typeface="Calibri" panose="020F0502020204030204" pitchFamily="34" charset="0"/>
              <a:cs typeface="Times New Roman" panose="02020603050405020304" pitchFamily="18" charset="0"/>
            </a:endParaRPr>
          </a:p>
          <a:p>
            <a:pPr marL="342900" lvl="0" indent="-342900">
              <a:lnSpc>
                <a:spcPct val="107000"/>
              </a:lnSpc>
              <a:spcAft>
                <a:spcPts val="800"/>
              </a:spcAft>
              <a:buClr>
                <a:schemeClr val="bg1"/>
              </a:buClr>
              <a:buFont typeface="Arial" panose="020B0604020202020204" pitchFamily="34" charset="0"/>
              <a:buChar char="•"/>
            </a:pPr>
            <a:endPar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sz="1900"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2430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p:nvPr>
        </p:nvSpPr>
        <p:spPr>
          <a:xfrm>
            <a:off x="536208" y="275224"/>
            <a:ext cx="7638964" cy="1415924"/>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rgbClr val="FF0000"/>
              </a:buClr>
              <a:buSzPts val="4400"/>
              <a:buFont typeface="Calibri"/>
              <a:buNone/>
            </a:pPr>
            <a:r>
              <a:rPr lang="en-GB" dirty="0" err="1">
                <a:solidFill>
                  <a:srgbClr val="FF0000"/>
                </a:solidFill>
              </a:rPr>
              <a:t>Recursos</a:t>
            </a:r>
            <a:r>
              <a:rPr lang="en-GB" dirty="0">
                <a:solidFill>
                  <a:srgbClr val="FF0000"/>
                </a:solidFill>
              </a:rPr>
              <a:t> </a:t>
            </a:r>
            <a:r>
              <a:rPr lang="en-GB" dirty="0" err="1">
                <a:solidFill>
                  <a:srgbClr val="FF0000"/>
                </a:solidFill>
              </a:rPr>
              <a:t>adicionales</a:t>
            </a:r>
            <a:endParaRPr dirty="0"/>
          </a:p>
        </p:txBody>
      </p:sp>
      <p:sp>
        <p:nvSpPr>
          <p:cNvPr id="3" name="Google Shape;123;ga1eac15f37_0_43">
            <a:extLst>
              <a:ext uri="{FF2B5EF4-FFF2-40B4-BE49-F238E27FC236}">
                <a16:creationId xmlns:a16="http://schemas.microsoft.com/office/drawing/2014/main" id="{62B06F91-762A-4A80-8943-055F4A18828C}"/>
              </a:ext>
            </a:extLst>
          </p:cNvPr>
          <p:cNvSpPr txBox="1"/>
          <p:nvPr/>
        </p:nvSpPr>
        <p:spPr>
          <a:xfrm>
            <a:off x="536208" y="1516905"/>
            <a:ext cx="10977366" cy="4827099"/>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buClr>
                <a:schemeClr val="bg1"/>
              </a:buClr>
            </a:pPr>
            <a:r>
              <a:rPr lang="es-ES" sz="2400" dirty="0">
                <a:solidFill>
                  <a:schemeClr val="lt1"/>
                </a:solidFill>
                <a:latin typeface="Calibri"/>
                <a:ea typeface="Calibri"/>
                <a:cs typeface="Calibri"/>
                <a:sym typeface="Calibri"/>
              </a:rPr>
              <a:t>Librería SHAP</a:t>
            </a:r>
          </a:p>
          <a:p>
            <a:pPr marL="342900" indent="-342900" algn="just">
              <a:lnSpc>
                <a:spcPct val="107000"/>
              </a:lnSpc>
              <a:spcAft>
                <a:spcPts val="800"/>
              </a:spcAft>
              <a:buClr>
                <a:schemeClr val="bg1"/>
              </a:buClr>
              <a:buFont typeface="Arial"/>
              <a:buChar char="•"/>
            </a:pPr>
            <a:endParaRPr lang="es-ES" sz="2400" dirty="0">
              <a:solidFill>
                <a:schemeClr val="lt1"/>
              </a:solidFill>
              <a:latin typeface="Calibri"/>
              <a:ea typeface="Calibri"/>
              <a:cs typeface="Calibri"/>
              <a:sym typeface="Calibri"/>
            </a:endParaRPr>
          </a:p>
          <a:p>
            <a:pPr marL="342900" indent="-342900" algn="just">
              <a:lnSpc>
                <a:spcPct val="107000"/>
              </a:lnSpc>
              <a:spcAft>
                <a:spcPts val="800"/>
              </a:spcAft>
              <a:buClr>
                <a:schemeClr val="bg1"/>
              </a:buClr>
              <a:buFont typeface="Arial"/>
              <a:buChar char="•"/>
            </a:pPr>
            <a:endParaRPr lang="es-ES" sz="2400" dirty="0">
              <a:solidFill>
                <a:schemeClr val="lt1"/>
              </a:solidFill>
              <a:latin typeface="Calibri"/>
              <a:ea typeface="Calibri"/>
              <a:cs typeface="Calibri"/>
              <a:sym typeface="Calibri"/>
            </a:endParaRPr>
          </a:p>
          <a:p>
            <a:pPr marL="342900" indent="-342900" algn="just">
              <a:lnSpc>
                <a:spcPct val="107000"/>
              </a:lnSpc>
              <a:spcAft>
                <a:spcPts val="800"/>
              </a:spcAft>
              <a:buClr>
                <a:schemeClr val="bg1"/>
              </a:buClr>
              <a:buFont typeface="Arial"/>
              <a:buChar char="•"/>
            </a:pPr>
            <a:endParaRPr lang="es-ES" sz="2400" dirty="0">
              <a:solidFill>
                <a:schemeClr val="lt1"/>
              </a:solidFill>
              <a:latin typeface="Calibri"/>
              <a:ea typeface="Calibri"/>
              <a:cs typeface="Calibri"/>
              <a:sym typeface="Calibri"/>
            </a:endParaRPr>
          </a:p>
          <a:p>
            <a:pPr marL="342900" indent="-342900" algn="just">
              <a:lnSpc>
                <a:spcPct val="107000"/>
              </a:lnSpc>
              <a:spcAft>
                <a:spcPts val="800"/>
              </a:spcAft>
              <a:buClr>
                <a:schemeClr val="bg1"/>
              </a:buClr>
              <a:buFont typeface="Arial"/>
              <a:buChar char="•"/>
            </a:pPr>
            <a:endParaRPr lang="es-ES" sz="2400" dirty="0">
              <a:solidFill>
                <a:schemeClr val="lt1"/>
              </a:solidFill>
              <a:latin typeface="Calibri"/>
              <a:ea typeface="Calibri"/>
              <a:cs typeface="Calibri"/>
              <a:sym typeface="Calibri"/>
            </a:endParaRPr>
          </a:p>
          <a:p>
            <a:pPr marL="342900" indent="-342900" algn="just">
              <a:lnSpc>
                <a:spcPct val="107000"/>
              </a:lnSpc>
              <a:spcAft>
                <a:spcPts val="800"/>
              </a:spcAft>
              <a:buClr>
                <a:schemeClr val="bg1"/>
              </a:buClr>
              <a:buFont typeface="Arial"/>
              <a:buChar char="•"/>
            </a:pPr>
            <a:r>
              <a:rPr lang="es-ES" sz="1600" u="sng" dirty="0">
                <a:solidFill>
                  <a:srgbClr val="0070C0"/>
                </a:solidFill>
                <a:latin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https://towardsdatascience.com/shap-how-to-interpret-machine-learning-models-with-python-2323f5af4be9</a:t>
            </a:r>
            <a:endParaRPr lang="es-ES" sz="1600" u="sng" dirty="0">
              <a:solidFill>
                <a:srgbClr val="0070C0"/>
              </a:solidFill>
              <a:latin typeface="Calibri" panose="020F0502020204030204" pitchFamily="34" charset="0"/>
              <a:cs typeface="Times New Roman" panose="02020603050405020304" pitchFamily="18" charset="0"/>
              <a:sym typeface="Calibri"/>
            </a:endParaRPr>
          </a:p>
          <a:p>
            <a:pPr marL="342900" indent="-342900" algn="just">
              <a:lnSpc>
                <a:spcPct val="107000"/>
              </a:lnSpc>
              <a:spcAft>
                <a:spcPts val="800"/>
              </a:spcAft>
              <a:buClr>
                <a:schemeClr val="bg1"/>
              </a:buClr>
              <a:buFont typeface="Arial"/>
              <a:buChar char="•"/>
            </a:pPr>
            <a:r>
              <a:rPr lang="es-ES" sz="1600" u="sng"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https://towardsdatascience.com/black-box-models-are-actually-more-explainable-than-a-logistic-regression-f263c22795d</a:t>
            </a:r>
            <a:endParaRPr lang="es-ES" sz="16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Clr>
                <a:schemeClr val="bg1"/>
              </a:buClr>
              <a:buFont typeface="Arial"/>
              <a:buChar char="•"/>
            </a:pPr>
            <a:r>
              <a:rPr lang="es-ES" sz="1600" u="sng" dirty="0">
                <a:solidFill>
                  <a:srgbClr val="0070C0"/>
                </a:solidFill>
                <a:latin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https://towardsdatascience.com/shap-explained-the-way-i-wish-someone-explained-it-to-me-ab81cc69ef30</a:t>
            </a:r>
            <a:endParaRPr lang="es-ES" sz="1600" u="sng" dirty="0">
              <a:solidFill>
                <a:srgbClr val="0070C0"/>
              </a:solidFill>
              <a:latin typeface="Calibri" panose="020F0502020204030204" pitchFamily="34" charset="0"/>
              <a:cs typeface="Times New Roman" panose="02020603050405020304" pitchFamily="18" charset="0"/>
            </a:endParaRPr>
          </a:p>
          <a:p>
            <a:pPr marL="342900" indent="-342900" algn="just">
              <a:lnSpc>
                <a:spcPct val="107000"/>
              </a:lnSpc>
              <a:spcAft>
                <a:spcPts val="800"/>
              </a:spcAft>
              <a:buClr>
                <a:schemeClr val="bg1"/>
              </a:buClr>
              <a:buFont typeface="Arial"/>
              <a:buChar char="•"/>
            </a:pPr>
            <a:endParaRPr lang="es-ES" sz="2400" dirty="0">
              <a:solidFill>
                <a:schemeClr val="lt1"/>
              </a:solidFill>
              <a:latin typeface="Calibri"/>
              <a:ea typeface="Calibri"/>
              <a:cs typeface="Calibri"/>
              <a:sym typeface="Calibri"/>
            </a:endParaRPr>
          </a:p>
          <a:p>
            <a:pPr marL="342900" indent="-342900" algn="just">
              <a:lnSpc>
                <a:spcPct val="107000"/>
              </a:lnSpc>
              <a:spcAft>
                <a:spcPts val="800"/>
              </a:spcAft>
              <a:buClr>
                <a:schemeClr val="bg1"/>
              </a:buClr>
              <a:buFont typeface="Arial"/>
              <a:buChar char="•"/>
            </a:pPr>
            <a:endParaRPr sz="2400" dirty="0">
              <a:solidFill>
                <a:schemeClr val="lt1"/>
              </a:solidFill>
              <a:latin typeface="Calibri"/>
              <a:ea typeface="Calibri"/>
              <a:cs typeface="Calibri"/>
              <a:sym typeface="Calibri"/>
            </a:endParaRPr>
          </a:p>
        </p:txBody>
      </p:sp>
      <p:pic>
        <p:nvPicPr>
          <p:cNvPr id="2" name="Elementos multimedia en línea 1" title="How to Interpret Machine Learning Models with SHAP | Better Data Science">
            <a:hlinkClick r:id="" action="ppaction://media"/>
            <a:extLst>
              <a:ext uri="{FF2B5EF4-FFF2-40B4-BE49-F238E27FC236}">
                <a16:creationId xmlns:a16="http://schemas.microsoft.com/office/drawing/2014/main" id="{D94EAE41-2AC7-4C57-BAB6-B136C09B3AE0}"/>
              </a:ext>
            </a:extLst>
          </p:cNvPr>
          <p:cNvPicPr>
            <a:picLocks noRot="1" noChangeAspect="1"/>
          </p:cNvPicPr>
          <p:nvPr>
            <a:videoFile r:link="rId1"/>
          </p:nvPr>
        </p:nvPicPr>
        <p:blipFill>
          <a:blip r:embed="rId6"/>
          <a:stretch>
            <a:fillRect/>
          </a:stretch>
        </p:blipFill>
        <p:spPr>
          <a:xfrm>
            <a:off x="972502" y="2298174"/>
            <a:ext cx="2540000" cy="1435100"/>
          </a:xfrm>
          <a:prstGeom prst="rect">
            <a:avLst/>
          </a:prstGeom>
        </p:spPr>
      </p:pic>
    </p:spTree>
    <p:extLst>
      <p:ext uri="{BB962C8B-B14F-4D97-AF65-F5344CB8AC3E}">
        <p14:creationId xmlns:p14="http://schemas.microsoft.com/office/powerpoint/2010/main" val="282591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a1eac15f37_0_4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sz="4800" dirty="0" err="1">
                <a:solidFill>
                  <a:srgbClr val="FF0000"/>
                </a:solidFill>
              </a:rPr>
              <a:t>Importancia</a:t>
            </a:r>
            <a:r>
              <a:rPr lang="en-GB" sz="4800" dirty="0">
                <a:solidFill>
                  <a:srgbClr val="FF0000"/>
                </a:solidFill>
              </a:rPr>
              <a:t> de la </a:t>
            </a:r>
            <a:r>
              <a:rPr lang="en-GB" sz="4800" dirty="0" err="1">
                <a:solidFill>
                  <a:srgbClr val="FF0000"/>
                </a:solidFill>
              </a:rPr>
              <a:t>interpretabilidad</a:t>
            </a:r>
            <a:r>
              <a:rPr lang="en-GB" sz="4800" dirty="0">
                <a:solidFill>
                  <a:srgbClr val="FF0000"/>
                </a:solidFill>
              </a:rPr>
              <a:t> </a:t>
            </a:r>
            <a:endParaRPr sz="4800" dirty="0"/>
          </a:p>
        </p:txBody>
      </p:sp>
      <p:sp>
        <p:nvSpPr>
          <p:cNvPr id="123" name="Google Shape;123;ga1eac15f37_0_43"/>
          <p:cNvSpPr txBox="1"/>
          <p:nvPr/>
        </p:nvSpPr>
        <p:spPr>
          <a:xfrm>
            <a:off x="903713" y="1800794"/>
            <a:ext cx="5192287" cy="4827099"/>
          </a:xfrm>
          <a:prstGeom prst="rect">
            <a:avLst/>
          </a:prstGeom>
          <a:noFill/>
          <a:ln>
            <a:noFill/>
          </a:ln>
        </p:spPr>
        <p:txBody>
          <a:bodyPr spcFirstLastPara="1" wrap="square" lIns="91425" tIns="91425" rIns="91425" bIns="91425" anchor="t" anchorCtr="0">
            <a:noAutofit/>
          </a:bodyPr>
          <a:lstStyle/>
          <a:p>
            <a:pPr lvl="0"/>
            <a:r>
              <a:rPr lang="es-ES" sz="1800" i="0" dirty="0">
                <a:solidFill>
                  <a:schemeClr val="bg1"/>
                </a:solidFill>
                <a:effectLst/>
                <a:latin typeface="-apple-system"/>
              </a:rPr>
              <a:t>Comprender</a:t>
            </a:r>
            <a:r>
              <a:rPr lang="es-ES" sz="1800" b="1" i="0" dirty="0">
                <a:solidFill>
                  <a:schemeClr val="bg1"/>
                </a:solidFill>
                <a:effectLst/>
                <a:latin typeface="-apple-system"/>
              </a:rPr>
              <a:t> qué variables son las más importantes para el funcionamiento del modelo y en qué</a:t>
            </a:r>
            <a:r>
              <a:rPr lang="es-ES" sz="1800" b="1" dirty="0">
                <a:solidFill>
                  <a:schemeClr val="bg1"/>
                </a:solidFill>
                <a:latin typeface="-apple-system"/>
              </a:rPr>
              <a:t> medida</a:t>
            </a:r>
            <a:r>
              <a:rPr lang="es-ES" sz="1800" dirty="0">
                <a:solidFill>
                  <a:schemeClr val="bg1"/>
                </a:solidFill>
                <a:latin typeface="-apple-system"/>
              </a:rPr>
              <a:t>, es esencial cuando se implementa un modelo de machine learning.</a:t>
            </a:r>
          </a:p>
          <a:p>
            <a:pPr lvl="0"/>
            <a:endParaRPr lang="es-ES" sz="1800" b="0" i="0" dirty="0">
              <a:solidFill>
                <a:schemeClr val="bg1"/>
              </a:solidFill>
              <a:effectLst/>
              <a:latin typeface="-apple-system"/>
            </a:endParaRPr>
          </a:p>
          <a:p>
            <a:pPr marL="285750" lvl="0" indent="-285750">
              <a:buClr>
                <a:schemeClr val="bg1"/>
              </a:buClr>
              <a:buFont typeface="Arial" panose="020B0604020202020204" pitchFamily="34" charset="0"/>
              <a:buChar char="•"/>
            </a:pPr>
            <a:r>
              <a:rPr lang="es-ES" sz="1600" dirty="0">
                <a:solidFill>
                  <a:schemeClr val="bg1"/>
                </a:solidFill>
                <a:latin typeface="-apple-system"/>
              </a:rPr>
              <a:t>M</a:t>
            </a:r>
            <a:r>
              <a:rPr lang="es-ES" sz="1600" b="0" i="0" dirty="0">
                <a:solidFill>
                  <a:schemeClr val="bg1"/>
                </a:solidFill>
                <a:effectLst/>
                <a:latin typeface="-apple-system"/>
              </a:rPr>
              <a:t>ayor comprensión del problema de negocio que se intenta resolver.</a:t>
            </a:r>
          </a:p>
          <a:p>
            <a:pPr marL="285750" lvl="0" indent="-285750">
              <a:buClr>
                <a:schemeClr val="bg1"/>
              </a:buClr>
              <a:buFont typeface="Arial" panose="020B0604020202020204" pitchFamily="34" charset="0"/>
              <a:buChar char="•"/>
            </a:pPr>
            <a:endParaRPr lang="es-ES" sz="1600" b="0" i="0" dirty="0">
              <a:solidFill>
                <a:schemeClr val="bg1"/>
              </a:solidFill>
              <a:effectLst/>
              <a:latin typeface="-apple-system"/>
            </a:endParaRPr>
          </a:p>
          <a:p>
            <a:pPr marL="285750" lvl="0" indent="-285750">
              <a:buClr>
                <a:schemeClr val="bg1"/>
              </a:buClr>
              <a:buFont typeface="Arial" panose="020B0604020202020204" pitchFamily="34" charset="0"/>
              <a:buChar char="•"/>
            </a:pPr>
            <a:r>
              <a:rPr lang="es-ES" sz="1600" dirty="0">
                <a:solidFill>
                  <a:schemeClr val="bg1"/>
                </a:solidFill>
                <a:latin typeface="-apple-system"/>
              </a:rPr>
              <a:t>Capacidad de </a:t>
            </a:r>
            <a:r>
              <a:rPr lang="es-ES" sz="1600" b="0" i="0" dirty="0">
                <a:solidFill>
                  <a:schemeClr val="bg1"/>
                </a:solidFill>
                <a:effectLst/>
                <a:latin typeface="-apple-system"/>
              </a:rPr>
              <a:t>explicar razonablemente las predicciones que arroja el modelo (en vez de verse obligado a aceptarlas, sin más…) </a:t>
            </a:r>
          </a:p>
          <a:p>
            <a:pPr marL="285750" lvl="0" indent="-285750">
              <a:buClr>
                <a:schemeClr val="bg1"/>
              </a:buClr>
              <a:buFont typeface="Arial" panose="020B0604020202020204" pitchFamily="34" charset="0"/>
              <a:buChar char="•"/>
            </a:pPr>
            <a:endParaRPr lang="es-ES" sz="1600" b="0" i="0" dirty="0">
              <a:solidFill>
                <a:schemeClr val="bg1"/>
              </a:solidFill>
              <a:effectLst/>
              <a:latin typeface="-apple-system"/>
            </a:endParaRPr>
          </a:p>
          <a:p>
            <a:pPr marL="285750" lvl="0" indent="-285750">
              <a:buClr>
                <a:schemeClr val="bg1"/>
              </a:buClr>
              <a:buFont typeface="Arial" panose="020B0604020202020204" pitchFamily="34" charset="0"/>
              <a:buChar char="•"/>
            </a:pPr>
            <a:r>
              <a:rPr lang="es-ES" sz="1600" dirty="0">
                <a:solidFill>
                  <a:schemeClr val="bg1"/>
                </a:solidFill>
                <a:latin typeface="-apple-system"/>
              </a:rPr>
              <a:t>Posibilidad de r</a:t>
            </a:r>
            <a:r>
              <a:rPr lang="es-ES" sz="1600" b="0" i="0" dirty="0">
                <a:solidFill>
                  <a:schemeClr val="bg1"/>
                </a:solidFill>
                <a:effectLst/>
                <a:latin typeface="-apple-system"/>
              </a:rPr>
              <a:t>ealizar mejoras adicionales en el modelo sobre la base de la información obtenida. </a:t>
            </a:r>
            <a:endParaRPr lang="es-ES" sz="1600" dirty="0">
              <a:solidFill>
                <a:schemeClr val="bg1"/>
              </a:solidFill>
              <a:latin typeface="-apple-system"/>
              <a:ea typeface="Calibri"/>
              <a:cs typeface="Calibri"/>
              <a:sym typeface="Calibri"/>
            </a:endParaRPr>
          </a:p>
          <a:p>
            <a:pPr lvl="0"/>
            <a:endParaRPr lang="es-ES" sz="1800" dirty="0">
              <a:solidFill>
                <a:schemeClr val="bg1"/>
              </a:solidFill>
              <a:latin typeface="-apple-system"/>
              <a:ea typeface="Calibri"/>
              <a:cs typeface="Calibri"/>
              <a:sym typeface="Calibri"/>
            </a:endParaRPr>
          </a:p>
          <a:p>
            <a:pPr lvl="0"/>
            <a:endParaRPr lang="es-ES" sz="1800" dirty="0">
              <a:solidFill>
                <a:schemeClr val="bg1"/>
              </a:solidFill>
              <a:latin typeface="Calibri"/>
              <a:ea typeface="Calibri"/>
              <a:cs typeface="Calibri"/>
              <a:sym typeface="Calibri"/>
            </a:endParaRPr>
          </a:p>
        </p:txBody>
      </p:sp>
      <p:pic>
        <p:nvPicPr>
          <p:cNvPr id="3" name="Imagen 2" descr="Imagen que contiene interior, foto, hombre, edificio&#10;&#10;Descripción generada automáticamente">
            <a:extLst>
              <a:ext uri="{FF2B5EF4-FFF2-40B4-BE49-F238E27FC236}">
                <a16:creationId xmlns:a16="http://schemas.microsoft.com/office/drawing/2014/main" id="{5F37DB49-FAA1-4E33-8118-442D0C5B4597}"/>
              </a:ext>
            </a:extLst>
          </p:cNvPr>
          <p:cNvPicPr>
            <a:picLocks noChangeAspect="1"/>
          </p:cNvPicPr>
          <p:nvPr/>
        </p:nvPicPr>
        <p:blipFill>
          <a:blip r:embed="rId3"/>
          <a:stretch>
            <a:fillRect/>
          </a:stretch>
        </p:blipFill>
        <p:spPr>
          <a:xfrm>
            <a:off x="6971071" y="1926750"/>
            <a:ext cx="4140235" cy="3623876"/>
          </a:xfrm>
          <a:prstGeom prst="rect">
            <a:avLst/>
          </a:prstGeom>
        </p:spPr>
      </p:pic>
    </p:spTree>
    <p:extLst>
      <p:ext uri="{BB962C8B-B14F-4D97-AF65-F5344CB8AC3E}">
        <p14:creationId xmlns:p14="http://schemas.microsoft.com/office/powerpoint/2010/main" val="1403434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a1eac15f37_0_4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sz="4800" dirty="0">
                <a:solidFill>
                  <a:srgbClr val="FF0000"/>
                </a:solidFill>
              </a:rPr>
              <a:t>Feature importance</a:t>
            </a:r>
            <a:endParaRPr sz="4800" dirty="0"/>
          </a:p>
        </p:txBody>
      </p:sp>
      <p:sp>
        <p:nvSpPr>
          <p:cNvPr id="123" name="Google Shape;123;ga1eac15f37_0_43"/>
          <p:cNvSpPr txBox="1"/>
          <p:nvPr/>
        </p:nvSpPr>
        <p:spPr>
          <a:xfrm>
            <a:off x="838200" y="1242940"/>
            <a:ext cx="10714703" cy="5020208"/>
          </a:xfrm>
          <a:prstGeom prst="rect">
            <a:avLst/>
          </a:prstGeom>
          <a:noFill/>
          <a:ln>
            <a:noFill/>
          </a:ln>
        </p:spPr>
        <p:txBody>
          <a:bodyPr spcFirstLastPara="1" wrap="square" lIns="91425" tIns="91425" rIns="91425" bIns="91425" anchor="t" anchorCtr="0">
            <a:noAutofit/>
          </a:bodyPr>
          <a:lstStyle/>
          <a:p>
            <a:pPr lvl="0"/>
            <a:endParaRPr lang="es-ES" sz="1800" dirty="0">
              <a:solidFill>
                <a:schemeClr val="bg1"/>
              </a:solidFill>
              <a:latin typeface="-apple-system"/>
              <a:ea typeface="Calibri"/>
              <a:cs typeface="Calibri"/>
              <a:sym typeface="Calibri"/>
            </a:endParaRPr>
          </a:p>
          <a:p>
            <a:pPr lvl="0"/>
            <a:r>
              <a:rPr lang="es-ES" sz="2000" dirty="0">
                <a:solidFill>
                  <a:schemeClr val="bg1"/>
                </a:solidFill>
                <a:latin typeface="Calibri"/>
                <a:ea typeface="Calibri"/>
                <a:cs typeface="Calibri"/>
                <a:sym typeface="Calibri"/>
              </a:rPr>
              <a:t>Técnica que asigna puntuaciones a las variables independientes de un modelo predictivo en función de su importancia relativa al realizar una predicción sobre la variable dependiente o target. </a:t>
            </a:r>
          </a:p>
          <a:p>
            <a:pPr lvl="0"/>
            <a:endParaRPr lang="es-ES" sz="2000" dirty="0">
              <a:solidFill>
                <a:schemeClr val="bg1"/>
              </a:solidFill>
              <a:latin typeface="Calibri"/>
              <a:ea typeface="Calibri"/>
              <a:cs typeface="Calibri"/>
              <a:sym typeface="Calibri"/>
            </a:endParaRPr>
          </a:p>
          <a:p>
            <a:r>
              <a:rPr lang="es-ES" sz="2000" dirty="0">
                <a:solidFill>
                  <a:schemeClr val="bg1"/>
                </a:solidFill>
                <a:latin typeface="Calibri"/>
                <a:cs typeface="Calibri"/>
                <a:sym typeface="Calibri"/>
              </a:rPr>
              <a:t>No refleja el valor predictivo intrínseco de una característica en sí misma, sino la importancia de esta variable en relación con el resultado de un modelo en particular. </a:t>
            </a:r>
          </a:p>
          <a:p>
            <a:pPr lvl="0"/>
            <a:endParaRPr lang="es-ES" sz="2000" dirty="0">
              <a:solidFill>
                <a:schemeClr val="bg1"/>
              </a:solidFill>
              <a:latin typeface="Calibri"/>
              <a:ea typeface="Calibri"/>
              <a:cs typeface="Calibri"/>
              <a:sym typeface="Calibri"/>
            </a:endParaRPr>
          </a:p>
          <a:p>
            <a:pPr lvl="0"/>
            <a:r>
              <a:rPr lang="es-ES" sz="1800" dirty="0">
                <a:solidFill>
                  <a:srgbClr val="FF0000"/>
                </a:solidFill>
                <a:latin typeface="inherit"/>
                <a:ea typeface="Calibri"/>
                <a:cs typeface="Courier New" panose="02070309020205020404" pitchFamily="49" charset="0"/>
                <a:sym typeface="Calibri"/>
              </a:rPr>
              <a:t>A TENER EN CUENTA:</a:t>
            </a:r>
          </a:p>
          <a:p>
            <a:pPr lvl="0"/>
            <a:endParaRPr lang="es-ES" sz="1800" dirty="0">
              <a:solidFill>
                <a:schemeClr val="bg1"/>
              </a:solidFill>
              <a:latin typeface="Calibri"/>
              <a:ea typeface="Calibri"/>
              <a:cs typeface="Calibri"/>
              <a:sym typeface="Calibri"/>
            </a:endParaRPr>
          </a:p>
        </p:txBody>
      </p:sp>
      <p:sp>
        <p:nvSpPr>
          <p:cNvPr id="5" name="Google Shape;123;ga1eac15f37_0_43">
            <a:extLst>
              <a:ext uri="{FF2B5EF4-FFF2-40B4-BE49-F238E27FC236}">
                <a16:creationId xmlns:a16="http://schemas.microsoft.com/office/drawing/2014/main" id="{579C5EDF-6850-41A6-A819-D0E2E3513678}"/>
              </a:ext>
            </a:extLst>
          </p:cNvPr>
          <p:cNvSpPr txBox="1"/>
          <p:nvPr/>
        </p:nvSpPr>
        <p:spPr>
          <a:xfrm>
            <a:off x="824764" y="3598651"/>
            <a:ext cx="5359726" cy="2861849"/>
          </a:xfrm>
          <a:prstGeom prst="rect">
            <a:avLst/>
          </a:prstGeom>
          <a:noFill/>
          <a:ln>
            <a:noFill/>
          </a:ln>
        </p:spPr>
        <p:txBody>
          <a:bodyPr spcFirstLastPara="1" wrap="square" lIns="91425" tIns="91425" rIns="91425" bIns="91425" anchor="t" anchorCtr="0">
            <a:noAutofit/>
          </a:bodyPr>
          <a:lstStyle/>
          <a:p>
            <a:endParaRPr lang="es-ES" sz="2400" dirty="0">
              <a:solidFill>
                <a:schemeClr val="bg1"/>
              </a:solidFill>
              <a:latin typeface="Calibri"/>
              <a:cs typeface="Calibri"/>
              <a:sym typeface="Calibri"/>
            </a:endParaRPr>
          </a:p>
          <a:p>
            <a:pPr marL="342900" indent="-342900">
              <a:buFont typeface="Arial" panose="020B0604020202020204" pitchFamily="34" charset="0"/>
              <a:buChar char="•"/>
            </a:pPr>
            <a:endParaRPr lang="es-ES" sz="1600" b="1" dirty="0">
              <a:solidFill>
                <a:schemeClr val="bg1"/>
              </a:solidFill>
              <a:latin typeface="Calibri"/>
              <a:cs typeface="Calibri"/>
              <a:sym typeface="Calibri"/>
            </a:endParaRPr>
          </a:p>
          <a:p>
            <a:pPr marL="342900" indent="-342900">
              <a:buClr>
                <a:schemeClr val="bg1"/>
              </a:buClr>
              <a:buFont typeface="Arial" panose="020B0604020202020204" pitchFamily="34" charset="0"/>
              <a:buChar char="•"/>
            </a:pPr>
            <a:r>
              <a:rPr lang="es-ES" sz="1600" dirty="0">
                <a:solidFill>
                  <a:schemeClr val="bg1"/>
                </a:solidFill>
                <a:latin typeface="Calibri"/>
                <a:cs typeface="Calibri"/>
                <a:sym typeface="Calibri"/>
              </a:rPr>
              <a:t>Antes </a:t>
            </a:r>
            <a:r>
              <a:rPr lang="es-ES" sz="1600" dirty="0">
                <a:solidFill>
                  <a:schemeClr val="bg1"/>
                </a:solidFill>
                <a:latin typeface="Calibri"/>
                <a:ea typeface="Calibri"/>
                <a:cs typeface="Calibri"/>
                <a:sym typeface="Calibri"/>
              </a:rPr>
              <a:t>de obtener el </a:t>
            </a:r>
            <a:r>
              <a:rPr lang="es-ES" sz="1600" dirty="0" err="1">
                <a:solidFill>
                  <a:schemeClr val="bg1"/>
                </a:solidFill>
                <a:latin typeface="Calibri"/>
                <a:ea typeface="Calibri"/>
                <a:cs typeface="Calibri"/>
                <a:sym typeface="Calibri"/>
              </a:rPr>
              <a:t>feature</a:t>
            </a:r>
            <a:r>
              <a:rPr lang="es-ES" sz="1600" dirty="0">
                <a:solidFill>
                  <a:schemeClr val="bg1"/>
                </a:solidFill>
                <a:latin typeface="Calibri"/>
                <a:ea typeface="Calibri"/>
                <a:cs typeface="Calibri"/>
                <a:sym typeface="Calibri"/>
              </a:rPr>
              <a:t> importance siempre hay que </a:t>
            </a:r>
            <a:r>
              <a:rPr lang="es-ES" sz="1600" b="1" dirty="0">
                <a:solidFill>
                  <a:schemeClr val="bg1"/>
                </a:solidFill>
                <a:latin typeface="Calibri"/>
                <a:ea typeface="Calibri"/>
                <a:cs typeface="Calibri"/>
                <a:sym typeface="Calibri"/>
              </a:rPr>
              <a:t>evaluar la capacidad predictiva del modelo implementado</a:t>
            </a:r>
            <a:r>
              <a:rPr lang="es-ES" sz="1600" dirty="0">
                <a:solidFill>
                  <a:schemeClr val="bg1"/>
                </a:solidFill>
                <a:latin typeface="Calibri"/>
                <a:ea typeface="Calibri"/>
                <a:cs typeface="Calibri"/>
                <a:sym typeface="Calibri"/>
              </a:rPr>
              <a:t>. No tiene interés inspeccionar las variables importantes para un modelo que no es capaz de predecir razonablemente.</a:t>
            </a:r>
          </a:p>
          <a:p>
            <a:pPr marL="342900" indent="-342900">
              <a:buFont typeface="Arial" panose="020B0604020202020204" pitchFamily="34" charset="0"/>
              <a:buChar char="•"/>
            </a:pPr>
            <a:endParaRPr lang="es-ES" sz="1800" dirty="0">
              <a:solidFill>
                <a:schemeClr val="bg1"/>
              </a:solidFill>
              <a:latin typeface="Calibri"/>
              <a:ea typeface="Calibri"/>
              <a:cs typeface="Calibri"/>
              <a:sym typeface="Calibri"/>
            </a:endParaRPr>
          </a:p>
        </p:txBody>
      </p:sp>
      <p:sp>
        <p:nvSpPr>
          <p:cNvPr id="7" name="Google Shape;123;ga1eac15f37_0_43">
            <a:extLst>
              <a:ext uri="{FF2B5EF4-FFF2-40B4-BE49-F238E27FC236}">
                <a16:creationId xmlns:a16="http://schemas.microsoft.com/office/drawing/2014/main" id="{A3484067-FD77-445A-9162-667E07FC3D76}"/>
              </a:ext>
            </a:extLst>
          </p:cNvPr>
          <p:cNvSpPr txBox="1"/>
          <p:nvPr/>
        </p:nvSpPr>
        <p:spPr>
          <a:xfrm>
            <a:off x="6272981" y="4184135"/>
            <a:ext cx="5191431" cy="2861849"/>
          </a:xfrm>
          <a:prstGeom prst="rect">
            <a:avLst/>
          </a:prstGeom>
          <a:noFill/>
          <a:ln>
            <a:noFill/>
          </a:ln>
        </p:spPr>
        <p:txBody>
          <a:bodyPr spcFirstLastPara="1" wrap="square" lIns="91425" tIns="91425" rIns="91425" bIns="91425" anchor="t" anchorCtr="0">
            <a:noAutofit/>
          </a:bodyPr>
          <a:lstStyle/>
          <a:p>
            <a:pPr marL="342900" indent="-342900">
              <a:buClr>
                <a:schemeClr val="bg1"/>
              </a:buClr>
              <a:buFont typeface="Arial" panose="020B0604020202020204" pitchFamily="34" charset="0"/>
              <a:buChar char="•"/>
            </a:pPr>
            <a:r>
              <a:rPr lang="es-ES" sz="1600" dirty="0">
                <a:solidFill>
                  <a:schemeClr val="bg1"/>
                </a:solidFill>
                <a:latin typeface="Calibri"/>
                <a:cs typeface="Calibri"/>
              </a:rPr>
              <a:t>Si utilizamos un modelo basado en el cálculo de distancias o que use el </a:t>
            </a:r>
            <a:r>
              <a:rPr lang="es-ES" sz="1600" dirty="0" err="1">
                <a:solidFill>
                  <a:schemeClr val="bg1"/>
                </a:solidFill>
                <a:latin typeface="Calibri"/>
                <a:cs typeface="Calibri"/>
              </a:rPr>
              <a:t>gradient</a:t>
            </a:r>
            <a:r>
              <a:rPr lang="es-ES" sz="1600" dirty="0">
                <a:solidFill>
                  <a:schemeClr val="bg1"/>
                </a:solidFill>
                <a:latin typeface="Calibri"/>
                <a:cs typeface="Calibri"/>
              </a:rPr>
              <a:t> </a:t>
            </a:r>
            <a:r>
              <a:rPr lang="es-ES" sz="1600" dirty="0" err="1">
                <a:solidFill>
                  <a:schemeClr val="bg1"/>
                </a:solidFill>
                <a:latin typeface="Calibri"/>
                <a:cs typeface="Calibri"/>
              </a:rPr>
              <a:t>descent</a:t>
            </a:r>
            <a:r>
              <a:rPr lang="es-ES" sz="1600" dirty="0">
                <a:solidFill>
                  <a:schemeClr val="bg1"/>
                </a:solidFill>
                <a:latin typeface="Calibri"/>
                <a:cs typeface="Calibri"/>
              </a:rPr>
              <a:t> para minimizar la función de costes, necesitaremos </a:t>
            </a:r>
            <a:r>
              <a:rPr lang="es-ES" sz="1600" b="1" dirty="0">
                <a:solidFill>
                  <a:schemeClr val="bg1"/>
                </a:solidFill>
                <a:latin typeface="Calibri"/>
                <a:cs typeface="Calibri"/>
              </a:rPr>
              <a:t>estandarizar previamente</a:t>
            </a:r>
            <a:r>
              <a:rPr lang="es-ES" sz="1600" dirty="0">
                <a:solidFill>
                  <a:schemeClr val="bg1"/>
                </a:solidFill>
                <a:latin typeface="Calibri"/>
                <a:cs typeface="Calibri"/>
              </a:rPr>
              <a:t> los datos para obtener el </a:t>
            </a:r>
            <a:r>
              <a:rPr lang="es-ES" sz="1600" dirty="0" err="1">
                <a:solidFill>
                  <a:schemeClr val="bg1"/>
                </a:solidFill>
                <a:latin typeface="Calibri"/>
                <a:cs typeface="Calibri"/>
              </a:rPr>
              <a:t>permutation</a:t>
            </a:r>
            <a:r>
              <a:rPr lang="es-ES" sz="1600" dirty="0">
                <a:solidFill>
                  <a:schemeClr val="bg1"/>
                </a:solidFill>
                <a:latin typeface="Calibri"/>
                <a:cs typeface="Calibri"/>
              </a:rPr>
              <a:t> importance. </a:t>
            </a:r>
            <a:endParaRPr lang="es-ES" sz="1600" dirty="0">
              <a:solidFill>
                <a:schemeClr val="bg1"/>
              </a:solidFill>
              <a:latin typeface="Calibri"/>
              <a:cs typeface="Calibri"/>
              <a:sym typeface="Calibri"/>
            </a:endParaRPr>
          </a:p>
          <a:p>
            <a:pPr marL="342900" indent="-342900">
              <a:buFont typeface="Arial" panose="020B0604020202020204" pitchFamily="34" charset="0"/>
              <a:buChar char="•"/>
            </a:pPr>
            <a:endParaRPr lang="es-ES" sz="1800"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3060860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a1eac15f37_0_4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dirty="0">
                <a:solidFill>
                  <a:srgbClr val="FF0000"/>
                </a:solidFill>
              </a:rPr>
              <a:t>Feature importance </a:t>
            </a:r>
            <a:endParaRPr dirty="0"/>
          </a:p>
        </p:txBody>
      </p:sp>
      <p:sp>
        <p:nvSpPr>
          <p:cNvPr id="123" name="Google Shape;123;ga1eac15f37_0_43"/>
          <p:cNvSpPr txBox="1"/>
          <p:nvPr/>
        </p:nvSpPr>
        <p:spPr>
          <a:xfrm>
            <a:off x="838200" y="2133277"/>
            <a:ext cx="10714703" cy="4827099"/>
          </a:xfrm>
          <a:prstGeom prst="rect">
            <a:avLst/>
          </a:prstGeom>
          <a:noFill/>
          <a:ln>
            <a:noFill/>
          </a:ln>
        </p:spPr>
        <p:txBody>
          <a:bodyPr spcFirstLastPara="1" wrap="square" lIns="91425" tIns="91425" rIns="91425" bIns="91425" anchor="t" anchorCtr="0">
            <a:noAutofit/>
          </a:bodyPr>
          <a:lstStyle/>
          <a:p>
            <a:pPr marL="342900" lvl="0" indent="-342900">
              <a:lnSpc>
                <a:spcPct val="150000"/>
              </a:lnSpc>
              <a:buClr>
                <a:schemeClr val="bg1"/>
              </a:buClr>
              <a:buFont typeface="+mj-lt"/>
              <a:buAutoNum type="arabicPeriod"/>
            </a:pPr>
            <a:r>
              <a:rPr lang="es-ES" sz="2800" dirty="0">
                <a:solidFill>
                  <a:schemeClr val="bg1"/>
                </a:solidFill>
                <a:latin typeface="-apple-system"/>
                <a:ea typeface="Calibri"/>
                <a:cs typeface="Calibri"/>
                <a:sym typeface="Calibri"/>
              </a:rPr>
              <a:t>Métodos </a:t>
            </a:r>
            <a:r>
              <a:rPr lang="es-ES" sz="2800" i="1" dirty="0" err="1">
                <a:solidFill>
                  <a:schemeClr val="bg1"/>
                </a:solidFill>
                <a:latin typeface="-apple-system"/>
                <a:ea typeface="Calibri"/>
                <a:cs typeface="Calibri"/>
                <a:sym typeface="Calibri"/>
              </a:rPr>
              <a:t>in-built</a:t>
            </a:r>
            <a:r>
              <a:rPr lang="es-ES" sz="2800" i="1" dirty="0">
                <a:solidFill>
                  <a:schemeClr val="bg1"/>
                </a:solidFill>
                <a:latin typeface="-apple-system"/>
                <a:ea typeface="Calibri"/>
                <a:cs typeface="Calibri"/>
                <a:sym typeface="Calibri"/>
              </a:rPr>
              <a:t> </a:t>
            </a:r>
          </a:p>
          <a:p>
            <a:pPr marL="342900" indent="-342900">
              <a:lnSpc>
                <a:spcPct val="150000"/>
              </a:lnSpc>
              <a:buClr>
                <a:schemeClr val="bg1"/>
              </a:buClr>
              <a:buFont typeface="+mj-lt"/>
              <a:buAutoNum type="arabicPeriod"/>
            </a:pPr>
            <a:r>
              <a:rPr lang="fr-FR" sz="2800" dirty="0">
                <a:solidFill>
                  <a:schemeClr val="bg1"/>
                </a:solidFill>
                <a:latin typeface="-apple-system"/>
                <a:cs typeface="Calibri"/>
                <a:sym typeface="Calibri"/>
              </a:rPr>
              <a:t>Permutation importance</a:t>
            </a:r>
          </a:p>
          <a:p>
            <a:pPr marL="342900" lvl="0" indent="-342900">
              <a:lnSpc>
                <a:spcPct val="150000"/>
              </a:lnSpc>
              <a:buClr>
                <a:schemeClr val="bg1"/>
              </a:buClr>
              <a:buFont typeface="+mj-lt"/>
              <a:buAutoNum type="arabicPeriod"/>
            </a:pPr>
            <a:r>
              <a:rPr lang="fr-FR" sz="2800" dirty="0">
                <a:solidFill>
                  <a:schemeClr val="bg1"/>
                </a:solidFill>
                <a:latin typeface="-apple-system"/>
                <a:ea typeface="Calibri"/>
                <a:cs typeface="Calibri"/>
                <a:sym typeface="Calibri"/>
              </a:rPr>
              <a:t>Drop </a:t>
            </a:r>
            <a:r>
              <a:rPr lang="fr-FR" sz="2800" dirty="0" err="1">
                <a:solidFill>
                  <a:schemeClr val="bg1"/>
                </a:solidFill>
                <a:latin typeface="-apple-system"/>
                <a:ea typeface="Calibri"/>
                <a:cs typeface="Calibri"/>
                <a:sym typeface="Calibri"/>
              </a:rPr>
              <a:t>columns</a:t>
            </a:r>
            <a:endParaRPr lang="fr-FR" sz="2800" dirty="0">
              <a:solidFill>
                <a:schemeClr val="bg1"/>
              </a:solidFill>
              <a:latin typeface="-apple-system"/>
              <a:ea typeface="Calibri"/>
              <a:cs typeface="Calibri"/>
              <a:sym typeface="Calibri"/>
            </a:endParaRPr>
          </a:p>
          <a:p>
            <a:pPr lvl="0">
              <a:buClr>
                <a:schemeClr val="bg1"/>
              </a:buClr>
            </a:pPr>
            <a:endParaRPr lang="es-ES" sz="2800" i="1" dirty="0">
              <a:solidFill>
                <a:schemeClr val="bg1"/>
              </a:solidFill>
              <a:latin typeface="-apple-system"/>
              <a:ea typeface="Calibri"/>
              <a:cs typeface="Calibri"/>
              <a:sym typeface="Calibri"/>
            </a:endParaRPr>
          </a:p>
          <a:p>
            <a:pPr marL="342900" lvl="0" indent="-342900">
              <a:buClr>
                <a:schemeClr val="bg1"/>
              </a:buClr>
              <a:buFont typeface="+mj-lt"/>
              <a:buAutoNum type="arabicPeriod"/>
            </a:pPr>
            <a:endParaRPr lang="es-ES" sz="1800" i="1" dirty="0">
              <a:solidFill>
                <a:schemeClr val="bg1"/>
              </a:solidFill>
              <a:latin typeface="-apple-system"/>
              <a:ea typeface="Calibri"/>
              <a:cs typeface="Calibri"/>
              <a:sym typeface="Calibri"/>
            </a:endParaRPr>
          </a:p>
          <a:p>
            <a:pPr lvl="0">
              <a:buClr>
                <a:schemeClr val="bg1"/>
              </a:buClr>
            </a:pPr>
            <a:endParaRPr lang="es-ES" sz="1800" dirty="0">
              <a:solidFill>
                <a:schemeClr val="bg1"/>
              </a:solidFill>
              <a:latin typeface="-apple-system"/>
              <a:ea typeface="Calibri"/>
              <a:cs typeface="Calibri"/>
              <a:sym typeface="Calibri"/>
            </a:endParaRPr>
          </a:p>
        </p:txBody>
      </p:sp>
      <p:pic>
        <p:nvPicPr>
          <p:cNvPr id="4" name="Picture 4">
            <a:extLst>
              <a:ext uri="{FF2B5EF4-FFF2-40B4-BE49-F238E27FC236}">
                <a16:creationId xmlns:a16="http://schemas.microsoft.com/office/drawing/2014/main" id="{FC644CE5-4518-4375-8CCA-265377149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5917" y="1954372"/>
            <a:ext cx="5986986" cy="3333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955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a1eac15f37_0_4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a:buClr>
                <a:srgbClr val="FF0000"/>
              </a:buClr>
              <a:buSzPts val="4400"/>
            </a:pPr>
            <a:r>
              <a:rPr lang="es-ES" dirty="0">
                <a:solidFill>
                  <a:schemeClr val="accent1"/>
                </a:solidFill>
                <a:latin typeface="-apple-system"/>
              </a:rPr>
              <a:t>Métodos </a:t>
            </a:r>
            <a:r>
              <a:rPr lang="es-ES" i="1" dirty="0" err="1">
                <a:solidFill>
                  <a:schemeClr val="accent1"/>
                </a:solidFill>
                <a:latin typeface="-apple-system"/>
              </a:rPr>
              <a:t>in-built</a:t>
            </a:r>
            <a:r>
              <a:rPr lang="es-ES" i="1" dirty="0">
                <a:solidFill>
                  <a:schemeClr val="accent1"/>
                </a:solidFill>
                <a:latin typeface="-apple-system"/>
              </a:rPr>
              <a:t> </a:t>
            </a:r>
            <a:br>
              <a:rPr lang="es-ES" i="1" dirty="0">
                <a:solidFill>
                  <a:schemeClr val="bg1"/>
                </a:solidFill>
                <a:latin typeface="-apple-system"/>
              </a:rPr>
            </a:br>
            <a:endParaRPr dirty="0"/>
          </a:p>
        </p:txBody>
      </p:sp>
      <p:sp>
        <p:nvSpPr>
          <p:cNvPr id="5" name="Google Shape;123;ga1eac15f37_0_43">
            <a:extLst>
              <a:ext uri="{FF2B5EF4-FFF2-40B4-BE49-F238E27FC236}">
                <a16:creationId xmlns:a16="http://schemas.microsoft.com/office/drawing/2014/main" id="{154B6594-3301-424A-A70A-D13F10B29769}"/>
              </a:ext>
            </a:extLst>
          </p:cNvPr>
          <p:cNvSpPr txBox="1"/>
          <p:nvPr/>
        </p:nvSpPr>
        <p:spPr>
          <a:xfrm>
            <a:off x="501445" y="963076"/>
            <a:ext cx="11189109" cy="2040944"/>
          </a:xfrm>
          <a:prstGeom prst="rect">
            <a:avLst/>
          </a:prstGeom>
          <a:noFill/>
          <a:ln>
            <a:noFill/>
          </a:ln>
        </p:spPr>
        <p:txBody>
          <a:bodyPr spcFirstLastPara="1" wrap="square" lIns="91425" tIns="91425" rIns="91425" bIns="91425" anchor="t" anchorCtr="0">
            <a:noAutofit/>
          </a:bodyPr>
          <a:lstStyle/>
          <a:p>
            <a:pPr marL="342900" lvl="0" indent="-342900">
              <a:buClr>
                <a:schemeClr val="bg1"/>
              </a:buClr>
              <a:buFont typeface="+mj-lt"/>
              <a:buAutoNum type="arabicPeriod"/>
            </a:pPr>
            <a:endParaRPr lang="es-ES" sz="1800" i="1" dirty="0">
              <a:solidFill>
                <a:schemeClr val="bg1"/>
              </a:solidFill>
              <a:latin typeface="-apple-system"/>
              <a:ea typeface="Calibri"/>
              <a:cs typeface="Calibri"/>
              <a:sym typeface="Calibri"/>
            </a:endParaRPr>
          </a:p>
          <a:p>
            <a:pPr marL="354013">
              <a:buClr>
                <a:schemeClr val="bg1"/>
              </a:buClr>
            </a:pPr>
            <a:r>
              <a:rPr lang="es-ES" sz="2400" b="0" i="0" dirty="0">
                <a:solidFill>
                  <a:schemeClr val="bg1"/>
                </a:solidFill>
                <a:effectLst/>
                <a:latin typeface="-apple-system"/>
              </a:rPr>
              <a:t>Existen modelos que son </a:t>
            </a:r>
            <a:r>
              <a:rPr lang="es-ES" sz="2400" b="1" i="0" dirty="0">
                <a:solidFill>
                  <a:schemeClr val="bg1"/>
                </a:solidFill>
                <a:effectLst/>
                <a:latin typeface="-apple-system"/>
              </a:rPr>
              <a:t>intrínsecamente interpretables </a:t>
            </a:r>
            <a:r>
              <a:rPr lang="es-ES" sz="2400" b="0" i="0" dirty="0">
                <a:solidFill>
                  <a:schemeClr val="bg1"/>
                </a:solidFill>
                <a:effectLst/>
                <a:latin typeface="-apple-system"/>
              </a:rPr>
              <a:t>a través de los parámetros que </a:t>
            </a:r>
            <a:r>
              <a:rPr lang="es-ES" sz="2400" dirty="0">
                <a:solidFill>
                  <a:schemeClr val="bg1"/>
                </a:solidFill>
                <a:latin typeface="-apple-system"/>
              </a:rPr>
              <a:t>utilizan</a:t>
            </a:r>
            <a:r>
              <a:rPr lang="es-ES" sz="2400" b="0" i="0" dirty="0">
                <a:solidFill>
                  <a:schemeClr val="bg1"/>
                </a:solidFill>
                <a:effectLst/>
                <a:latin typeface="-apple-system"/>
              </a:rPr>
              <a:t>, como los </a:t>
            </a:r>
            <a:r>
              <a:rPr lang="es-ES" sz="2400" dirty="0">
                <a:solidFill>
                  <a:schemeClr val="bg1"/>
                </a:solidFill>
                <a:latin typeface="-apple-system"/>
              </a:rPr>
              <a:t>coeficientes</a:t>
            </a:r>
            <a:r>
              <a:rPr lang="es-ES" sz="2400" b="0" i="0" dirty="0">
                <a:solidFill>
                  <a:schemeClr val="bg1"/>
                </a:solidFill>
                <a:effectLst/>
                <a:latin typeface="-apple-system"/>
              </a:rPr>
              <a:t> los pesos o coeficientes aportados por los modelos lineales y los criterios utilizados para la división de la muestra en los árboles de decisión.</a:t>
            </a:r>
            <a:endParaRPr lang="es-ES" sz="2400" dirty="0">
              <a:solidFill>
                <a:schemeClr val="bg1"/>
              </a:solidFill>
              <a:latin typeface="-apple-system"/>
              <a:ea typeface="Calibri"/>
              <a:cs typeface="Calibri"/>
              <a:sym typeface="Calibri"/>
            </a:endParaRPr>
          </a:p>
        </p:txBody>
      </p:sp>
      <p:pic>
        <p:nvPicPr>
          <p:cNvPr id="1026" name="Picture 2" descr="Curso: Regresión lineal usando Stata – JUAN CARLOS VERGARA SCHMALBACH">
            <a:extLst>
              <a:ext uri="{FF2B5EF4-FFF2-40B4-BE49-F238E27FC236}">
                <a16:creationId xmlns:a16="http://schemas.microsoft.com/office/drawing/2014/main" id="{64F60EDC-EDED-4C14-9D04-8B383B73D0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847367"/>
            <a:ext cx="3683950" cy="22709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703D681-76F2-429D-BCF2-E2842CD3D2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2520" y="3847367"/>
            <a:ext cx="6431280" cy="2264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46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a1eac15f37_0_4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a:buClr>
                <a:srgbClr val="FF0000"/>
              </a:buClr>
              <a:buSzPts val="4400"/>
            </a:pPr>
            <a:r>
              <a:rPr lang="es-ES" dirty="0">
                <a:solidFill>
                  <a:schemeClr val="accent1"/>
                </a:solidFill>
                <a:latin typeface="-apple-system"/>
              </a:rPr>
              <a:t>Métodos </a:t>
            </a:r>
            <a:r>
              <a:rPr lang="es-ES" i="1" dirty="0" err="1">
                <a:solidFill>
                  <a:schemeClr val="accent1"/>
                </a:solidFill>
                <a:latin typeface="-apple-system"/>
              </a:rPr>
              <a:t>in-built</a:t>
            </a:r>
            <a:r>
              <a:rPr lang="es-ES" i="1" dirty="0">
                <a:solidFill>
                  <a:schemeClr val="accent1"/>
                </a:solidFill>
                <a:latin typeface="-apple-system"/>
              </a:rPr>
              <a:t> </a:t>
            </a:r>
            <a:br>
              <a:rPr lang="es-ES" i="1" dirty="0">
                <a:solidFill>
                  <a:schemeClr val="bg1"/>
                </a:solidFill>
                <a:latin typeface="-apple-system"/>
              </a:rPr>
            </a:br>
            <a:endParaRPr dirty="0"/>
          </a:p>
        </p:txBody>
      </p:sp>
      <p:sp>
        <p:nvSpPr>
          <p:cNvPr id="123" name="Google Shape;123;ga1eac15f37_0_43"/>
          <p:cNvSpPr txBox="1"/>
          <p:nvPr/>
        </p:nvSpPr>
        <p:spPr>
          <a:xfrm>
            <a:off x="5216012" y="895319"/>
            <a:ext cx="6459794" cy="5401622"/>
          </a:xfrm>
          <a:prstGeom prst="rect">
            <a:avLst/>
          </a:prstGeom>
          <a:noFill/>
          <a:ln>
            <a:noFill/>
          </a:ln>
        </p:spPr>
        <p:txBody>
          <a:bodyPr spcFirstLastPara="1" wrap="square" lIns="91425" tIns="91425" rIns="91425" bIns="91425" anchor="t" anchorCtr="0">
            <a:noAutofit/>
          </a:bodyPr>
          <a:lstStyle/>
          <a:p>
            <a:pPr marL="342900" lvl="0" indent="-342900">
              <a:buClr>
                <a:schemeClr val="bg1"/>
              </a:buClr>
              <a:buFont typeface="+mj-lt"/>
              <a:buAutoNum type="arabicPeriod"/>
            </a:pPr>
            <a:endParaRPr lang="es-ES" sz="1800" i="1" dirty="0">
              <a:solidFill>
                <a:schemeClr val="bg1"/>
              </a:solidFill>
              <a:latin typeface="-apple-system"/>
              <a:ea typeface="Calibri"/>
              <a:cs typeface="Calibri"/>
              <a:sym typeface="Calibri"/>
            </a:endParaRPr>
          </a:p>
          <a:p>
            <a:pPr marL="354013">
              <a:buClr>
                <a:schemeClr val="bg1"/>
              </a:buClr>
            </a:pPr>
            <a:endParaRPr lang="es-ES" sz="1600" dirty="0">
              <a:solidFill>
                <a:schemeClr val="bg1"/>
              </a:solidFill>
              <a:latin typeface="-apple-system"/>
            </a:endParaRPr>
          </a:p>
          <a:p>
            <a:pPr marL="354013">
              <a:buClr>
                <a:schemeClr val="bg1"/>
              </a:buClr>
            </a:pPr>
            <a:r>
              <a:rPr lang="es-ES" sz="2400" dirty="0">
                <a:solidFill>
                  <a:srgbClr val="FF0000"/>
                </a:solidFill>
                <a:latin typeface="-apple-system"/>
                <a:cs typeface="Calibri"/>
              </a:rPr>
              <a:t>Desventajas:</a:t>
            </a:r>
          </a:p>
          <a:p>
            <a:pPr marL="354013">
              <a:buClr>
                <a:schemeClr val="bg1"/>
              </a:buClr>
            </a:pPr>
            <a:endParaRPr lang="es-ES" sz="1600" b="0" i="0" dirty="0">
              <a:solidFill>
                <a:schemeClr val="bg1"/>
              </a:solidFill>
              <a:effectLst/>
              <a:latin typeface="-apple-system"/>
            </a:endParaRPr>
          </a:p>
          <a:p>
            <a:pPr marL="639763" indent="-285750">
              <a:buClr>
                <a:schemeClr val="bg1"/>
              </a:buClr>
              <a:buFont typeface="Arial" panose="020B0604020202020204" pitchFamily="34" charset="0"/>
              <a:buChar char="•"/>
            </a:pPr>
            <a:r>
              <a:rPr lang="es-ES" sz="1600" dirty="0">
                <a:solidFill>
                  <a:schemeClr val="bg1"/>
                </a:solidFill>
                <a:latin typeface="-apple-system"/>
              </a:rPr>
              <a:t>Son específicos para estos modelos, no existen para un SVM (salvo </a:t>
            </a:r>
            <a:r>
              <a:rPr lang="es-ES" sz="1600" dirty="0" err="1">
                <a:solidFill>
                  <a:schemeClr val="bg1"/>
                </a:solidFill>
                <a:latin typeface="-apple-system"/>
              </a:rPr>
              <a:t>kernel</a:t>
            </a:r>
            <a:r>
              <a:rPr lang="es-ES" sz="1600" dirty="0">
                <a:solidFill>
                  <a:schemeClr val="bg1"/>
                </a:solidFill>
                <a:latin typeface="-apple-system"/>
              </a:rPr>
              <a:t> lineal) o una red neuronal.</a:t>
            </a:r>
          </a:p>
          <a:p>
            <a:pPr marL="639763" indent="-285750">
              <a:buClr>
                <a:schemeClr val="bg1"/>
              </a:buClr>
              <a:buFont typeface="Arial" panose="020B0604020202020204" pitchFamily="34" charset="0"/>
              <a:buChar char="•"/>
            </a:pPr>
            <a:endParaRPr lang="es-ES" sz="1600" dirty="0">
              <a:solidFill>
                <a:schemeClr val="bg1"/>
              </a:solidFill>
              <a:latin typeface="-apple-system"/>
            </a:endParaRPr>
          </a:p>
          <a:p>
            <a:pPr marL="639763" indent="-285750">
              <a:buClr>
                <a:schemeClr val="bg1"/>
              </a:buClr>
              <a:buFont typeface="Arial" panose="020B0604020202020204" pitchFamily="34" charset="0"/>
              <a:buChar char="•"/>
            </a:pPr>
            <a:r>
              <a:rPr lang="es-ES" sz="1600" dirty="0">
                <a:solidFill>
                  <a:schemeClr val="bg1"/>
                </a:solidFill>
                <a:latin typeface="-apple-system"/>
              </a:rPr>
              <a:t>El </a:t>
            </a:r>
            <a:r>
              <a:rPr lang="es-ES" sz="1600" dirty="0" err="1">
                <a:solidFill>
                  <a:schemeClr val="bg1"/>
                </a:solidFill>
                <a:latin typeface="-apple-system"/>
              </a:rPr>
              <a:t>feature</a:t>
            </a:r>
            <a:r>
              <a:rPr lang="es-ES" sz="1600" dirty="0">
                <a:solidFill>
                  <a:schemeClr val="bg1"/>
                </a:solidFill>
                <a:latin typeface="-apple-system"/>
              </a:rPr>
              <a:t> importance de los árboles de decisión puede ser engañoso por las </a:t>
            </a:r>
            <a:r>
              <a:rPr lang="es-ES" sz="1600" b="1" dirty="0">
                <a:solidFill>
                  <a:schemeClr val="bg1"/>
                </a:solidFill>
                <a:latin typeface="-apple-system"/>
              </a:rPr>
              <a:t>limitaciones</a:t>
            </a:r>
            <a:r>
              <a:rPr lang="es-ES" sz="1600" dirty="0">
                <a:solidFill>
                  <a:schemeClr val="bg1"/>
                </a:solidFill>
                <a:latin typeface="-apple-system"/>
              </a:rPr>
              <a:t> de las importancias basadas en la reducción de la impureza: </a:t>
            </a:r>
          </a:p>
          <a:p>
            <a:pPr marL="639763" indent="-285750">
              <a:buClr>
                <a:schemeClr val="bg1"/>
              </a:buClr>
              <a:buFontTx/>
              <a:buChar char="-"/>
            </a:pPr>
            <a:endParaRPr lang="es-ES" sz="1600" dirty="0">
              <a:solidFill>
                <a:schemeClr val="bg1"/>
              </a:solidFill>
              <a:latin typeface="-apple-system"/>
            </a:endParaRPr>
          </a:p>
          <a:p>
            <a:pPr marL="1258888" lvl="3" indent="-363538">
              <a:buClr>
                <a:schemeClr val="bg1"/>
              </a:buClr>
              <a:buFont typeface="Arial" panose="020B0604020202020204" pitchFamily="34" charset="0"/>
              <a:buChar char="•"/>
            </a:pPr>
            <a:r>
              <a:rPr lang="en-US" sz="1600" b="0" i="0" dirty="0">
                <a:solidFill>
                  <a:schemeClr val="bg1"/>
                </a:solidFill>
                <a:effectLst/>
                <a:latin typeface="-apple-system"/>
              </a:rPr>
              <a:t>Tienen un </a:t>
            </a:r>
            <a:r>
              <a:rPr lang="en-US" sz="1600" b="0" i="0" dirty="0" err="1">
                <a:solidFill>
                  <a:schemeClr val="bg1"/>
                </a:solidFill>
                <a:effectLst/>
                <a:latin typeface="-apple-system"/>
              </a:rPr>
              <a:t>fuerte</a:t>
            </a:r>
            <a:r>
              <a:rPr lang="en-US" sz="1600" b="0" i="0" dirty="0">
                <a:solidFill>
                  <a:schemeClr val="bg1"/>
                </a:solidFill>
                <a:effectLst/>
                <a:latin typeface="-apple-system"/>
              </a:rPr>
              <a:t> </a:t>
            </a:r>
            <a:r>
              <a:rPr lang="en-US" sz="1600" b="0" i="0" dirty="0" err="1">
                <a:solidFill>
                  <a:schemeClr val="bg1"/>
                </a:solidFill>
                <a:effectLst/>
                <a:latin typeface="-apple-system"/>
              </a:rPr>
              <a:t>sesgo</a:t>
            </a:r>
            <a:r>
              <a:rPr lang="en-US" sz="1600" b="0" i="0" dirty="0">
                <a:solidFill>
                  <a:schemeClr val="bg1"/>
                </a:solidFill>
                <a:effectLst/>
                <a:latin typeface="-apple-system"/>
              </a:rPr>
              <a:t> a favor de </a:t>
            </a:r>
            <a:r>
              <a:rPr lang="es-ES" sz="1600" dirty="0">
                <a:solidFill>
                  <a:schemeClr val="bg1"/>
                </a:solidFill>
                <a:latin typeface="-apple-system"/>
              </a:rPr>
              <a:t>las variables con alta cardinalidad (</a:t>
            </a:r>
            <a:r>
              <a:rPr lang="es-ES" sz="1600" b="0" i="0" dirty="0" err="1">
                <a:solidFill>
                  <a:schemeClr val="bg1"/>
                </a:solidFill>
                <a:effectLst/>
                <a:latin typeface="-apple-system"/>
              </a:rPr>
              <a:t>i.e</a:t>
            </a:r>
            <a:r>
              <a:rPr lang="es-ES" sz="1600" b="0" i="0" dirty="0">
                <a:solidFill>
                  <a:schemeClr val="bg1"/>
                </a:solidFill>
                <a:effectLst/>
                <a:latin typeface="-apple-system"/>
              </a:rPr>
              <a:t> variables numéricas) sobre variables con baja cardinalidad  (i.e</a:t>
            </a:r>
            <a:r>
              <a:rPr lang="es-ES" sz="1600" dirty="0">
                <a:solidFill>
                  <a:schemeClr val="bg1"/>
                </a:solidFill>
                <a:latin typeface="-apple-system"/>
              </a:rPr>
              <a:t>. variables categóricas con pocas categorías o binarias). </a:t>
            </a:r>
          </a:p>
          <a:p>
            <a:pPr marL="1258888" lvl="3" indent="-363538">
              <a:buClr>
                <a:schemeClr val="bg1"/>
              </a:buClr>
              <a:buFont typeface="Arial" panose="020B0604020202020204" pitchFamily="34" charset="0"/>
              <a:buChar char="•"/>
            </a:pPr>
            <a:endParaRPr lang="es-ES" sz="1600" b="0" i="0" dirty="0">
              <a:solidFill>
                <a:schemeClr val="bg1"/>
              </a:solidFill>
              <a:effectLst/>
              <a:latin typeface="-apple-system"/>
            </a:endParaRPr>
          </a:p>
          <a:p>
            <a:pPr marL="1258888" lvl="3" indent="-363538">
              <a:buClr>
                <a:schemeClr val="bg1"/>
              </a:buClr>
              <a:buFont typeface="Arial" panose="020B0604020202020204" pitchFamily="34" charset="0"/>
              <a:buChar char="•"/>
            </a:pPr>
            <a:r>
              <a:rPr lang="es-ES" sz="1600" dirty="0">
                <a:solidFill>
                  <a:schemeClr val="bg1"/>
                </a:solidFill>
                <a:latin typeface="-apple-system"/>
              </a:rPr>
              <a:t>Se calculan sobre el conjunto de entrenamiento y, por lo tanto, no reflejan la capacidad de la variable de ser útil para hacer predicciones que se generalicen al conjunto de test. </a:t>
            </a:r>
          </a:p>
          <a:p>
            <a:pPr marL="354013" lvl="1">
              <a:buClr>
                <a:schemeClr val="bg1"/>
              </a:buClr>
            </a:pPr>
            <a:endParaRPr lang="es-ES" dirty="0">
              <a:solidFill>
                <a:schemeClr val="bg1"/>
              </a:solidFill>
              <a:latin typeface="-apple-system"/>
            </a:endParaRPr>
          </a:p>
          <a:p>
            <a:pPr marL="354013">
              <a:buClr>
                <a:schemeClr val="bg1"/>
              </a:buClr>
            </a:pPr>
            <a:r>
              <a:rPr lang="es-ES" sz="1600" b="0" i="0" dirty="0">
                <a:solidFill>
                  <a:schemeClr val="bg1"/>
                </a:solidFill>
                <a:effectLst/>
                <a:latin typeface="-apple-system"/>
              </a:rPr>
              <a:t>	</a:t>
            </a:r>
            <a:endParaRPr lang="es-ES" sz="1800" i="1" dirty="0">
              <a:solidFill>
                <a:schemeClr val="bg1"/>
              </a:solidFill>
              <a:latin typeface="-apple-system"/>
              <a:ea typeface="Calibri"/>
              <a:cs typeface="Calibri"/>
              <a:sym typeface="Calibri"/>
            </a:endParaRPr>
          </a:p>
          <a:p>
            <a:pPr lvl="0">
              <a:buClr>
                <a:schemeClr val="bg1"/>
              </a:buClr>
            </a:pPr>
            <a:endParaRPr lang="es-ES" sz="1800" dirty="0">
              <a:solidFill>
                <a:schemeClr val="bg1"/>
              </a:solidFill>
              <a:latin typeface="-apple-system"/>
              <a:ea typeface="Calibri"/>
              <a:cs typeface="Calibri"/>
              <a:sym typeface="Calibri"/>
            </a:endParaRPr>
          </a:p>
        </p:txBody>
      </p:sp>
      <p:sp>
        <p:nvSpPr>
          <p:cNvPr id="5" name="Google Shape;123;ga1eac15f37_0_43">
            <a:extLst>
              <a:ext uri="{FF2B5EF4-FFF2-40B4-BE49-F238E27FC236}">
                <a16:creationId xmlns:a16="http://schemas.microsoft.com/office/drawing/2014/main" id="{154B6594-3301-424A-A70A-D13F10B29769}"/>
              </a:ext>
            </a:extLst>
          </p:cNvPr>
          <p:cNvSpPr txBox="1"/>
          <p:nvPr/>
        </p:nvSpPr>
        <p:spPr>
          <a:xfrm>
            <a:off x="838200" y="1376193"/>
            <a:ext cx="3764526" cy="1455498"/>
          </a:xfrm>
          <a:prstGeom prst="rect">
            <a:avLst/>
          </a:prstGeom>
          <a:noFill/>
          <a:ln>
            <a:noFill/>
          </a:ln>
        </p:spPr>
        <p:txBody>
          <a:bodyPr spcFirstLastPara="1" wrap="square" lIns="91425" tIns="91425" rIns="91425" bIns="91425" anchor="t" anchorCtr="0">
            <a:noAutofit/>
          </a:bodyPr>
          <a:lstStyle/>
          <a:p>
            <a:pPr lvl="0">
              <a:buClr>
                <a:schemeClr val="bg1"/>
              </a:buClr>
            </a:pPr>
            <a:r>
              <a:rPr lang="es-ES" sz="2400" dirty="0">
                <a:solidFill>
                  <a:srgbClr val="FF0000"/>
                </a:solidFill>
                <a:latin typeface="-apple-system"/>
                <a:ea typeface="Calibri"/>
                <a:cs typeface="Calibri"/>
                <a:sym typeface="Calibri"/>
              </a:rPr>
              <a:t>Ventajas</a:t>
            </a:r>
          </a:p>
          <a:p>
            <a:pPr lvl="0">
              <a:buClr>
                <a:schemeClr val="bg1"/>
              </a:buClr>
            </a:pPr>
            <a:endParaRPr lang="es-ES" sz="1600" dirty="0">
              <a:solidFill>
                <a:schemeClr val="bg1"/>
              </a:solidFill>
              <a:latin typeface="-apple-system"/>
              <a:ea typeface="Calibri"/>
              <a:cs typeface="Calibri"/>
              <a:sym typeface="Calibri"/>
            </a:endParaRPr>
          </a:p>
          <a:p>
            <a:pPr marL="285750" lvl="0" indent="-285750">
              <a:buClr>
                <a:schemeClr val="bg1"/>
              </a:buClr>
              <a:buFont typeface="Arial" panose="020B0604020202020204" pitchFamily="34" charset="0"/>
              <a:buChar char="•"/>
            </a:pPr>
            <a:r>
              <a:rPr lang="es-ES" sz="1600" dirty="0">
                <a:solidFill>
                  <a:schemeClr val="bg1"/>
                </a:solidFill>
                <a:latin typeface="-apple-system"/>
                <a:ea typeface="Calibri"/>
                <a:cs typeface="Calibri"/>
                <a:sym typeface="Calibri"/>
              </a:rPr>
              <a:t>Computacionalmente muy eficientes.</a:t>
            </a:r>
          </a:p>
          <a:p>
            <a:pPr marL="285750" lvl="0" indent="-285750">
              <a:buClr>
                <a:schemeClr val="bg1"/>
              </a:buClr>
              <a:buFont typeface="Arial" panose="020B0604020202020204" pitchFamily="34" charset="0"/>
              <a:buChar char="•"/>
            </a:pPr>
            <a:endParaRPr lang="es-ES" sz="1600" dirty="0">
              <a:solidFill>
                <a:schemeClr val="bg1"/>
              </a:solidFill>
              <a:latin typeface="-apple-system"/>
              <a:ea typeface="Calibri"/>
              <a:cs typeface="Calibri"/>
              <a:sym typeface="Calibri"/>
            </a:endParaRPr>
          </a:p>
          <a:p>
            <a:pPr marL="285750" lvl="0" indent="-285750">
              <a:buClr>
                <a:schemeClr val="bg1"/>
              </a:buClr>
              <a:buFont typeface="Arial" panose="020B0604020202020204" pitchFamily="34" charset="0"/>
              <a:buChar char="•"/>
            </a:pPr>
            <a:r>
              <a:rPr lang="es-ES" sz="1600" dirty="0">
                <a:solidFill>
                  <a:schemeClr val="bg1"/>
                </a:solidFill>
                <a:latin typeface="-apple-system"/>
                <a:ea typeface="Calibri"/>
                <a:cs typeface="Calibri"/>
                <a:sym typeface="Calibri"/>
              </a:rPr>
              <a:t>Muy fácil de implementar (atributo .</a:t>
            </a:r>
            <a:r>
              <a:rPr lang="es-ES" sz="1600" dirty="0" err="1">
                <a:solidFill>
                  <a:schemeClr val="bg1"/>
                </a:solidFill>
                <a:latin typeface="-apple-system"/>
                <a:ea typeface="Calibri"/>
                <a:cs typeface="Calibri"/>
                <a:sym typeface="Calibri"/>
              </a:rPr>
              <a:t>coef</a:t>
            </a:r>
            <a:r>
              <a:rPr lang="es-ES" sz="1600" dirty="0">
                <a:solidFill>
                  <a:schemeClr val="bg1"/>
                </a:solidFill>
                <a:latin typeface="-apple-system"/>
                <a:ea typeface="Calibri"/>
                <a:cs typeface="Calibri"/>
                <a:sym typeface="Calibri"/>
              </a:rPr>
              <a:t>_  de los modelos lineales y </a:t>
            </a:r>
            <a:r>
              <a:rPr lang="es-ES" sz="1600" dirty="0" err="1">
                <a:solidFill>
                  <a:schemeClr val="bg1"/>
                </a:solidFill>
                <a:latin typeface="-apple-system"/>
                <a:ea typeface="Calibri"/>
                <a:cs typeface="Calibri"/>
                <a:sym typeface="Calibri"/>
              </a:rPr>
              <a:t>feature_importances</a:t>
            </a:r>
            <a:r>
              <a:rPr lang="es-ES" sz="1600" dirty="0">
                <a:solidFill>
                  <a:schemeClr val="bg1"/>
                </a:solidFill>
                <a:latin typeface="-apple-system"/>
                <a:ea typeface="Calibri"/>
                <a:cs typeface="Calibri"/>
                <a:sym typeface="Calibri"/>
              </a:rPr>
              <a:t>_ de los árboles de decisión).</a:t>
            </a:r>
          </a:p>
        </p:txBody>
      </p:sp>
      <p:sp>
        <p:nvSpPr>
          <p:cNvPr id="7" name="CuadroTexto 6">
            <a:extLst>
              <a:ext uri="{FF2B5EF4-FFF2-40B4-BE49-F238E27FC236}">
                <a16:creationId xmlns:a16="http://schemas.microsoft.com/office/drawing/2014/main" id="{E415984D-1495-4ED8-A804-CFD9324D4288}"/>
              </a:ext>
            </a:extLst>
          </p:cNvPr>
          <p:cNvSpPr txBox="1"/>
          <p:nvPr/>
        </p:nvSpPr>
        <p:spPr>
          <a:xfrm>
            <a:off x="5447070" y="6008966"/>
            <a:ext cx="5997679" cy="584775"/>
          </a:xfrm>
          <a:prstGeom prst="rect">
            <a:avLst/>
          </a:prstGeom>
          <a:noFill/>
        </p:spPr>
        <p:txBody>
          <a:bodyPr wrap="square">
            <a:spAutoFit/>
          </a:bodyPr>
          <a:lstStyle/>
          <a:p>
            <a:pPr marL="354013" lvl="1">
              <a:buClr>
                <a:schemeClr val="bg1"/>
              </a:buClr>
            </a:pPr>
            <a:r>
              <a:rPr lang="es-ES" sz="1600" dirty="0">
                <a:solidFill>
                  <a:schemeClr val="bg1"/>
                </a:solidFill>
                <a:latin typeface="-apple-system"/>
              </a:rPr>
              <a:t>Como alternativa, la documentación de </a:t>
            </a:r>
            <a:r>
              <a:rPr lang="es-ES" sz="1600" dirty="0" err="1">
                <a:solidFill>
                  <a:schemeClr val="bg1"/>
                </a:solidFill>
                <a:latin typeface="-apple-system"/>
              </a:rPr>
              <a:t>Sklearn</a:t>
            </a:r>
            <a:r>
              <a:rPr lang="es-ES" sz="1600" dirty="0">
                <a:solidFill>
                  <a:schemeClr val="bg1"/>
                </a:solidFill>
                <a:latin typeface="-apple-system"/>
              </a:rPr>
              <a:t> remite al método </a:t>
            </a:r>
            <a:r>
              <a:rPr lang="es-ES" sz="1600" dirty="0" err="1">
                <a:solidFill>
                  <a:srgbClr val="FF0000"/>
                </a:solidFill>
                <a:latin typeface="-apple-system"/>
              </a:rPr>
              <a:t>sklearn.inspection.permutation_importance</a:t>
            </a:r>
            <a:r>
              <a:rPr lang="es-ES" sz="1400" dirty="0">
                <a:solidFill>
                  <a:srgbClr val="FF0000"/>
                </a:solidFill>
                <a:latin typeface="-apple-system"/>
              </a:rPr>
              <a:t>.</a:t>
            </a:r>
          </a:p>
        </p:txBody>
      </p:sp>
    </p:spTree>
    <p:extLst>
      <p:ext uri="{BB962C8B-B14F-4D97-AF65-F5344CB8AC3E}">
        <p14:creationId xmlns:p14="http://schemas.microsoft.com/office/powerpoint/2010/main" val="325834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a1eac15f37_0_43"/>
          <p:cNvSpPr txBox="1">
            <a:spLocks noGrp="1"/>
          </p:cNvSpPr>
          <p:nvPr>
            <p:ph type="title"/>
          </p:nvPr>
        </p:nvSpPr>
        <p:spPr>
          <a:xfrm>
            <a:off x="738647" y="163809"/>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sz="4800" dirty="0">
                <a:solidFill>
                  <a:srgbClr val="FF0000"/>
                </a:solidFill>
              </a:rPr>
              <a:t>Permutation importance </a:t>
            </a:r>
            <a:endParaRPr sz="4800" dirty="0"/>
          </a:p>
        </p:txBody>
      </p:sp>
      <p:sp>
        <p:nvSpPr>
          <p:cNvPr id="123" name="Google Shape;123;ga1eac15f37_0_43"/>
          <p:cNvSpPr txBox="1"/>
          <p:nvPr/>
        </p:nvSpPr>
        <p:spPr>
          <a:xfrm>
            <a:off x="738647" y="1242455"/>
            <a:ext cx="11040397" cy="3044410"/>
          </a:xfrm>
          <a:prstGeom prst="rect">
            <a:avLst/>
          </a:prstGeom>
          <a:noFill/>
          <a:ln>
            <a:noFill/>
          </a:ln>
        </p:spPr>
        <p:txBody>
          <a:bodyPr spcFirstLastPara="1" wrap="square" lIns="91425" tIns="91425" rIns="91425" bIns="91425" anchor="t" anchorCtr="0">
            <a:noAutofit/>
          </a:bodyPr>
          <a:lstStyle/>
          <a:p>
            <a:pPr marL="285750" lvl="0" indent="-285750">
              <a:buClr>
                <a:schemeClr val="bg1"/>
              </a:buClr>
              <a:buFont typeface="Arial" panose="020B0604020202020204" pitchFamily="34" charset="0"/>
              <a:buChar char="•"/>
            </a:pPr>
            <a:r>
              <a:rPr lang="es-ES" sz="1800" b="1" u="sng" dirty="0">
                <a:solidFill>
                  <a:schemeClr val="bg1"/>
                </a:solidFill>
                <a:latin typeface="inherit"/>
                <a:ea typeface="Times New Roman" panose="02020603050405020304" pitchFamily="18" charset="0"/>
                <a:cs typeface="Courier New" panose="02070309020205020404" pitchFamily="49" charset="0"/>
              </a:rPr>
              <a:t>T</a:t>
            </a:r>
            <a:r>
              <a:rPr lang="es-ES" sz="1800" b="1" u="sng" dirty="0">
                <a:solidFill>
                  <a:schemeClr val="bg1"/>
                </a:solidFill>
                <a:effectLst/>
                <a:latin typeface="inherit"/>
                <a:ea typeface="Times New Roman" panose="02020603050405020304" pitchFamily="18" charset="0"/>
                <a:cs typeface="Courier New" panose="02070309020205020404" pitchFamily="49" charset="0"/>
              </a:rPr>
              <a:t>écnica que se puede utilizar para cualquier modelo de machine learning cuando los datos son tabulares. </a:t>
            </a:r>
          </a:p>
          <a:p>
            <a:pPr marL="285750" lvl="0" indent="-285750">
              <a:buClr>
                <a:schemeClr val="bg1"/>
              </a:buClr>
              <a:buFont typeface="Arial" panose="020B0604020202020204" pitchFamily="34" charset="0"/>
              <a:buChar char="•"/>
            </a:pPr>
            <a:endParaRPr lang="es-ES" sz="1800" b="1" u="sng" dirty="0">
              <a:solidFill>
                <a:schemeClr val="bg1"/>
              </a:solidFill>
              <a:latin typeface="inherit"/>
              <a:ea typeface="Times New Roman" panose="02020603050405020304" pitchFamily="18" charset="0"/>
              <a:cs typeface="Courier New" panose="02070309020205020404" pitchFamily="49" charset="0"/>
            </a:endParaRPr>
          </a:p>
          <a:p>
            <a:pPr marL="265113" lvl="0">
              <a:buClr>
                <a:schemeClr val="bg1"/>
              </a:buClr>
            </a:pPr>
            <a:r>
              <a:rPr lang="es-ES" sz="1800" dirty="0">
                <a:solidFill>
                  <a:schemeClr val="bg1"/>
                </a:solidFill>
                <a:effectLst/>
                <a:latin typeface="inherit"/>
                <a:ea typeface="Times New Roman" panose="02020603050405020304" pitchFamily="18" charset="0"/>
                <a:cs typeface="Courier New" panose="02070309020205020404" pitchFamily="49" charset="0"/>
              </a:rPr>
              <a:t>Especialmente útil para modelos que no son intrínsecamente interpretables (“</a:t>
            </a:r>
            <a:r>
              <a:rPr lang="es-ES" sz="1800" dirty="0" err="1">
                <a:solidFill>
                  <a:schemeClr val="bg1"/>
                </a:solidFill>
                <a:effectLst/>
                <a:latin typeface="inherit"/>
                <a:ea typeface="Times New Roman" panose="02020603050405020304" pitchFamily="18" charset="0"/>
                <a:cs typeface="Courier New" panose="02070309020205020404" pitchFamily="49" charset="0"/>
              </a:rPr>
              <a:t>black</a:t>
            </a:r>
            <a:r>
              <a:rPr lang="es-ES" sz="1800" dirty="0">
                <a:solidFill>
                  <a:schemeClr val="bg1"/>
                </a:solidFill>
                <a:effectLst/>
                <a:latin typeface="inherit"/>
                <a:ea typeface="Times New Roman" panose="02020603050405020304" pitchFamily="18" charset="0"/>
                <a:cs typeface="Courier New" panose="02070309020205020404" pitchFamily="49" charset="0"/>
              </a:rPr>
              <a:t> box”).</a:t>
            </a:r>
          </a:p>
          <a:p>
            <a:pPr marL="285750" indent="-285750">
              <a:buClr>
                <a:schemeClr val="bg1"/>
              </a:buClr>
              <a:buFont typeface="Arial" panose="020B0604020202020204" pitchFamily="34" charset="0"/>
              <a:buChar char="•"/>
            </a:pPr>
            <a:endParaRPr lang="en-US" sz="1800" dirty="0">
              <a:solidFill>
                <a:schemeClr val="bg1"/>
              </a:solidFill>
              <a:effectLst/>
              <a:latin typeface="inherit"/>
              <a:ea typeface="Times New Roman" panose="02020603050405020304" pitchFamily="18" charset="0"/>
              <a:cs typeface="Courier New" panose="02070309020205020404" pitchFamily="49" charset="0"/>
            </a:endParaRPr>
          </a:p>
          <a:p>
            <a:pPr marL="285750" indent="-285750">
              <a:buClr>
                <a:schemeClr val="bg1"/>
              </a:buClr>
              <a:buFont typeface="Arial" panose="020B0604020202020204" pitchFamily="34" charset="0"/>
              <a:buChar char="•"/>
            </a:pPr>
            <a:r>
              <a:rPr lang="es-ES" sz="1800" dirty="0">
                <a:solidFill>
                  <a:schemeClr val="bg1"/>
                </a:solidFill>
                <a:latin typeface="inherit"/>
                <a:ea typeface="Calibri"/>
                <a:cs typeface="Courier New" panose="02070309020205020404" pitchFamily="49" charset="0"/>
                <a:sym typeface="Calibri"/>
              </a:rPr>
              <a:t>Se basa en la intuición de que si una variable no es útil para predecir un resultado, alterar o permutar sus valores no dará como resultado una reducción significativa en el rendimiento de un modelo y, al contrario, si la variable es importante para predecir el resultado, el rendimiento se verá enormemente afectado de forma negativa.</a:t>
            </a:r>
          </a:p>
          <a:p>
            <a:pPr marL="285750" indent="-285750">
              <a:buClr>
                <a:schemeClr val="bg1"/>
              </a:buClr>
              <a:buFont typeface="Arial" panose="020B0604020202020204" pitchFamily="34" charset="0"/>
              <a:buChar char="•"/>
            </a:pPr>
            <a:endParaRPr lang="es-ES" sz="1800" dirty="0">
              <a:solidFill>
                <a:schemeClr val="bg1"/>
              </a:solidFill>
              <a:effectLst/>
              <a:latin typeface="inherit"/>
              <a:ea typeface="Times New Roman" panose="02020603050405020304" pitchFamily="18" charset="0"/>
              <a:cs typeface="Courier New" panose="02070309020205020404" pitchFamily="49" charset="0"/>
              <a:sym typeface="Calibri"/>
            </a:endParaRPr>
          </a:p>
          <a:p>
            <a:pPr marL="285750" indent="-285750">
              <a:buClr>
                <a:schemeClr val="bg1"/>
              </a:buClr>
              <a:buFont typeface="Arial" panose="020B0604020202020204" pitchFamily="34" charset="0"/>
              <a:buChar char="•"/>
            </a:pPr>
            <a:r>
              <a:rPr lang="es-ES" sz="1800" dirty="0">
                <a:solidFill>
                  <a:schemeClr val="bg1"/>
                </a:solidFill>
                <a:latin typeface="inherit"/>
                <a:ea typeface="Calibri"/>
                <a:cs typeface="Courier New" panose="02070309020205020404" pitchFamily="49" charset="0"/>
                <a:sym typeface="Calibri"/>
              </a:rPr>
              <a:t>Se calcula, una vez el modelo ha sido entrenado, como la reducción en el rendimiento del modelo respecto del rendimiento inicial originado por la permutación aleatoria de los valores de cada variable. </a:t>
            </a:r>
          </a:p>
          <a:p>
            <a:pPr marL="285750" indent="-285750">
              <a:buClr>
                <a:schemeClr val="bg1"/>
              </a:buClr>
              <a:buFont typeface="Arial" panose="020B0604020202020204" pitchFamily="34" charset="0"/>
              <a:buChar char="•"/>
            </a:pPr>
            <a:endParaRPr lang="es-ES" sz="1800" dirty="0">
              <a:solidFill>
                <a:schemeClr val="bg1"/>
              </a:solidFill>
              <a:effectLst/>
              <a:latin typeface="inherit"/>
              <a:ea typeface="Times New Roman" panose="02020603050405020304" pitchFamily="18" charset="0"/>
              <a:cs typeface="Courier New" panose="02070309020205020404" pitchFamily="49" charset="0"/>
            </a:endParaRPr>
          </a:p>
          <a:p>
            <a:pPr marL="285750" lvl="0" indent="-285750">
              <a:buClr>
                <a:schemeClr val="bg1"/>
              </a:buClr>
              <a:buFont typeface="Arial" panose="020B0604020202020204" pitchFamily="34" charset="0"/>
              <a:buChar char="•"/>
            </a:pPr>
            <a:endParaRPr lang="es-ES" sz="1600" dirty="0">
              <a:solidFill>
                <a:schemeClr val="bg1"/>
              </a:solidFill>
              <a:latin typeface="inherit"/>
              <a:ea typeface="Times New Roman" panose="02020603050405020304" pitchFamily="18" charset="0"/>
              <a:cs typeface="Courier New" panose="02070309020205020404" pitchFamily="49" charset="0"/>
            </a:endParaRPr>
          </a:p>
          <a:p>
            <a:pPr marL="285750" lvl="0" indent="-285750">
              <a:buClr>
                <a:schemeClr val="bg1"/>
              </a:buClr>
              <a:buFont typeface="Arial" panose="020B0604020202020204" pitchFamily="34" charset="0"/>
              <a:buChar char="•"/>
            </a:pPr>
            <a:endParaRPr lang="es-ES" sz="1600" dirty="0">
              <a:solidFill>
                <a:schemeClr val="bg1"/>
              </a:solidFill>
              <a:effectLst/>
              <a:latin typeface="inherit"/>
              <a:ea typeface="Times New Roman" panose="02020603050405020304" pitchFamily="18" charset="0"/>
              <a:cs typeface="Courier New" panose="02070309020205020404" pitchFamily="49" charset="0"/>
            </a:endParaRPr>
          </a:p>
          <a:p>
            <a:pPr lvl="0">
              <a:buClr>
                <a:schemeClr val="bg1"/>
              </a:buClr>
            </a:pPr>
            <a:endParaRPr lang="es-ES" sz="1800" dirty="0">
              <a:solidFill>
                <a:schemeClr val="bg1"/>
              </a:solidFill>
              <a:latin typeface="-apple-system"/>
              <a:ea typeface="Calibri"/>
              <a:cs typeface="Calibri"/>
              <a:sym typeface="Calibri"/>
            </a:endParaRPr>
          </a:p>
        </p:txBody>
      </p:sp>
      <p:pic>
        <p:nvPicPr>
          <p:cNvPr id="7" name="Imagen 6">
            <a:extLst>
              <a:ext uri="{FF2B5EF4-FFF2-40B4-BE49-F238E27FC236}">
                <a16:creationId xmlns:a16="http://schemas.microsoft.com/office/drawing/2014/main" id="{1B3B10D6-4FC9-4ABE-9516-059E856DAF3E}"/>
              </a:ext>
            </a:extLst>
          </p:cNvPr>
          <p:cNvPicPr>
            <a:picLocks noChangeAspect="1"/>
          </p:cNvPicPr>
          <p:nvPr/>
        </p:nvPicPr>
        <p:blipFill>
          <a:blip r:embed="rId3"/>
          <a:stretch>
            <a:fillRect/>
          </a:stretch>
        </p:blipFill>
        <p:spPr>
          <a:xfrm>
            <a:off x="3633019" y="4286865"/>
            <a:ext cx="4925961" cy="2230346"/>
          </a:xfrm>
          <a:prstGeom prst="rect">
            <a:avLst/>
          </a:prstGeom>
        </p:spPr>
      </p:pic>
    </p:spTree>
    <p:extLst>
      <p:ext uri="{BB962C8B-B14F-4D97-AF65-F5344CB8AC3E}">
        <p14:creationId xmlns:p14="http://schemas.microsoft.com/office/powerpoint/2010/main" val="1395647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a1eac15f37_0_4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a:buClr>
                <a:srgbClr val="FF0000"/>
              </a:buClr>
              <a:buSzPts val="4400"/>
            </a:pPr>
            <a:r>
              <a:rPr lang="en-GB" sz="4800" dirty="0">
                <a:solidFill>
                  <a:srgbClr val="FF0000"/>
                </a:solidFill>
              </a:rPr>
              <a:t>Permutation importance</a:t>
            </a:r>
            <a:endParaRPr sz="4800" dirty="0">
              <a:solidFill>
                <a:srgbClr val="FF0000"/>
              </a:solidFill>
            </a:endParaRPr>
          </a:p>
        </p:txBody>
      </p:sp>
      <p:sp>
        <p:nvSpPr>
          <p:cNvPr id="123" name="Google Shape;123;ga1eac15f37_0_43"/>
          <p:cNvSpPr txBox="1"/>
          <p:nvPr/>
        </p:nvSpPr>
        <p:spPr>
          <a:xfrm>
            <a:off x="838200" y="1450394"/>
            <a:ext cx="5262716" cy="4827099"/>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US" sz="2000" dirty="0" err="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Ventajas</a:t>
            </a:r>
            <a:r>
              <a:rPr lang="en-US" sz="20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t>
            </a:r>
            <a:endParaRPr lang="es-ES" sz="20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bg1"/>
              </a:buClr>
              <a:buFont typeface="Arial"/>
              <a:buChar char="•"/>
            </a:pPr>
            <a:r>
              <a:rPr lang="es-ES" sz="1800" b="1" dirty="0">
                <a:solidFill>
                  <a:schemeClr val="bg1"/>
                </a:solidFill>
                <a:latin typeface="Calibri" panose="020F0502020204030204" pitchFamily="34" charset="0"/>
                <a:cs typeface="Times New Roman" panose="02020603050405020304" pitchFamily="18" charset="0"/>
              </a:rPr>
              <a:t>Aplica a cualquier modelo</a:t>
            </a:r>
            <a:r>
              <a:rPr lang="es-ES" sz="1800" dirty="0">
                <a:solidFill>
                  <a:schemeClr val="bg1"/>
                </a:solidFill>
                <a:latin typeface="Calibri" panose="020F0502020204030204" pitchFamily="34" charset="0"/>
                <a:cs typeface="Times New Roman" panose="02020603050405020304" pitchFamily="18" charset="0"/>
              </a:rPr>
              <a:t>.</a:t>
            </a:r>
          </a:p>
          <a:p>
            <a:pPr marL="342900" lvl="0" indent="-342900" algn="just">
              <a:lnSpc>
                <a:spcPct val="107000"/>
              </a:lnSpc>
              <a:spcAft>
                <a:spcPts val="800"/>
              </a:spcAft>
              <a:buClr>
                <a:schemeClr val="bg1"/>
              </a:buClr>
              <a:buFont typeface="Arial"/>
              <a:buChar char="•"/>
            </a:pPr>
            <a:r>
              <a:rPr lang="es-ES" sz="1800" dirty="0">
                <a:solidFill>
                  <a:schemeClr val="bg1"/>
                </a:solidFill>
                <a:latin typeface="Calibri" panose="020F0502020204030204" pitchFamily="34" charset="0"/>
                <a:cs typeface="Times New Roman" panose="02020603050405020304" pitchFamily="18" charset="0"/>
              </a:rPr>
              <a:t>Razonablemente eficiente computacionalmente.</a:t>
            </a:r>
          </a:p>
          <a:p>
            <a:pPr marL="342900" lvl="0" indent="-342900" algn="just">
              <a:lnSpc>
                <a:spcPct val="107000"/>
              </a:lnSpc>
              <a:spcAft>
                <a:spcPts val="800"/>
              </a:spcAft>
              <a:buClr>
                <a:schemeClr val="bg1"/>
              </a:buClr>
              <a:buFont typeface="Arial"/>
              <a:buChar char="•"/>
            </a:pPr>
            <a:r>
              <a:rPr lang="en-US" sz="1800" dirty="0">
                <a:solidFill>
                  <a:schemeClr val="bg1"/>
                </a:solidFill>
                <a:latin typeface="Calibri" panose="020F0502020204030204" pitchFamily="34" charset="0"/>
                <a:cs typeface="Times New Roman" panose="02020603050405020304" pitchFamily="18" charset="0"/>
              </a:rPr>
              <a:t>No </a:t>
            </a:r>
            <a:r>
              <a:rPr lang="en-US" sz="1800" dirty="0" err="1">
                <a:solidFill>
                  <a:schemeClr val="bg1"/>
                </a:solidFill>
                <a:latin typeface="Calibri" panose="020F0502020204030204" pitchFamily="34" charset="0"/>
                <a:cs typeface="Times New Roman" panose="02020603050405020304" pitchFamily="18" charset="0"/>
              </a:rPr>
              <a:t>necesitamos</a:t>
            </a:r>
            <a:r>
              <a:rPr lang="en-US" sz="1800" dirty="0">
                <a:solidFill>
                  <a:schemeClr val="bg1"/>
                </a:solidFill>
                <a:latin typeface="Calibri" panose="020F0502020204030204" pitchFamily="34" charset="0"/>
                <a:cs typeface="Times New Roman" panose="02020603050405020304" pitchFamily="18" charset="0"/>
              </a:rPr>
              <a:t> </a:t>
            </a:r>
            <a:r>
              <a:rPr lang="en-US" sz="1800" dirty="0" err="1">
                <a:solidFill>
                  <a:schemeClr val="bg1"/>
                </a:solidFill>
                <a:latin typeface="Calibri" panose="020F0502020204030204" pitchFamily="34" charset="0"/>
                <a:cs typeface="Times New Roman" panose="02020603050405020304" pitchFamily="18" charset="0"/>
              </a:rPr>
              <a:t>reentrenar</a:t>
            </a:r>
            <a:r>
              <a:rPr lang="en-US" sz="1800" dirty="0">
                <a:solidFill>
                  <a:schemeClr val="bg1"/>
                </a:solidFill>
                <a:latin typeface="Calibri" panose="020F0502020204030204" pitchFamily="34" charset="0"/>
                <a:cs typeface="Times New Roman" panose="02020603050405020304" pitchFamily="18" charset="0"/>
              </a:rPr>
              <a:t> </a:t>
            </a:r>
            <a:r>
              <a:rPr lang="en-US" sz="1800" dirty="0" err="1">
                <a:solidFill>
                  <a:schemeClr val="bg1"/>
                </a:solidFill>
                <a:latin typeface="Calibri" panose="020F0502020204030204" pitchFamily="34" charset="0"/>
                <a:cs typeface="Times New Roman" panose="02020603050405020304" pitchFamily="18" charset="0"/>
              </a:rPr>
              <a:t>el</a:t>
            </a:r>
            <a:r>
              <a:rPr lang="en-US" sz="1800" dirty="0">
                <a:solidFill>
                  <a:schemeClr val="bg1"/>
                </a:solidFill>
                <a:latin typeface="Calibri" panose="020F0502020204030204" pitchFamily="34" charset="0"/>
                <a:cs typeface="Times New Roman" panose="02020603050405020304" pitchFamily="18" charset="0"/>
              </a:rPr>
              <a:t> </a:t>
            </a:r>
            <a:r>
              <a:rPr lang="en-US" sz="1800" dirty="0" err="1">
                <a:solidFill>
                  <a:schemeClr val="bg1"/>
                </a:solidFill>
                <a:latin typeface="Calibri" panose="020F0502020204030204" pitchFamily="34" charset="0"/>
                <a:cs typeface="Times New Roman" panose="02020603050405020304" pitchFamily="18" charset="0"/>
              </a:rPr>
              <a:t>modelo</a:t>
            </a:r>
            <a:r>
              <a:rPr lang="en-US" sz="1800" dirty="0">
                <a:solidFill>
                  <a:schemeClr val="bg1"/>
                </a:solidFill>
                <a:latin typeface="Calibri" panose="020F0502020204030204" pitchFamily="34" charset="0"/>
                <a:cs typeface="Times New Roman" panose="02020603050405020304" pitchFamily="18" charset="0"/>
              </a:rPr>
              <a:t> para </a:t>
            </a:r>
            <a:r>
              <a:rPr lang="en-US" sz="1800" dirty="0" err="1">
                <a:solidFill>
                  <a:schemeClr val="bg1"/>
                </a:solidFill>
                <a:latin typeface="Calibri" panose="020F0502020204030204" pitchFamily="34" charset="0"/>
                <a:cs typeface="Times New Roman" panose="02020603050405020304" pitchFamily="18" charset="0"/>
              </a:rPr>
              <a:t>cada</a:t>
            </a:r>
            <a:r>
              <a:rPr lang="en-US" sz="1800" dirty="0">
                <a:solidFill>
                  <a:schemeClr val="bg1"/>
                </a:solidFill>
                <a:latin typeface="Calibri" panose="020F0502020204030204" pitchFamily="34" charset="0"/>
                <a:cs typeface="Times New Roman" panose="02020603050405020304" pitchFamily="18" charset="0"/>
              </a:rPr>
              <a:t> </a:t>
            </a:r>
            <a:r>
              <a:rPr lang="en-US" sz="1800" dirty="0" err="1">
                <a:solidFill>
                  <a:schemeClr val="bg1"/>
                </a:solidFill>
                <a:latin typeface="Calibri" panose="020F0502020204030204" pitchFamily="34" charset="0"/>
                <a:cs typeface="Times New Roman" panose="02020603050405020304" pitchFamily="18" charset="0"/>
              </a:rPr>
              <a:t>permutación</a:t>
            </a:r>
            <a:r>
              <a:rPr lang="en-US" sz="1800" dirty="0">
                <a:solidFill>
                  <a:schemeClr val="bg1"/>
                </a:solidFill>
                <a:latin typeface="Calibri" panose="020F0502020204030204" pitchFamily="34" charset="0"/>
                <a:cs typeface="Times New Roman" panose="02020603050405020304" pitchFamily="18" charset="0"/>
              </a:rPr>
              <a:t> de los </a:t>
            </a:r>
            <a:r>
              <a:rPr lang="en-US" sz="1800" dirty="0" err="1">
                <a:solidFill>
                  <a:schemeClr val="bg1"/>
                </a:solidFill>
                <a:latin typeface="Calibri" panose="020F0502020204030204" pitchFamily="34" charset="0"/>
                <a:cs typeface="Times New Roman" panose="02020603050405020304" pitchFamily="18" charset="0"/>
              </a:rPr>
              <a:t>datos</a:t>
            </a:r>
            <a:r>
              <a:rPr lang="en-US" sz="1800" dirty="0">
                <a:solidFill>
                  <a:schemeClr val="bg1"/>
                </a:solidFill>
                <a:latin typeface="Calibri" panose="020F0502020204030204" pitchFamily="34" charset="0"/>
                <a:cs typeface="Times New Roman" panose="02020603050405020304" pitchFamily="18" charset="0"/>
              </a:rPr>
              <a:t> del dataset. </a:t>
            </a:r>
          </a:p>
          <a:p>
            <a:pPr marL="354013" indent="-354013" algn="just">
              <a:lnSpc>
                <a:spcPct val="107000"/>
              </a:lnSpc>
              <a:spcAft>
                <a:spcPts val="800"/>
              </a:spcAft>
              <a:buClr>
                <a:schemeClr val="bg1"/>
              </a:buClr>
              <a:buFont typeface="Arial"/>
              <a:buChar char="•"/>
            </a:pPr>
            <a:r>
              <a:rPr lang="es-ES" sz="1800" dirty="0">
                <a:solidFill>
                  <a:schemeClr val="bg1"/>
                </a:solidFill>
                <a:latin typeface="Calibri" panose="020F0502020204030204" pitchFamily="34" charset="0"/>
                <a:cs typeface="Times New Roman" panose="02020603050405020304" pitchFamily="18" charset="0"/>
              </a:rPr>
              <a:t>Se puede calcular sobre el conjunto de entrenamiento o sobre el conjunto de test. Esto hace posible detectar qué variables contribuyen más a la capacidad de generalización del modelo. </a:t>
            </a:r>
          </a:p>
          <a:p>
            <a:pPr marL="354013" algn="just">
              <a:lnSpc>
                <a:spcPct val="107000"/>
              </a:lnSpc>
              <a:spcAft>
                <a:spcPts val="800"/>
              </a:spcAft>
              <a:buClr>
                <a:schemeClr val="bg1"/>
              </a:buClr>
            </a:pPr>
            <a:r>
              <a:rPr lang="es-E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Las funciones que son importantes en la predicción de los datos de entrenamiento pero no en los datos de test pueden generar </a:t>
            </a:r>
            <a:r>
              <a:rPr lang="es-ES"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overfitting</a:t>
            </a:r>
            <a:r>
              <a:rPr lang="es-E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marL="354013" indent="-354013">
              <a:lnSpc>
                <a:spcPct val="107000"/>
              </a:lnSpc>
              <a:spcAft>
                <a:spcPts val="800"/>
              </a:spcAft>
              <a:buClr>
                <a:schemeClr val="bg1"/>
              </a:buClr>
              <a:buFont typeface="Arial" panose="020B0604020202020204" pitchFamily="34" charset="0"/>
              <a:buChar char="•"/>
            </a:pPr>
            <a:r>
              <a:rPr lang="es-ES" sz="1800" dirty="0">
                <a:solidFill>
                  <a:schemeClr val="bg1"/>
                </a:solidFill>
                <a:latin typeface="Calibri" panose="020F0502020204030204" pitchFamily="34" charset="0"/>
                <a:cs typeface="Times New Roman" panose="02020603050405020304" pitchFamily="18" charset="0"/>
              </a:rPr>
              <a:t>Disponible en </a:t>
            </a:r>
            <a:r>
              <a:rPr lang="es-ES" sz="1800" dirty="0" err="1">
                <a:solidFill>
                  <a:schemeClr val="bg1"/>
                </a:solidFill>
                <a:latin typeface="Calibri" panose="020F0502020204030204" pitchFamily="34" charset="0"/>
                <a:cs typeface="Times New Roman" panose="02020603050405020304" pitchFamily="18" charset="0"/>
              </a:rPr>
              <a:t>sklearn</a:t>
            </a:r>
            <a:r>
              <a:rPr lang="es-ES" sz="1800" dirty="0">
                <a:solidFill>
                  <a:schemeClr val="bg1"/>
                </a:solidFill>
                <a:latin typeface="Calibri" panose="020F0502020204030204" pitchFamily="34" charset="0"/>
                <a:cs typeface="Times New Roman" panose="02020603050405020304" pitchFamily="18" charset="0"/>
              </a:rPr>
              <a:t> (</a:t>
            </a:r>
            <a:r>
              <a:rPr lang="es-ES" sz="1800" i="1" dirty="0" err="1">
                <a:solidFill>
                  <a:schemeClr val="bg1"/>
                </a:solidFill>
                <a:latin typeface="Calibri" panose="020F0502020204030204" pitchFamily="34" charset="0"/>
                <a:cs typeface="Times New Roman" panose="02020603050405020304" pitchFamily="18" charset="0"/>
              </a:rPr>
              <a:t>permutation_importance</a:t>
            </a:r>
            <a:r>
              <a:rPr lang="es-ES" sz="1800" i="1" dirty="0">
                <a:solidFill>
                  <a:schemeClr val="bg1"/>
                </a:solidFill>
                <a:latin typeface="Calibri" panose="020F0502020204030204" pitchFamily="34" charset="0"/>
                <a:cs typeface="Times New Roman" panose="02020603050405020304" pitchFamily="18" charset="0"/>
              </a:rPr>
              <a:t>()</a:t>
            </a:r>
            <a:r>
              <a:rPr lang="es-ES" sz="1800" dirty="0">
                <a:solidFill>
                  <a:schemeClr val="bg1"/>
                </a:solidFill>
                <a:latin typeface="Calibri" panose="020F0502020204030204" pitchFamily="34" charset="0"/>
                <a:cs typeface="Times New Roman" panose="02020603050405020304" pitchFamily="18" charset="0"/>
              </a:rPr>
              <a:t>)</a:t>
            </a:r>
          </a:p>
          <a:p>
            <a:pPr marL="0" lvl="0" indent="0" algn="l" rtl="0">
              <a:spcBef>
                <a:spcPts val="0"/>
              </a:spcBef>
              <a:spcAft>
                <a:spcPts val="0"/>
              </a:spcAft>
              <a:buNone/>
            </a:pPr>
            <a:endParaRPr sz="1900" dirty="0">
              <a:solidFill>
                <a:schemeClr val="lt1"/>
              </a:solidFill>
              <a:latin typeface="Calibri"/>
              <a:ea typeface="Calibri"/>
              <a:cs typeface="Calibri"/>
              <a:sym typeface="Calibri"/>
            </a:endParaRPr>
          </a:p>
        </p:txBody>
      </p:sp>
      <p:sp>
        <p:nvSpPr>
          <p:cNvPr id="4" name="Google Shape;123;ga1eac15f37_0_43">
            <a:extLst>
              <a:ext uri="{FF2B5EF4-FFF2-40B4-BE49-F238E27FC236}">
                <a16:creationId xmlns:a16="http://schemas.microsoft.com/office/drawing/2014/main" id="{38570249-091A-4B4F-A88F-88D248D20FAF}"/>
              </a:ext>
            </a:extLst>
          </p:cNvPr>
          <p:cNvSpPr txBox="1"/>
          <p:nvPr/>
        </p:nvSpPr>
        <p:spPr>
          <a:xfrm>
            <a:off x="6319685" y="1487197"/>
            <a:ext cx="5262716" cy="4827099"/>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s-ES" sz="2000" dirty="0">
                <a:solidFill>
                  <a:schemeClr val="accent1"/>
                </a:solidFill>
                <a:latin typeface="Calibri" panose="020F0502020204030204" pitchFamily="34" charset="0"/>
                <a:cs typeface="Times New Roman" panose="02020603050405020304" pitchFamily="18" charset="0"/>
              </a:rPr>
              <a:t>Contras:</a:t>
            </a:r>
          </a:p>
          <a:p>
            <a:pPr marL="342900" indent="-342900">
              <a:lnSpc>
                <a:spcPct val="107000"/>
              </a:lnSpc>
              <a:spcAft>
                <a:spcPts val="800"/>
              </a:spcAft>
              <a:buClr>
                <a:schemeClr val="bg1"/>
              </a:buClr>
              <a:buFont typeface="Arial" panose="020B0604020202020204" pitchFamily="34" charset="0"/>
              <a:buChar char="•"/>
            </a:pPr>
            <a:r>
              <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Cuando dos variables están </a:t>
            </a:r>
            <a:r>
              <a:rPr lang="es-E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correlacionadas</a:t>
            </a:r>
            <a:r>
              <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 una de ellas está permutada, el modelo aún tendrá acceso a la variable a través de su variable correlacionada. Esto dará como resultado un valor de menor importancia para ambas variables, cuando en realidad podrían ser importantes.</a:t>
            </a:r>
            <a:endParaRPr lang="en-US" sz="1800" dirty="0">
              <a:solidFill>
                <a:schemeClr val="bg1"/>
              </a:solidFill>
              <a:latin typeface="Calibri" panose="020F0502020204030204" pitchFamily="34" charset="0"/>
              <a:cs typeface="Times New Roman" panose="02020603050405020304" pitchFamily="18" charset="0"/>
            </a:endParaRPr>
          </a:p>
          <a:p>
            <a:pPr marL="342900" indent="-342900">
              <a:lnSpc>
                <a:spcPct val="107000"/>
              </a:lnSpc>
              <a:spcAft>
                <a:spcPts val="800"/>
              </a:spcAft>
              <a:buClr>
                <a:schemeClr val="bg1"/>
              </a:buClr>
              <a:buFont typeface="Arial" panose="020B0604020202020204" pitchFamily="34" charset="0"/>
              <a:buChar char="•"/>
            </a:pPr>
            <a:r>
              <a:rPr lang="es-ES" sz="1800" dirty="0">
                <a:solidFill>
                  <a:schemeClr val="bg1"/>
                </a:solidFill>
                <a:latin typeface="Calibri" panose="020F0502020204030204" pitchFamily="34" charset="0"/>
                <a:cs typeface="Times New Roman" panose="02020603050405020304" pitchFamily="18" charset="0"/>
              </a:rPr>
              <a:t>Más caro computacionalmente que los métodos </a:t>
            </a:r>
            <a:r>
              <a:rPr lang="es-ES" sz="1800" dirty="0" err="1">
                <a:solidFill>
                  <a:schemeClr val="bg1"/>
                </a:solidFill>
                <a:latin typeface="Calibri" panose="020F0502020204030204" pitchFamily="34" charset="0"/>
                <a:cs typeface="Times New Roman" panose="02020603050405020304" pitchFamily="18" charset="0"/>
              </a:rPr>
              <a:t>in-built</a:t>
            </a:r>
            <a:r>
              <a:rPr lang="es-ES" sz="1800" dirty="0">
                <a:solidFill>
                  <a:schemeClr val="bg1"/>
                </a:solidFill>
                <a:latin typeface="Calibri" panose="020F0502020204030204" pitchFamily="34" charset="0"/>
                <a:cs typeface="Times New Roman" panose="02020603050405020304" pitchFamily="18" charset="0"/>
              </a:rPr>
              <a:t>.</a:t>
            </a:r>
          </a:p>
          <a:p>
            <a:pPr marL="342900" lvl="0" indent="-342900">
              <a:lnSpc>
                <a:spcPct val="107000"/>
              </a:lnSpc>
              <a:spcAft>
                <a:spcPts val="800"/>
              </a:spcAft>
              <a:buClr>
                <a:schemeClr val="bg1"/>
              </a:buClr>
              <a:buFont typeface="Arial" panose="020B0604020202020204" pitchFamily="34" charset="0"/>
              <a:buChar char="•"/>
            </a:pPr>
            <a:endPar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sz="1900"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747728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a1eac15f37_0_4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buClr>
                <a:srgbClr val="FF0000"/>
              </a:buClr>
              <a:buSzPts val="4400"/>
            </a:pPr>
            <a:r>
              <a:rPr lang="es-ES" dirty="0" err="1">
                <a:solidFill>
                  <a:srgbClr val="FF0000"/>
                </a:solidFill>
              </a:rPr>
              <a:t>Drop</a:t>
            </a:r>
            <a:r>
              <a:rPr lang="es-ES" dirty="0">
                <a:solidFill>
                  <a:srgbClr val="FF0000"/>
                </a:solidFill>
              </a:rPr>
              <a:t> </a:t>
            </a:r>
            <a:r>
              <a:rPr lang="es-ES" dirty="0" err="1">
                <a:solidFill>
                  <a:srgbClr val="FF0000"/>
                </a:solidFill>
              </a:rPr>
              <a:t>columns</a:t>
            </a:r>
            <a:endParaRPr dirty="0">
              <a:solidFill>
                <a:srgbClr val="FF0000"/>
              </a:solidFill>
            </a:endParaRPr>
          </a:p>
        </p:txBody>
      </p:sp>
      <p:sp>
        <p:nvSpPr>
          <p:cNvPr id="123" name="Google Shape;123;ga1eac15f37_0_43"/>
          <p:cNvSpPr txBox="1"/>
          <p:nvPr/>
        </p:nvSpPr>
        <p:spPr>
          <a:xfrm>
            <a:off x="838200" y="1453979"/>
            <a:ext cx="10695039" cy="3950042"/>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s-ES" sz="2000" dirty="0">
                <a:solidFill>
                  <a:schemeClr val="bg1"/>
                </a:solidFill>
                <a:latin typeface="Calibri" panose="020F0502020204030204" pitchFamily="34" charset="0"/>
                <a:cs typeface="Times New Roman" panose="02020603050405020304" pitchFamily="18" charset="0"/>
              </a:rPr>
              <a:t>Este enfoque es bastante intuitivo. Evalúa la importancia de una variable comparando el rendimiento de un modelo que ha sido entrenado con todas sus variables versus el mismo modelo entrenado sin incluir dicha variable.</a:t>
            </a:r>
          </a:p>
          <a:p>
            <a:pPr>
              <a:lnSpc>
                <a:spcPct val="107000"/>
              </a:lnSpc>
              <a:spcAft>
                <a:spcPts val="800"/>
              </a:spcAft>
            </a:pPr>
            <a:endParaRPr lang="es-ES"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a:solidFill>
                  <a:schemeClr val="bg1"/>
                </a:solidFill>
                <a:latin typeface="Calibri" panose="020F0502020204030204" pitchFamily="34" charset="0"/>
                <a:ea typeface="Calibri" panose="020F0502020204030204" pitchFamily="34" charset="0"/>
                <a:cs typeface="Times New Roman" panose="02020603050405020304" pitchFamily="18" charset="0"/>
              </a:rPr>
              <a:t>Funciona de la siguiente manera:</a:t>
            </a:r>
          </a:p>
          <a:p>
            <a:pPr marL="285750" indent="-285750" algn="just">
              <a:lnSpc>
                <a:spcPct val="107000"/>
              </a:lnSpc>
              <a:spcAft>
                <a:spcPts val="800"/>
              </a:spcAft>
              <a:buClr>
                <a:schemeClr val="bg1"/>
              </a:buClr>
              <a:buFont typeface="Arial" panose="020B0604020202020204" pitchFamily="34" charset="0"/>
              <a:buChar char="•"/>
            </a:pPr>
            <a:r>
              <a:rPr lang="es-E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 entrena el modelo y se calcula su rendimiento con la métrica que más nos interese. Este será el rendimiento de referencia del modelo. </a:t>
            </a:r>
          </a:p>
          <a:p>
            <a:pPr marL="285750" indent="-285750" algn="just">
              <a:lnSpc>
                <a:spcPct val="107000"/>
              </a:lnSpc>
              <a:spcAft>
                <a:spcPts val="800"/>
              </a:spcAft>
              <a:buClr>
                <a:schemeClr val="bg1"/>
              </a:buClr>
              <a:buFont typeface="Arial" panose="020B0604020202020204" pitchFamily="34" charset="0"/>
              <a:buChar char="•"/>
            </a:pPr>
            <a:r>
              <a:rPr lang="es-E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Acto seguido se elimina una variable del </a:t>
            </a:r>
            <a:r>
              <a:rPr lang="es-ES" sz="16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dataset</a:t>
            </a:r>
            <a:r>
              <a:rPr lang="es-E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por completo, se vuelve a entrenar el modelo con las variables restantes y se calcula su rendimiento. </a:t>
            </a:r>
          </a:p>
          <a:p>
            <a:pPr marL="285750" indent="-285750" algn="just">
              <a:lnSpc>
                <a:spcPct val="107000"/>
              </a:lnSpc>
              <a:spcAft>
                <a:spcPts val="800"/>
              </a:spcAft>
              <a:buClr>
                <a:schemeClr val="bg1"/>
              </a:buClr>
              <a:buFont typeface="Arial" panose="020B0604020202020204" pitchFamily="34" charset="0"/>
              <a:buChar char="•"/>
            </a:pPr>
            <a:r>
              <a:rPr lang="es-E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 </a:t>
            </a:r>
            <a:r>
              <a:rPr lang="es-ES" sz="16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feature</a:t>
            </a:r>
            <a:r>
              <a:rPr lang="es-E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importance de una variable será la diferencia entre el rendimiento de referencia y el rendimiento del modelo en el que falta esa variable. </a:t>
            </a:r>
          </a:p>
          <a:p>
            <a:pPr algn="l"/>
            <a:endParaRPr lang="en-US" sz="1600" dirty="0">
              <a:solidFill>
                <a:schemeClr val="accent2">
                  <a:lumMod val="40000"/>
                  <a:lumOff val="60000"/>
                </a:schemeClr>
              </a:solidFill>
              <a:latin typeface="Calibri"/>
              <a:cs typeface="Calibri"/>
            </a:endParaRPr>
          </a:p>
          <a:p>
            <a:pPr lvl="0"/>
            <a:r>
              <a:rPr lang="en-US" sz="1600" dirty="0">
                <a:solidFill>
                  <a:schemeClr val="accent2">
                    <a:lumMod val="40000"/>
                    <a:lumOff val="60000"/>
                  </a:schemeClr>
                </a:solidFill>
                <a:latin typeface="Calibri"/>
                <a:cs typeface="Calibri"/>
                <a:sym typeface="Calibri"/>
              </a:rPr>
              <a:t> </a:t>
            </a:r>
          </a:p>
        </p:txBody>
      </p:sp>
    </p:spTree>
    <p:extLst>
      <p:ext uri="{BB962C8B-B14F-4D97-AF65-F5344CB8AC3E}">
        <p14:creationId xmlns:p14="http://schemas.microsoft.com/office/powerpoint/2010/main" val="989095182"/>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1034</TotalTime>
  <Words>964</Words>
  <Application>Microsoft Office PowerPoint</Application>
  <PresentationFormat>Panorámica</PresentationFormat>
  <Paragraphs>106</Paragraphs>
  <Slides>11</Slides>
  <Notes>11</Notes>
  <HiddenSlides>0</HiddenSlides>
  <MMClips>1</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-apple-system</vt:lpstr>
      <vt:lpstr>Arial</vt:lpstr>
      <vt:lpstr>Calibri</vt:lpstr>
      <vt:lpstr>inherit</vt:lpstr>
      <vt:lpstr>Noto Serif JP</vt:lpstr>
      <vt:lpstr>Office Theme</vt:lpstr>
      <vt:lpstr>Machine Learning –  Interpretabilidad de los modelos </vt:lpstr>
      <vt:lpstr>Importancia de la interpretabilidad </vt:lpstr>
      <vt:lpstr>Feature importance</vt:lpstr>
      <vt:lpstr>Feature importance </vt:lpstr>
      <vt:lpstr>Métodos in-built  </vt:lpstr>
      <vt:lpstr>Métodos in-built  </vt:lpstr>
      <vt:lpstr>Permutation importance </vt:lpstr>
      <vt:lpstr>Permutation importance</vt:lpstr>
      <vt:lpstr>Drop columns</vt:lpstr>
      <vt:lpstr>Drop columns</vt:lpstr>
      <vt:lpstr>Recursos adicionales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Decision Trees</dc:title>
  <dc:creator>Gabriel VT</dc:creator>
  <cp:lastModifiedBy>Julia Martínez</cp:lastModifiedBy>
  <cp:revision>296</cp:revision>
  <dcterms:created xsi:type="dcterms:W3CDTF">2020-05-12T19:48:30Z</dcterms:created>
  <dcterms:modified xsi:type="dcterms:W3CDTF">2021-09-08T20:35:28Z</dcterms:modified>
</cp:coreProperties>
</file>