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95" r:id="rId4"/>
    <p:sldId id="287" r:id="rId5"/>
    <p:sldId id="290" r:id="rId6"/>
    <p:sldId id="288" r:id="rId7"/>
    <p:sldId id="291" r:id="rId8"/>
    <p:sldId id="293" r:id="rId9"/>
    <p:sldId id="292" r:id="rId10"/>
    <p:sldId id="294" r:id="rId11"/>
    <p:sldId id="285" r:id="rId12"/>
    <p:sldId id="296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desplazar la diapositiva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&lt;cabecera&gt;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s-ES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4032ADF7-E131-44F8-917E-5B4AF5FF4628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D5F6B02-84FB-436A-9EC6-C5B12966F495}" type="slidenum">
              <a:rPr lang="es-ES" sz="1200" b="0" strike="noStrike" spc="-1">
                <a:latin typeface="Times New Roman"/>
              </a:rPr>
              <a:t>1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10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4863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11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5629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12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440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2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3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8491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4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0383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D5F6B02-84FB-436A-9EC6-C5B12966F495}" type="slidenum">
              <a:rPr lang="es-ES" sz="1200" b="0" strike="noStrike" spc="-1">
                <a:latin typeface="Times New Roman"/>
              </a:rPr>
              <a:t>5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729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6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4320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7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9854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D5F6B02-84FB-436A-9EC6-C5B12966F495}" type="slidenum">
              <a:rPr lang="es-ES" sz="1200" b="0" strike="noStrike" spc="-1">
                <a:latin typeface="Times New Roman"/>
              </a:rPr>
              <a:t>8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811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9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7994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69272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254736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169272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254736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etosa.io/ev/principal-component-analysi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2032632/ch08.html#idm45022161212088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setosa.io/ev/principal-component-analysis/" TargetMode="External"/><Relationship Id="rId4" Type="http://schemas.openxmlformats.org/officeDocument/2006/relationships/hyperlink" Target="https://medium.com/@kyasar.mail/pca-principal-component-analysis-729068e28ec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hyperlink" Target="https://fisicaymates.com/autovalores-y-autovectores-de-una-matriz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026160" y="1991360"/>
            <a:ext cx="8139680" cy="262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6000" b="1" strike="noStrike" spc="-1" dirty="0">
                <a:solidFill>
                  <a:schemeClr val="bg1"/>
                </a:solidFill>
                <a:latin typeface="Calibri Light"/>
              </a:rPr>
              <a:t>Machine </a:t>
            </a:r>
            <a:r>
              <a:rPr lang="es-ES" sz="6000" b="1" strike="noStrike" spc="-1" dirty="0" err="1">
                <a:solidFill>
                  <a:schemeClr val="bg1"/>
                </a:solidFill>
                <a:latin typeface="Calibri Light"/>
              </a:rPr>
              <a:t>Learning</a:t>
            </a:r>
            <a:r>
              <a:rPr lang="es-ES" sz="6000" b="1" strike="noStrike" spc="-1" dirty="0">
                <a:solidFill>
                  <a:schemeClr val="bg1"/>
                </a:solidFill>
                <a:latin typeface="Calibri Light"/>
              </a:rPr>
              <a:t>  </a:t>
            </a:r>
            <a:br>
              <a:rPr lang="es-ES" sz="2800" b="1" dirty="0"/>
            </a:br>
            <a:r>
              <a:rPr lang="es-ES" sz="6000" b="1" spc="-1" dirty="0">
                <a:solidFill>
                  <a:srgbClr val="FF0000"/>
                </a:solidFill>
                <a:latin typeface="Calibri Light"/>
              </a:rPr>
              <a:t>PCA</a:t>
            </a:r>
            <a:endParaRPr lang="es-ES" sz="6000" b="1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71799" y="160338"/>
            <a:ext cx="494352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¿Cómo funciona?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2137BA4-0B74-4D54-A68D-FC7D62F4F08F}"/>
              </a:ext>
            </a:extLst>
          </p:cNvPr>
          <p:cNvSpPr txBox="1"/>
          <p:nvPr/>
        </p:nvSpPr>
        <p:spPr>
          <a:xfrm>
            <a:off x="2819400" y="342900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hlinkClick r:id="rId3"/>
              </a:rPr>
              <a:t>https://setosa.io/ev/principal-component-analysis/</a:t>
            </a:r>
            <a:endParaRPr lang="es-ES" dirty="0"/>
          </a:p>
          <a:p>
            <a:pPr algn="ctr"/>
            <a:endParaRPr lang="es-ES" dirty="0"/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1AB2D44F-FA94-45A9-AA39-013160AB5A15}"/>
              </a:ext>
            </a:extLst>
          </p:cNvPr>
          <p:cNvSpPr/>
          <p:nvPr/>
        </p:nvSpPr>
        <p:spPr>
          <a:xfrm>
            <a:off x="471799" y="1889760"/>
            <a:ext cx="10498818" cy="144055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Veamos en la siguiente demo cómo trabaja el PCA, de manera gráfica</a:t>
            </a: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483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328710" y="272716"/>
            <a:ext cx="5569229" cy="15508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spc="-1" dirty="0">
                <a:solidFill>
                  <a:srgbClr val="FF0000"/>
                </a:solidFill>
                <a:latin typeface="Calibri Light"/>
              </a:rPr>
              <a:t>A TENER EN CUENTA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41563" y="2025656"/>
            <a:ext cx="5080575" cy="44232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Escalado de variables: PCA identifica direcciones cuya varianza es mayor. Por ello deberemos tener los datos en la misma escala. </a:t>
            </a:r>
            <a:r>
              <a:rPr lang="es-ES" sz="1700" b="1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StandardScaler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Influencia de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outliers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al trabajar con varianzas, PCA es altamente sensible a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outliers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Es muy recomendable estudiar si los hay. 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¿Cuánta información presente en el set de datos original se pierde al proyectar las observaciones en un espacio de menor dimensión? (Varianza explicada de cada componente principal).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 de interés utilizar el número mínimo de componentes que resultan suficientes para explicar los datos.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6093000" y="0"/>
            <a:ext cx="6098400" cy="685728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6382139" y="557639"/>
            <a:ext cx="5325061" cy="618839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80" dir="5400000" algn="t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939560F-3819-449E-A8AB-6A4B5839E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645" y="694799"/>
            <a:ext cx="2360855" cy="213263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27E2A56-7FCF-4D9E-9514-0920211AE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018" y="3122505"/>
            <a:ext cx="5204107" cy="332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805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71799" y="160338"/>
            <a:ext cx="494352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Bibliografía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1AB2D44F-FA94-45A9-AA39-013160AB5A15}"/>
              </a:ext>
            </a:extLst>
          </p:cNvPr>
          <p:cNvSpPr/>
          <p:nvPr/>
        </p:nvSpPr>
        <p:spPr>
          <a:xfrm>
            <a:off x="471799" y="1889759"/>
            <a:ext cx="10498818" cy="318646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https://learning.oreilly.com/library/view/hands-on-machine-learning/9781492032632/ch08.html#idm45022161212088</a:t>
            </a: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https://medium.com/@kyasar.mail/pca-principal-component-analysis-729068e28ec8</a:t>
            </a: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https://setosa.io/ev/principal-component-analysis/</a:t>
            </a: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89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49080" y="629280"/>
            <a:ext cx="494352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0000"/>
                </a:solidFill>
                <a:latin typeface="Calibri Light"/>
              </a:rPr>
              <a:t>¿</a:t>
            </a:r>
            <a:r>
              <a:rPr lang="en-US" sz="4400" b="0" strike="noStrike" spc="-1" dirty="0" err="1">
                <a:solidFill>
                  <a:srgbClr val="FF0000"/>
                </a:solidFill>
                <a:latin typeface="Calibri Light"/>
              </a:rPr>
              <a:t>Qué</a:t>
            </a:r>
            <a:r>
              <a:rPr lang="en-US" sz="4400" b="0" strike="noStrike" spc="-1" dirty="0">
                <a:solidFill>
                  <a:srgbClr val="FF0000"/>
                </a:solidFill>
                <a:latin typeface="Calibri Light"/>
              </a:rPr>
              <a:t> es el </a:t>
            </a:r>
            <a:r>
              <a:rPr lang="en-US" sz="4400" spc="-1" dirty="0">
                <a:solidFill>
                  <a:srgbClr val="FF0000"/>
                </a:solidFill>
                <a:latin typeface="Calibri Light"/>
              </a:rPr>
              <a:t>PCA</a:t>
            </a:r>
            <a:r>
              <a:rPr lang="en-US" sz="4400" b="0" strike="noStrike" spc="-1" dirty="0">
                <a:solidFill>
                  <a:srgbClr val="FF0000"/>
                </a:solidFill>
                <a:latin typeface="Calibri Light"/>
              </a:rPr>
              <a:t>?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49080" y="1971040"/>
            <a:ext cx="4943520" cy="45883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Principal </a:t>
            </a:r>
            <a:r>
              <a:rPr lang="es-ES" sz="1700" b="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700" b="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(PCA)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étodo estadístico que permite simplificar la complejidad de espacios muestrales con muchas dimensiones a la vez que conserva su información. 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spc="-1" dirty="0">
              <a:solidFill>
                <a:schemeClr val="bg1"/>
              </a:solidFill>
              <a:latin typeface="Arial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Supóngase que existe una muestra con n individuos cada uno con p variables (X1, X2, …, </a:t>
            </a:r>
            <a:r>
              <a:rPr lang="es-ES" sz="1700" b="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Xp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es decir, el espacio muestral tiene p dimensiones. PCA permite encontrar un número de factores subyacentes (z&lt;p) que explican aproximadamente lo mismo que las p variables originales. 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Cada una de estas z nuevas variables recibe el nombre de componente principal.</a:t>
            </a:r>
          </a:p>
        </p:txBody>
      </p:sp>
      <p:sp>
        <p:nvSpPr>
          <p:cNvPr id="48" name="CustomShape 3"/>
          <p:cNvSpPr/>
          <p:nvPr/>
        </p:nvSpPr>
        <p:spPr>
          <a:xfrm>
            <a:off x="6093000" y="0"/>
            <a:ext cx="6098400" cy="685728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6577560" y="557640"/>
            <a:ext cx="5129640" cy="573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80" dir="5400000" algn="t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DD8239F-6CD7-4A89-A295-17E3EC50E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416" y="1065393"/>
            <a:ext cx="5157567" cy="51575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71799" y="160338"/>
            <a:ext cx="716256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¿Para qué se usa PCA?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4B32C3AD-0B04-48DA-A5FC-436A41E6B8BC}"/>
              </a:ext>
            </a:extLst>
          </p:cNvPr>
          <p:cNvSpPr/>
          <p:nvPr/>
        </p:nvSpPr>
        <p:spPr>
          <a:xfrm>
            <a:off x="649080" y="1781778"/>
            <a:ext cx="10943480" cy="375542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b="1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Extracción de patrones en los datos</a:t>
            </a:r>
            <a:r>
              <a:rPr lang="es-ES" sz="170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convierte el </a:t>
            </a:r>
            <a:r>
              <a:rPr lang="es-ES" sz="170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es-ES" sz="170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ver similitudes y diferencias en los datos.</a:t>
            </a:r>
            <a:endParaRPr lang="es-ES" sz="1700" b="1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b="1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es-ES" sz="1700" b="1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700" b="1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reduction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Comprimi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la información de un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menos variables. Imprescindible con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cientos o miles de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b="1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Visualización para clasificación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sz="1700" b="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Datasets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más de tres variables son imposibles de representar en una gráfica. Con PCA podemos.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7BC8131-4798-4974-8C76-5B36135E9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097" y="3329106"/>
            <a:ext cx="4295262" cy="303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23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71799" y="160338"/>
            <a:ext cx="716256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0000"/>
                </a:solidFill>
                <a:latin typeface="Calibri Light"/>
              </a:rPr>
              <a:t>¿</a:t>
            </a:r>
            <a:r>
              <a:rPr lang="en-US" sz="4400" b="0" strike="noStrike" spc="-1" dirty="0" err="1">
                <a:solidFill>
                  <a:srgbClr val="FF0000"/>
                </a:solidFill>
                <a:latin typeface="Calibri Light"/>
              </a:rPr>
              <a:t>Qué</a:t>
            </a:r>
            <a:r>
              <a:rPr lang="en-US" sz="4400" b="0" strike="noStrike" spc="-1" dirty="0">
                <a:solidFill>
                  <a:srgbClr val="FF0000"/>
                </a:solidFill>
                <a:latin typeface="Calibri Light"/>
              </a:rPr>
              <a:t> es el </a:t>
            </a:r>
            <a:r>
              <a:rPr lang="en-US" sz="4400" spc="-1" dirty="0">
                <a:solidFill>
                  <a:srgbClr val="FF0000"/>
                </a:solidFill>
                <a:latin typeface="Calibri Light"/>
              </a:rPr>
              <a:t>PCA</a:t>
            </a:r>
            <a:r>
              <a:rPr lang="en-US" sz="4400" b="0" strike="noStrike" spc="-1" dirty="0">
                <a:solidFill>
                  <a:srgbClr val="FF0000"/>
                </a:solidFill>
                <a:latin typeface="Calibri Light"/>
              </a:rPr>
              <a:t>?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4B32C3AD-0B04-48DA-A5FC-436A41E6B8BC}"/>
              </a:ext>
            </a:extLst>
          </p:cNvPr>
          <p:cNvSpPr/>
          <p:nvPr/>
        </p:nvSpPr>
        <p:spPr>
          <a:xfrm>
            <a:off x="649080" y="1781778"/>
            <a:ext cx="10943480" cy="375542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Normalmente se usa para reducir la dimensionalidad. Identifica los hiperplanos que maximizan la varianza y proyecta los datos en esos hiperplanos, de tal manera que minimicemos la pérdida de información.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líneas discontinuas de la siguiente imagen serían una proyección con muy poca varianza de la variable.</a:t>
            </a: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mls2 0807">
            <a:extLst>
              <a:ext uri="{FF2B5EF4-FFF2-40B4-BE49-F238E27FC236}">
                <a16:creationId xmlns:a16="http://schemas.microsoft.com/office/drawing/2014/main" id="{5FD35602-12BC-40DF-A28D-DFBDAEAAB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3090544"/>
            <a:ext cx="68580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83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233440" y="2430000"/>
            <a:ext cx="7724880" cy="199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Algunos conceptos matemáticos</a:t>
            </a:r>
            <a:endParaRPr lang="es-ES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5390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71799" y="160338"/>
            <a:ext cx="716256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spc="-1" dirty="0">
                <a:solidFill>
                  <a:srgbClr val="FF0000"/>
                </a:solidFill>
                <a:latin typeface="Calibri Light"/>
              </a:rPr>
              <a:t>Matriz de Covarianza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4B32C3AD-0B04-48DA-A5FC-436A41E6B8BC}"/>
              </a:ext>
            </a:extLst>
          </p:cNvPr>
          <p:cNvSpPr/>
          <p:nvPr/>
        </p:nvSpPr>
        <p:spPr>
          <a:xfrm>
            <a:off x="649080" y="1781778"/>
            <a:ext cx="10943480" cy="375542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b="1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covarianza es el valor que refleja en qué cuantía dos variables aleatorias varían de forma conjunta respecto a sus medias.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Nos permite saber cómo se comporta una variable en función de lo que hace otra variable. Es decir, cuando X sube ¿Cómo se comporta Y? Así pues, la covarianza puede tomar los siguiente valores: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Covarianza (X,Y)  es menor que cero cuando “X” sube e “Y” baja. Hay una relación negativa.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Covarianza (X,Y)  es mayor que cero cuando “X” sube e “Y” sube. Hay una relación positiva.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F4A0F79-01B5-4115-B811-70DC94BDE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285" y="4965700"/>
            <a:ext cx="44005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95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71799" y="160338"/>
            <a:ext cx="716256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Autovalores y </a:t>
            </a:r>
            <a:r>
              <a:rPr lang="es-ES" sz="4400" b="0" strike="noStrike" spc="-1" dirty="0" err="1">
                <a:solidFill>
                  <a:srgbClr val="FF0000"/>
                </a:solidFill>
                <a:latin typeface="Calibri Light"/>
              </a:rPr>
              <a:t>autovectores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4B32C3AD-0B04-48DA-A5FC-436A41E6B8BC}"/>
              </a:ext>
            </a:extLst>
          </p:cNvPr>
          <p:cNvSpPr/>
          <p:nvPr/>
        </p:nvSpPr>
        <p:spPr>
          <a:xfrm>
            <a:off x="471799" y="1492218"/>
            <a:ext cx="10943480" cy="28969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álgebra lineal, los vectores propios, </a:t>
            </a:r>
            <a:r>
              <a:rPr lang="es-ES" sz="170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eigenvectores</a:t>
            </a:r>
            <a:r>
              <a:rPr lang="es-ES" sz="170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s-ES" sz="170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autovectores</a:t>
            </a:r>
            <a:r>
              <a:rPr lang="es-ES" sz="170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un operador lineal son los vectores no nulos que, cuando son transformados por el operador, dan lugar a un múltiplo escalar de sí mismos, con lo que no cambian su dirección. Este escalar lambda  recibe el nombre valor propio, autovalor o valor característico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matriz sobre la que se calculan los autovalores y </a:t>
            </a:r>
            <a:r>
              <a:rPr lang="es-ES" sz="170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autovectores</a:t>
            </a:r>
            <a:r>
              <a:rPr lang="es-ES" sz="170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tiene que ser cuadrada.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b="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Hay tantos autovalores como dimensiones tenga la matriz. Se pueden repetir.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Todos los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autovectores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son perpendiculares entre sí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longitud del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autovector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 1 y su autovalor representa el poder de cada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autovector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endParaRPr lang="es-ES" sz="1700" b="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endParaRPr lang="es-ES" sz="170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2C44732-7C02-47CD-8A83-AFE16E764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805" y="4636537"/>
            <a:ext cx="3267075" cy="9334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5B1B2A7-5C52-425C-9C86-346164AEA989}"/>
              </a:ext>
            </a:extLst>
          </p:cNvPr>
          <p:cNvSpPr txBox="1"/>
          <p:nvPr/>
        </p:nvSpPr>
        <p:spPr>
          <a:xfrm>
            <a:off x="649080" y="6051250"/>
            <a:ext cx="5621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  <a:hlinkClick r:id="rId4"/>
              </a:rPr>
              <a:t>Explicación detallada de cálculo de autovalores y </a:t>
            </a:r>
            <a:r>
              <a:rPr lang="es-ES" sz="1400" dirty="0" err="1">
                <a:solidFill>
                  <a:schemeClr val="bg1"/>
                </a:solidFill>
                <a:hlinkClick r:id="rId4"/>
              </a:rPr>
              <a:t>autovetores</a:t>
            </a:r>
            <a:endParaRPr lang="es-ES" sz="1400" dirty="0">
              <a:solidFill>
                <a:schemeClr val="bg1"/>
              </a:solidFill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A6B4309-0CBA-4CB7-9156-C80657E93F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987" y="3806605"/>
            <a:ext cx="2943956" cy="224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23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233440" y="2430000"/>
            <a:ext cx="7724880" cy="199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PCA</a:t>
            </a:r>
            <a:endParaRPr lang="es-ES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6331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71798" y="160338"/>
            <a:ext cx="8814441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spc="-1" dirty="0">
                <a:solidFill>
                  <a:srgbClr val="FF0000"/>
                </a:solidFill>
                <a:latin typeface="Calibri Light"/>
              </a:rPr>
              <a:t>Cálculo de los Principal </a:t>
            </a:r>
            <a:r>
              <a:rPr lang="es-ES" sz="4400" spc="-1" dirty="0" err="1">
                <a:solidFill>
                  <a:srgbClr val="FF0000"/>
                </a:solidFill>
                <a:latin typeface="Calibri Light"/>
              </a:rPr>
              <a:t>Components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C57CF8C2-5475-41EF-A1EA-8500BE82ADE6}"/>
              </a:ext>
            </a:extLst>
          </p:cNvPr>
          <p:cNvSpPr/>
          <p:nvPr/>
        </p:nvSpPr>
        <p:spPr>
          <a:xfrm>
            <a:off x="649080" y="1424539"/>
            <a:ext cx="6595000" cy="328332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calcular el PCA necesitamos: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Obtener la matriz de covarianza de nuestros datos.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Descomponer la matriz de en sus autovalores y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autovectores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Obtenemos un ranking de vectores, ordenando los autovalores de mayor a menor.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Conseguimos los Principal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partir de las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originales y los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autovectores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1CD9931-0538-4996-AD4D-6D025D45DE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5" b="64465"/>
          <a:stretch/>
        </p:blipFill>
        <p:spPr>
          <a:xfrm>
            <a:off x="7506454" y="1562038"/>
            <a:ext cx="3971728" cy="75571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FDD3CA2-A4D0-42F0-B0EE-9CF80A4309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02" t="22245" r="7006" b="20823"/>
          <a:stretch/>
        </p:blipFill>
        <p:spPr>
          <a:xfrm>
            <a:off x="7531854" y="2875490"/>
            <a:ext cx="3549708" cy="653240"/>
          </a:xfrm>
          <a:prstGeom prst="rect">
            <a:avLst/>
          </a:prstGeom>
        </p:spPr>
      </p:pic>
      <p:sp>
        <p:nvSpPr>
          <p:cNvPr id="12" name="CustomShape 2">
            <a:extLst>
              <a:ext uri="{FF2B5EF4-FFF2-40B4-BE49-F238E27FC236}">
                <a16:creationId xmlns:a16="http://schemas.microsoft.com/office/drawing/2014/main" id="{F9CCB864-5D7E-4969-A9B4-13FAD6AF7274}"/>
              </a:ext>
            </a:extLst>
          </p:cNvPr>
          <p:cNvSpPr/>
          <p:nvPr/>
        </p:nvSpPr>
        <p:spPr>
          <a:xfrm>
            <a:off x="649080" y="5243836"/>
            <a:ext cx="10498818" cy="171359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Aquellos valores más altos, son los que representan la mayor varianza de nuestros datos.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b="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estamos buscando variables que reduzcan la dimensionalidad, los autovalores de la matriz de covarianza se calculan para obtener patrones (autovalores) con su significado (</a:t>
            </a:r>
            <a:r>
              <a:rPr lang="es-ES" sz="1700" b="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autovectores</a:t>
            </a:r>
            <a:r>
              <a:rPr lang="es-ES" sz="1700" b="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 Los autovalores de la matriz de </a:t>
            </a:r>
            <a:r>
              <a:rPr lang="es-ES" sz="1700" b="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coviarianza</a:t>
            </a:r>
            <a:r>
              <a:rPr lang="es-ES" sz="1700" b="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serán nuevas variables cuyo poder discriminante serán sus </a:t>
            </a:r>
            <a:r>
              <a:rPr lang="es-ES" sz="1700" b="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autovectores</a:t>
            </a:r>
            <a:r>
              <a:rPr lang="es-ES" sz="1700" b="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5EEA2FC-9648-4F27-9B0F-7A2DCB7AE8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1854" y="3962231"/>
            <a:ext cx="4011066" cy="53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576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3796</TotalTime>
  <Words>782</Words>
  <Application>Microsoft Office PowerPoint</Application>
  <PresentationFormat>Panorámica</PresentationFormat>
  <Paragraphs>72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 Regresión Lineal</dc:title>
  <dc:subject/>
  <dc:creator>Gabriel VT</dc:creator>
  <dc:description/>
  <cp:lastModifiedBy>Daniel Ortiz</cp:lastModifiedBy>
  <cp:revision>71</cp:revision>
  <dcterms:created xsi:type="dcterms:W3CDTF">2020-08-31T20:14:59Z</dcterms:created>
  <dcterms:modified xsi:type="dcterms:W3CDTF">2021-04-04T20:23:16Z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