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fTaorGXcFkqvL3c61bZtaer9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40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39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3fe6be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9d3fe6be66_0_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d3fe6be66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3fe6be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9d3fe6be66_0_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d3fe6be66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35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3fe6be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9d3fe6be66_0_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9d3fe6be66_0_1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3fe6be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9d3fe6be66_0_2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9d3fe6be66_0_2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3fe6be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9d3fe6be66_0_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9d3fe6be66_0_1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158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ridge-lasso-and-elasticnet-regression-b1f9c00ea3a3" TargetMode="External"/><Relationship Id="rId5" Type="http://schemas.openxmlformats.org/officeDocument/2006/relationships/hyperlink" Target="https://towardsdatascience.com/regularization-in-machine-learning-76441ddcf99a" TargetMode="External"/><Relationship Id="rId4" Type="http://schemas.openxmlformats.org/officeDocument/2006/relationships/hyperlink" Target="https://www.cienciadedatos.net/documentos/py14-ridge-lasso-elastic-net-pyth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551375" y="2766440"/>
            <a:ext cx="9246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63;p20" descr="Azure Machine Learning] La dicotomía Varianza-sesgo (Bias-Variance ...">
            <a:extLst>
              <a:ext uri="{FF2B5EF4-FFF2-40B4-BE49-F238E27FC236}">
                <a16:creationId xmlns:a16="http://schemas.microsoft.com/office/drawing/2014/main" id="{65503A03-188D-445E-B274-5502503584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10" y="19451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65;p20">
            <a:extLst>
              <a:ext uri="{FF2B5EF4-FFF2-40B4-BE49-F238E27FC236}">
                <a16:creationId xmlns:a16="http://schemas.microsoft.com/office/drawing/2014/main" id="{6FD84917-FBE8-464E-A768-AC91FD601AB5}"/>
              </a:ext>
            </a:extLst>
          </p:cNvPr>
          <p:cNvSpPr txBox="1"/>
          <p:nvPr/>
        </p:nvSpPr>
        <p:spPr>
          <a:xfrm>
            <a:off x="4019233" y="14871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66;p20">
            <a:extLst>
              <a:ext uri="{FF2B5EF4-FFF2-40B4-BE49-F238E27FC236}">
                <a16:creationId xmlns:a16="http://schemas.microsoft.com/office/drawing/2014/main" id="{31FEF5CF-2574-48E1-B1FD-A4B3BD7BCF6E}"/>
              </a:ext>
            </a:extLst>
          </p:cNvPr>
          <p:cNvSpPr txBox="1"/>
          <p:nvPr/>
        </p:nvSpPr>
        <p:spPr>
          <a:xfrm>
            <a:off x="6203140" y="14871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788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07825" y="1588700"/>
            <a:ext cx="10104300" cy="3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Proceso que altera ligeramente la formulación matemática de un modelo, con la intención de </a:t>
            </a:r>
            <a:r>
              <a:rPr lang="es-ES" sz="1500" b="1">
                <a:solidFill>
                  <a:schemeClr val="lt1"/>
                </a:solidFill>
              </a:rPr>
              <a:t>prevenir el overfitting</a:t>
            </a:r>
            <a:r>
              <a:rPr lang="es-ES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Una manera de regularizar puede ser eliminando grados de una regresión polinómica o aplanando los pesos (w).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lt1"/>
                </a:solidFill>
              </a:rPr>
              <a:t>De esta manera simplificamos los modelos para que haya menos overfitting y generalicen mejor. A cambio sufriremos un pequeño aumento en los errores. De nuevo, Bias vs Variance.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suele aplicar en regresiones lineales y logísticas, pero también existen en otros modelos. Las penalizaciones más populares son: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L2</a:t>
            </a:r>
            <a:r>
              <a:rPr lang="es-ES" sz="1500">
                <a:solidFill>
                  <a:schemeClr val="lt1"/>
                </a:solidFill>
              </a:rPr>
              <a:t>: consigue que los parámetros estimados por el modelo (w) no tengan (en valor absoluto) un valor demasiado grande, de manera que aplana los pesos y evita los extremos.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L1</a:t>
            </a:r>
            <a:r>
              <a:rPr lang="es-ES" sz="1500">
                <a:solidFill>
                  <a:schemeClr val="lt1"/>
                </a:solidFill>
              </a:rPr>
              <a:t>: tiende a eliminar los pesos con menor importancia, es como si estuviese realizando un feature selection.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Regresiones que utilizan regularización: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Ridge</a:t>
            </a:r>
            <a:r>
              <a:rPr lang="es-ES" sz="1500">
                <a:solidFill>
                  <a:schemeClr val="lt1"/>
                </a:solidFill>
              </a:rPr>
              <a:t>: utiliza L2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Lasso</a:t>
            </a:r>
            <a:r>
              <a:rPr lang="es-ES" sz="1500">
                <a:solidFill>
                  <a:schemeClr val="lt1"/>
                </a:solidFill>
              </a:rPr>
              <a:t>: utiliza L1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Elastic Net</a:t>
            </a:r>
            <a:r>
              <a:rPr lang="es-ES" sz="1500">
                <a:solidFill>
                  <a:schemeClr val="lt1"/>
                </a:solidFill>
              </a:rPr>
              <a:t>: combinación lineal de L1 y L2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fe6be66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9d3fe6be66_0_1"/>
          <p:cNvSpPr txBox="1"/>
          <p:nvPr/>
        </p:nvSpPr>
        <p:spPr>
          <a:xfrm>
            <a:off x="957150" y="1608425"/>
            <a:ext cx="465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Añade este nuevo término a la función de costes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sp>
        <p:nvSpPr>
          <p:cNvPr id="85" name="Google Shape;85;g9d3fe6be66_0_1"/>
          <p:cNvSpPr txBox="1"/>
          <p:nvPr/>
        </p:nvSpPr>
        <p:spPr>
          <a:xfrm>
            <a:off x="957150" y="3052229"/>
            <a:ext cx="4341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De tal manera que: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87" name="Google Shape;87;g9d3fe6be66_0_1"/>
          <p:cNvSpPr txBox="1"/>
          <p:nvPr/>
        </p:nvSpPr>
        <p:spPr>
          <a:xfrm>
            <a:off x="476070" y="4875336"/>
            <a:ext cx="105153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</a:rPr>
              <a:t>El </a:t>
            </a:r>
            <a:r>
              <a:rPr lang="es-ES" sz="1600" b="1" dirty="0" err="1">
                <a:solidFill>
                  <a:schemeClr val="lt1"/>
                </a:solidFill>
              </a:rPr>
              <a:t>hiperparámetro</a:t>
            </a:r>
            <a:r>
              <a:rPr lang="es-ES" sz="1600" b="1" dirty="0">
                <a:solidFill>
                  <a:schemeClr val="lt1"/>
                </a:solidFill>
              </a:rPr>
              <a:t> </a:t>
            </a:r>
            <a:r>
              <a:rPr lang="es-ES" sz="1600" b="1" dirty="0" err="1">
                <a:solidFill>
                  <a:schemeClr val="lt1"/>
                </a:solidFill>
              </a:rPr>
              <a:t>alpha</a:t>
            </a:r>
            <a:r>
              <a:rPr lang="es-ES" sz="1600" b="1" dirty="0">
                <a:solidFill>
                  <a:schemeClr val="lt1"/>
                </a:solidFill>
              </a:rPr>
              <a:t> </a:t>
            </a:r>
            <a:r>
              <a:rPr lang="es-ES" sz="1500" dirty="0">
                <a:solidFill>
                  <a:schemeClr val="lt1"/>
                </a:solidFill>
              </a:rPr>
              <a:t>controla cuánto regularizamos el modelo. Si </a:t>
            </a:r>
            <a:r>
              <a:rPr lang="es-ES" sz="1500" dirty="0" err="1">
                <a:solidFill>
                  <a:schemeClr val="lt1"/>
                </a:solidFill>
              </a:rPr>
              <a:t>alpha</a:t>
            </a:r>
            <a:r>
              <a:rPr lang="es-ES" sz="1500" dirty="0">
                <a:solidFill>
                  <a:schemeClr val="lt1"/>
                </a:solidFill>
              </a:rPr>
              <a:t> es 0, sería una regresión lineal normal. Sin embargo, si </a:t>
            </a:r>
            <a:r>
              <a:rPr lang="es-ES" sz="1500" dirty="0" err="1">
                <a:solidFill>
                  <a:schemeClr val="lt1"/>
                </a:solidFill>
              </a:rPr>
              <a:t>alpha</a:t>
            </a:r>
            <a:r>
              <a:rPr lang="es-ES" sz="1500" dirty="0">
                <a:solidFill>
                  <a:schemeClr val="lt1"/>
                </a:solidFill>
              </a:rPr>
              <a:t> es muy grande todos los pesos serían cercanos a 0 y el resultado de la regresión equivaldría a una línea plana.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1" name="Google Shape;87;g9d3fe6be66_0_1">
            <a:extLst>
              <a:ext uri="{FF2B5EF4-FFF2-40B4-BE49-F238E27FC236}">
                <a16:creationId xmlns:a16="http://schemas.microsoft.com/office/drawing/2014/main" id="{F06CFA54-4E5E-4D39-8A0D-1B640682412C}"/>
              </a:ext>
            </a:extLst>
          </p:cNvPr>
          <p:cNvSpPr txBox="1"/>
          <p:nvPr/>
        </p:nvSpPr>
        <p:spPr>
          <a:xfrm>
            <a:off x="5733720" y="1652421"/>
            <a:ext cx="50661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Cuanto mayor es Alpha, más estoy regularizando el modelo y la generalización debería ser mejor.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Por otro lado, el modelo final contará con todos los predictores</a:t>
            </a:r>
            <a:endParaRPr sz="1500" dirty="0">
              <a:solidFill>
                <a:schemeClr val="l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340D97-0BAB-439B-8713-2059BBC8A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1" t="7498" r="24250" b="5098"/>
          <a:stretch/>
        </p:blipFill>
        <p:spPr bwMode="auto">
          <a:xfrm>
            <a:off x="1031625" y="2060940"/>
            <a:ext cx="1013539" cy="86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A66E27-80B4-4A34-877B-E5C5A7284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r="23332"/>
          <a:stretch/>
        </p:blipFill>
        <p:spPr bwMode="auto">
          <a:xfrm>
            <a:off x="1031625" y="3455082"/>
            <a:ext cx="4657500" cy="7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fe6be66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9d3fe6be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989" y="3376501"/>
            <a:ext cx="2677455" cy="31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9d3fe6be6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89" y="131909"/>
            <a:ext cx="2677455" cy="311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9d3fe6be6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573" y="2756390"/>
            <a:ext cx="5823775" cy="281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69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3fe6be66_0_1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fe6be66_0_13"/>
          <p:cNvSpPr txBox="1"/>
          <p:nvPr/>
        </p:nvSpPr>
        <p:spPr>
          <a:xfrm>
            <a:off x="838080" y="140103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i="1">
                <a:solidFill>
                  <a:schemeClr val="lt1"/>
                </a:solidFill>
              </a:rPr>
              <a:t>Least Absolute Shrinkage and Selection Operator Regression</a:t>
            </a:r>
            <a:r>
              <a:rPr lang="es-ES" sz="1500">
                <a:solidFill>
                  <a:schemeClr val="lt1"/>
                </a:solidFill>
              </a:rPr>
              <a:t> (Lasso). Añade un término de regularización a la función de costes, que en este caso es la norma l1 del vector de pesos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sp>
        <p:nvSpPr>
          <p:cNvPr id="99" name="Google Shape;99;g9d3fe6be66_0_13"/>
          <p:cNvSpPr txBox="1"/>
          <p:nvPr/>
        </p:nvSpPr>
        <p:spPr>
          <a:xfrm>
            <a:off x="877555" y="2851560"/>
            <a:ext cx="7097521" cy="155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La regresión de Lasso elimina los pesos de las variables menos importantes, como en la siguiente imagen donde pone a 0 los pesos de los grados altos de la regresión polinómica. </a:t>
            </a:r>
            <a:r>
              <a:rPr lang="es-ES" sz="1500" b="1" dirty="0">
                <a:solidFill>
                  <a:schemeClr val="lt1"/>
                </a:solidFill>
              </a:rPr>
              <a:t>Es una forma de hacer </a:t>
            </a:r>
            <a:r>
              <a:rPr lang="es-ES" sz="1500" b="1" dirty="0" err="1">
                <a:solidFill>
                  <a:schemeClr val="lt1"/>
                </a:solidFill>
              </a:rPr>
              <a:t>feature</a:t>
            </a:r>
            <a:r>
              <a:rPr lang="es-ES" sz="1500" b="1" dirty="0">
                <a:solidFill>
                  <a:schemeClr val="lt1"/>
                </a:solidFill>
              </a:rPr>
              <a:t> </a:t>
            </a:r>
            <a:r>
              <a:rPr lang="es-ES" sz="1500" b="1" dirty="0" err="1">
                <a:solidFill>
                  <a:schemeClr val="lt1"/>
                </a:solidFill>
              </a:rPr>
              <a:t>selection</a:t>
            </a:r>
            <a:r>
              <a:rPr lang="es-ES" sz="1500" b="1" dirty="0">
                <a:solidFill>
                  <a:schemeClr val="lt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b="1" dirty="0">
              <a:solidFill>
                <a:schemeClr val="lt1"/>
              </a:solidFill>
            </a:endParaRPr>
          </a:p>
          <a:p>
            <a:r>
              <a:rPr lang="es-ES" sz="1500" dirty="0">
                <a:solidFill>
                  <a:schemeClr val="lt1"/>
                </a:solidFill>
              </a:rPr>
              <a:t>En presencia de correlaciones entre las variables Lasso puede tener comportamientos inestables</a:t>
            </a:r>
            <a:endParaRPr lang="es-ES"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pic>
        <p:nvPicPr>
          <p:cNvPr id="100" name="Google Shape;100;g9d3fe6be6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2" y="4384434"/>
            <a:ext cx="4235530" cy="2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E8282C2-3C51-4D82-BBF5-1A1F1C69D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55" y="2061547"/>
            <a:ext cx="3865245" cy="681801"/>
          </a:xfrm>
          <a:prstGeom prst="rect">
            <a:avLst/>
          </a:prstGeom>
        </p:spPr>
      </p:pic>
      <p:sp>
        <p:nvSpPr>
          <p:cNvPr id="10" name="Google Shape;99;g9d3fe6be66_0_13">
            <a:extLst>
              <a:ext uri="{FF2B5EF4-FFF2-40B4-BE49-F238E27FC236}">
                <a16:creationId xmlns:a16="http://schemas.microsoft.com/office/drawing/2014/main" id="{D025EF85-C64A-4D9B-A6F3-11229F9FEE09}"/>
              </a:ext>
            </a:extLst>
          </p:cNvPr>
          <p:cNvSpPr txBox="1"/>
          <p:nvPr/>
        </p:nvSpPr>
        <p:spPr>
          <a:xfrm>
            <a:off x="877555" y="3716232"/>
            <a:ext cx="2986095" cy="177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pic>
        <p:nvPicPr>
          <p:cNvPr id="2050" name="Picture 2" descr="Texto alternativo generado por el equipo:&#10;Alpha O_OS ">
            <a:extLst>
              <a:ext uri="{FF2B5EF4-FFF2-40B4-BE49-F238E27FC236}">
                <a16:creationId xmlns:a16="http://schemas.microsoft.com/office/drawing/2014/main" id="{AAB51F5A-72AB-481D-B3BA-05A6F86D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22" y="2869043"/>
            <a:ext cx="3360471" cy="37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3fe6be66_0_29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d3fe6be66_0_29"/>
          <p:cNvSpPr txBox="1"/>
          <p:nvPr/>
        </p:nvSpPr>
        <p:spPr>
          <a:xfrm>
            <a:off x="83808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Término medio entre la regresión de Ridge y la de Lasso. El término de regularización es una mezcla entre ambos: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108" name="Google Shape;108;g9d3fe6be6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130" y="2204575"/>
            <a:ext cx="39052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9d3fe6be66_0_29"/>
          <p:cNvSpPr txBox="1"/>
          <p:nvPr/>
        </p:nvSpPr>
        <p:spPr>
          <a:xfrm>
            <a:off x="877555" y="3058950"/>
            <a:ext cx="9986100" cy="343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dirty="0">
                <a:solidFill>
                  <a:schemeClr val="lt1"/>
                </a:solidFill>
              </a:rPr>
              <a:t>¿Cuándo usamos Ridge, Lasso o </a:t>
            </a:r>
            <a:r>
              <a:rPr lang="es-ES" sz="1500" b="1" dirty="0" err="1">
                <a:solidFill>
                  <a:schemeClr val="lt1"/>
                </a:solidFill>
              </a:rPr>
              <a:t>Elastic</a:t>
            </a:r>
            <a:r>
              <a:rPr lang="es-ES" sz="1500" b="1" dirty="0">
                <a:solidFill>
                  <a:schemeClr val="lt1"/>
                </a:solidFill>
              </a:rPr>
              <a:t> Net? </a:t>
            </a:r>
            <a:r>
              <a:rPr lang="es-ES" sz="1500" dirty="0">
                <a:solidFill>
                  <a:schemeClr val="lt1"/>
                </a:solidFill>
              </a:rPr>
              <a:t>En toda regresión siempre se recomienda algo de regularización para que no se produzca </a:t>
            </a:r>
            <a:r>
              <a:rPr lang="es-ES" sz="1500" dirty="0" err="1">
                <a:solidFill>
                  <a:schemeClr val="lt1"/>
                </a:solidFill>
              </a:rPr>
              <a:t>overfitting</a:t>
            </a:r>
            <a:r>
              <a:rPr lang="es-ES" sz="1500" dirty="0">
                <a:solidFill>
                  <a:schemeClr val="lt1"/>
                </a:solidFill>
              </a:rPr>
              <a:t>, y por tanto el modelo generalice mejor.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Por defecto Ridge funciona bastante bien aunque si sospechas que solo unas pocas </a:t>
            </a:r>
            <a:r>
              <a:rPr lang="es-ES" sz="1500" dirty="0" err="1">
                <a:solidFill>
                  <a:schemeClr val="lt1"/>
                </a:solidFill>
              </a:rPr>
              <a:t>features</a:t>
            </a:r>
            <a:r>
              <a:rPr lang="es-ES" sz="1500" dirty="0">
                <a:solidFill>
                  <a:schemeClr val="lt1"/>
                </a:solidFill>
              </a:rPr>
              <a:t> serán las buenas, quizá te encaje mejor Lasso o </a:t>
            </a:r>
            <a:r>
              <a:rPr lang="es-ES" sz="1500" dirty="0" err="1">
                <a:solidFill>
                  <a:schemeClr val="lt1"/>
                </a:solidFill>
              </a:rPr>
              <a:t>Elastic</a:t>
            </a:r>
            <a:r>
              <a:rPr lang="es-ES" sz="1500" dirty="0">
                <a:solidFill>
                  <a:schemeClr val="lt1"/>
                </a:solidFill>
              </a:rPr>
              <a:t> Net, ya que van a reducir o eliminar esas </a:t>
            </a:r>
            <a:r>
              <a:rPr lang="es-ES" sz="1500" dirty="0" err="1">
                <a:solidFill>
                  <a:schemeClr val="lt1"/>
                </a:solidFill>
              </a:rPr>
              <a:t>features</a:t>
            </a:r>
            <a:r>
              <a:rPr lang="es-ES" sz="1500" dirty="0">
                <a:solidFill>
                  <a:schemeClr val="lt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Igualmente te encajarían estos dos últimos si tienes muchas </a:t>
            </a:r>
            <a:r>
              <a:rPr lang="es-ES" sz="1500" dirty="0" err="1">
                <a:solidFill>
                  <a:schemeClr val="lt1"/>
                </a:solidFill>
              </a:rPr>
              <a:t>features</a:t>
            </a:r>
            <a:r>
              <a:rPr lang="es-ES" sz="1500" dirty="0">
                <a:solidFill>
                  <a:schemeClr val="lt1"/>
                </a:solidFill>
              </a:rPr>
              <a:t> y quieres que la regularización realice una selección.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</a:rPr>
              <a:t>Elastic</a:t>
            </a:r>
            <a:r>
              <a:rPr lang="es-ES" sz="1500" dirty="0">
                <a:solidFill>
                  <a:schemeClr val="lt1"/>
                </a:solidFill>
              </a:rPr>
              <a:t> Net y Lasso funciona muy bien cuando tenemos muchas </a:t>
            </a:r>
            <a:r>
              <a:rPr lang="es-ES" sz="1500" dirty="0" err="1">
                <a:solidFill>
                  <a:schemeClr val="lt1"/>
                </a:solidFill>
              </a:rPr>
              <a:t>features</a:t>
            </a:r>
            <a:r>
              <a:rPr lang="es-ES" sz="1500" dirty="0">
                <a:solidFill>
                  <a:schemeClr val="lt1"/>
                </a:solidFill>
              </a:rPr>
              <a:t>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dirty="0">
                <a:solidFill>
                  <a:schemeClr val="lt1"/>
                </a:solidFill>
              </a:rPr>
              <a:t>Estandarización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Se recomienda utilizar el </a:t>
            </a:r>
            <a:r>
              <a:rPr lang="es-ES" sz="1500" dirty="0" err="1">
                <a:solidFill>
                  <a:schemeClr val="lt1"/>
                </a:solidFill>
              </a:rPr>
              <a:t>StandardScaler</a:t>
            </a:r>
            <a:r>
              <a:rPr lang="es-ES" sz="1500" dirty="0">
                <a:solidFill>
                  <a:schemeClr val="lt1"/>
                </a:solidFill>
              </a:rPr>
              <a:t> de </a:t>
            </a:r>
            <a:r>
              <a:rPr lang="es-ES" sz="1500" dirty="0" err="1">
                <a:solidFill>
                  <a:schemeClr val="lt1"/>
                </a:solidFill>
              </a:rPr>
              <a:t>sklearn</a:t>
            </a:r>
            <a:r>
              <a:rPr lang="es-ES" sz="1500" dirty="0">
                <a:solidFill>
                  <a:schemeClr val="lt1"/>
                </a:solidFill>
              </a:rPr>
              <a:t>, ya que los modelos que utilizan </a:t>
            </a:r>
            <a:r>
              <a:rPr lang="es-ES" sz="1500" dirty="0" err="1">
                <a:solidFill>
                  <a:schemeClr val="lt1"/>
                </a:solidFill>
              </a:rPr>
              <a:t>gradient</a:t>
            </a:r>
            <a:r>
              <a:rPr lang="es-ES" sz="1500" dirty="0">
                <a:solidFill>
                  <a:schemeClr val="lt1"/>
                </a:solidFill>
              </a:rPr>
              <a:t> </a:t>
            </a:r>
            <a:r>
              <a:rPr lang="es-ES" sz="1500" dirty="0" err="1">
                <a:solidFill>
                  <a:schemeClr val="lt1"/>
                </a:solidFill>
              </a:rPr>
              <a:t>descent</a:t>
            </a:r>
            <a:r>
              <a:rPr lang="es-ES" sz="1500" dirty="0">
                <a:solidFill>
                  <a:schemeClr val="lt1"/>
                </a:solidFill>
              </a:rPr>
              <a:t> son sensibles a las escalas de las variables.</a:t>
            </a:r>
            <a:endParaRPr sz="1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3fe6be66_0_1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 sz="4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fe6be66_0_13"/>
          <p:cNvSpPr txBox="1"/>
          <p:nvPr/>
        </p:nvSpPr>
        <p:spPr>
          <a:xfrm>
            <a:off x="957150" y="1608424"/>
            <a:ext cx="9986100" cy="290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n-US" sz="1400" spc="-1" dirty="0">
                <a:solidFill>
                  <a:srgbClr val="FFFFFF"/>
                </a:solidFill>
                <a:latin typeface="Calibri"/>
                <a:hlinkClick r:id="rId3"/>
              </a:rPr>
              <a:t>https://learning.oreilly.com/library/view/hands-on-machine-learning/9781492032632/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n-US" sz="1500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500" dirty="0">
                <a:solidFill>
                  <a:schemeClr val="lt1"/>
                </a:solidFill>
                <a:hlinkClick r:id="rId4"/>
              </a:rPr>
              <a:t>https://www.cienciadedatos.net/documentos/py14-ridge-lasso-elastic-net-python.html</a:t>
            </a:r>
            <a:endParaRPr lang="en-US" sz="1500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n-US" sz="1500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500" dirty="0">
                <a:solidFill>
                  <a:schemeClr val="lt1"/>
                </a:solidFill>
                <a:hlinkClick r:id="rId5"/>
              </a:rPr>
              <a:t>https://towardsdatascience.com/regularization-in-machine-learning-76441ddcf99a</a:t>
            </a: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500" dirty="0">
                <a:solidFill>
                  <a:schemeClr val="lt1"/>
                </a:solidFill>
                <a:hlinkClick r:id="rId6"/>
              </a:rPr>
              <a:t>https://towardsdatascience.com/ridge-lasso-and-elasticnet-regression-b1f9c00ea3a3</a:t>
            </a: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5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6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560</Words>
  <Application>Microsoft Office PowerPoint</Application>
  <PresentationFormat>Panorámica</PresentationFormat>
  <Paragraphs>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Daniel Ortiz</cp:lastModifiedBy>
  <cp:revision>3</cp:revision>
  <dcterms:created xsi:type="dcterms:W3CDTF">2020-05-12T19:48:30Z</dcterms:created>
  <dcterms:modified xsi:type="dcterms:W3CDTF">2021-08-30T19:29:31Z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