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R4Z2qlw1O4ISnTOrHOoskpaRf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30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f30688e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a3f30688e8_0_7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a3f30688e8_0_7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f30688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a3f30688e8_0_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a3f30688e8_0_2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3f30688e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a3f30688e8_0_10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a3f30688e8_0_10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c55fd4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g9c55fd4aef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9c55fd4aef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3f30688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a3f30688e8_0_8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3f30688e8_0_8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c55fd4ae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9c55fd4aef_0_5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9c55fd4aef_0_5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3f30688e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a3f30688e8_0_9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3f30688e8_0_9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f30688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100" cy="30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ga3f30688e8_0_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a3f30688e8_0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f30688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a3f30688e8_0_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3f30688e8_0_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3f30688e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a3f30688e8_0_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a3f30688e8_0_39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4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body" idx="2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3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5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6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2276640" y="2766240"/>
            <a:ext cx="763848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Machine Learning -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1610440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a3f30688e8_0_39"/>
          <p:cNvSpPr/>
          <p:nvPr/>
        </p:nvSpPr>
        <p:spPr>
          <a:xfrm rot="-9137504">
            <a:off x="10330518" y="2493378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7" name="Google Shape;147;ga3f30688e8_0_39"/>
          <p:cNvSpPr/>
          <p:nvPr/>
        </p:nvSpPr>
        <p:spPr>
          <a:xfrm rot="10800000">
            <a:off x="9317020" y="2542518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ga3f30688e8_0_39"/>
          <p:cNvSpPr txBox="1"/>
          <p:nvPr/>
        </p:nvSpPr>
        <p:spPr>
          <a:xfrm>
            <a:off x="948670" y="1167710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Recall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Sensibilidad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a3f30688e8_0_39"/>
          <p:cNvSpPr txBox="1"/>
          <p:nvPr/>
        </p:nvSpPr>
        <p:spPr>
          <a:xfrm>
            <a:off x="909195" y="150981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a3f30688e8_0_39"/>
          <p:cNvPicPr preferRelativeResize="0"/>
          <p:nvPr/>
        </p:nvPicPr>
        <p:blipFill rotWithShape="1">
          <a:blip r:embed="rId4">
            <a:alphaModFix/>
          </a:blip>
          <a:srcRect l="1998" t="38000" r="39559" b="37620"/>
          <a:stretch/>
        </p:blipFill>
        <p:spPr>
          <a:xfrm>
            <a:off x="1032945" y="2233410"/>
            <a:ext cx="4774908" cy="7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tatistics | Sensitivity, Specificity, PPV and NPV | Geeky Medics">
            <a:extLst>
              <a:ext uri="{FF2B5EF4-FFF2-40B4-BE49-F238E27FC236}">
                <a16:creationId xmlns:a16="http://schemas.microsoft.com/office/drawing/2014/main" id="{01BE28EB-CBB7-4E46-8834-1C2D97940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39042" r="12833" b="32566"/>
          <a:stretch/>
        </p:blipFill>
        <p:spPr bwMode="auto">
          <a:xfrm>
            <a:off x="1032945" y="4954185"/>
            <a:ext cx="3611576" cy="72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48;ga3f30688e8_0_39">
            <a:extLst>
              <a:ext uri="{FF2B5EF4-FFF2-40B4-BE49-F238E27FC236}">
                <a16:creationId xmlns:a16="http://schemas.microsoft.com/office/drawing/2014/main" id="{EEF5060D-E94F-4E00-AC85-9556167ED156}"/>
              </a:ext>
            </a:extLst>
          </p:cNvPr>
          <p:cNvSpPr txBox="1"/>
          <p:nvPr/>
        </p:nvSpPr>
        <p:spPr>
          <a:xfrm>
            <a:off x="943953" y="3825718"/>
            <a:ext cx="35721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Specificity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Especificidad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45;ga3f30688e8_0_39">
            <a:extLst>
              <a:ext uri="{FF2B5EF4-FFF2-40B4-BE49-F238E27FC236}">
                <a16:creationId xmlns:a16="http://schemas.microsoft.com/office/drawing/2014/main" id="{306A535E-90AA-4DA2-BE52-7A5EADAFE7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196" y="4222623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46;ga3f30688e8_0_39">
            <a:extLst>
              <a:ext uri="{FF2B5EF4-FFF2-40B4-BE49-F238E27FC236}">
                <a16:creationId xmlns:a16="http://schemas.microsoft.com/office/drawing/2014/main" id="{C31B9B0E-AECA-4A88-A0E9-86E89C2034EB}"/>
              </a:ext>
            </a:extLst>
          </p:cNvPr>
          <p:cNvSpPr/>
          <p:nvPr/>
        </p:nvSpPr>
        <p:spPr>
          <a:xfrm rot="-9137504">
            <a:off x="9468519" y="4619799"/>
            <a:ext cx="588684" cy="54807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147;ga3f30688e8_0_39">
            <a:extLst>
              <a:ext uri="{FF2B5EF4-FFF2-40B4-BE49-F238E27FC236}">
                <a16:creationId xmlns:a16="http://schemas.microsoft.com/office/drawing/2014/main" id="{78EC1308-B015-41B9-A540-55CDB7C0E70F}"/>
              </a:ext>
            </a:extLst>
          </p:cNvPr>
          <p:cNvSpPr/>
          <p:nvPr/>
        </p:nvSpPr>
        <p:spPr>
          <a:xfrm rot="10800000">
            <a:off x="9349745" y="4658164"/>
            <a:ext cx="1667700" cy="4731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149;ga3f30688e8_0_39">
            <a:extLst>
              <a:ext uri="{FF2B5EF4-FFF2-40B4-BE49-F238E27FC236}">
                <a16:creationId xmlns:a16="http://schemas.microsoft.com/office/drawing/2014/main" id="{ACF1828F-5985-4119-846E-D7D929E43A15}"/>
              </a:ext>
            </a:extLst>
          </p:cNvPr>
          <p:cNvSpPr txBox="1"/>
          <p:nvPr/>
        </p:nvSpPr>
        <p:spPr>
          <a:xfrm>
            <a:off x="948670" y="3020960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FN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49;ga3f30688e8_0_39">
            <a:extLst>
              <a:ext uri="{FF2B5EF4-FFF2-40B4-BE49-F238E27FC236}">
                <a16:creationId xmlns:a16="http://schemas.microsoft.com/office/drawing/2014/main" id="{A6CF0F29-F9B3-4AB5-816D-8857AB3A8A3A}"/>
              </a:ext>
            </a:extLst>
          </p:cNvPr>
          <p:cNvSpPr txBox="1"/>
          <p:nvPr/>
        </p:nvSpPr>
        <p:spPr>
          <a:xfrm>
            <a:off x="943953" y="4216954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he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clasificado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vs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había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9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3f30688e8_0_71"/>
          <p:cNvSpPr txBox="1"/>
          <p:nvPr/>
        </p:nvSpPr>
        <p:spPr>
          <a:xfrm>
            <a:off x="601255" y="138065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Algunos ejemplos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a3f30688e8_0_71"/>
          <p:cNvSpPr txBox="1"/>
          <p:nvPr/>
        </p:nvSpPr>
        <p:spPr>
          <a:xfrm>
            <a:off x="680200" y="4220150"/>
            <a:ext cx="4687800" cy="200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quieres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ningun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-&gt; FP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perder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video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bueno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FN alto -&gt; mal recall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Precision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a3f30688e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025" y="2267663"/>
            <a:ext cx="2438325" cy="16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a3f30688e8_0_71"/>
          <p:cNvSpPr txBox="1"/>
          <p:nvPr/>
        </p:nvSpPr>
        <p:spPr>
          <a:xfrm>
            <a:off x="1124925" y="1463175"/>
            <a:ext cx="371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 de videos buenos para niños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a3f30688e8_0_71"/>
          <p:cNvSpPr txBox="1"/>
          <p:nvPr/>
        </p:nvSpPr>
        <p:spPr>
          <a:xfrm>
            <a:off x="6640650" y="1463163"/>
            <a:ext cx="4312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Clasificador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ladrones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tienda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a3f30688e8_0_71"/>
          <p:cNvSpPr txBox="1"/>
          <p:nvPr/>
        </p:nvSpPr>
        <p:spPr>
          <a:xfrm>
            <a:off x="6295550" y="4178950"/>
            <a:ext cx="5417100" cy="1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(1), y que se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clasifique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(0) -&gt; FN bajo -&gt; recall alto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ladrón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-&gt; FP altos -&gt;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baja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sz="15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Prioridad</a:t>
            </a:r>
            <a:r>
              <a:rPr lang="en-US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Recall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a3f30688e8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674" y="2202175"/>
            <a:ext cx="3122624" cy="17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f30688e8_0_2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a3f30688e8_0_28"/>
          <p:cNvSpPr txBox="1"/>
          <p:nvPr/>
        </p:nvSpPr>
        <p:spPr>
          <a:xfrm>
            <a:off x="838074" y="1437527"/>
            <a:ext cx="64221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Combinación de las métricas de precision y recall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a3f30688e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975" y="2624900"/>
            <a:ext cx="6332475" cy="26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3f30688e8_0_100"/>
          <p:cNvSpPr txBox="1"/>
          <p:nvPr/>
        </p:nvSpPr>
        <p:spPr>
          <a:xfrm>
            <a:off x="838075" y="1437524"/>
            <a:ext cx="5115685" cy="50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esté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balanceado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NO usar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nunca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mayor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una sola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intentamos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100 personas, y 5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cáncer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accuracy del 95%,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prediciendo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mal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escape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mientras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ningún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 (FP)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1.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prediga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de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verdad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sea 1. El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hay que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ponerlo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FP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 que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que los 1s me los capture bien. No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importa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cuele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algún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0,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no se me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pueden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escapar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(FN). Por tanto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1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US" sz="1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FN</a:t>
            </a:r>
            <a:endParaRPr sz="15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a3f30688e8_0_10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Escoger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a3f30688e8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026" y="1980816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76;ga3f30688e8_0_100">
            <a:extLst>
              <a:ext uri="{FF2B5EF4-FFF2-40B4-BE49-F238E27FC236}">
                <a16:creationId xmlns:a16="http://schemas.microsoft.com/office/drawing/2014/main" id="{397666D8-B3F5-4AE3-B157-B37CFB1CA1C0}"/>
              </a:ext>
            </a:extLst>
          </p:cNvPr>
          <p:cNvSpPr txBox="1"/>
          <p:nvPr/>
        </p:nvSpPr>
        <p:spPr>
          <a:xfrm>
            <a:off x="6558155" y="4397575"/>
            <a:ext cx="5115685" cy="179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endParaRPr sz="17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vayamos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centrar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correcta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0s, de </a:t>
            </a:r>
            <a:r>
              <a:rPr lang="en-US" sz="1500" b="0" strike="noStrik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negativos</a:t>
            </a:r>
            <a:r>
              <a:rPr lang="en-US" sz="1500" b="0" strike="no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c55fd4aef_0_0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Predicción probabilística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9c55fd4aef_0_0"/>
          <p:cNvSpPr txBox="1"/>
          <p:nvPr/>
        </p:nvSpPr>
        <p:spPr>
          <a:xfrm>
            <a:off x="838075" y="1555525"/>
            <a:ext cx="101940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propio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encargados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quiero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intentar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persona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tener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cierta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0 y 1,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establecemos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 threshold (o umbral) para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un 0 (no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o un 1 (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enfermedad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9c55fd4aef_0_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660" y="4391441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9c55fd4aef_0_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660" y="502135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9c55fd4aef_0_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660" y="5612737"/>
            <a:ext cx="491171" cy="49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9c55fd4aef_0_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2660" y="3782302"/>
            <a:ext cx="491171" cy="49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9c55fd4aef_0_0"/>
          <p:cNvSpPr txBox="1"/>
          <p:nvPr/>
        </p:nvSpPr>
        <p:spPr>
          <a:xfrm>
            <a:off x="1735300" y="3310054"/>
            <a:ext cx="141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Fumador</a:t>
            </a:r>
            <a:endParaRPr/>
          </a:p>
        </p:txBody>
      </p:sp>
      <p:cxnSp>
        <p:nvCxnSpPr>
          <p:cNvPr id="191" name="Google Shape;191;g9c55fd4aef_0_0"/>
          <p:cNvCxnSpPr/>
          <p:nvPr/>
        </p:nvCxnSpPr>
        <p:spPr>
          <a:xfrm>
            <a:off x="1043382" y="367339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g9c55fd4aef_0_0"/>
          <p:cNvSpPr txBox="1"/>
          <p:nvPr/>
        </p:nvSpPr>
        <p:spPr>
          <a:xfrm>
            <a:off x="2933787" y="3310053"/>
            <a:ext cx="111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Edad</a:t>
            </a:r>
            <a:endParaRPr/>
          </a:p>
        </p:txBody>
      </p:sp>
      <p:sp>
        <p:nvSpPr>
          <p:cNvPr id="193" name="Google Shape;193;g9c55fd4aef_0_0"/>
          <p:cNvSpPr txBox="1"/>
          <p:nvPr/>
        </p:nvSpPr>
        <p:spPr>
          <a:xfrm>
            <a:off x="3936976" y="3310050"/>
            <a:ext cx="197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Tendrá enfermedad</a:t>
            </a: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94" name="Google Shape;194;g9c55fd4aef_0_0"/>
          <p:cNvSpPr/>
          <p:nvPr/>
        </p:nvSpPr>
        <p:spPr>
          <a:xfrm>
            <a:off x="1841833" y="3296697"/>
            <a:ext cx="1979700" cy="2988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9c55fd4aef_0_0"/>
          <p:cNvSpPr txBox="1"/>
          <p:nvPr/>
        </p:nvSpPr>
        <p:spPr>
          <a:xfrm>
            <a:off x="1611013" y="3062058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6" name="Google Shape;196;g9c55fd4aef_0_0"/>
          <p:cNvSpPr/>
          <p:nvPr/>
        </p:nvSpPr>
        <p:spPr>
          <a:xfrm>
            <a:off x="3973752" y="3341875"/>
            <a:ext cx="1821300" cy="297300"/>
          </a:xfrm>
          <a:prstGeom prst="rect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9c55fd4aef_0_0"/>
          <p:cNvSpPr txBox="1"/>
          <p:nvPr/>
        </p:nvSpPr>
        <p:spPr>
          <a:xfrm>
            <a:off x="5508311" y="3009332"/>
            <a:ext cx="4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98" name="Google Shape;198;g9c55fd4aef_0_0"/>
          <p:cNvSpPr txBox="1"/>
          <p:nvPr/>
        </p:nvSpPr>
        <p:spPr>
          <a:xfrm>
            <a:off x="2136265" y="381361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199" name="Google Shape;199;g9c55fd4aef_0_0"/>
          <p:cNvSpPr txBox="1"/>
          <p:nvPr/>
        </p:nvSpPr>
        <p:spPr>
          <a:xfrm>
            <a:off x="2170306" y="4524754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00" name="Google Shape;200;g9c55fd4aef_0_0"/>
          <p:cNvSpPr txBox="1"/>
          <p:nvPr/>
        </p:nvSpPr>
        <p:spPr>
          <a:xfrm>
            <a:off x="2136265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1" name="Google Shape;201;g9c55fd4aef_0_0"/>
          <p:cNvSpPr txBox="1"/>
          <p:nvPr/>
        </p:nvSpPr>
        <p:spPr>
          <a:xfrm>
            <a:off x="2145134" y="570793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02" name="Google Shape;202;g9c55fd4aef_0_0"/>
          <p:cNvSpPr txBox="1"/>
          <p:nvPr/>
        </p:nvSpPr>
        <p:spPr>
          <a:xfrm>
            <a:off x="3222312" y="382933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/>
          </a:p>
        </p:txBody>
      </p:sp>
      <p:sp>
        <p:nvSpPr>
          <p:cNvPr id="203" name="Google Shape;203;g9c55fd4aef_0_0"/>
          <p:cNvSpPr txBox="1"/>
          <p:nvPr/>
        </p:nvSpPr>
        <p:spPr>
          <a:xfrm>
            <a:off x="3222312" y="452475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204" name="Google Shape;204;g9c55fd4aef_0_0"/>
          <p:cNvSpPr txBox="1"/>
          <p:nvPr/>
        </p:nvSpPr>
        <p:spPr>
          <a:xfrm>
            <a:off x="3225769" y="511570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39</a:t>
            </a:r>
            <a:endParaRPr/>
          </a:p>
        </p:txBody>
      </p:sp>
      <p:sp>
        <p:nvSpPr>
          <p:cNvPr id="205" name="Google Shape;205;g9c55fd4aef_0_0"/>
          <p:cNvSpPr txBox="1"/>
          <p:nvPr/>
        </p:nvSpPr>
        <p:spPr>
          <a:xfrm>
            <a:off x="3222312" y="5676302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/>
          </a:p>
        </p:txBody>
      </p:sp>
      <p:cxnSp>
        <p:nvCxnSpPr>
          <p:cNvPr id="206" name="Google Shape;206;g9c55fd4aef_0_0"/>
          <p:cNvCxnSpPr/>
          <p:nvPr/>
        </p:nvCxnSpPr>
        <p:spPr>
          <a:xfrm>
            <a:off x="979296" y="494334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g9c55fd4aef_0_0"/>
          <p:cNvCxnSpPr/>
          <p:nvPr/>
        </p:nvCxnSpPr>
        <p:spPr>
          <a:xfrm>
            <a:off x="997050" y="4341019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g9c55fd4aef_0_0"/>
          <p:cNvCxnSpPr/>
          <p:nvPr/>
        </p:nvCxnSpPr>
        <p:spPr>
          <a:xfrm>
            <a:off x="979293" y="556834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g9c55fd4aef_0_0"/>
          <p:cNvCxnSpPr/>
          <p:nvPr/>
        </p:nvCxnSpPr>
        <p:spPr>
          <a:xfrm>
            <a:off x="974856" y="6172027"/>
            <a:ext cx="4820100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g9c55fd4aef_0_0"/>
          <p:cNvSpPr txBox="1"/>
          <p:nvPr/>
        </p:nvSpPr>
        <p:spPr>
          <a:xfrm>
            <a:off x="40965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11" name="Google Shape;211;g9c55fd4aef_0_0"/>
          <p:cNvSpPr txBox="1"/>
          <p:nvPr/>
        </p:nvSpPr>
        <p:spPr>
          <a:xfrm>
            <a:off x="4797195" y="372361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12" name="Google Shape;212;g9c55fd4aef_0_0"/>
          <p:cNvSpPr txBox="1"/>
          <p:nvPr/>
        </p:nvSpPr>
        <p:spPr>
          <a:xfrm>
            <a:off x="40965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3" name="Google Shape;213;g9c55fd4aef_0_0"/>
          <p:cNvSpPr txBox="1"/>
          <p:nvPr/>
        </p:nvSpPr>
        <p:spPr>
          <a:xfrm>
            <a:off x="4797195" y="397173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4" name="Google Shape;214;g9c55fd4aef_0_0"/>
          <p:cNvSpPr txBox="1"/>
          <p:nvPr/>
        </p:nvSpPr>
        <p:spPr>
          <a:xfrm>
            <a:off x="40965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5" name="Google Shape;215;g9c55fd4aef_0_0"/>
          <p:cNvSpPr txBox="1"/>
          <p:nvPr/>
        </p:nvSpPr>
        <p:spPr>
          <a:xfrm>
            <a:off x="4797195" y="45891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6" name="Google Shape;216;g9c55fd4aef_0_0"/>
          <p:cNvSpPr txBox="1"/>
          <p:nvPr/>
        </p:nvSpPr>
        <p:spPr>
          <a:xfrm>
            <a:off x="40654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0.4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7" name="Google Shape;217;g9c55fd4aef_0_0"/>
          <p:cNvSpPr txBox="1"/>
          <p:nvPr/>
        </p:nvSpPr>
        <p:spPr>
          <a:xfrm>
            <a:off x="4766045" y="5252761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8" name="Google Shape;218;g9c55fd4aef_0_0"/>
          <p:cNvSpPr txBox="1"/>
          <p:nvPr/>
        </p:nvSpPr>
        <p:spPr>
          <a:xfrm>
            <a:off x="40965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0.15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19" name="Google Shape;219;g9c55fd4aef_0_0"/>
          <p:cNvSpPr txBox="1"/>
          <p:nvPr/>
        </p:nvSpPr>
        <p:spPr>
          <a:xfrm>
            <a:off x="4797195" y="5816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0.85</a:t>
            </a:r>
            <a:endParaRPr sz="800">
              <a:solidFill>
                <a:srgbClr val="CCCCCC"/>
              </a:solidFill>
            </a:endParaRPr>
          </a:p>
        </p:txBody>
      </p:sp>
      <p:sp>
        <p:nvSpPr>
          <p:cNvPr id="220" name="Google Shape;220;g9c55fd4aef_0_0"/>
          <p:cNvSpPr txBox="1"/>
          <p:nvPr/>
        </p:nvSpPr>
        <p:spPr>
          <a:xfrm>
            <a:off x="40965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1" name="Google Shape;221;g9c55fd4aef_0_0"/>
          <p:cNvSpPr txBox="1"/>
          <p:nvPr/>
        </p:nvSpPr>
        <p:spPr>
          <a:xfrm>
            <a:off x="4797195" y="4333486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2" name="Google Shape;222;g9c55fd4aef_0_0"/>
          <p:cNvSpPr txBox="1"/>
          <p:nvPr/>
        </p:nvSpPr>
        <p:spPr>
          <a:xfrm>
            <a:off x="40965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3" name="Google Shape;223;g9c55fd4aef_0_0"/>
          <p:cNvSpPr txBox="1"/>
          <p:nvPr/>
        </p:nvSpPr>
        <p:spPr>
          <a:xfrm>
            <a:off x="4797195" y="495092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4" name="Google Shape;224;g9c55fd4aef_0_0"/>
          <p:cNvSpPr txBox="1"/>
          <p:nvPr/>
        </p:nvSpPr>
        <p:spPr>
          <a:xfrm>
            <a:off x="40965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endParaRPr/>
          </a:p>
        </p:txBody>
      </p:sp>
      <p:sp>
        <p:nvSpPr>
          <p:cNvPr id="225" name="Google Shape;225;g9c55fd4aef_0_0"/>
          <p:cNvSpPr txBox="1"/>
          <p:nvPr/>
        </p:nvSpPr>
        <p:spPr>
          <a:xfrm>
            <a:off x="4797195" y="5561473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26" name="Google Shape;226;g9c55fd4aef_0_0"/>
          <p:cNvSpPr txBox="1"/>
          <p:nvPr/>
        </p:nvSpPr>
        <p:spPr>
          <a:xfrm>
            <a:off x="6372100" y="3436625"/>
            <a:ext cx="4928400" cy="27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¿Dónde establecemos el threshold?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Normalmente en 0.5. Si el SI tiene más de 0.5 de posibilidades, lo consideramos como un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se desea se puede modificar. Dependerá de la aplicación de negocio.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encima de 0.5, estoy siendo más restrictivo con los 1s, entonces tendré más FN (1s clasificados como 0s).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lo pongo por debajo de 0.5, seré más flexible con los 1s, y por tanto aumentarán mis FP (0s clasificados como 1s)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3f30688e8_0_8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Curva ROC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a3f30688e8_0_86"/>
          <p:cNvSpPr txBox="1"/>
          <p:nvPr/>
        </p:nvSpPr>
        <p:spPr>
          <a:xfrm>
            <a:off x="838075" y="1437525"/>
            <a:ext cx="5280000" cy="3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 que nos indica cómo de bueno es nuestro modelo para distinguir las clases.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ROC (Receiver Operating Characteristic) es una curva de probabilidad, que va de 0 a 1.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¿Qué elementos la componen?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 X: FPR (False Positive Rate) = FP/(FP + TN)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0s identificados erróneamente como 1s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 Y: TPR (True Positive Rate) = TP/(TP + FN)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lo que es lo mismo, el Recall -&gt; Los positivos que he clasificado bien vs todos los positivos que había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AUC (Area Under the Curve) se trata del área de la curva ROC. Va de 0 a 1.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a3f30688e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325" y="1598575"/>
            <a:ext cx="3901725" cy="29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a3f30688e8_0_86"/>
          <p:cNvSpPr txBox="1"/>
          <p:nvPr/>
        </p:nvSpPr>
        <p:spPr>
          <a:xfrm>
            <a:off x="838075" y="4973325"/>
            <a:ext cx="10716900" cy="14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interpreta?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Cuanto mayor es el AUC, más se acerca la curva a la esquina superior izquierda, mejor es el clasificador.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línea recta del medio representa un clasificador aleatorio. Por tanto, cuanto más cerca de esa línea, peor.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queda por debajo del random classifier quiere decir que nuestro modelo lo está haciendo peor que un clasificador aleatorio.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AutoNum type="arabicPeriod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la curva forma un ángulo recto, tienes un clasificador perfecto...sospecha si has hecho algo mal.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c55fd4aef_0_56"/>
          <p:cNvSpPr txBox="1"/>
          <p:nvPr/>
        </p:nvSpPr>
        <p:spPr>
          <a:xfrm>
            <a:off x="838075" y="1437525"/>
            <a:ext cx="6384900" cy="50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sabes, los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devuelven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probabilidades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sus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Con un threshold (por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0.5),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escogemos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entre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otra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modifico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threshold,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cambiarán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mis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y por tanto mi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confusión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threshold es una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probabilidad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por lo que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podré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variarlo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0 a 1.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punto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quedan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mis FPR vs TPR probando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varios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thresholds.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 punto de la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(0.10, 0.6),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FPR = 0.10, es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fuesen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0s, 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60%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identificando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bien los 1s.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interpreto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la zona superior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derecha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curva</a:t>
            </a:r>
            <a:r>
              <a:rPr lang="en-US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threshold bajo, por lo que soy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flexible con los 1s, se me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cuelan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0s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1s: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aumentan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disminuyen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FPR = FP/(TN + FP)   -&gt;  FPR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extremo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por lo que no hay TN. ¿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 FPR =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aumenta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dejo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0s y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1s,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voy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acertar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los 1s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siempre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FN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disminuye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TPR = TP/(TP + FN) -&gt; TPR se </a:t>
            </a:r>
            <a:r>
              <a:rPr lang="en-US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aproxima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 1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9c55fd4aef_0_56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Entendiendo la ROC Curve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9c55fd4ae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775" y="3256350"/>
            <a:ext cx="3901725" cy="29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c55fd4aef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775" y="1437525"/>
            <a:ext cx="3310724" cy="1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4265280" y="2766240"/>
            <a:ext cx="36612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 de clasificación</a:t>
            </a:r>
            <a:endParaRPr sz="4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943920" y="204948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supervisado: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no supervisado: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Clusterización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Reducción de dimensionalidad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Aprendizaje por refuerzo</a:t>
            </a: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1640" y="1690560"/>
            <a:ext cx="5868000" cy="4642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0FA4BAC-2B78-403E-B5A1-F06306E1BF94}"/>
              </a:ext>
            </a:extLst>
          </p:cNvPr>
          <p:cNvCxnSpPr/>
          <p:nvPr/>
        </p:nvCxnSpPr>
        <p:spPr>
          <a:xfrm>
            <a:off x="9225280" y="4744720"/>
            <a:ext cx="1219200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38080" y="2212920"/>
            <a:ext cx="5257440" cy="382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algoritmos de clasificación son algoritmos de aprendizaje supervisado cuyo objetivo es predecir etiquetas de clase categóricas de las nuevas instancias.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Dos tipos principales: </a:t>
            </a:r>
            <a:endParaRPr sz="18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binaria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solo hay dos clases posibles. Ejemplo: correo spam o no spam (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24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Clasificación multi-clase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más de dos clases. Ejemplo: identificación de dígitos (0 a 9)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4" descr="Image for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000" y="1806480"/>
            <a:ext cx="3781080" cy="355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f30688e8_0_93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Algoritmos de clasificación más comunes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a3f30688e8_0_93"/>
          <p:cNvSpPr txBox="1"/>
          <p:nvPr/>
        </p:nvSpPr>
        <p:spPr>
          <a:xfrm>
            <a:off x="1045280" y="2035880"/>
            <a:ext cx="5355300" cy="44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Regresión logística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Árbol de decisión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32349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Calibri"/>
              <a:buChar char="•"/>
            </a:pPr>
            <a:r>
              <a:rPr lang="en-US" sz="3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3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9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3f30688e8_0_0"/>
          <p:cNvSpPr txBox="1"/>
          <p:nvPr/>
        </p:nvSpPr>
        <p:spPr>
          <a:xfrm>
            <a:off x="4265280" y="2766240"/>
            <a:ext cx="36612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endParaRPr sz="66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838075" y="1690200"/>
            <a:ext cx="101022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Simplemente cantidad de aciertos vs fallos.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Accuracy = nº aciertos en predicción/total muestras predicción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l="17777" r="43759"/>
          <a:stretch/>
        </p:blipFill>
        <p:spPr>
          <a:xfrm>
            <a:off x="3750425" y="3131600"/>
            <a:ext cx="4572001" cy="13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838075" y="5022625"/>
            <a:ext cx="101022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¿Cómo se qué clasificador es el mejor? El que tenga un accuracy mas alto… Veamos si es así</a:t>
            </a: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f30688e8_0_8"/>
          <p:cNvSpPr txBox="1"/>
          <p:nvPr/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importancia de la métrica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a3f30688e8_0_8"/>
          <p:cNvSpPr txBox="1"/>
          <p:nvPr/>
        </p:nvSpPr>
        <p:spPr>
          <a:xfrm>
            <a:off x="838075" y="1690200"/>
            <a:ext cx="101022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Imagina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pacientes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una consulta y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clasificar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o no. El % de los que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diabetes vs los que no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es:</a:t>
            </a:r>
            <a:endParaRPr sz="2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a3f30688e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50" y="2877925"/>
            <a:ext cx="4080325" cy="32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a3f30688e8_0_8"/>
          <p:cNvSpPr txBox="1"/>
          <p:nvPr/>
        </p:nvSpPr>
        <p:spPr>
          <a:xfrm>
            <a:off x="5430425" y="4469900"/>
            <a:ext cx="5223900" cy="26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¿Posibles soluciones?</a:t>
            </a:r>
            <a:endParaRPr sz="21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Cambiar la métrica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Conseguir más datos :)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Resampling: o bien ponemos copias de los elementos de la clase desfavorecida, o eliminamos registros de la más poblada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Generar datos sintéticos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a3f30688e8_0_8"/>
          <p:cNvSpPr txBox="1"/>
          <p:nvPr/>
        </p:nvSpPr>
        <p:spPr>
          <a:xfrm>
            <a:off x="5308025" y="2669925"/>
            <a:ext cx="5468700" cy="1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Calculamos el accuracy: 97% de precisión. Que modelo más bueno!!!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objetivo del clasificador es que diferencie bien entre las dos clases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Matriz de confusión</a:t>
            </a:r>
            <a:endParaRPr sz="4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838076" y="1496725"/>
            <a:ext cx="10134600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Muy útil sobre todo en problemas de clasificación binaria. Vemos en una tabla qué tal se comporta el modelo para cada clase (filas son las clases actuales y columnas las predichas). Primero una pequeña aclaración sobre la notación: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Hay que tener claro qué es 1 y que es 0. 1 es la pregunta que queremos resolver en el target. ¿Quién me impaga? ¿Quién sobrevive en el Titanic? ¿Quién da positivo en CV?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 es si no se da el caso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 tanto, positivo es 1, y negativo es 0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Aclarado esto, definimos su matriz de confusión: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2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100" y="3552325"/>
            <a:ext cx="3612299" cy="27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900" y="4277125"/>
            <a:ext cx="3831103" cy="19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/>
        </p:nvSpPr>
        <p:spPr>
          <a:xfrm>
            <a:off x="7726350" y="6295550"/>
            <a:ext cx="30294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Para problemas multiclase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f30688e8_0_39"/>
          <p:cNvSpPr txBox="1"/>
          <p:nvPr/>
        </p:nvSpPr>
        <p:spPr>
          <a:xfrm>
            <a:off x="858024" y="1126077"/>
            <a:ext cx="2901176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Accuracy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Exactitud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a3f30688e8_0_39"/>
          <p:cNvSpPr txBox="1"/>
          <p:nvPr/>
        </p:nvSpPr>
        <p:spPr>
          <a:xfrm>
            <a:off x="838006" y="1497452"/>
            <a:ext cx="5694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 que ha clasificado bien vs todas las muestras a clasificar</a:t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708" y="1304915"/>
            <a:ext cx="2722951" cy="141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a3f30688e8_0_39"/>
          <p:cNvSpPr txBox="1"/>
          <p:nvPr/>
        </p:nvSpPr>
        <p:spPr>
          <a:xfrm>
            <a:off x="838006" y="3530196"/>
            <a:ext cx="3701026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Precision (</a:t>
            </a:r>
            <a:r>
              <a:rPr lang="en-US" sz="2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Precisión</a:t>
            </a: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a3f30688e8_0_39"/>
          <p:cNvSpPr txBox="1"/>
          <p:nvPr/>
        </p:nvSpPr>
        <p:spPr>
          <a:xfrm>
            <a:off x="839171" y="3872296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los que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predicho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1,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cuántos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realidad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ha </a:t>
            </a:r>
            <a:r>
              <a:rPr lang="en-US" sz="17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acertado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a3f30688e8_0_39"/>
          <p:cNvSpPr/>
          <p:nvPr/>
        </p:nvSpPr>
        <p:spPr>
          <a:xfrm rot="-9137049">
            <a:off x="9191600" y="1929332"/>
            <a:ext cx="1650014" cy="682761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ga3f30688e8_0_39"/>
          <p:cNvSpPr/>
          <p:nvPr/>
        </p:nvSpPr>
        <p:spPr>
          <a:xfrm rot="10800000">
            <a:off x="9047708" y="1725013"/>
            <a:ext cx="1661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0" name="Google Shape;140;ga3f30688e8_0_39"/>
          <p:cNvPicPr preferRelativeResize="0"/>
          <p:nvPr/>
        </p:nvPicPr>
        <p:blipFill rotWithShape="1">
          <a:blip r:embed="rId4">
            <a:alphaModFix/>
          </a:blip>
          <a:srcRect l="2056" t="63802" r="42946" b="11516"/>
          <a:stretch/>
        </p:blipFill>
        <p:spPr>
          <a:xfrm>
            <a:off x="966956" y="2010127"/>
            <a:ext cx="3572076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a3f30688e8_0_39"/>
          <p:cNvPicPr preferRelativeResize="0"/>
          <p:nvPr/>
        </p:nvPicPr>
        <p:blipFill rotWithShape="1">
          <a:blip r:embed="rId4">
            <a:alphaModFix/>
          </a:blip>
          <a:srcRect l="3124" t="9005" r="39752" b="66313"/>
          <a:stretch/>
        </p:blipFill>
        <p:spPr>
          <a:xfrm>
            <a:off x="938521" y="4536471"/>
            <a:ext cx="4193750" cy="6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a3f30688e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022" y="3872296"/>
            <a:ext cx="2809249" cy="14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a3f30688e8_0_39"/>
          <p:cNvSpPr/>
          <p:nvPr/>
        </p:nvSpPr>
        <p:spPr>
          <a:xfrm rot="-9137504">
            <a:off x="10217344" y="4755234"/>
            <a:ext cx="605200" cy="542129"/>
          </a:xfrm>
          <a:prstGeom prst="ellipse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ga3f30688e8_0_39"/>
          <p:cNvSpPr/>
          <p:nvPr/>
        </p:nvSpPr>
        <p:spPr>
          <a:xfrm rot="10800000">
            <a:off x="10131446" y="4320174"/>
            <a:ext cx="740100" cy="957300"/>
          </a:xfrm>
          <a:prstGeom prst="ellipse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137;ga3f30688e8_0_39">
            <a:extLst>
              <a:ext uri="{FF2B5EF4-FFF2-40B4-BE49-F238E27FC236}">
                <a16:creationId xmlns:a16="http://schemas.microsoft.com/office/drawing/2014/main" id="{C55567FE-B647-420A-B549-1D4E0886F891}"/>
              </a:ext>
            </a:extLst>
          </p:cNvPr>
          <p:cNvSpPr txBox="1"/>
          <p:nvPr/>
        </p:nvSpPr>
        <p:spPr>
          <a:xfrm>
            <a:off x="882320" y="5277475"/>
            <a:ext cx="54576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s-E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Mala con FP altos</a:t>
            </a: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1300" b="0" strike="noStrik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1428</Words>
  <Application>Microsoft Office PowerPoint</Application>
  <PresentationFormat>Panorámica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VT</dc:creator>
  <cp:lastModifiedBy>Daniel Ortiz</cp:lastModifiedBy>
  <cp:revision>2</cp:revision>
  <dcterms:created xsi:type="dcterms:W3CDTF">2020-05-12T19:48:30Z</dcterms:created>
  <dcterms:modified xsi:type="dcterms:W3CDTF">2021-08-31T14:34:08Z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