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27BA9-D786-46D9-99C1-B7D7EF538028}">
  <a:tblStyle styleId="{76F27BA9-D786-46D9-99C1-B7D7EF5380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e37e9b34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e37e9b346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37e9b34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5e37e9b346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75728fc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575728fc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2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81200" y="1851900"/>
            <a:ext cx="10799700" cy="15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0012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Final Modelos Analíticos (Regresión </a:t>
            </a:r>
            <a:r>
              <a:rPr lang="es-MX" sz="4000">
                <a:solidFill>
                  <a:srgbClr val="0012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Logística y Machine Learning</a:t>
            </a:r>
            <a:r>
              <a:rPr lang="es-MX" sz="4000">
                <a:solidFill>
                  <a:srgbClr val="0012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274626" y="469075"/>
            <a:ext cx="9845040" cy="400050"/>
          </a:xfrm>
          <a:custGeom>
            <a:rect b="b" l="l" r="r" t="t"/>
            <a:pathLst>
              <a:path extrusionOk="0" h="692727" w="12192000">
                <a:moveTo>
                  <a:pt x="0" y="0"/>
                </a:moveTo>
                <a:lnTo>
                  <a:pt x="12192000" y="0"/>
                </a:lnTo>
                <a:lnTo>
                  <a:pt x="11513127" y="692727"/>
                </a:lnTo>
                <a:lnTo>
                  <a:pt x="0" y="678873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flipH="1" rot="10800000">
            <a:off x="0" y="0"/>
            <a:ext cx="3713018" cy="1039091"/>
          </a:xfrm>
          <a:prstGeom prst="rtTriangle">
            <a:avLst/>
          </a:prstGeom>
          <a:solidFill>
            <a:srgbClr val="1F3864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 flipH="1">
            <a:off x="8804560" y="5361709"/>
            <a:ext cx="2258290" cy="1510146"/>
          </a:xfrm>
          <a:prstGeom prst="rtTriangle">
            <a:avLst/>
          </a:prstGeom>
          <a:solidFill>
            <a:srgbClr val="1F3864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0009900" y="5334000"/>
            <a:ext cx="2258291" cy="1537854"/>
          </a:xfrm>
          <a:prstGeom prst="triangle">
            <a:avLst>
              <a:gd fmla="val 47813" name="adj"/>
            </a:avLst>
          </a:prstGeom>
          <a:solidFill>
            <a:srgbClr val="1E4E79"/>
          </a:solidFill>
          <a:ln cap="flat" cmpd="sng" w="1270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-5400000">
            <a:off x="10442865" y="5108861"/>
            <a:ext cx="2369126" cy="1129149"/>
          </a:xfrm>
          <a:prstGeom prst="triangle">
            <a:avLst>
              <a:gd fmla="val 63738" name="adj"/>
            </a:avLst>
          </a:prstGeom>
          <a:solidFill>
            <a:srgbClr val="001236"/>
          </a:solidFill>
          <a:ln cap="flat" cmpd="sng" w="12700">
            <a:solidFill>
              <a:srgbClr val="0012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-2338149">
            <a:off x="10318413" y="3144483"/>
            <a:ext cx="2667355" cy="1565522"/>
          </a:xfrm>
          <a:custGeom>
            <a:rect b="b" l="l" r="r" t="t"/>
            <a:pathLst>
              <a:path extrusionOk="0" h="1565522" w="2667355">
                <a:moveTo>
                  <a:pt x="1287577" y="1565522"/>
                </a:moveTo>
                <a:lnTo>
                  <a:pt x="0" y="0"/>
                </a:lnTo>
                <a:lnTo>
                  <a:pt x="2667355" y="1520427"/>
                </a:lnTo>
                <a:lnTo>
                  <a:pt x="1287577" y="1565522"/>
                </a:lnTo>
                <a:close/>
              </a:path>
            </a:pathLst>
          </a:custGeom>
          <a:solidFill>
            <a:srgbClr val="002060"/>
          </a:solidFill>
          <a:ln cap="flat" cmpd="sng" w="12700">
            <a:solidFill>
              <a:srgbClr val="0024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 flipH="1" rot="-1990472">
            <a:off x="10077494" y="4685090"/>
            <a:ext cx="726655" cy="859590"/>
          </a:xfrm>
          <a:prstGeom prst="rtTriangle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 rot="10590376">
            <a:off x="10740940" y="4700211"/>
            <a:ext cx="530830" cy="503765"/>
          </a:xfrm>
          <a:prstGeom prst="triangle">
            <a:avLst>
              <a:gd fmla="val 47813" name="adj"/>
            </a:avLst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 rot="-9060238">
            <a:off x="10916371" y="4276815"/>
            <a:ext cx="370486" cy="270778"/>
          </a:xfrm>
          <a:prstGeom prst="triangle">
            <a:avLst>
              <a:gd fmla="val 47813" name="adj"/>
            </a:avLst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 rot="10590376">
            <a:off x="10524609" y="4161499"/>
            <a:ext cx="402946" cy="286220"/>
          </a:xfrm>
          <a:prstGeom prst="triangle">
            <a:avLst>
              <a:gd fmla="val 47813" name="adj"/>
            </a:avLst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 flipH="1" rot="10800000">
            <a:off x="10280073" y="5502752"/>
            <a:ext cx="845566" cy="1419332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0" y="6393993"/>
            <a:ext cx="60960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3"/>
          <p:cNvSpPr/>
          <p:nvPr/>
        </p:nvSpPr>
        <p:spPr>
          <a:xfrm flipH="1" rot="10800000">
            <a:off x="2230711" y="0"/>
            <a:ext cx="1482175" cy="401781"/>
          </a:xfrm>
          <a:custGeom>
            <a:rect b="b" l="l" r="r" t="t"/>
            <a:pathLst>
              <a:path extrusionOk="0" h="401781" w="1482175">
                <a:moveTo>
                  <a:pt x="346364" y="401781"/>
                </a:moveTo>
                <a:lnTo>
                  <a:pt x="0" y="0"/>
                </a:lnTo>
                <a:lnTo>
                  <a:pt x="1482175" y="401781"/>
                </a:lnTo>
                <a:lnTo>
                  <a:pt x="346364" y="401781"/>
                </a:lnTo>
                <a:close/>
              </a:path>
            </a:pathLst>
          </a:cu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 flipH="1" rot="5400000">
            <a:off x="296130" y="105650"/>
            <a:ext cx="1638318" cy="2230580"/>
          </a:xfrm>
          <a:custGeom>
            <a:rect b="b" l="l" r="r" t="t"/>
            <a:pathLst>
              <a:path extrusionOk="0" h="1684530" w="2840181">
                <a:moveTo>
                  <a:pt x="0" y="1684530"/>
                </a:moveTo>
                <a:lnTo>
                  <a:pt x="2840181" y="0"/>
                </a:lnTo>
                <a:lnTo>
                  <a:pt x="2369126" y="1684530"/>
                </a:lnTo>
                <a:lnTo>
                  <a:pt x="0" y="1684530"/>
                </a:lnTo>
                <a:close/>
              </a:path>
            </a:pathLst>
          </a:cu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3"/>
          <p:cNvCxnSpPr/>
          <p:nvPr/>
        </p:nvCxnSpPr>
        <p:spPr>
          <a:xfrm flipH="1">
            <a:off x="0" y="519545"/>
            <a:ext cx="1856509" cy="1350819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-133" y="1418747"/>
            <a:ext cx="762133" cy="2010252"/>
          </a:xfrm>
          <a:prstGeom prst="rtTriangle">
            <a:avLst/>
          </a:prstGeom>
          <a:solidFill>
            <a:srgbClr val="1F3864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 flipH="1" rot="8809528">
            <a:off x="350610" y="1752633"/>
            <a:ext cx="643325" cy="349881"/>
          </a:xfrm>
          <a:prstGeom prst="rtTriangle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 rot="-9712729">
            <a:off x="421308" y="2387656"/>
            <a:ext cx="402946" cy="323882"/>
          </a:xfrm>
          <a:prstGeom prst="triangle">
            <a:avLst>
              <a:gd fmla="val 47813" name="adj"/>
            </a:avLst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 rot="-6222098">
            <a:off x="567598" y="2031324"/>
            <a:ext cx="370486" cy="270778"/>
          </a:xfrm>
          <a:prstGeom prst="triangle">
            <a:avLst>
              <a:gd fmla="val 47813" name="adj"/>
            </a:avLst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019424" y="424113"/>
            <a:ext cx="849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 Nacional Autónoma de </a:t>
            </a:r>
            <a:r>
              <a:rPr lang="es-MX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México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951250" y="832213"/>
            <a:ext cx="64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Facultad de Estudios Superiores Acatlán</a:t>
            </a:r>
            <a:endParaRPr sz="30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8804559" y="5361709"/>
            <a:ext cx="2258290" cy="1510146"/>
          </a:xfrm>
          <a:prstGeom prst="rtTriangle">
            <a:avLst/>
          </a:prstGeom>
          <a:solidFill>
            <a:srgbClr val="1F3864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0009899" y="5334000"/>
            <a:ext cx="2258291" cy="1537854"/>
          </a:xfrm>
          <a:prstGeom prst="triangle">
            <a:avLst>
              <a:gd fmla="val 47813" name="adj"/>
            </a:avLst>
          </a:prstGeom>
          <a:solidFill>
            <a:srgbClr val="1E4E79"/>
          </a:solidFill>
          <a:ln cap="flat" cmpd="sng" w="1270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 flipH="1" rot="-1990472">
            <a:off x="10077493" y="4685090"/>
            <a:ext cx="726655" cy="859590"/>
          </a:xfrm>
          <a:prstGeom prst="rtTriangle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 rot="-9060238">
            <a:off x="10916370" y="4276815"/>
            <a:ext cx="370486" cy="270778"/>
          </a:xfrm>
          <a:prstGeom prst="triangle">
            <a:avLst>
              <a:gd fmla="val 47813" name="adj"/>
            </a:avLst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 rot="10590376">
            <a:off x="10524608" y="4161499"/>
            <a:ext cx="402946" cy="286220"/>
          </a:xfrm>
          <a:prstGeom prst="triangle">
            <a:avLst>
              <a:gd fmla="val 47813" name="adj"/>
            </a:avLst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 flipH="1" rot="10800000">
            <a:off x="10280072" y="5502752"/>
            <a:ext cx="845566" cy="1419332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3"/>
          <p:cNvSpPr/>
          <p:nvPr/>
        </p:nvSpPr>
        <p:spPr>
          <a:xfrm flipH="1" rot="-2338149">
            <a:off x="10318412" y="3144483"/>
            <a:ext cx="2667355" cy="1565522"/>
          </a:xfrm>
          <a:custGeom>
            <a:rect b="b" l="l" r="r" t="t"/>
            <a:pathLst>
              <a:path extrusionOk="0" h="1565522" w="2667355">
                <a:moveTo>
                  <a:pt x="1287577" y="1565522"/>
                </a:moveTo>
                <a:lnTo>
                  <a:pt x="0" y="0"/>
                </a:lnTo>
                <a:lnTo>
                  <a:pt x="2667355" y="1520427"/>
                </a:lnTo>
                <a:lnTo>
                  <a:pt x="1287577" y="1565522"/>
                </a:lnTo>
                <a:close/>
              </a:path>
            </a:pathLst>
          </a:custGeom>
          <a:solidFill>
            <a:srgbClr val="002060"/>
          </a:solidFill>
          <a:ln cap="flat" cmpd="sng" w="12700">
            <a:solidFill>
              <a:srgbClr val="00246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 rot="10590376">
            <a:off x="10740939" y="4700211"/>
            <a:ext cx="530830" cy="503765"/>
          </a:xfrm>
          <a:prstGeom prst="triangle">
            <a:avLst>
              <a:gd fmla="val 47813" name="adj"/>
            </a:avLst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flipH="1">
            <a:off x="8804558" y="5361709"/>
            <a:ext cx="2258290" cy="1510146"/>
          </a:xfrm>
          <a:prstGeom prst="rtTriangle">
            <a:avLst/>
          </a:prstGeom>
          <a:solidFill>
            <a:srgbClr val="1F3864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0" y="6623458"/>
            <a:ext cx="10799607" cy="220689"/>
          </a:xfrm>
          <a:prstGeom prst="rect">
            <a:avLst/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10009898" y="5334000"/>
            <a:ext cx="2258291" cy="1537854"/>
          </a:xfrm>
          <a:prstGeom prst="triangle">
            <a:avLst>
              <a:gd fmla="val 47813" name="adj"/>
            </a:avLst>
          </a:prstGeom>
          <a:solidFill>
            <a:srgbClr val="1E4E79"/>
          </a:solidFill>
          <a:ln cap="flat" cmpd="sng" w="1270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 flipH="1" rot="-1990472">
            <a:off x="10077492" y="4685090"/>
            <a:ext cx="726655" cy="859590"/>
          </a:xfrm>
          <a:prstGeom prst="rtTriangle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392392" y="0"/>
            <a:ext cx="10799607" cy="220689"/>
          </a:xfrm>
          <a:prstGeom prst="rect">
            <a:avLst/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 rot="-9060238">
            <a:off x="10916369" y="4276815"/>
            <a:ext cx="370486" cy="270778"/>
          </a:xfrm>
          <a:prstGeom prst="triangle">
            <a:avLst>
              <a:gd fmla="val 47813" name="adj"/>
            </a:avLst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 rot="10590376">
            <a:off x="10524607" y="4161499"/>
            <a:ext cx="402946" cy="286220"/>
          </a:xfrm>
          <a:prstGeom prst="triangle">
            <a:avLst>
              <a:gd fmla="val 47813" name="adj"/>
            </a:avLst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flipH="1" rot="10800000">
            <a:off x="10280071" y="5502752"/>
            <a:ext cx="845566" cy="1419332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3"/>
          <p:cNvSpPr/>
          <p:nvPr/>
        </p:nvSpPr>
        <p:spPr>
          <a:xfrm rot="-5400000">
            <a:off x="10442866" y="5108861"/>
            <a:ext cx="2369126" cy="1129149"/>
          </a:xfrm>
          <a:prstGeom prst="triangle">
            <a:avLst>
              <a:gd fmla="val 63738" name="adj"/>
            </a:avLst>
          </a:prstGeom>
          <a:solidFill>
            <a:srgbClr val="001236"/>
          </a:solidFill>
          <a:ln cap="flat" cmpd="sng" w="12700">
            <a:solidFill>
              <a:srgbClr val="0012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3"/>
          <p:cNvGrpSpPr/>
          <p:nvPr/>
        </p:nvGrpSpPr>
        <p:grpSpPr>
          <a:xfrm>
            <a:off x="8804554" y="2479907"/>
            <a:ext cx="4376725" cy="4442177"/>
            <a:chOff x="8804559" y="2479907"/>
            <a:chExt cx="4376725" cy="4442177"/>
          </a:xfrm>
        </p:grpSpPr>
        <p:sp>
          <p:nvSpPr>
            <p:cNvPr id="124" name="Google Shape;124;p13"/>
            <p:cNvSpPr/>
            <p:nvPr/>
          </p:nvSpPr>
          <p:spPr>
            <a:xfrm flipH="1" rot="-2338149">
              <a:off x="10318413" y="3144483"/>
              <a:ext cx="2667355" cy="1565522"/>
            </a:xfrm>
            <a:custGeom>
              <a:rect b="b" l="l" r="r" t="t"/>
              <a:pathLst>
                <a:path extrusionOk="0" h="1565522" w="2667355">
                  <a:moveTo>
                    <a:pt x="1287577" y="1565522"/>
                  </a:moveTo>
                  <a:lnTo>
                    <a:pt x="0" y="0"/>
                  </a:lnTo>
                  <a:lnTo>
                    <a:pt x="2667355" y="1520427"/>
                  </a:lnTo>
                  <a:lnTo>
                    <a:pt x="1287577" y="1565522"/>
                  </a:lnTo>
                  <a:close/>
                </a:path>
              </a:pathLst>
            </a:custGeom>
            <a:solidFill>
              <a:srgbClr val="002060"/>
            </a:solidFill>
            <a:ln cap="flat" cmpd="sng" w="12700">
              <a:solidFill>
                <a:srgbClr val="0024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10590376">
              <a:off x="10740940" y="4700211"/>
              <a:ext cx="530830" cy="503765"/>
            </a:xfrm>
            <a:prstGeom prst="triangle">
              <a:avLst>
                <a:gd fmla="val 47813" name="adj"/>
              </a:avLst>
            </a:prstGeom>
            <a:solidFill>
              <a:srgbClr val="133A91"/>
            </a:solidFill>
            <a:ln cap="flat" cmpd="sng" w="12700">
              <a:solidFill>
                <a:srgbClr val="133A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flipH="1">
              <a:off x="8804559" y="5361709"/>
              <a:ext cx="2258290" cy="1510146"/>
            </a:xfrm>
            <a:prstGeom prst="rtTriangle">
              <a:avLst/>
            </a:prstGeom>
            <a:solidFill>
              <a:srgbClr val="1F3864"/>
            </a:solidFill>
            <a:ln cap="flat" cmpd="sng" w="12700">
              <a:solidFill>
                <a:srgbClr val="133A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0009899" y="5334000"/>
              <a:ext cx="2258291" cy="1537854"/>
            </a:xfrm>
            <a:prstGeom prst="triangle">
              <a:avLst>
                <a:gd fmla="val 47813" name="adj"/>
              </a:avLst>
            </a:prstGeom>
            <a:solidFill>
              <a:srgbClr val="1E4E79"/>
            </a:solidFill>
            <a:ln cap="flat" cmpd="sng" w="12700">
              <a:solidFill>
                <a:srgbClr val="1E4E7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flipH="1" rot="-1990472">
              <a:off x="10077493" y="4685090"/>
              <a:ext cx="726655" cy="859590"/>
            </a:xfrm>
            <a:prstGeom prst="rtTriangle">
              <a:avLst/>
            </a:prstGeom>
            <a:solidFill>
              <a:srgbClr val="2E75B5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-9060238">
              <a:off x="10916370" y="4276815"/>
              <a:ext cx="370486" cy="270778"/>
            </a:xfrm>
            <a:prstGeom prst="triangle">
              <a:avLst>
                <a:gd fmla="val 47813" name="adj"/>
              </a:avLst>
            </a:prstGeom>
            <a:solidFill>
              <a:srgbClr val="133A91"/>
            </a:solidFill>
            <a:ln cap="flat" cmpd="sng" w="12700">
              <a:solidFill>
                <a:srgbClr val="133A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10590376">
              <a:off x="10524608" y="4161499"/>
              <a:ext cx="402946" cy="286220"/>
            </a:xfrm>
            <a:prstGeom prst="triangle">
              <a:avLst>
                <a:gd fmla="val 47813" name="adj"/>
              </a:avLst>
            </a:prstGeom>
            <a:solidFill>
              <a:srgbClr val="002060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3"/>
            <p:cNvCxnSpPr/>
            <p:nvPr/>
          </p:nvCxnSpPr>
          <p:spPr>
            <a:xfrm flipH="1" rot="10800000">
              <a:off x="10280072" y="5425795"/>
              <a:ext cx="891138" cy="1496289"/>
            </a:xfrm>
            <a:prstGeom prst="straightConnector1">
              <a:avLst/>
            </a:prstGeom>
            <a:noFill/>
            <a:ln cap="flat" cmpd="sng" w="5715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2" name="Google Shape;132;p13"/>
          <p:cNvGrpSpPr/>
          <p:nvPr/>
        </p:nvGrpSpPr>
        <p:grpSpPr>
          <a:xfrm>
            <a:off x="-132" y="0"/>
            <a:ext cx="3713151" cy="3428999"/>
            <a:chOff x="-132" y="0"/>
            <a:chExt cx="3713151" cy="3428999"/>
          </a:xfrm>
        </p:grpSpPr>
        <p:sp>
          <p:nvSpPr>
            <p:cNvPr id="133" name="Google Shape;133;p13"/>
            <p:cNvSpPr/>
            <p:nvPr/>
          </p:nvSpPr>
          <p:spPr>
            <a:xfrm flipH="1" rot="10800000">
              <a:off x="1" y="0"/>
              <a:ext cx="3713018" cy="1039091"/>
            </a:xfrm>
            <a:prstGeom prst="rtTriangle">
              <a:avLst/>
            </a:prstGeom>
            <a:solidFill>
              <a:srgbClr val="1F3864"/>
            </a:solidFill>
            <a:ln cap="flat" cmpd="sng" w="12700">
              <a:solidFill>
                <a:srgbClr val="133A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flipH="1" rot="10800000">
              <a:off x="2230712" y="0"/>
              <a:ext cx="1482175" cy="401781"/>
            </a:xfrm>
            <a:custGeom>
              <a:rect b="b" l="l" r="r" t="t"/>
              <a:pathLst>
                <a:path extrusionOk="0" h="401781" w="1482175">
                  <a:moveTo>
                    <a:pt x="346364" y="401781"/>
                  </a:moveTo>
                  <a:lnTo>
                    <a:pt x="0" y="0"/>
                  </a:lnTo>
                  <a:lnTo>
                    <a:pt x="1482175" y="401781"/>
                  </a:lnTo>
                  <a:lnTo>
                    <a:pt x="346364" y="401781"/>
                  </a:lnTo>
                  <a:close/>
                </a:path>
              </a:pathLst>
            </a:custGeom>
            <a:solidFill>
              <a:srgbClr val="2F5496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 rot="5400000">
              <a:off x="296131" y="105650"/>
              <a:ext cx="1638318" cy="2230580"/>
            </a:xfrm>
            <a:custGeom>
              <a:rect b="b" l="l" r="r" t="t"/>
              <a:pathLst>
                <a:path extrusionOk="0" h="1684530" w="2840181">
                  <a:moveTo>
                    <a:pt x="0" y="1684530"/>
                  </a:moveTo>
                  <a:lnTo>
                    <a:pt x="2840181" y="0"/>
                  </a:lnTo>
                  <a:lnTo>
                    <a:pt x="2369126" y="1684530"/>
                  </a:lnTo>
                  <a:lnTo>
                    <a:pt x="0" y="1684530"/>
                  </a:lnTo>
                  <a:close/>
                </a:path>
              </a:pathLst>
            </a:custGeom>
            <a:solidFill>
              <a:srgbClr val="2F5496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" name="Google Shape;136;p13"/>
            <p:cNvCxnSpPr/>
            <p:nvPr/>
          </p:nvCxnSpPr>
          <p:spPr>
            <a:xfrm flipH="1">
              <a:off x="1" y="519545"/>
              <a:ext cx="1856509" cy="1350819"/>
            </a:xfrm>
            <a:prstGeom prst="straightConnector1">
              <a:avLst/>
            </a:prstGeom>
            <a:noFill/>
            <a:ln cap="flat" cmpd="sng" w="5715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13"/>
            <p:cNvSpPr/>
            <p:nvPr/>
          </p:nvSpPr>
          <p:spPr>
            <a:xfrm>
              <a:off x="-132" y="1418747"/>
              <a:ext cx="762133" cy="2010252"/>
            </a:xfrm>
            <a:prstGeom prst="rtTriangle">
              <a:avLst/>
            </a:prstGeom>
            <a:solidFill>
              <a:srgbClr val="1F3864"/>
            </a:solidFill>
            <a:ln cap="flat" cmpd="sng" w="12700">
              <a:solidFill>
                <a:srgbClr val="133A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 rot="8809528">
              <a:off x="350611" y="1752633"/>
              <a:ext cx="643325" cy="349881"/>
            </a:xfrm>
            <a:prstGeom prst="rtTriangle">
              <a:avLst/>
            </a:prstGeom>
            <a:solidFill>
              <a:srgbClr val="2E75B5"/>
            </a:solidFill>
            <a:ln cap="flat" cmpd="sng" w="12700">
              <a:solidFill>
                <a:srgbClr val="2E75B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9712729">
              <a:off x="421309" y="2387656"/>
              <a:ext cx="402946" cy="323882"/>
            </a:xfrm>
            <a:prstGeom prst="triangle">
              <a:avLst>
                <a:gd fmla="val 47813" name="adj"/>
              </a:avLst>
            </a:prstGeom>
            <a:solidFill>
              <a:srgbClr val="002060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3"/>
          <p:cNvSpPr/>
          <p:nvPr/>
        </p:nvSpPr>
        <p:spPr>
          <a:xfrm rot="-6222098">
            <a:off x="567599" y="2031324"/>
            <a:ext cx="370486" cy="270778"/>
          </a:xfrm>
          <a:prstGeom prst="triangle">
            <a:avLst>
              <a:gd fmla="val 47813" name="adj"/>
            </a:avLst>
          </a:prstGeom>
          <a:solidFill>
            <a:srgbClr val="133A91"/>
          </a:solidFill>
          <a:ln cap="flat" cmpd="sng" w="12700">
            <a:solidFill>
              <a:srgbClr val="133A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3"/>
          <p:cNvCxnSpPr/>
          <p:nvPr/>
        </p:nvCxnSpPr>
        <p:spPr>
          <a:xfrm flipH="1" rot="10800000">
            <a:off x="-133" y="6623458"/>
            <a:ext cx="9130278" cy="2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13"/>
          <p:cNvCxnSpPr/>
          <p:nvPr/>
        </p:nvCxnSpPr>
        <p:spPr>
          <a:xfrm flipH="1" rot="10800000">
            <a:off x="2847259" y="234540"/>
            <a:ext cx="9344741" cy="11266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3"/>
          <p:cNvSpPr txBox="1"/>
          <p:nvPr/>
        </p:nvSpPr>
        <p:spPr>
          <a:xfrm>
            <a:off x="3339816" y="1316276"/>
            <a:ext cx="53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de regresión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tipos"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8124" y="-10"/>
            <a:ext cx="1218598" cy="141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" y="11949"/>
            <a:ext cx="1343360" cy="151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762000" y="3182675"/>
            <a:ext cx="59331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 </a:t>
            </a: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 equipo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Bohórquez Nuño Ana Elizabeth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Cervantes Vasconcelos María Fernanda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Hernandez Vargas Hector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Lugo Salazar María Inés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Morales Ramirez Angel Francisco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Tienda Tienda Sebastian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Zuñiga Galván Diego Antonio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6206413" y="3643775"/>
            <a:ext cx="3000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422101862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318711827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422020053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422088480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422093653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319035090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s-MX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422106104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5400000">
            <a:off x="-62621" y="48317"/>
            <a:ext cx="1621431" cy="1496189"/>
          </a:xfrm>
          <a:custGeom>
            <a:rect b="b" l="l" r="r" t="t"/>
            <a:pathLst>
              <a:path extrusionOk="0" h="9908" w="10089">
                <a:moveTo>
                  <a:pt x="0" y="0"/>
                </a:moveTo>
                <a:lnTo>
                  <a:pt x="10000" y="0"/>
                </a:lnTo>
                <a:cubicBezTo>
                  <a:pt x="9971" y="3333"/>
                  <a:pt x="10115" y="6575"/>
                  <a:pt x="10086" y="990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 flipH="1" rot="-6189008">
            <a:off x="227223" y="-417876"/>
            <a:ext cx="1968784" cy="2947995"/>
          </a:xfrm>
          <a:custGeom>
            <a:rect b="b" l="l" r="r" t="t"/>
            <a:pathLst>
              <a:path extrusionOk="0" h="6041678" w="5114462">
                <a:moveTo>
                  <a:pt x="-1" y="4047218"/>
                </a:moveTo>
                <a:lnTo>
                  <a:pt x="3031732" y="378399"/>
                </a:lnTo>
                <a:lnTo>
                  <a:pt x="5114463" y="0"/>
                </a:lnTo>
                <a:lnTo>
                  <a:pt x="589127" y="6041678"/>
                </a:lnTo>
                <a:lnTo>
                  <a:pt x="-1" y="4047218"/>
                </a:lnTo>
                <a:close/>
              </a:path>
            </a:pathLst>
          </a:cu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0" y="741775"/>
            <a:ext cx="12192000" cy="6273695"/>
          </a:xfrm>
          <a:custGeom>
            <a:rect b="b" l="l" r="r" t="t"/>
            <a:pathLst>
              <a:path extrusionOk="0" h="3989631" w="12192000">
                <a:moveTo>
                  <a:pt x="827299" y="0"/>
                </a:moveTo>
                <a:lnTo>
                  <a:pt x="12192000" y="182930"/>
                </a:lnTo>
                <a:lnTo>
                  <a:pt x="12192000" y="182930"/>
                </a:lnTo>
                <a:cubicBezTo>
                  <a:pt x="12187162" y="1186742"/>
                  <a:pt x="12182323" y="2190554"/>
                  <a:pt x="12177485" y="3194366"/>
                </a:cubicBezTo>
                <a:lnTo>
                  <a:pt x="11524358" y="3975117"/>
                </a:lnTo>
                <a:lnTo>
                  <a:pt x="0" y="3989631"/>
                </a:lnTo>
                <a:lnTo>
                  <a:pt x="0" y="3989631"/>
                </a:lnTo>
                <a:lnTo>
                  <a:pt x="0" y="923143"/>
                </a:lnTo>
                <a:lnTo>
                  <a:pt x="827299" y="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55" name="Google Shape;155;p14"/>
          <p:cNvGrpSpPr/>
          <p:nvPr/>
        </p:nvGrpSpPr>
        <p:grpSpPr>
          <a:xfrm>
            <a:off x="-447683" y="-223493"/>
            <a:ext cx="3318596" cy="2587836"/>
            <a:chOff x="-447683" y="-223493"/>
            <a:chExt cx="3318596" cy="2587836"/>
          </a:xfrm>
        </p:grpSpPr>
        <p:sp>
          <p:nvSpPr>
            <p:cNvPr id="156" name="Google Shape;156;p14"/>
            <p:cNvSpPr/>
            <p:nvPr/>
          </p:nvSpPr>
          <p:spPr>
            <a:xfrm rot="-5400000">
              <a:off x="-62621" y="62621"/>
              <a:ext cx="1621431" cy="1496189"/>
            </a:xfrm>
            <a:custGeom>
              <a:rect b="b" l="l" r="r" t="t"/>
              <a:pathLst>
                <a:path extrusionOk="0" h="9908" w="10089">
                  <a:moveTo>
                    <a:pt x="0" y="0"/>
                  </a:moveTo>
                  <a:lnTo>
                    <a:pt x="10000" y="0"/>
                  </a:lnTo>
                  <a:cubicBezTo>
                    <a:pt x="9971" y="3333"/>
                    <a:pt x="10115" y="6575"/>
                    <a:pt x="10086" y="99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23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 flipH="1" rot="-6189008">
              <a:off x="227223" y="-403572"/>
              <a:ext cx="1968784" cy="2947995"/>
            </a:xfrm>
            <a:custGeom>
              <a:rect b="b" l="l" r="r" t="t"/>
              <a:pathLst>
                <a:path extrusionOk="0" h="6041678" w="5114462">
                  <a:moveTo>
                    <a:pt x="-1" y="4047218"/>
                  </a:moveTo>
                  <a:lnTo>
                    <a:pt x="3031732" y="378399"/>
                  </a:lnTo>
                  <a:lnTo>
                    <a:pt x="5114463" y="0"/>
                  </a:lnTo>
                  <a:lnTo>
                    <a:pt x="589127" y="6041678"/>
                  </a:lnTo>
                  <a:lnTo>
                    <a:pt x="-1" y="4047218"/>
                  </a:lnTo>
                  <a:close/>
                </a:path>
              </a:pathLst>
            </a:custGeom>
            <a:solidFill>
              <a:srgbClr val="BF9000"/>
            </a:solidFill>
            <a:ln cap="flat" cmpd="sng" w="1270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4"/>
          <p:cNvSpPr txBox="1"/>
          <p:nvPr/>
        </p:nvSpPr>
        <p:spPr>
          <a:xfrm>
            <a:off x="1496200" y="18475"/>
            <a:ext cx="1060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1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 e </a:t>
            </a:r>
            <a:r>
              <a:rPr b="1" lang="es-MX" sz="41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41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6987" r="2028" t="0"/>
          <a:stretch/>
        </p:blipFill>
        <p:spPr>
          <a:xfrm>
            <a:off x="4427713" y="2140839"/>
            <a:ext cx="4334844" cy="3232125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0" name="Google Shape;160;p14"/>
          <p:cNvSpPr/>
          <p:nvPr/>
        </p:nvSpPr>
        <p:spPr>
          <a:xfrm>
            <a:off x="9114775" y="2607613"/>
            <a:ext cx="2895600" cy="22986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12700">
            <a:solidFill>
              <a:srgbClr val="00206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</a:rPr>
              <a:t>¿Podemos predecir si un cliente presentará un reclamo usando </a:t>
            </a:r>
            <a:r>
              <a:rPr b="1" lang="es-MX" sz="1800">
                <a:solidFill>
                  <a:schemeClr val="dk1"/>
                </a:solidFill>
              </a:rPr>
              <a:t>sus características personales </a:t>
            </a:r>
            <a:r>
              <a:rPr b="1" lang="es-MX" sz="1800">
                <a:solidFill>
                  <a:schemeClr val="dk1"/>
                </a:solidFill>
              </a:rPr>
              <a:t>y </a:t>
            </a:r>
            <a:r>
              <a:rPr b="1" lang="es-MX" sz="1800">
                <a:solidFill>
                  <a:schemeClr val="dk1"/>
                </a:solidFill>
              </a:rPr>
              <a:t>d</a:t>
            </a:r>
            <a:r>
              <a:rPr b="1" lang="es-MX" sz="1800">
                <a:solidFill>
                  <a:schemeClr val="dk1"/>
                </a:solidFill>
              </a:rPr>
              <a:t>el vehículo?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1" name="Google Shape;161;p14"/>
          <p:cNvSpPr/>
          <p:nvPr/>
        </p:nvSpPr>
        <p:spPr>
          <a:xfrm rot="-10077445">
            <a:off x="10129154" y="4449359"/>
            <a:ext cx="1961081" cy="2936231"/>
          </a:xfrm>
          <a:custGeom>
            <a:rect b="b" l="l" r="r" t="t"/>
            <a:pathLst>
              <a:path extrusionOk="0" h="6012218" w="5114462">
                <a:moveTo>
                  <a:pt x="-1" y="4047218"/>
                </a:moveTo>
                <a:lnTo>
                  <a:pt x="2912879" y="368088"/>
                </a:lnTo>
                <a:lnTo>
                  <a:pt x="5114463" y="0"/>
                </a:lnTo>
                <a:lnTo>
                  <a:pt x="432559" y="6012218"/>
                </a:lnTo>
                <a:lnTo>
                  <a:pt x="-1" y="4047218"/>
                </a:lnTo>
                <a:close/>
              </a:path>
            </a:pathLst>
          </a:cu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 rot="5400000">
            <a:off x="10619539" y="5618050"/>
            <a:ext cx="1607125" cy="1510088"/>
          </a:xfrm>
          <a:custGeom>
            <a:rect b="b" l="l" r="r" t="t"/>
            <a:pathLst>
              <a:path extrusionOk="0" h="9561" w="10000">
                <a:moveTo>
                  <a:pt x="0" y="0"/>
                </a:moveTo>
                <a:lnTo>
                  <a:pt x="10000" y="0"/>
                </a:lnTo>
                <a:cubicBezTo>
                  <a:pt x="9971" y="3187"/>
                  <a:pt x="9943" y="6374"/>
                  <a:pt x="9914" y="956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0" y="1877100"/>
            <a:ext cx="4075500" cy="37596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</a:rPr>
              <a:t>Las aseguradoras necesitan anticipar qué clientes tienen mayor probabilidad de realizar un reclamo.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</a:rPr>
              <a:t>Este proyecto utiliza datos reales de clientes para predecir, con modelos estadísticos, si un asegurado hará una reclamación, en función de variables como edad, género, historial de accidentes y tipo de vehículo.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 rot="5400000">
            <a:off x="10619539" y="5313250"/>
            <a:ext cx="1607125" cy="1510088"/>
          </a:xfrm>
          <a:custGeom>
            <a:rect b="b" l="l" r="r" t="t"/>
            <a:pathLst>
              <a:path extrusionOk="0" h="9561" w="10000">
                <a:moveTo>
                  <a:pt x="0" y="0"/>
                </a:moveTo>
                <a:lnTo>
                  <a:pt x="10000" y="0"/>
                </a:lnTo>
                <a:cubicBezTo>
                  <a:pt x="9971" y="3187"/>
                  <a:pt x="9943" y="6374"/>
                  <a:pt x="9914" y="956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 rot="5400000">
            <a:off x="10619539" y="5313251"/>
            <a:ext cx="1607125" cy="1510088"/>
          </a:xfrm>
          <a:custGeom>
            <a:rect b="b" l="l" r="r" t="t"/>
            <a:pathLst>
              <a:path extrusionOk="0" h="9561" w="10000">
                <a:moveTo>
                  <a:pt x="0" y="0"/>
                </a:moveTo>
                <a:lnTo>
                  <a:pt x="10000" y="0"/>
                </a:lnTo>
                <a:cubicBezTo>
                  <a:pt x="9971" y="3187"/>
                  <a:pt x="9943" y="6374"/>
                  <a:pt x="9914" y="956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15"/>
          <p:cNvCxnSpPr/>
          <p:nvPr/>
        </p:nvCxnSpPr>
        <p:spPr>
          <a:xfrm flipH="1" rot="10800000">
            <a:off x="10977873" y="5337011"/>
            <a:ext cx="1506300" cy="1536000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5"/>
          <p:cNvSpPr/>
          <p:nvPr/>
        </p:nvSpPr>
        <p:spPr>
          <a:xfrm rot="-5400000">
            <a:off x="193101" y="-193101"/>
            <a:ext cx="3329900" cy="3716098"/>
          </a:xfrm>
          <a:custGeom>
            <a:rect b="b" l="l" r="r" t="t"/>
            <a:pathLst>
              <a:path extrusionOk="0" h="9561" w="10000">
                <a:moveTo>
                  <a:pt x="0" y="0"/>
                </a:moveTo>
                <a:lnTo>
                  <a:pt x="10000" y="0"/>
                </a:lnTo>
                <a:cubicBezTo>
                  <a:pt x="9971" y="3187"/>
                  <a:pt x="9943" y="6374"/>
                  <a:pt x="9914" y="956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 rot="-3125163">
            <a:off x="-1073215" y="-231034"/>
            <a:ext cx="3414023" cy="1893361"/>
          </a:xfrm>
          <a:custGeom>
            <a:rect b="b" l="l" r="r" t="t"/>
            <a:pathLst>
              <a:path extrusionOk="0" h="1537854" w="2647116">
                <a:moveTo>
                  <a:pt x="0" y="1173301"/>
                </a:moveTo>
                <a:lnTo>
                  <a:pt x="1468582" y="0"/>
                </a:lnTo>
                <a:lnTo>
                  <a:pt x="2647116" y="1537854"/>
                </a:lnTo>
                <a:lnTo>
                  <a:pt x="0" y="1173301"/>
                </a:lnTo>
                <a:close/>
              </a:path>
            </a:pathLst>
          </a:custGeom>
          <a:solidFill>
            <a:srgbClr val="1E4E79"/>
          </a:solidFill>
          <a:ln cap="flat" cmpd="sng" w="12700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5"/>
          <p:cNvCxnSpPr/>
          <p:nvPr/>
        </p:nvCxnSpPr>
        <p:spPr>
          <a:xfrm flipH="1" rot="10800000">
            <a:off x="-71250" y="-25"/>
            <a:ext cx="2501700" cy="2444400"/>
          </a:xfrm>
          <a:prstGeom prst="straightConnector1">
            <a:avLst/>
          </a:prstGeom>
          <a:noFill/>
          <a:ln cap="flat" cmpd="sng" w="571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5"/>
          <p:cNvSpPr txBox="1"/>
          <p:nvPr/>
        </p:nvSpPr>
        <p:spPr>
          <a:xfrm>
            <a:off x="2066375" y="-169325"/>
            <a:ext cx="1041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MX" sz="4500">
                <a:solidFill>
                  <a:srgbClr val="BF9000"/>
                </a:solidFill>
              </a:rPr>
              <a:t>EDA (Análisis Exploratorio de Datos)</a:t>
            </a:r>
            <a:endParaRPr b="1" sz="4500">
              <a:solidFill>
                <a:srgbClr val="BF9000"/>
              </a:solidFill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3063" t="0"/>
          <a:stretch/>
        </p:blipFill>
        <p:spPr>
          <a:xfrm>
            <a:off x="399475" y="557900"/>
            <a:ext cx="5094950" cy="3029925"/>
          </a:xfrm>
          <a:prstGeom prst="rect">
            <a:avLst/>
          </a:pr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25" y="3587825"/>
            <a:ext cx="4438268" cy="31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901" y="3709725"/>
            <a:ext cx="4254267" cy="30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6825" y="557900"/>
            <a:ext cx="5953837" cy="29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0" y="-41575"/>
            <a:ext cx="12192000" cy="708000"/>
          </a:xfrm>
          <a:prstGeom prst="rect">
            <a:avLst/>
          </a:prstGeom>
          <a:solidFill>
            <a:srgbClr val="00246C"/>
          </a:solidFill>
          <a:ln cap="flat" cmpd="sng" w="12700">
            <a:solidFill>
              <a:srgbClr val="0012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77800" y="-41575"/>
            <a:ext cx="121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Preparación</a:t>
            </a:r>
            <a:r>
              <a:rPr b="1" lang="es-MX" sz="40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los datos</a:t>
            </a:r>
            <a:endParaRPr sz="400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16"/>
          <p:cNvCxnSpPr/>
          <p:nvPr/>
        </p:nvCxnSpPr>
        <p:spPr>
          <a:xfrm flipH="1" rot="10800000">
            <a:off x="3877700" y="694125"/>
            <a:ext cx="42000" cy="60861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6"/>
          <p:cNvCxnSpPr/>
          <p:nvPr/>
        </p:nvCxnSpPr>
        <p:spPr>
          <a:xfrm flipH="1" rot="10800000">
            <a:off x="7970075" y="694125"/>
            <a:ext cx="18000" cy="60861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6"/>
          <p:cNvCxnSpPr/>
          <p:nvPr/>
        </p:nvCxnSpPr>
        <p:spPr>
          <a:xfrm flipH="1" rot="10800000">
            <a:off x="-29925" y="6793325"/>
            <a:ext cx="12459300" cy="18000"/>
          </a:xfrm>
          <a:prstGeom prst="straightConnector1">
            <a:avLst/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6"/>
          <p:cNvSpPr txBox="1"/>
          <p:nvPr/>
        </p:nvSpPr>
        <p:spPr>
          <a:xfrm>
            <a:off x="4508475" y="756313"/>
            <a:ext cx="348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Correlación</a:t>
            </a:r>
            <a:r>
              <a:rPr lang="es-MX" sz="25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variables</a:t>
            </a:r>
            <a:endParaRPr sz="25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9167200" y="666413"/>
            <a:ext cx="27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Oversampling</a:t>
            </a:r>
            <a:endParaRPr sz="25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453947" y="733213"/>
            <a:ext cx="33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Limpieza de datos</a:t>
            </a:r>
            <a:endParaRPr sz="28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925" y="586425"/>
            <a:ext cx="915625" cy="9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100" y="694125"/>
            <a:ext cx="601375" cy="6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5">
            <a:alphaModFix/>
          </a:blip>
          <a:srcRect b="23579" l="20715" r="21773" t="10941"/>
          <a:stretch/>
        </p:blipFill>
        <p:spPr>
          <a:xfrm>
            <a:off x="7988075" y="690248"/>
            <a:ext cx="915624" cy="549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330800" y="1660275"/>
            <a:ext cx="3305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T</a:t>
            </a:r>
            <a:r>
              <a:rPr lang="es-MX">
                <a:solidFill>
                  <a:schemeClr val="dk1"/>
                </a:solidFill>
              </a:rPr>
              <a:t>ransformaci</a:t>
            </a:r>
            <a:r>
              <a:rPr lang="es-MX">
                <a:solidFill>
                  <a:schemeClr val="dk1"/>
                </a:solidFill>
              </a:rPr>
              <a:t>ón de</a:t>
            </a:r>
            <a:r>
              <a:rPr lang="es-MX">
                <a:solidFill>
                  <a:schemeClr val="dk1"/>
                </a:solidFill>
              </a:rPr>
              <a:t> variables categóricas.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Generaci</a:t>
            </a:r>
            <a:r>
              <a:rPr lang="es-MX">
                <a:solidFill>
                  <a:schemeClr val="dk1"/>
                </a:solidFill>
              </a:rPr>
              <a:t>ón de v</a:t>
            </a:r>
            <a:r>
              <a:rPr lang="es-MX">
                <a:solidFill>
                  <a:schemeClr val="dk1"/>
                </a:solidFill>
              </a:rPr>
              <a:t>ariables dummies.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38 variables                20 variables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>
                <a:solidFill>
                  <a:schemeClr val="dk1"/>
                </a:solidFill>
              </a:rPr>
              <a:t> E</a:t>
            </a:r>
            <a:r>
              <a:rPr lang="es-MX">
                <a:solidFill>
                  <a:schemeClr val="dk1"/>
                </a:solidFill>
              </a:rPr>
              <a:t>liminaci</a:t>
            </a:r>
            <a:r>
              <a:rPr lang="es-MX">
                <a:solidFill>
                  <a:schemeClr val="dk1"/>
                </a:solidFill>
              </a:rPr>
              <a:t>ón de</a:t>
            </a:r>
            <a:r>
              <a:rPr lang="es-MX">
                <a:solidFill>
                  <a:schemeClr val="dk1"/>
                </a:solidFill>
              </a:rPr>
              <a:t> variables con </a:t>
            </a:r>
            <a:r>
              <a:rPr b="1" lang="es-MX">
                <a:solidFill>
                  <a:schemeClr val="dk1"/>
                </a:solidFill>
              </a:rPr>
              <a:t>VIF ≥ 5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4200388" y="1766200"/>
            <a:ext cx="348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C</a:t>
            </a:r>
            <a:r>
              <a:rPr lang="es-MX">
                <a:solidFill>
                  <a:schemeClr val="dk1"/>
                </a:solidFill>
              </a:rPr>
              <a:t>orrelaciones </a:t>
            </a:r>
            <a:r>
              <a:rPr b="1" lang="es-MX">
                <a:solidFill>
                  <a:schemeClr val="dk1"/>
                </a:solidFill>
              </a:rPr>
              <a:t>bajas o cercanas a cero.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Co</a:t>
            </a:r>
            <a:r>
              <a:rPr lang="es-MX">
                <a:solidFill>
                  <a:schemeClr val="dk1"/>
                </a:solidFill>
              </a:rPr>
              <a:t>rrelación moderada</a:t>
            </a:r>
            <a:r>
              <a:rPr lang="es-MX">
                <a:solidFill>
                  <a:schemeClr val="dk1"/>
                </a:solidFill>
              </a:rPr>
              <a:t> (</a:t>
            </a:r>
            <a:r>
              <a:rPr lang="es-MX">
                <a:solidFill>
                  <a:schemeClr val="dk1"/>
                </a:solidFill>
              </a:rPr>
              <a:t>dummies).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V</a:t>
            </a:r>
            <a:r>
              <a:rPr lang="es-MX">
                <a:solidFill>
                  <a:schemeClr val="dk1"/>
                </a:solidFill>
              </a:rPr>
              <a:t>ariables como los puntos por infracciones (MVR_PTS) o el tiempo de viaje diario (TRAVTIME) mostraron cierta asociación con el hecho de presentar un reclamo.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6">
            <a:alphaModFix/>
          </a:blip>
          <a:srcRect b="11150" l="6279" r="6506" t="7455"/>
          <a:stretch/>
        </p:blipFill>
        <p:spPr>
          <a:xfrm>
            <a:off x="4940575" y="4229023"/>
            <a:ext cx="2008635" cy="18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8603775" y="166027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</a:rPr>
              <a:t>M</a:t>
            </a:r>
            <a:r>
              <a:rPr lang="es-MX">
                <a:solidFill>
                  <a:schemeClr val="dk1"/>
                </a:solidFill>
              </a:rPr>
              <a:t>étodo </a:t>
            </a:r>
            <a:r>
              <a:rPr b="1" lang="es-MX">
                <a:solidFill>
                  <a:schemeClr val="dk1"/>
                </a:solidFill>
              </a:rPr>
              <a:t>SMOTE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S</a:t>
            </a:r>
            <a:r>
              <a:rPr b="1" lang="es-MX">
                <a:solidFill>
                  <a:schemeClr val="dk1"/>
                </a:solidFill>
              </a:rPr>
              <a:t>olo en los datos de entrenamiento</a:t>
            </a:r>
            <a:r>
              <a:rPr lang="es-MX">
                <a:solidFill>
                  <a:schemeClr val="dk1"/>
                </a:solidFill>
              </a:rPr>
              <a:t> para evitar </a:t>
            </a:r>
            <a:r>
              <a:rPr lang="es-MX">
                <a:solidFill>
                  <a:schemeClr val="dk1"/>
                </a:solidFill>
              </a:rPr>
              <a:t>sobre ajuste</a:t>
            </a:r>
            <a:r>
              <a:rPr lang="es-MX">
                <a:solidFill>
                  <a:schemeClr val="dk1"/>
                </a:solidFill>
              </a:rPr>
              <a:t>.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dk1"/>
                </a:solidFill>
              </a:rPr>
              <a:t>D</a:t>
            </a:r>
            <a:r>
              <a:rPr b="1" lang="es-MX">
                <a:solidFill>
                  <a:schemeClr val="dk1"/>
                </a:solidFill>
              </a:rPr>
              <a:t>istribución balanceada</a:t>
            </a:r>
            <a:r>
              <a:rPr lang="es-MX">
                <a:solidFill>
                  <a:schemeClr val="dk1"/>
                </a:solidFill>
              </a:rPr>
              <a:t> que mejora la capacidad del modelo.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1754875" y="3388600"/>
            <a:ext cx="520500" cy="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050" y="4536258"/>
            <a:ext cx="2875200" cy="187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0475" y="3721275"/>
            <a:ext cx="3899125" cy="277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00" y="1116925"/>
            <a:ext cx="4915349" cy="35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250" y="3084900"/>
            <a:ext cx="5378425" cy="34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5500050" y="1659250"/>
            <a:ext cx="587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</a:rPr>
              <a:t>AUC (Área bajo la curva ROC)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0.73 → Buena capacidad para discriminar entre clases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7"/>
          <p:cNvGrpSpPr/>
          <p:nvPr/>
        </p:nvGrpSpPr>
        <p:grpSpPr>
          <a:xfrm rot="5400000">
            <a:off x="9475205" y="-43823"/>
            <a:ext cx="3317312" cy="2582508"/>
            <a:chOff x="-447683" y="-217398"/>
            <a:chExt cx="3317312" cy="2582508"/>
          </a:xfrm>
        </p:grpSpPr>
        <p:sp>
          <p:nvSpPr>
            <p:cNvPr id="209" name="Google Shape;209;p17"/>
            <p:cNvSpPr/>
            <p:nvPr/>
          </p:nvSpPr>
          <p:spPr>
            <a:xfrm rot="-5400000">
              <a:off x="-62623" y="62626"/>
              <a:ext cx="1621428" cy="1496182"/>
            </a:xfrm>
            <a:custGeom>
              <a:rect b="b" l="l" r="r" t="t"/>
              <a:pathLst>
                <a:path extrusionOk="0" h="9908" w="10089">
                  <a:moveTo>
                    <a:pt x="0" y="0"/>
                  </a:moveTo>
                  <a:lnTo>
                    <a:pt x="10000" y="0"/>
                  </a:lnTo>
                  <a:cubicBezTo>
                    <a:pt x="9971" y="3333"/>
                    <a:pt x="10115" y="6575"/>
                    <a:pt x="10086" y="99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23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 flipH="1" rot="-6188041">
              <a:off x="226253" y="-399016"/>
              <a:ext cx="1969441" cy="2945744"/>
            </a:xfrm>
            <a:custGeom>
              <a:rect b="b" l="l" r="r" t="t"/>
              <a:pathLst>
                <a:path extrusionOk="0" h="6041678" w="5114462">
                  <a:moveTo>
                    <a:pt x="-1" y="4047218"/>
                  </a:moveTo>
                  <a:lnTo>
                    <a:pt x="3031732" y="378399"/>
                  </a:lnTo>
                  <a:lnTo>
                    <a:pt x="5114463" y="0"/>
                  </a:lnTo>
                  <a:lnTo>
                    <a:pt x="589127" y="6041678"/>
                  </a:lnTo>
                  <a:lnTo>
                    <a:pt x="-1" y="4047218"/>
                  </a:lnTo>
                  <a:close/>
                </a:path>
              </a:pathLst>
            </a:custGeom>
            <a:solidFill>
              <a:srgbClr val="BF9000"/>
            </a:solidFill>
            <a:ln cap="flat" cmpd="sng" w="1270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7"/>
          <p:cNvSpPr txBox="1"/>
          <p:nvPr/>
        </p:nvSpPr>
        <p:spPr>
          <a:xfrm>
            <a:off x="229000" y="154150"/>
            <a:ext cx="1114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100">
                <a:solidFill>
                  <a:srgbClr val="1C30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Regresión Logística Modelo e Interpretación de resultados</a:t>
            </a:r>
            <a:endParaRPr b="1" sz="3100">
              <a:solidFill>
                <a:srgbClr val="1C30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2" name="Google Shape;212;p17"/>
          <p:cNvGrpSpPr/>
          <p:nvPr/>
        </p:nvGrpSpPr>
        <p:grpSpPr>
          <a:xfrm rot="-5400000">
            <a:off x="-537458" y="4321427"/>
            <a:ext cx="3317312" cy="2582508"/>
            <a:chOff x="-447683" y="-217398"/>
            <a:chExt cx="3317312" cy="2582508"/>
          </a:xfrm>
        </p:grpSpPr>
        <p:sp>
          <p:nvSpPr>
            <p:cNvPr id="213" name="Google Shape;213;p17"/>
            <p:cNvSpPr/>
            <p:nvPr/>
          </p:nvSpPr>
          <p:spPr>
            <a:xfrm rot="-5400000">
              <a:off x="-62623" y="62626"/>
              <a:ext cx="1621428" cy="1496182"/>
            </a:xfrm>
            <a:custGeom>
              <a:rect b="b" l="l" r="r" t="t"/>
              <a:pathLst>
                <a:path extrusionOk="0" h="9908" w="10089">
                  <a:moveTo>
                    <a:pt x="0" y="0"/>
                  </a:moveTo>
                  <a:lnTo>
                    <a:pt x="10000" y="0"/>
                  </a:lnTo>
                  <a:cubicBezTo>
                    <a:pt x="9971" y="3333"/>
                    <a:pt x="10115" y="6575"/>
                    <a:pt x="10086" y="99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23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 flipH="1" rot="-6188041">
              <a:off x="226253" y="-399016"/>
              <a:ext cx="1969441" cy="2945744"/>
            </a:xfrm>
            <a:custGeom>
              <a:rect b="b" l="l" r="r" t="t"/>
              <a:pathLst>
                <a:path extrusionOk="0" h="6041678" w="5114462">
                  <a:moveTo>
                    <a:pt x="-1" y="4047218"/>
                  </a:moveTo>
                  <a:lnTo>
                    <a:pt x="3031732" y="378399"/>
                  </a:lnTo>
                  <a:lnTo>
                    <a:pt x="5114463" y="0"/>
                  </a:lnTo>
                  <a:lnTo>
                    <a:pt x="589127" y="6041678"/>
                  </a:lnTo>
                  <a:lnTo>
                    <a:pt x="-1" y="4047218"/>
                  </a:lnTo>
                  <a:close/>
                </a:path>
              </a:pathLst>
            </a:custGeom>
            <a:solidFill>
              <a:srgbClr val="BF9000"/>
            </a:solidFill>
            <a:ln cap="flat" cmpd="sng" w="1270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0" y="-41575"/>
            <a:ext cx="12192000" cy="708000"/>
          </a:xfrm>
          <a:prstGeom prst="rect">
            <a:avLst/>
          </a:prstGeom>
          <a:solidFill>
            <a:srgbClr val="00246C"/>
          </a:solidFill>
          <a:ln cap="flat" cmpd="sng" w="12700">
            <a:solidFill>
              <a:srgbClr val="0012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77800" y="-41575"/>
            <a:ext cx="121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400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18"/>
          <p:cNvCxnSpPr/>
          <p:nvPr/>
        </p:nvCxnSpPr>
        <p:spPr>
          <a:xfrm flipH="1" rot="10800000">
            <a:off x="3877700" y="694125"/>
            <a:ext cx="42000" cy="60861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18"/>
          <p:cNvCxnSpPr/>
          <p:nvPr/>
        </p:nvCxnSpPr>
        <p:spPr>
          <a:xfrm flipH="1" rot="10800000">
            <a:off x="-29925" y="6793325"/>
            <a:ext cx="12459300" cy="18000"/>
          </a:xfrm>
          <a:prstGeom prst="straightConnector1">
            <a:avLst/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18"/>
          <p:cNvSpPr txBox="1"/>
          <p:nvPr/>
        </p:nvSpPr>
        <p:spPr>
          <a:xfrm>
            <a:off x="384275" y="3977038"/>
            <a:ext cx="348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Métricas</a:t>
            </a:r>
            <a:endParaRPr sz="25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5666500" y="1720538"/>
            <a:ext cx="27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sz="25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453947" y="733213"/>
            <a:ext cx="337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</a:t>
            </a:r>
            <a:endParaRPr sz="28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330800" y="1660275"/>
            <a:ext cx="33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234871" y="4988700"/>
            <a:ext cx="232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>
                <a:solidFill>
                  <a:schemeClr val="dk1"/>
                </a:solidFill>
              </a:rPr>
              <a:t>Precisión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>
                <a:solidFill>
                  <a:schemeClr val="dk1"/>
                </a:solidFill>
              </a:rPr>
              <a:t>Recall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>
                <a:solidFill>
                  <a:schemeClr val="dk1"/>
                </a:solidFill>
              </a:rPr>
              <a:t>Exactitud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>
                <a:solidFill>
                  <a:schemeClr val="dk1"/>
                </a:solidFill>
              </a:rPr>
              <a:t>F1-Score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5" y="7125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75" y="1608473"/>
            <a:ext cx="3180958" cy="19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3933300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500" y="15447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88250" y="948288"/>
            <a:ext cx="1614075" cy="161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18"/>
          <p:cNvCxnSpPr/>
          <p:nvPr/>
        </p:nvCxnSpPr>
        <p:spPr>
          <a:xfrm rot="10800000">
            <a:off x="-100960" y="3684425"/>
            <a:ext cx="3994800" cy="117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4" name="Google Shape;23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6275" y="2844250"/>
            <a:ext cx="7967500" cy="317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 rot="5400000">
            <a:off x="10619539" y="5313250"/>
            <a:ext cx="1607125" cy="1510088"/>
          </a:xfrm>
          <a:custGeom>
            <a:rect b="b" l="l" r="r" t="t"/>
            <a:pathLst>
              <a:path extrusionOk="0" h="9561" w="10000">
                <a:moveTo>
                  <a:pt x="0" y="0"/>
                </a:moveTo>
                <a:lnTo>
                  <a:pt x="10000" y="0"/>
                </a:lnTo>
                <a:cubicBezTo>
                  <a:pt x="9971" y="3187"/>
                  <a:pt x="9943" y="6374"/>
                  <a:pt x="9914" y="956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/>
          <p:nvPr/>
        </p:nvSpPr>
        <p:spPr>
          <a:xfrm rot="-5400000">
            <a:off x="-62623" y="48322"/>
            <a:ext cx="1621428" cy="1496182"/>
          </a:xfrm>
          <a:custGeom>
            <a:rect b="b" l="l" r="r" t="t"/>
            <a:pathLst>
              <a:path extrusionOk="0" h="9908" w="10089">
                <a:moveTo>
                  <a:pt x="0" y="0"/>
                </a:moveTo>
                <a:lnTo>
                  <a:pt x="10000" y="0"/>
                </a:lnTo>
                <a:cubicBezTo>
                  <a:pt x="9971" y="3333"/>
                  <a:pt x="10115" y="6575"/>
                  <a:pt x="10086" y="990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/>
          <p:nvPr/>
        </p:nvSpPr>
        <p:spPr>
          <a:xfrm flipH="1" rot="-6188041">
            <a:off x="226253" y="-413320"/>
            <a:ext cx="1969441" cy="2945744"/>
          </a:xfrm>
          <a:custGeom>
            <a:rect b="b" l="l" r="r" t="t"/>
            <a:pathLst>
              <a:path extrusionOk="0" h="6041678" w="5114462">
                <a:moveTo>
                  <a:pt x="-1" y="4047218"/>
                </a:moveTo>
                <a:lnTo>
                  <a:pt x="3031732" y="378399"/>
                </a:lnTo>
                <a:lnTo>
                  <a:pt x="5114463" y="0"/>
                </a:lnTo>
                <a:lnTo>
                  <a:pt x="589127" y="6041678"/>
                </a:lnTo>
                <a:lnTo>
                  <a:pt x="-1" y="4047218"/>
                </a:lnTo>
                <a:close/>
              </a:path>
            </a:pathLst>
          </a:cu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/>
          <p:nvPr/>
        </p:nvSpPr>
        <p:spPr>
          <a:xfrm rot="-10077445">
            <a:off x="10129154" y="4144559"/>
            <a:ext cx="1961081" cy="2936231"/>
          </a:xfrm>
          <a:custGeom>
            <a:rect b="b" l="l" r="r" t="t"/>
            <a:pathLst>
              <a:path extrusionOk="0" h="6012218" w="5114462">
                <a:moveTo>
                  <a:pt x="-1" y="4047218"/>
                </a:moveTo>
                <a:lnTo>
                  <a:pt x="2912879" y="368088"/>
                </a:lnTo>
                <a:lnTo>
                  <a:pt x="5114463" y="0"/>
                </a:lnTo>
                <a:lnTo>
                  <a:pt x="432559" y="6012218"/>
                </a:lnTo>
                <a:lnTo>
                  <a:pt x="-1" y="4047218"/>
                </a:lnTo>
                <a:close/>
              </a:path>
            </a:pathLst>
          </a:cu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9"/>
          <p:cNvGrpSpPr/>
          <p:nvPr/>
        </p:nvGrpSpPr>
        <p:grpSpPr>
          <a:xfrm rot="5400000">
            <a:off x="9475205" y="-43823"/>
            <a:ext cx="3317312" cy="2582508"/>
            <a:chOff x="-447683" y="-217398"/>
            <a:chExt cx="3317312" cy="2582508"/>
          </a:xfrm>
        </p:grpSpPr>
        <p:sp>
          <p:nvSpPr>
            <p:cNvPr id="244" name="Google Shape;244;p19"/>
            <p:cNvSpPr/>
            <p:nvPr/>
          </p:nvSpPr>
          <p:spPr>
            <a:xfrm rot="-5400000">
              <a:off x="-62623" y="62626"/>
              <a:ext cx="1621428" cy="1496182"/>
            </a:xfrm>
            <a:custGeom>
              <a:rect b="b" l="l" r="r" t="t"/>
              <a:pathLst>
                <a:path extrusionOk="0" h="9908" w="10089">
                  <a:moveTo>
                    <a:pt x="0" y="0"/>
                  </a:moveTo>
                  <a:lnTo>
                    <a:pt x="10000" y="0"/>
                  </a:lnTo>
                  <a:cubicBezTo>
                    <a:pt x="9971" y="3333"/>
                    <a:pt x="10115" y="6575"/>
                    <a:pt x="10086" y="99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23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 flipH="1" rot="-6188041">
              <a:off x="226253" y="-399016"/>
              <a:ext cx="1969441" cy="2945744"/>
            </a:xfrm>
            <a:custGeom>
              <a:rect b="b" l="l" r="r" t="t"/>
              <a:pathLst>
                <a:path extrusionOk="0" h="6041678" w="5114462">
                  <a:moveTo>
                    <a:pt x="-1" y="4047218"/>
                  </a:moveTo>
                  <a:lnTo>
                    <a:pt x="3031732" y="378399"/>
                  </a:lnTo>
                  <a:lnTo>
                    <a:pt x="5114463" y="0"/>
                  </a:lnTo>
                  <a:lnTo>
                    <a:pt x="589127" y="6041678"/>
                  </a:lnTo>
                  <a:lnTo>
                    <a:pt x="-1" y="4047218"/>
                  </a:lnTo>
                  <a:close/>
                </a:path>
              </a:pathLst>
            </a:custGeom>
            <a:solidFill>
              <a:srgbClr val="BF9000"/>
            </a:solidFill>
            <a:ln cap="flat" cmpd="sng" w="1270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9"/>
          <p:cNvSpPr txBox="1"/>
          <p:nvPr/>
        </p:nvSpPr>
        <p:spPr>
          <a:xfrm>
            <a:off x="2308800" y="0"/>
            <a:ext cx="7574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1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Regresión</a:t>
            </a:r>
            <a:r>
              <a:rPr b="1" lang="es-MX" sz="41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MX" sz="41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Logística</a:t>
            </a:r>
            <a:r>
              <a:rPr b="1" lang="es-MX" sz="41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 Machine Learning</a:t>
            </a:r>
            <a:endParaRPr b="1" sz="4100"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9842606" y="3972680"/>
            <a:ext cx="2534176" cy="3279991"/>
            <a:chOff x="9842606" y="3972680"/>
            <a:chExt cx="2534176" cy="3279991"/>
          </a:xfrm>
        </p:grpSpPr>
        <p:sp>
          <p:nvSpPr>
            <p:cNvPr id="248" name="Google Shape;248;p19"/>
            <p:cNvSpPr/>
            <p:nvPr/>
          </p:nvSpPr>
          <p:spPr>
            <a:xfrm rot="5400000">
              <a:off x="10619539" y="5313251"/>
              <a:ext cx="1607125" cy="1510088"/>
            </a:xfrm>
            <a:custGeom>
              <a:rect b="b" l="l" r="r" t="t"/>
              <a:pathLst>
                <a:path extrusionOk="0" h="9561" w="10000">
                  <a:moveTo>
                    <a:pt x="0" y="0"/>
                  </a:moveTo>
                  <a:lnTo>
                    <a:pt x="10000" y="0"/>
                  </a:lnTo>
                  <a:cubicBezTo>
                    <a:pt x="9971" y="3187"/>
                    <a:pt x="9943" y="6374"/>
                    <a:pt x="9914" y="95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23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 rot="-10077445">
              <a:off x="10129154" y="4144560"/>
              <a:ext cx="1961081" cy="2936231"/>
            </a:xfrm>
            <a:custGeom>
              <a:rect b="b" l="l" r="r" t="t"/>
              <a:pathLst>
                <a:path extrusionOk="0" h="6012218" w="5114462">
                  <a:moveTo>
                    <a:pt x="-1" y="4047218"/>
                  </a:moveTo>
                  <a:lnTo>
                    <a:pt x="2912879" y="368088"/>
                  </a:lnTo>
                  <a:lnTo>
                    <a:pt x="5114463" y="0"/>
                  </a:lnTo>
                  <a:lnTo>
                    <a:pt x="432559" y="6012218"/>
                  </a:lnTo>
                  <a:lnTo>
                    <a:pt x="-1" y="4047218"/>
                  </a:lnTo>
                  <a:close/>
                </a:path>
              </a:pathLst>
            </a:custGeom>
            <a:solidFill>
              <a:srgbClr val="BF9000"/>
            </a:solidFill>
            <a:ln cap="flat" cmpd="sng" w="1270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9"/>
          <p:cNvGrpSpPr/>
          <p:nvPr/>
        </p:nvGrpSpPr>
        <p:grpSpPr>
          <a:xfrm rot="-5400000">
            <a:off x="-537458" y="4321427"/>
            <a:ext cx="3317312" cy="2582508"/>
            <a:chOff x="-447683" y="-217398"/>
            <a:chExt cx="3317312" cy="2582508"/>
          </a:xfrm>
        </p:grpSpPr>
        <p:sp>
          <p:nvSpPr>
            <p:cNvPr id="251" name="Google Shape;251;p19"/>
            <p:cNvSpPr/>
            <p:nvPr/>
          </p:nvSpPr>
          <p:spPr>
            <a:xfrm rot="-5400000">
              <a:off x="-62623" y="62626"/>
              <a:ext cx="1621428" cy="1496182"/>
            </a:xfrm>
            <a:custGeom>
              <a:rect b="b" l="l" r="r" t="t"/>
              <a:pathLst>
                <a:path extrusionOk="0" h="9908" w="10089">
                  <a:moveTo>
                    <a:pt x="0" y="0"/>
                  </a:moveTo>
                  <a:lnTo>
                    <a:pt x="10000" y="0"/>
                  </a:lnTo>
                  <a:cubicBezTo>
                    <a:pt x="9971" y="3333"/>
                    <a:pt x="10115" y="6575"/>
                    <a:pt x="10086" y="99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236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 flipH="1" rot="-6188041">
              <a:off x="226253" y="-399016"/>
              <a:ext cx="1969441" cy="2945744"/>
            </a:xfrm>
            <a:custGeom>
              <a:rect b="b" l="l" r="r" t="t"/>
              <a:pathLst>
                <a:path extrusionOk="0" h="6041678" w="5114462">
                  <a:moveTo>
                    <a:pt x="-1" y="4047218"/>
                  </a:moveTo>
                  <a:lnTo>
                    <a:pt x="3031732" y="378399"/>
                  </a:lnTo>
                  <a:lnTo>
                    <a:pt x="5114463" y="0"/>
                  </a:lnTo>
                  <a:lnTo>
                    <a:pt x="589127" y="6041678"/>
                  </a:lnTo>
                  <a:lnTo>
                    <a:pt x="-1" y="4047218"/>
                  </a:lnTo>
                  <a:close/>
                </a:path>
              </a:pathLst>
            </a:custGeom>
            <a:solidFill>
              <a:srgbClr val="BF9000"/>
            </a:solidFill>
            <a:ln cap="flat" cmpd="sng" w="12700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9"/>
          <p:cNvSpPr txBox="1"/>
          <p:nvPr/>
        </p:nvSpPr>
        <p:spPr>
          <a:xfrm>
            <a:off x="2008000" y="1938250"/>
            <a:ext cx="726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19"/>
          <p:cNvGraphicFramePr/>
          <p:nvPr/>
        </p:nvGraphicFramePr>
        <p:xfrm>
          <a:off x="1649925" y="15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{76F27BA9-D786-46D9-99C1-B7D7EF538028}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26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Modelo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Accuracy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F1-Score (0 / 1)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Recall (0 / 1)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Conclusión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CatBoost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0.07 / 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0.04 /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/>
                        <a:t>Predice casi todo como </a:t>
                      </a:r>
                      <a:r>
                        <a:rPr i="1" lang="es-MX" sz="1100"/>
                        <a:t>Claim</a:t>
                      </a:r>
                      <a:r>
                        <a:rPr lang="es-MX" sz="1100"/>
                        <a:t>, ignora los </a:t>
                      </a:r>
                      <a:r>
                        <a:rPr i="1" lang="es-MX" sz="1100"/>
                        <a:t>No Claim</a:t>
                      </a:r>
                      <a:r>
                        <a:rPr lang="es-MX" sz="1100"/>
                        <a:t>. No recomendable.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XGBoost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0.53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0.56 / 0.51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0.40 / 0.89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/>
                        <a:t>Alta sensibilidad a </a:t>
                      </a:r>
                      <a:r>
                        <a:rPr i="1" lang="es-MX" sz="1100"/>
                        <a:t>Claim</a:t>
                      </a:r>
                      <a:r>
                        <a:rPr lang="es-MX" sz="1100"/>
                        <a:t>, pero muchos errores con </a:t>
                      </a:r>
                      <a:r>
                        <a:rPr i="1" lang="es-MX" sz="1100"/>
                        <a:t>No Claim</a:t>
                      </a:r>
                      <a:r>
                        <a:rPr lang="es-MX" sz="1100"/>
                        <a:t>. Mejor que CatBoost.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LightGBM</a:t>
                      </a:r>
                      <a:endParaRPr b="1"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0.75 / 0.55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0.67 / 0.72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/>
                        <a:t>Modelo equilibrado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/>
                        <a:t>Reg. Logística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0.70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0.78 / 0.57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/>
                        <a:t>0.70 / 0.72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/>
                        <a:t>Modelo más equilibrado. Recomendado por su desempeño genera</a:t>
                      </a:r>
                      <a:r>
                        <a:rPr lang="es-MX"/>
                        <a:t>l.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19"/>
          <p:cNvSpPr txBox="1"/>
          <p:nvPr/>
        </p:nvSpPr>
        <p:spPr>
          <a:xfrm>
            <a:off x="2094450" y="4887775"/>
            <a:ext cx="800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 Regresión Logística muestra el mejor equilibrio entre precisión y sensibilidad para ambas clases, siendo el modelo más confiable y operacionalmente útil en contextos donde es importante clasificar correctamente tanto reclamos como no reclamos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/>
          <p:nvPr/>
        </p:nvSpPr>
        <p:spPr>
          <a:xfrm>
            <a:off x="0" y="6512295"/>
            <a:ext cx="12192000" cy="623400"/>
          </a:xfrm>
          <a:prstGeom prst="rect">
            <a:avLst/>
          </a:prstGeom>
          <a:solidFill>
            <a:srgbClr val="00123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20"/>
          <p:cNvCxnSpPr/>
          <p:nvPr/>
        </p:nvCxnSpPr>
        <p:spPr>
          <a:xfrm>
            <a:off x="0" y="6512300"/>
            <a:ext cx="121920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0"/>
          <p:cNvSpPr/>
          <p:nvPr/>
        </p:nvSpPr>
        <p:spPr>
          <a:xfrm>
            <a:off x="0" y="374075"/>
            <a:ext cx="12192000" cy="692727"/>
          </a:xfrm>
          <a:custGeom>
            <a:rect b="b" l="l" r="r" t="t"/>
            <a:pathLst>
              <a:path extrusionOk="0" h="692727" w="12192000">
                <a:moveTo>
                  <a:pt x="0" y="0"/>
                </a:moveTo>
                <a:lnTo>
                  <a:pt x="12192000" y="0"/>
                </a:lnTo>
                <a:lnTo>
                  <a:pt x="11513127" y="692727"/>
                </a:lnTo>
                <a:lnTo>
                  <a:pt x="0" y="678873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0" y="335675"/>
            <a:ext cx="1163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400">
                <a:solidFill>
                  <a:srgbClr val="0024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Recomendaciones y Conclusiones</a:t>
            </a:r>
            <a:endParaRPr>
              <a:solidFill>
                <a:srgbClr val="0024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22850" y="1264850"/>
            <a:ext cx="44721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Los modelos</a:t>
            </a:r>
            <a:r>
              <a:rPr lang="es-MX" sz="1500">
                <a:solidFill>
                  <a:schemeClr val="dk1"/>
                </a:solidFill>
              </a:rPr>
              <a:t> ayudan a las aseguradoras a </a:t>
            </a:r>
            <a:r>
              <a:rPr b="1" lang="es-MX" sz="1500">
                <a:solidFill>
                  <a:schemeClr val="dk1"/>
                </a:solidFill>
              </a:rPr>
              <a:t>minimizar pérdidas</a:t>
            </a:r>
            <a:r>
              <a:rPr lang="es-MX" sz="1500">
                <a:solidFill>
                  <a:schemeClr val="dk1"/>
                </a:solidFill>
              </a:rPr>
              <a:t> mediante una </a:t>
            </a:r>
            <a:r>
              <a:rPr b="1" lang="es-MX" sz="1500">
                <a:solidFill>
                  <a:schemeClr val="dk1"/>
                </a:solidFill>
              </a:rPr>
              <a:t>mejor selección de riesgos</a:t>
            </a:r>
            <a:r>
              <a:rPr lang="es-MX" sz="1500">
                <a:solidFill>
                  <a:schemeClr val="dk1"/>
                </a:solidFill>
              </a:rPr>
              <a:t>.</a:t>
            </a:r>
            <a:br>
              <a:rPr lang="es-MX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La </a:t>
            </a:r>
            <a:r>
              <a:rPr b="1" lang="es-MX" sz="1500">
                <a:solidFill>
                  <a:schemeClr val="dk1"/>
                </a:solidFill>
              </a:rPr>
              <a:t>Regresión Logística</a:t>
            </a:r>
            <a:r>
              <a:rPr lang="es-MX" sz="1500">
                <a:solidFill>
                  <a:schemeClr val="dk1"/>
                </a:solidFill>
              </a:rPr>
              <a:t> fue el modelo más </a:t>
            </a:r>
            <a:r>
              <a:rPr b="1" lang="es-MX" sz="1500">
                <a:solidFill>
                  <a:schemeClr val="dk1"/>
                </a:solidFill>
              </a:rPr>
              <a:t>confiable y equilibrado</a:t>
            </a:r>
            <a:r>
              <a:rPr lang="es-MX" sz="1500">
                <a:solidFill>
                  <a:schemeClr val="dk1"/>
                </a:solidFill>
              </a:rPr>
              <a:t>, destacando por:</a:t>
            </a:r>
            <a:br>
              <a:rPr lang="es-MX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Su </a:t>
            </a:r>
            <a:r>
              <a:rPr b="1" lang="es-MX" sz="1500">
                <a:solidFill>
                  <a:schemeClr val="dk1"/>
                </a:solidFill>
              </a:rPr>
              <a:t>estructura interpretativa sólida</a:t>
            </a:r>
            <a:r>
              <a:rPr lang="es-MX" sz="1500">
                <a:solidFill>
                  <a:schemeClr val="dk1"/>
                </a:solidFill>
              </a:rPr>
              <a:t>.</a:t>
            </a:r>
            <a:br>
              <a:rPr lang="es-MX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Su buen desempeño clasificando tanto </a:t>
            </a:r>
            <a:r>
              <a:rPr i="1" lang="es-MX" sz="1500">
                <a:solidFill>
                  <a:schemeClr val="dk1"/>
                </a:solidFill>
              </a:rPr>
              <a:t>reclamos</a:t>
            </a:r>
            <a:r>
              <a:rPr lang="es-MX" sz="1500">
                <a:solidFill>
                  <a:schemeClr val="dk1"/>
                </a:solidFill>
              </a:rPr>
              <a:t> como </a:t>
            </a:r>
            <a:r>
              <a:rPr i="1" lang="es-MX" sz="1500">
                <a:solidFill>
                  <a:schemeClr val="dk1"/>
                </a:solidFill>
              </a:rPr>
              <a:t>no reclamos</a:t>
            </a:r>
            <a:r>
              <a:rPr lang="es-MX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6779300" y="1181375"/>
            <a:ext cx="45891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Las aseguradoras que integren este tipo de modelos pueden: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MX" sz="1500">
                <a:solidFill>
                  <a:schemeClr val="dk1"/>
                </a:solidFill>
              </a:rPr>
              <a:t>Reducir siniestros</a:t>
            </a:r>
            <a:br>
              <a:rPr lang="es-MX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MX" sz="1500">
                <a:solidFill>
                  <a:schemeClr val="dk1"/>
                </a:solidFill>
              </a:rPr>
              <a:t>Rentabilidad sostenida</a:t>
            </a:r>
            <a:r>
              <a:rPr lang="es-MX" sz="1500">
                <a:solidFill>
                  <a:schemeClr val="dk1"/>
                </a:solidFill>
              </a:rPr>
              <a:t>.</a:t>
            </a:r>
            <a:br>
              <a:rPr lang="es-MX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Obtener una </a:t>
            </a:r>
            <a:r>
              <a:rPr b="1" lang="es-MX" sz="1500">
                <a:solidFill>
                  <a:schemeClr val="dk1"/>
                </a:solidFill>
              </a:rPr>
              <a:t>ventaja competitiva</a:t>
            </a:r>
            <a:r>
              <a:rPr lang="es-MX" sz="1500">
                <a:solidFill>
                  <a:schemeClr val="dk1"/>
                </a:solidFill>
              </a:rPr>
              <a:t> en el mercado.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El enfoque es </a:t>
            </a:r>
            <a:r>
              <a:rPr b="1" lang="es-MX" sz="1500">
                <a:solidFill>
                  <a:schemeClr val="dk1"/>
                </a:solidFill>
              </a:rPr>
              <a:t>replicable</a:t>
            </a:r>
            <a:r>
              <a:rPr lang="es-MX" sz="1500">
                <a:solidFill>
                  <a:schemeClr val="dk1"/>
                </a:solidFill>
              </a:rPr>
              <a:t> y adaptable a distintas aseguradoras usando sus </a:t>
            </a:r>
            <a:r>
              <a:rPr b="1" lang="es-MX" sz="1500">
                <a:solidFill>
                  <a:schemeClr val="dk1"/>
                </a:solidFill>
              </a:rPr>
              <a:t>datos históricos propios</a:t>
            </a:r>
            <a:r>
              <a:rPr lang="es-MX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8025"/>
            <a:ext cx="2073575" cy="20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3056750" y="4594775"/>
            <a:ext cx="568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500"/>
              <a:t>Recomendaciones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MX" sz="1500"/>
              <a:t>Actualizar periódicamente los modelos con nuevos datos para mantener su efectividad.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MX" sz="1500"/>
              <a:t>Monitoreo continuo de m</a:t>
            </a:r>
            <a:r>
              <a:rPr lang="es-MX" sz="1500"/>
              <a:t>étricas clave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MX" sz="1500"/>
              <a:t>Usar smote si existen clases desbalanceadas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