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6C0DB83-7209-4EA1-97EA-C63E047E56D7}">
          <p14:sldIdLst>
            <p14:sldId id="256"/>
            <p14:sldId id="259"/>
            <p14:sldId id="258"/>
            <p14:sldId id="257"/>
            <p14:sldId id="261"/>
            <p14:sldId id="260"/>
            <p14:sldId id="262"/>
            <p14:sldId id="263"/>
            <p14:sldId id="264"/>
            <p14:sldId id="265"/>
            <p14:sldId id="266"/>
          </p14:sldIdLst>
        </p14:section>
        <p14:section name="Sección sin título" id="{13DCA626-CCF7-494E-A2B6-9117C3FCAFE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5E091-6EB8-4B9E-B845-3DE26DA43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EDB7FA-347A-4A2B-A58F-91AF18F5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EF5414-29B4-47BA-9B35-2FB0A42C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10BE-279E-4DD4-8562-A0AFAD7DB60D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A5D386-C553-48FA-9072-63D5C1F8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3CCE79-1AB5-4D89-9C6C-ABC23750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CF4-EFC5-4248-807E-955DFA419F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045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61A2A-72FC-4C18-95E4-D496F36C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7283F8-0502-45A1-A692-2A48CCA32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EB3850-3960-4B6D-AEB4-1C5378A6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10BE-279E-4DD4-8562-A0AFAD7DB60D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6D01F2-AF0E-4E14-BABB-C5435E32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916000-078D-4283-A599-F88745BA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CF4-EFC5-4248-807E-955DFA419F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823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6404D1-DCC3-4E7B-9029-3C309DB54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C94332-E7E2-4F71-9C2E-50712E269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35B87C-83A2-4D06-987A-A476DF27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10BE-279E-4DD4-8562-A0AFAD7DB60D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A1CEE0-B563-40E2-9E5B-B0652756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45562-E5A8-4216-ADF4-0EB5807E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CF4-EFC5-4248-807E-955DFA419F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12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A715F-A1C8-4D62-BC9D-996D18DC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0A43B3-447D-4D8E-9C1B-BA61BB6C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B1EB7E-D42C-49B5-B847-6FADC01D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10BE-279E-4DD4-8562-A0AFAD7DB60D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018256-3C9F-483D-BBB6-9E1B16D5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A2C88B-4077-46F0-BED0-3920A9C5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CF4-EFC5-4248-807E-955DFA419F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24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852E6-67D5-4C16-87B2-AA7EA68E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4FA281-CCA6-4B5A-A9DF-33F26C477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101AE8-6335-4D83-ADD3-8F0F0114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10BE-279E-4DD4-8562-A0AFAD7DB60D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69CFFE-74B5-425F-A623-E8968547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DC4F31-6192-40BC-ADDD-E3A3B3E8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CF4-EFC5-4248-807E-955DFA419F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06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FC0B6-1CE8-44A5-87F7-67BA7649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C006E1-9457-4D55-AF24-C0B607A10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844AA0-CC2D-45A5-A88F-039075884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D099A8-6295-46CB-A782-A0226D80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10BE-279E-4DD4-8562-A0AFAD7DB60D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2BC008-8D66-4D73-8149-940010C5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91B6CD-647B-4E75-964C-8EEFB4ED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CF4-EFC5-4248-807E-955DFA419F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33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46A3B-6591-4D93-BEC3-E99D5323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AF7A28-73FE-4C7F-A0D9-9A5BCF4E0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FB8FEE-26C2-43BD-887F-670271F14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BBBB44-5371-4B18-A371-4210A7ABB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4895F9-6C65-43E0-84DC-8433DAA45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692CC2-2514-4B34-9B2F-20B2C5C3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10BE-279E-4DD4-8562-A0AFAD7DB60D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9DC8EE-D104-4D10-ACB0-CD793CC1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2BBEC56-EA33-460D-90AA-F2A539CF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CF4-EFC5-4248-807E-955DFA419F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325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E3253-5495-42B9-BB6C-7B227BC6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D01E43-3D3F-4F78-917B-374664F5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10BE-279E-4DD4-8562-A0AFAD7DB60D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CFB133-8A7F-4B6A-9507-24E2A70B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7B1FBE-32E5-4AA6-9F6C-CDEAA2D4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CF4-EFC5-4248-807E-955DFA419F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90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E9CB77-F863-4C37-A909-10B529FA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10BE-279E-4DD4-8562-A0AFAD7DB60D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09DD55-173C-4741-8C07-FDC81EE7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D2C6A6-FC62-45B6-B87B-29715170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CF4-EFC5-4248-807E-955DFA419F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453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15391-8378-4537-96C6-1B93BD2F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4DCDA-4501-4E92-98A6-8EFE3584A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7D99BA-CE2F-4FCB-8A13-671D3617C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216D94-A704-4114-BCEE-8B0EF3CC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10BE-279E-4DD4-8562-A0AFAD7DB60D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47AAF2-72DC-4441-A20A-3348F0F3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E68525-3B0F-4D0F-97B9-6CFED5A6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CF4-EFC5-4248-807E-955DFA419F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3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A3703-9AF8-4AEE-B740-DF8F83C5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3E59EA5-A98A-4D8E-A21E-A7F8479D3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122E9F-702D-4EF5-AC36-69367330B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250FCD-0210-4349-861E-4024357E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10BE-279E-4DD4-8562-A0AFAD7DB60D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2A73B8-CC9F-4B05-B6FB-7E093407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37C617-AFBB-451F-ABFD-9001F363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CF4-EFC5-4248-807E-955DFA419F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56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598323A-B27E-417A-A4A1-7125E522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94D540-985A-481F-82FD-E6B7A74AE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EBD97C-814E-4FDC-A9C6-56D88F765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110BE-279E-4DD4-8562-A0AFAD7DB60D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4C00F4-4F39-48C6-BF4E-440CBBC90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E52DE8-BE23-4310-9E64-DA2E1E784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4CCF4-EFC5-4248-807E-955DFA419F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667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5858D-CF3F-4976-B521-45611971B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Esper EPL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D346DB-EDCF-4202-AB6B-7D778C382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39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F34A-D128-4E4D-9169-0C496D0B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ESPER EPL - ventanas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ECBFB9-AC96-40D5-938E-19336E093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s-ES" sz="2600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timer:interval</a:t>
            </a:r>
            <a:r>
              <a:rPr lang="es-ES" sz="2600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 (n </a:t>
            </a:r>
            <a:r>
              <a:rPr lang="es-ES" sz="2600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seconds</a:t>
            </a:r>
            <a:r>
              <a:rPr lang="es-ES" sz="2600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) </a:t>
            </a:r>
            <a:r>
              <a:rPr lang="es-ES" dirty="0"/>
              <a:t>Espera el tiempo indicado.</a:t>
            </a:r>
          </a:p>
          <a:p>
            <a:r>
              <a:rPr lang="es-ES" sz="2600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timer:at</a:t>
            </a:r>
            <a:r>
              <a:rPr lang="es-ES" sz="2600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 (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minutes, hours, days of month, months, days of week [, seconds [, time zone]]</a:t>
            </a:r>
            <a:r>
              <a:rPr lang="es-ES" sz="2600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) </a:t>
            </a:r>
            <a:r>
              <a:rPr lang="es-ES" dirty="0"/>
              <a:t>Se evalúa a verdadero cuando se alcanza el tiempo indicado.</a:t>
            </a:r>
          </a:p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timer:within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 (n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seconds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) </a:t>
            </a:r>
            <a:r>
              <a:rPr lang="es-ES" dirty="0"/>
              <a:t>Se evalúa a falso si la expresión del patrón no se ha cumplido durante el periodo de tiempo indicado.</a:t>
            </a:r>
          </a:p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win:time_batch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 (n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seconds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) </a:t>
            </a:r>
            <a:r>
              <a:rPr lang="es-ES" dirty="0"/>
              <a:t>Ventana que retiene los eventos cada periodo de tiempo especificado.</a:t>
            </a:r>
          </a:p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win:length_batch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(n) </a:t>
            </a:r>
            <a:r>
              <a:rPr lang="es-ES" dirty="0"/>
              <a:t>Ventana que retiene el número de eventos especificado.</a:t>
            </a:r>
          </a:p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win:time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 (n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seconds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) </a:t>
            </a:r>
            <a:r>
              <a:rPr lang="es-ES" dirty="0"/>
              <a:t>Ventana deslizante según el periodo de tiempo especificado.</a:t>
            </a:r>
          </a:p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win:length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 (n) </a:t>
            </a:r>
            <a:r>
              <a:rPr lang="es-ES" dirty="0"/>
              <a:t>Ventana deslizante según el número de eventos especificado</a:t>
            </a:r>
          </a:p>
        </p:txBody>
      </p:sp>
    </p:spTree>
    <p:extLst>
      <p:ext uri="{BB962C8B-B14F-4D97-AF65-F5344CB8AC3E}">
        <p14:creationId xmlns:p14="http://schemas.microsoft.com/office/powerpoint/2010/main" val="217173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AD332-4B95-479E-A0B8-9A3EA309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210C09-E07F-40B5-871C-EE530674C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every a=A -&gt; (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timer:interval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(60 sec) and not B(id=a.id))</a:t>
            </a:r>
          </a:p>
          <a:p>
            <a:r>
              <a:rPr lang="es-ES" sz="2400" dirty="0"/>
              <a:t>Eventos A que no son seguidos de eventos B después de 60 segundos y el id de b debe ser igual que el de a.</a:t>
            </a:r>
          </a:p>
          <a:p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every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timer:at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(0, 7, *, *, *, 0)</a:t>
            </a:r>
          </a:p>
          <a:p>
            <a:r>
              <a:rPr lang="es-ES" sz="2400" dirty="0"/>
              <a:t>Todos los días a las 7 de la mañana.</a:t>
            </a:r>
          </a:p>
          <a:p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every a=A -&gt; b=B where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timer:within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(10 sec)</a:t>
            </a:r>
          </a:p>
          <a:p>
            <a:r>
              <a:rPr lang="es-ES" sz="2400" dirty="0"/>
              <a:t>Este patrón detecta cada evento A seguido por un evento B, que ocurre antes de 10 segundos.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52442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E5415-942F-4FFB-9DCE-A727ABE2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0A95E4-98DD-4E82-8213-AE6E7023B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Eventos simples</a:t>
            </a:r>
          </a:p>
          <a:p>
            <a:r>
              <a:rPr lang="es-ES" dirty="0"/>
              <a:t>Patrones</a:t>
            </a:r>
          </a:p>
          <a:p>
            <a:r>
              <a:rPr lang="es-ES" dirty="0"/>
              <a:t>Eventos complejos</a:t>
            </a:r>
          </a:p>
        </p:txBody>
      </p:sp>
    </p:spTree>
    <p:extLst>
      <p:ext uri="{BB962C8B-B14F-4D97-AF65-F5344CB8AC3E}">
        <p14:creationId xmlns:p14="http://schemas.microsoft.com/office/powerpoint/2010/main" val="309822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AB743-9B5C-4CB6-86D1-02939646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81D276-6068-4034-8BD0-AA7A8FB92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1406525"/>
            <a:ext cx="82581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9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D293B-7345-4507-818B-C6F5813F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 EPL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9F382E-6E6E-4723-A796-E469763E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017"/>
            <a:ext cx="10515600" cy="4351338"/>
          </a:xfrm>
        </p:spPr>
        <p:txBody>
          <a:bodyPr/>
          <a:lstStyle/>
          <a:p>
            <a:r>
              <a:rPr lang="es-ES" dirty="0"/>
              <a:t>Similar a lenguajes SQL: </a:t>
            </a:r>
            <a:r>
              <a:rPr lang="es-ES" i="1" dirty="0" err="1"/>
              <a:t>select</a:t>
            </a:r>
            <a:r>
              <a:rPr lang="es-ES" i="1" dirty="0"/>
              <a:t>, </a:t>
            </a:r>
            <a:r>
              <a:rPr lang="es-ES" i="1" dirty="0" err="1"/>
              <a:t>from</a:t>
            </a:r>
            <a:r>
              <a:rPr lang="es-ES" i="1" dirty="0"/>
              <a:t>, </a:t>
            </a:r>
            <a:r>
              <a:rPr lang="es-ES" i="1" dirty="0" err="1"/>
              <a:t>where</a:t>
            </a:r>
            <a:r>
              <a:rPr lang="es-ES" i="1" dirty="0"/>
              <a:t>, </a:t>
            </a:r>
            <a:r>
              <a:rPr lang="es-ES" i="1" dirty="0" err="1"/>
              <a:t>group</a:t>
            </a:r>
            <a:r>
              <a:rPr lang="es-ES" i="1" dirty="0"/>
              <a:t> </a:t>
            </a:r>
            <a:r>
              <a:rPr lang="es-ES" i="1" dirty="0" err="1"/>
              <a:t>by</a:t>
            </a:r>
            <a:r>
              <a:rPr lang="es-ES" i="1" dirty="0"/>
              <a:t>, </a:t>
            </a:r>
            <a:r>
              <a:rPr lang="es-ES" i="1" dirty="0" err="1"/>
              <a:t>order</a:t>
            </a:r>
            <a:r>
              <a:rPr lang="es-ES" i="1" dirty="0"/>
              <a:t> </a:t>
            </a:r>
            <a:r>
              <a:rPr lang="es-ES" i="1" dirty="0" err="1"/>
              <a:t>by</a:t>
            </a:r>
            <a:r>
              <a:rPr lang="es-ES" i="1" dirty="0"/>
              <a:t>.</a:t>
            </a:r>
          </a:p>
          <a:p>
            <a:r>
              <a:rPr lang="es-ES" dirty="0"/>
              <a:t>Tabla (BDD) ↔ Flujo de eventos.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CB55A5-3A3A-47A6-9425-08E81E08C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8625"/>
            <a:ext cx="74295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EDDC7-0D69-4391-BF67-29420D44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ESPER EPL – crear un evento simple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F2B95F-028E-44A5-A77A-AE409F704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600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create</a:t>
            </a:r>
            <a:r>
              <a:rPr lang="es-ES" sz="2600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 </a:t>
            </a:r>
            <a:r>
              <a:rPr lang="es-ES" sz="2600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schema</a:t>
            </a:r>
            <a:r>
              <a:rPr lang="es-ES" sz="2600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 </a:t>
            </a:r>
            <a:r>
              <a:rPr lang="es-ES" sz="2600" i="1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nombre </a:t>
            </a:r>
            <a:r>
              <a:rPr lang="es-ES" dirty="0"/>
              <a:t>crea un nuevo evento simple.</a:t>
            </a:r>
          </a:p>
          <a:p>
            <a:r>
              <a:rPr lang="es-ES" sz="2600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(</a:t>
            </a:r>
            <a:r>
              <a:rPr lang="es-ES" sz="2600" i="1" dirty="0" err="1">
                <a:solidFill>
                  <a:srgbClr val="0070C0"/>
                </a:solidFill>
                <a:latin typeface="OCR A Extended" panose="02010509020102010303" pitchFamily="50" charset="0"/>
              </a:rPr>
              <a:t>nombre_propiedad</a:t>
            </a:r>
            <a:r>
              <a:rPr lang="es-ES" sz="2600" i="1" dirty="0">
                <a:solidFill>
                  <a:srgbClr val="0070C0"/>
                </a:solidFill>
                <a:latin typeface="OCR A Extended" panose="02010509020102010303" pitchFamily="50" charset="0"/>
              </a:rPr>
              <a:t> tipo </a:t>
            </a:r>
          </a:p>
          <a:p>
            <a:pPr marL="0" indent="0">
              <a:buNone/>
            </a:pPr>
            <a:r>
              <a:rPr lang="es-ES" sz="2600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[,</a:t>
            </a:r>
            <a:r>
              <a:rPr lang="es-ES" sz="2600" i="1" dirty="0" err="1">
                <a:solidFill>
                  <a:srgbClr val="0070C0"/>
                </a:solidFill>
                <a:latin typeface="OCR A Extended" panose="02010509020102010303" pitchFamily="50" charset="0"/>
              </a:rPr>
              <a:t>nombre_propiedad</a:t>
            </a:r>
            <a:r>
              <a:rPr lang="es-ES" sz="2600" i="1" dirty="0">
                <a:solidFill>
                  <a:srgbClr val="0070C0"/>
                </a:solidFill>
                <a:latin typeface="OCR A Extended" panose="02010509020102010303" pitchFamily="50" charset="0"/>
              </a:rPr>
              <a:t> tipo </a:t>
            </a:r>
            <a:r>
              <a:rPr lang="es-ES" sz="2600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[,...]) </a:t>
            </a:r>
            <a:r>
              <a:rPr lang="es-ES" dirty="0"/>
              <a:t>se definen las propiedades del evento simple. </a:t>
            </a:r>
            <a:endParaRPr lang="es-ES" sz="2600" dirty="0">
              <a:solidFill>
                <a:schemeClr val="bg1">
                  <a:lumMod val="50000"/>
                </a:schemeClr>
              </a:solidFill>
              <a:latin typeface="OCR A Extended" panose="02010509020102010303" pitchFamily="50" charset="0"/>
            </a:endParaRPr>
          </a:p>
          <a:p>
            <a:r>
              <a:rPr lang="es-ES" sz="2600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[</a:t>
            </a:r>
            <a:r>
              <a:rPr lang="es-ES" sz="2600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inherits</a:t>
            </a:r>
            <a:r>
              <a:rPr lang="es-ES" sz="2600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 </a:t>
            </a:r>
            <a:r>
              <a:rPr lang="es-ES" sz="2600" i="1" dirty="0" err="1">
                <a:solidFill>
                  <a:srgbClr val="0070C0"/>
                </a:solidFill>
                <a:latin typeface="OCR A Extended" panose="02010509020102010303" pitchFamily="50" charset="0"/>
              </a:rPr>
              <a:t>nombre_evento</a:t>
            </a:r>
            <a:endParaRPr lang="es-ES" sz="2600" i="1" dirty="0">
              <a:solidFill>
                <a:srgbClr val="0070C0"/>
              </a:solidFill>
              <a:latin typeface="OCR A Extended" panose="02010509020102010303" pitchFamily="50" charset="0"/>
            </a:endParaRPr>
          </a:p>
          <a:p>
            <a:pPr marL="0" indent="0">
              <a:buNone/>
            </a:pPr>
            <a:r>
              <a:rPr lang="es-ES" sz="2600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[,</a:t>
            </a:r>
            <a:r>
              <a:rPr lang="es-ES" sz="2600" i="1" dirty="0" err="1">
                <a:solidFill>
                  <a:srgbClr val="0070C0"/>
                </a:solidFill>
                <a:latin typeface="OCR A Extended" panose="02010509020102010303" pitchFamily="50" charset="0"/>
              </a:rPr>
              <a:t>nombre_evento</a:t>
            </a:r>
            <a:r>
              <a:rPr lang="es-ES" sz="2600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] [,...]] </a:t>
            </a:r>
            <a:r>
              <a:rPr lang="es-ES" dirty="0"/>
              <a:t>se indican los eventos heredados.</a:t>
            </a:r>
            <a:endParaRPr lang="es-ES" sz="2600" dirty="0">
              <a:solidFill>
                <a:schemeClr val="bg1">
                  <a:lumMod val="50000"/>
                </a:schemeClr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7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B3592-7409-4D83-98B8-34E2EC3F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ESPER EPL – crear un evento complejo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B9BE75-331D-4EF1-85ED-8E46EF65C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insert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into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 </a:t>
            </a:r>
            <a:r>
              <a:rPr lang="es-ES" i="1" dirty="0">
                <a:solidFill>
                  <a:srgbClr val="0070C0"/>
                </a:solidFill>
                <a:latin typeface="OCR A Extended" panose="02010509020102010303" pitchFamily="50" charset="0"/>
              </a:rPr>
              <a:t>nombre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 </a:t>
            </a:r>
            <a:r>
              <a:rPr lang="es-ES" dirty="0"/>
              <a:t>creación de un flujo de eventos complejos (podrá formar parte de la implementación de otros patrones de eventos).</a:t>
            </a:r>
          </a:p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select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 </a:t>
            </a:r>
            <a:r>
              <a:rPr lang="es-ES" dirty="0"/>
              <a:t>propiedades de eventos seleccionadas.</a:t>
            </a:r>
          </a:p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from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 </a:t>
            </a:r>
            <a:r>
              <a:rPr lang="es-ES" dirty="0"/>
              <a:t>flujos de eventos requeridos.</a:t>
            </a:r>
          </a:p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from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pattern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 </a:t>
            </a:r>
            <a:r>
              <a:rPr lang="es-ES" dirty="0"/>
              <a:t>condiciones del patrón de eventos.</a:t>
            </a:r>
          </a:p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where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 </a:t>
            </a:r>
            <a:r>
              <a:rPr lang="es-ES" dirty="0"/>
              <a:t>condiciones de filtrado de eventos.</a:t>
            </a:r>
          </a:p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group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by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 </a:t>
            </a:r>
            <a:r>
              <a:rPr lang="es-ES" dirty="0"/>
              <a:t>expresiones de agrupación. </a:t>
            </a:r>
          </a:p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order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by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 </a:t>
            </a:r>
            <a:r>
              <a:rPr lang="es-ES" dirty="0"/>
              <a:t>expresiones de ordenación de eventos.</a:t>
            </a:r>
          </a:p>
        </p:txBody>
      </p:sp>
    </p:spTree>
    <p:extLst>
      <p:ext uri="{BB962C8B-B14F-4D97-AF65-F5344CB8AC3E}">
        <p14:creationId xmlns:p14="http://schemas.microsoft.com/office/powerpoint/2010/main" val="115896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E33BE-5BED-4DA6-AF61-36EF9E57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ESPER EPL – patrones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26B7CD-52C4-424D-A77A-F52383C53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every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 </a:t>
            </a:r>
            <a:r>
              <a:rPr lang="es-ES" dirty="0"/>
              <a:t>Selecciona cada evento que pertenece al tipo especificado. </a:t>
            </a:r>
          </a:p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every-distinct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 </a:t>
            </a:r>
            <a:r>
              <a:rPr lang="es-ES" dirty="0"/>
              <a:t>similar a 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Every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 </a:t>
            </a:r>
            <a:r>
              <a:rPr lang="es-ES" dirty="0"/>
              <a:t>pero eliminado los repetidos.</a:t>
            </a: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-&gt; </a:t>
            </a:r>
            <a:r>
              <a:rPr lang="es-ES" dirty="0"/>
              <a:t>Una expresión de patrón debe ser seguida por otra.</a:t>
            </a: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[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a:b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] </a:t>
            </a:r>
            <a:r>
              <a:rPr lang="es-ES" dirty="0"/>
              <a:t>Especifica el mínimo y máximo número de veces que una expresión de patrón debe ocurrir.</a:t>
            </a: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[n] </a:t>
            </a:r>
            <a:r>
              <a:rPr lang="es-ES" dirty="0"/>
              <a:t>Especifica el número de veces que una expresión de patrón debe ocurrir.</a:t>
            </a:r>
          </a:p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until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 </a:t>
            </a:r>
            <a:r>
              <a:rPr lang="es-ES" dirty="0"/>
              <a:t>Comprueba una expresión de patrón hasta que la condición se evalúa a verdadero. </a:t>
            </a:r>
          </a:p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while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 </a:t>
            </a:r>
            <a:r>
              <a:rPr lang="es-ES" dirty="0"/>
              <a:t>Comprueba una expresión de patrón mientras que la condición se evalúa a verdadero.</a:t>
            </a:r>
          </a:p>
        </p:txBody>
      </p:sp>
    </p:spTree>
    <p:extLst>
      <p:ext uri="{BB962C8B-B14F-4D97-AF65-F5344CB8AC3E}">
        <p14:creationId xmlns:p14="http://schemas.microsoft.com/office/powerpoint/2010/main" val="257020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181EF-E4EC-4FCD-84A8-D06452D7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584B69B-F12B-4F71-B7EF-E8BABEF4C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7140"/>
            <a:ext cx="62712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28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8D0A4-54A0-480E-B43C-3A7FF3DC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ESPER EPL – operadores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5C4B67-147E-48EB-AFE0-A767E3278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Lógicos </a:t>
            </a:r>
            <a:r>
              <a:rPr lang="es-ES" sz="2600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and, </a:t>
            </a:r>
            <a:r>
              <a:rPr lang="es-ES" sz="2600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or</a:t>
            </a:r>
            <a:r>
              <a:rPr lang="es-ES" sz="2600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, </a:t>
            </a:r>
            <a:r>
              <a:rPr lang="es-ES" sz="2600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not</a:t>
            </a:r>
            <a:endParaRPr lang="es-ES" sz="2600" dirty="0">
              <a:solidFill>
                <a:schemeClr val="bg1">
                  <a:lumMod val="50000"/>
                </a:schemeClr>
              </a:solidFill>
              <a:latin typeface="OCR A Extended" panose="02010509020102010303" pitchFamily="50" charset="0"/>
            </a:endParaRPr>
          </a:p>
          <a:p>
            <a:r>
              <a:rPr lang="es-ES" dirty="0"/>
              <a:t>Comparación</a:t>
            </a:r>
            <a:r>
              <a:rPr lang="es-ES" sz="2600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 =, !=, &gt;=, &lt;=, &lt;, &gt;</a:t>
            </a:r>
            <a:endParaRPr lang="es-ES" dirty="0"/>
          </a:p>
          <a:p>
            <a:r>
              <a:rPr lang="es-ES" dirty="0"/>
              <a:t>Aritméticos</a:t>
            </a:r>
            <a:r>
              <a:rPr lang="es-ES" sz="2600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 +, -, *, /, %</a:t>
            </a:r>
            <a:endParaRPr lang="es-ES" dirty="0"/>
          </a:p>
          <a:p>
            <a:r>
              <a:rPr lang="es-ES" dirty="0"/>
              <a:t>Funciones</a:t>
            </a:r>
            <a:r>
              <a:rPr lang="es-ES" sz="2600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 </a:t>
            </a:r>
            <a:r>
              <a:rPr lang="es-ES" sz="2600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avg</a:t>
            </a:r>
            <a:r>
              <a:rPr lang="es-ES" sz="2600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, </a:t>
            </a:r>
            <a:r>
              <a:rPr lang="es-ES" sz="2600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count</a:t>
            </a:r>
            <a:r>
              <a:rPr lang="es-ES" sz="2600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, </a:t>
            </a:r>
            <a:r>
              <a:rPr lang="es-ES" sz="2600" dirty="0" err="1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max</a:t>
            </a:r>
            <a:r>
              <a:rPr lang="es-ES" sz="2600" dirty="0">
                <a:solidFill>
                  <a:schemeClr val="bg1">
                    <a:lumMod val="50000"/>
                  </a:schemeClr>
                </a:solidFill>
                <a:latin typeface="OCR A Extended" panose="02010509020102010303" pitchFamily="50" charset="0"/>
              </a:rPr>
              <a:t>, min, sum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2951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550</Words>
  <Application>Microsoft Office PowerPoint</Application>
  <PresentationFormat>Panorámica</PresentationFormat>
  <Paragraphs>52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OCR A Extended</vt:lpstr>
      <vt:lpstr>Tema de Office</vt:lpstr>
      <vt:lpstr>Esper EPL</vt:lpstr>
      <vt:lpstr>Introducción</vt:lpstr>
      <vt:lpstr>Introducción</vt:lpstr>
      <vt:lpstr>Introducción a EPL</vt:lpstr>
      <vt:lpstr>ESPER EPL – crear un evento simple</vt:lpstr>
      <vt:lpstr>ESPER EPL – crear un evento complejo</vt:lpstr>
      <vt:lpstr>ESPER EPL – patrones</vt:lpstr>
      <vt:lpstr>Ejemplos</vt:lpstr>
      <vt:lpstr>ESPER EPL – operadores</vt:lpstr>
      <vt:lpstr>ESPER EPL - ventanas</vt:lpstr>
      <vt:lpstr>Ejemplos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Esper EPL</dc:title>
  <dc:creator>FERNANDO LUJÁN MARTÍNEZ</dc:creator>
  <cp:lastModifiedBy>FERNANDO LUJÁN MARTÍNEZ</cp:lastModifiedBy>
  <cp:revision>12</cp:revision>
  <dcterms:created xsi:type="dcterms:W3CDTF">2018-06-11T09:31:09Z</dcterms:created>
  <dcterms:modified xsi:type="dcterms:W3CDTF">2018-06-11T15:44:14Z</dcterms:modified>
</cp:coreProperties>
</file>