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Arimo" panose="020B0604020202020204"/>
      <p:regular r:id="rId17"/>
    </p:embeddedFont>
    <p:embeddedFont>
      <p:font typeface="Arimo Bold" panose="020B0704020202020204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w="95250" cap="flat">
            <a:solidFill>
              <a:srgbClr val="2D2D3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2431165" y="2599993"/>
            <a:ext cx="10718760" cy="328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Programación: Búsqueda y Ordenamiento</a:t>
            </a:r>
            <a:endParaRPr lang="en-US" sz="7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78912" y="6019468"/>
            <a:ext cx="10747189" cy="796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85"/>
              </a:lnSpc>
            </a:pPr>
            <a:r>
              <a:rPr lang="en-US" sz="456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Sistema de Gestión de Inventario</a:t>
            </a:r>
            <a:endParaRPr lang="en-US" sz="456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3416" cy="3790253"/>
            </a:xfrm>
            <a:custGeom>
              <a:avLst/>
              <a:gdLst/>
              <a:ahLst/>
              <a:cxnLst/>
              <a:rect l="l" t="t" r="r" b="b"/>
              <a:pathLst>
                <a:path w="1543416" h="3790253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7" name="AutoShape 7"/>
          <p:cNvSpPr/>
          <p:nvPr/>
        </p:nvSpPr>
        <p:spPr>
          <a:xfrm>
            <a:off x="14666595" y="9210675"/>
            <a:ext cx="1539000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diamond" w="lg" len="lg"/>
            <a:tailEnd type="arrow" w="med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338716" y="2214998"/>
            <a:ext cx="7667477" cy="7622126"/>
            <a:chOff x="0" y="0"/>
            <a:chExt cx="3264708" cy="32453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4708" cy="3245398"/>
            </a:xfrm>
            <a:custGeom>
              <a:avLst/>
              <a:gdLst/>
              <a:ahLst/>
              <a:cxnLst/>
              <a:rect l="l" t="t" r="r" b="b"/>
              <a:pathLst>
                <a:path w="3264708" h="3245398">
                  <a:moveTo>
                    <a:pt x="0" y="0"/>
                  </a:moveTo>
                  <a:lnTo>
                    <a:pt x="3264708" y="0"/>
                  </a:lnTo>
                  <a:lnTo>
                    <a:pt x="3264708" y="3245398"/>
                  </a:lnTo>
                  <a:lnTo>
                    <a:pt x="0" y="324539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9281808" y="2214998"/>
            <a:ext cx="7785557" cy="6057446"/>
            <a:chOff x="0" y="0"/>
            <a:chExt cx="3314985" cy="25791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14985" cy="2579178"/>
            </a:xfrm>
            <a:custGeom>
              <a:avLst/>
              <a:gdLst/>
              <a:ahLst/>
              <a:cxnLst/>
              <a:rect l="l" t="t" r="r" b="b"/>
              <a:pathLst>
                <a:path w="3314985" h="2579178">
                  <a:moveTo>
                    <a:pt x="0" y="0"/>
                  </a:moveTo>
                  <a:lnTo>
                    <a:pt x="3314985" y="0"/>
                  </a:lnTo>
                  <a:lnTo>
                    <a:pt x="3314985" y="2579178"/>
                  </a:lnTo>
                  <a:lnTo>
                    <a:pt x="0" y="2579178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281808" y="2148323"/>
            <a:ext cx="7502164" cy="5835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5"/>
              </a:lnSpc>
            </a:pPr>
            <a:r>
              <a:rPr lang="en-US" sz="28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-Ordenamiento flexible</a:t>
            </a:r>
            <a:r>
              <a:rPr lang="en-US" sz="2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</a:t>
            </a:r>
            <a:endParaRPr lang="en-US" sz="28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04520" lvl="1" indent="-302260" algn="just">
              <a:lnSpc>
                <a:spcPts val="383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Se logró ordenar la lista de productos usando dos algoritmos distintos: Quicksort y Mergesort.</a:t>
            </a:r>
            <a:endParaRPr lang="en-US" sz="28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04520" lvl="1" indent="-302260" algn="just">
              <a:lnSpc>
                <a:spcPts val="383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La ordenación puede realizarse por diferentes atributos: id, nombre, precio o cantidad.</a:t>
            </a:r>
            <a:endParaRPr lang="en-US" sz="28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35"/>
              </a:lnSpc>
            </a:pPr>
            <a:r>
              <a:rPr lang="en-US" sz="28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-Interfaz interactiva por consola</a:t>
            </a:r>
            <a:r>
              <a:rPr lang="en-US" sz="2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</a:t>
            </a:r>
            <a:endParaRPr lang="en-US" sz="28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04520" lvl="1" indent="-302260" algn="just">
              <a:lnSpc>
                <a:spcPts val="3835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La interacción mediante menú permitió al usuario manejar el inventario de forma intuitiva y guiada.</a:t>
            </a:r>
            <a:endParaRPr lang="en-US" sz="28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35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338716" y="2157848"/>
            <a:ext cx="6991316" cy="7933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0"/>
              </a:lnSpc>
            </a:pPr>
            <a:r>
              <a:rPr lang="en-US" sz="27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-Gestión del inventario</a:t>
            </a:r>
            <a:r>
              <a:rPr lang="en-US" sz="27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</a:t>
            </a:r>
            <a:endParaRPr lang="en-US" sz="27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582930" lvl="1" indent="-291465" algn="just">
              <a:lnSpc>
                <a:spcPts val="370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Se pudieron agregar, eliminar, modificar y mostrar productos correctamente.</a:t>
            </a:r>
            <a:endParaRPr lang="en-US" sz="27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700"/>
              </a:lnSpc>
            </a:pPr>
            <a:r>
              <a:rPr lang="en-US" sz="27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-Manejo automático de IDs</a:t>
            </a:r>
            <a:r>
              <a:rPr lang="en-US" sz="27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</a:t>
            </a:r>
            <a:endParaRPr lang="en-US" sz="27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582930" lvl="1" indent="-291465" algn="just">
              <a:lnSpc>
                <a:spcPts val="370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El sistema asigna automáticamente un ID único e incremental a cada producto nuevo, evitando duplicaciones y errores manuales.</a:t>
            </a:r>
            <a:endParaRPr lang="en-US" sz="27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700"/>
              </a:lnSpc>
            </a:pPr>
            <a:r>
              <a:rPr lang="en-US" sz="27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-Búsqueda funcional</a:t>
            </a:r>
            <a:r>
              <a:rPr lang="en-US" sz="27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</a:t>
            </a:r>
            <a:endParaRPr lang="en-US" sz="27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582930" lvl="1" indent="-291465" algn="just">
              <a:lnSpc>
                <a:spcPts val="370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La búsqueda lineal demostró ser efectiva para encontrar productos por ID en listas desordenadas.</a:t>
            </a:r>
            <a:endParaRPr lang="en-US" sz="27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582930" lvl="1" indent="-291465" algn="just">
              <a:lnSpc>
                <a:spcPts val="3700"/>
              </a:lnSpc>
              <a:buFont typeface="Arial" panose="020B0604020202020204"/>
              <a:buChar char="•"/>
            </a:pPr>
            <a:r>
              <a:rPr lang="en-US" sz="27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La búsqueda binaria, aunque no integrada en el menú, fue implementada correctamente y puede ser útil en listas previamente ordenadas.</a:t>
            </a:r>
            <a:endParaRPr lang="en-US" sz="27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70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028700" y="1038225"/>
            <a:ext cx="7031406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Resultados Obtenidos </a:t>
            </a:r>
            <a:endParaRPr lang="en-US" sz="40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641203" y="677037"/>
            <a:ext cx="3205600" cy="712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0"/>
              </a:lnSpc>
            </a:pPr>
            <a:r>
              <a:rPr lang="en-US" sz="48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Conclusión</a:t>
            </a:r>
            <a:endParaRPr lang="en-US" sz="48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43377" y="2115507"/>
            <a:ext cx="13844610" cy="7434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90"/>
              </a:lnSpc>
            </a:pPr>
            <a:r>
              <a:rPr lang="en-US" sz="3965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Se analizaron conceptos teóricos y se implementaron en un sistema práctico de gestión de inventario en Python. La búsqueda binaria mostró mejor rendimiento frente a la búsqueda lineal en listas ordenadas, y los algoritmos QuickSort y MergeSort permitieron ordenar datos eficazmente. Además, se destacó el uso de la programación orientada a objetos para mantener un código organizado y escalable. En conjunto, el proyecto fortaleció el conocimiento técnico y práctico, así como el pensamiento lógico y algorítmico.</a:t>
            </a:r>
            <a:endParaRPr lang="en-US" sz="3965" b="1">
              <a:solidFill>
                <a:srgbClr val="FFFFFF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  <a:p>
            <a:pPr algn="just">
              <a:lnSpc>
                <a:spcPts val="539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144000" y="-102870"/>
            <a:ext cx="9314578" cy="10389870"/>
            <a:chOff x="0" y="0"/>
            <a:chExt cx="3397983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7983" cy="3790253"/>
            </a:xfrm>
            <a:custGeom>
              <a:avLst/>
              <a:gdLst/>
              <a:ahLst/>
              <a:cxnLst/>
              <a:rect l="l" t="t" r="r" b="b"/>
              <a:pathLst>
                <a:path w="3397983" h="379025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253361" y="4002542"/>
            <a:ext cx="7064946" cy="1140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5"/>
              </a:lnSpc>
            </a:pPr>
            <a:r>
              <a:rPr lang="en-US" sz="7625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Índice</a:t>
            </a:r>
            <a:endParaRPr lang="en-US" sz="7625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625515" y="2281555"/>
            <a:ext cx="6633785" cy="640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40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Introducción</a:t>
            </a:r>
            <a:endParaRPr lang="en-US" sz="40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7280"/>
              </a:lnSpc>
            </a:pPr>
            <a:r>
              <a:rPr lang="en-US" sz="40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Marco Teórico</a:t>
            </a:r>
            <a:endParaRPr lang="en-US" sz="40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7280"/>
              </a:lnSpc>
            </a:pPr>
            <a:r>
              <a:rPr lang="en-US" sz="40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Caso Práctico</a:t>
            </a:r>
            <a:endParaRPr lang="en-US" sz="40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7280"/>
              </a:lnSpc>
            </a:pPr>
            <a:r>
              <a:rPr lang="en-US" sz="40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Resultados Obtenidos</a:t>
            </a:r>
            <a:endParaRPr lang="en-US" sz="40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7280"/>
              </a:lnSpc>
            </a:pPr>
            <a:r>
              <a:rPr lang="en-US" sz="40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Conclusiones</a:t>
            </a:r>
            <a:endParaRPr lang="en-US" sz="40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l">
              <a:lnSpc>
                <a:spcPts val="7280"/>
              </a:lnSpc>
            </a:pPr>
          </a:p>
          <a:p>
            <a:pPr algn="l">
              <a:lnSpc>
                <a:spcPts val="728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8734711" y="2281555"/>
            <a:ext cx="1167193" cy="547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80"/>
              </a:lnSpc>
            </a:pPr>
            <a:r>
              <a:rPr lang="en-US" sz="400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01</a:t>
            </a:r>
            <a:endParaRPr lang="en-US" sz="400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r">
              <a:lnSpc>
                <a:spcPts val="7280"/>
              </a:lnSpc>
            </a:pPr>
            <a:r>
              <a:rPr lang="en-US" sz="400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02</a:t>
            </a:r>
            <a:endParaRPr lang="en-US" sz="400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r">
              <a:lnSpc>
                <a:spcPts val="7280"/>
              </a:lnSpc>
            </a:pPr>
            <a:r>
              <a:rPr lang="en-US" sz="400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03</a:t>
            </a:r>
            <a:endParaRPr lang="en-US" sz="400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r">
              <a:lnSpc>
                <a:spcPts val="7280"/>
              </a:lnSpc>
            </a:pPr>
            <a:r>
              <a:rPr lang="en-US" sz="400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04</a:t>
            </a:r>
            <a:endParaRPr lang="en-US" sz="400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r">
              <a:lnSpc>
                <a:spcPts val="7280"/>
              </a:lnSpc>
            </a:pPr>
            <a:r>
              <a:rPr lang="en-US" sz="400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05</a:t>
            </a:r>
            <a:endParaRPr lang="en-US" sz="400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r">
              <a:lnSpc>
                <a:spcPts val="72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70578" y="-102870"/>
            <a:ext cx="9952212" cy="10389870"/>
            <a:chOff x="0" y="0"/>
            <a:chExt cx="3630594" cy="3790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0594" cy="3790253"/>
            </a:xfrm>
            <a:custGeom>
              <a:avLst/>
              <a:gdLst/>
              <a:ahLst/>
              <a:cxnLst/>
              <a:rect l="l" t="t" r="r" b="b"/>
              <a:pathLst>
                <a:path w="3630594" h="3790253">
                  <a:moveTo>
                    <a:pt x="0" y="0"/>
                  </a:moveTo>
                  <a:lnTo>
                    <a:pt x="3630594" y="0"/>
                  </a:lnTo>
                  <a:lnTo>
                    <a:pt x="3630594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50288" y="426720"/>
            <a:ext cx="7031406" cy="69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5"/>
              </a:lnSpc>
            </a:pPr>
            <a:r>
              <a:rPr lang="en-US" sz="46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Introducción </a:t>
            </a:r>
            <a:endParaRPr lang="en-US" sz="46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1637" y="1537861"/>
            <a:ext cx="8802363" cy="72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5"/>
              </a:lnSpc>
            </a:pPr>
          </a:p>
          <a:p>
            <a:pPr algn="just">
              <a:lnSpc>
                <a:spcPts val="4765"/>
              </a:lnSpc>
            </a:pPr>
            <a:r>
              <a:rPr lang="en-US" sz="3505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 En programación, los algoritmos de búsqueda y ordenamiento son herramientas fundamentales que permiten localizar datos específicos y organizarlos de forma eficiente. </a:t>
            </a:r>
            <a:endParaRPr lang="en-US" sz="3505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4765"/>
              </a:lnSpc>
            </a:pPr>
            <a:r>
              <a:rPr lang="en-US" sz="3505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   Se aplican en bases de datos, sistemas de archivos, aplicaciones web y mucho más. El rendimiento de un sistema puede depender directamente del algoritmo elegido.</a:t>
            </a:r>
            <a:endParaRPr lang="en-US" sz="3505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476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66800" y="1575368"/>
            <a:ext cx="14461209" cy="7895476"/>
            <a:chOff x="0" y="0"/>
            <a:chExt cx="3518720" cy="1921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1921137"/>
            </a:xfrm>
            <a:custGeom>
              <a:avLst/>
              <a:gdLst/>
              <a:ahLst/>
              <a:cxnLst/>
              <a:rect l="l" t="t" r="r" b="b"/>
              <a:pathLst>
                <a:path w="3518720" h="1921137">
                  <a:moveTo>
                    <a:pt x="0" y="0"/>
                  </a:moveTo>
                  <a:lnTo>
                    <a:pt x="3518720" y="0"/>
                  </a:lnTo>
                  <a:lnTo>
                    <a:pt x="3518720" y="1921137"/>
                  </a:lnTo>
                  <a:lnTo>
                    <a:pt x="0" y="1921137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104900" y="1575368"/>
            <a:ext cx="3492" cy="7895476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76426" y="449320"/>
            <a:ext cx="7031406" cy="68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4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Marco Teórico </a:t>
            </a:r>
            <a:endParaRPr lang="en-US" sz="4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09030" y="1822694"/>
            <a:ext cx="8524589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0"/>
              </a:lnSpc>
            </a:pPr>
            <a:r>
              <a:rPr lang="en-US" sz="300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¿Qué es la búsqueda?</a:t>
            </a:r>
            <a:endParaRPr lang="en-US" sz="300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09030" y="2375535"/>
            <a:ext cx="13404961" cy="6825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0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Se refiere al proceso de localizar un elemento dentro de un conjunto de datos. Es fundamental para acceder rápidamente a información específica en listas, arreglos, bases de datos, entre otros.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ipos de Búsqueda: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Búsqueda Lineal: 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Recorre todos los elementos uno por uno hasta encontrar el deseado. Es simple pero lenta en listas grandes.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Búsqueda Binaria: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Requiere que la lista esté ordenada. Divide la lista a la mitad en cada paso para localizar el elemento.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Hashing: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Utiliza una función hash para acceder directamente a la ubicación del elemento.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Interpolación: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Estima la posición del dato basándose en su valor, útil para datos distribuidos uniformemente.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902563" y="1856074"/>
          <a:ext cx="16482874" cy="8160963"/>
        </p:xfrm>
        <a:graphic>
          <a:graphicData uri="http://schemas.openxmlformats.org/drawingml/2006/table">
            <a:tbl>
              <a:tblPr/>
              <a:tblGrid>
                <a:gridCol w="6189594"/>
                <a:gridCol w="4356545"/>
                <a:gridCol w="5936735"/>
              </a:tblGrid>
              <a:tr h="1138792"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Característica 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Búsqueda Lineal 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Búsqueda Binaria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997"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Lista requerida 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No requiere una lista ordenada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Requiere una lista ordenada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997"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Método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Recorre todos los elementos uno a uno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Divide repetidamente la lista por la mitad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8997"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Complejidad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O(n)-recorre toda la lista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0(log n)-divide y reduce el problema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2590"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Uso típico 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Listas pequeñas 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Listas grandes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2590">
                <a:tc>
                  <a:txBody>
                    <a:bodyPr rtlCol="0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FFFFFF"/>
                          </a:solidFill>
                          <a:latin typeface="Arimo Bold" panose="020B0704020202020204"/>
                          <a:ea typeface="Arimo Bold" panose="020B0704020202020204"/>
                          <a:cs typeface="Arimo Bold" panose="020B0704020202020204"/>
                          <a:sym typeface="Arimo Bold" panose="020B0704020202020204"/>
                        </a:rPr>
                        <a:t>Implementación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Simple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Arimo" panose="020B0604020202020204"/>
                          <a:ea typeface="Arimo" panose="020B0604020202020204"/>
                          <a:cs typeface="Arimo" panose="020B0604020202020204"/>
                          <a:sym typeface="Arimo" panose="020B0604020202020204"/>
                        </a:rPr>
                        <a:t>Complejo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776426" y="449320"/>
            <a:ext cx="9086005" cy="68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4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Comparación entre Binaria y Lineal</a:t>
            </a:r>
            <a:endParaRPr lang="en-US" sz="4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66800" y="1575368"/>
            <a:ext cx="14461209" cy="7895476"/>
            <a:chOff x="0" y="0"/>
            <a:chExt cx="3518720" cy="1921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18720" cy="1921137"/>
            </a:xfrm>
            <a:custGeom>
              <a:avLst/>
              <a:gdLst/>
              <a:ahLst/>
              <a:cxnLst/>
              <a:rect l="l" t="t" r="r" b="b"/>
              <a:pathLst>
                <a:path w="3518720" h="1921137">
                  <a:moveTo>
                    <a:pt x="0" y="0"/>
                  </a:moveTo>
                  <a:lnTo>
                    <a:pt x="3518720" y="0"/>
                  </a:lnTo>
                  <a:lnTo>
                    <a:pt x="3518720" y="1921137"/>
                  </a:lnTo>
                  <a:lnTo>
                    <a:pt x="0" y="1921137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104900" y="1575368"/>
            <a:ext cx="3492" cy="7895476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76426" y="449320"/>
            <a:ext cx="7031406" cy="68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4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Complejidad algorítmica </a:t>
            </a:r>
            <a:endParaRPr lang="en-US" sz="4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0949" y="1546793"/>
            <a:ext cx="13404961" cy="1022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0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La complejidad algorítmica es una herramienta fundamental para evaluar la eficiencia de un algoritmo. Se expresa comúnmente mediante la notación Big-O, que describe cómo crece el tiempo de ejec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u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ó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 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en función del tamaño de la entrada. 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Esta notación permite identificar el peor caso posible, lo cual es útil para comparar diferentes algoritmos y elegir el más adecuado para cada situación.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Tipos de complejidad: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70"/>
              </a:lnSpc>
            </a:p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O(1): tiempo constante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O(n): tiempo lineal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O(log n): tiempo logarítmico 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O(n²): tiempo cuadrático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66800" y="1575368"/>
            <a:ext cx="15523933" cy="7895476"/>
            <a:chOff x="0" y="0"/>
            <a:chExt cx="3777303" cy="1921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7303" cy="1921137"/>
            </a:xfrm>
            <a:custGeom>
              <a:avLst/>
              <a:gdLst/>
              <a:ahLst/>
              <a:cxnLst/>
              <a:rect l="l" t="t" r="r" b="b"/>
              <a:pathLst>
                <a:path w="3777303" h="1921137">
                  <a:moveTo>
                    <a:pt x="0" y="0"/>
                  </a:moveTo>
                  <a:lnTo>
                    <a:pt x="3777303" y="0"/>
                  </a:lnTo>
                  <a:lnTo>
                    <a:pt x="3777303" y="1921137"/>
                  </a:lnTo>
                  <a:lnTo>
                    <a:pt x="0" y="1921137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104900" y="1575368"/>
            <a:ext cx="6548" cy="7895476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76426" y="449320"/>
            <a:ext cx="7031406" cy="68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4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Marco Teórico </a:t>
            </a:r>
            <a:endParaRPr lang="en-US" sz="4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08760" y="1859280"/>
            <a:ext cx="8524875" cy="4356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630"/>
              </a:lnSpc>
            </a:pPr>
            <a:r>
              <a:rPr lang="en-US" sz="3000">
                <a:solidFill>
                  <a:srgbClr val="FF914D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¿Qué es el ordenamiento?</a:t>
            </a:r>
            <a:endParaRPr lang="en-US" sz="3000">
              <a:solidFill>
                <a:srgbClr val="FF914D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09030" y="2375535"/>
            <a:ext cx="14680230" cy="8282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70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El ordenamiento consiste en organizar datos de acuerdo a un criterio determinado (numérico, alfabético, etc.). Permite mejorar la legibilidad, el análisis y especialmente la eficiencia de las búsquedas.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70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ipos de Ordenamiento: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Bubble Sort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 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Compara pares de elementos adyacentes y los intercambia si están en el orden incorrecto. Simple pero poco eficiente.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Selection Sort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 Selecciona el menor elem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nto y lo coloc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 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al 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ini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cio. Más eficiente que Bubble en algunos casos.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Insertion Sort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 Inserta cada elemento en su posición correcta dentro de la lista ordenada. Eficiente en listas pequeñas.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QuickSort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 Divide y conquista. Usa un pivote para dividir la lista y ordena recursivamente.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690880" lvl="1" indent="-345440" algn="just">
              <a:lnSpc>
                <a:spcPts val="3870"/>
              </a:lnSpc>
              <a:buFont typeface="Arial" panose="020B0604020202020204"/>
              <a:buChar char="•"/>
            </a:pP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</a:t>
            </a:r>
            <a:r>
              <a:rPr lang="en-US" sz="3200" b="1">
                <a:solidFill>
                  <a:srgbClr val="FFFFFF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ergeSort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:</a:t>
            </a: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Divide la lista en partes, las ordena y luego las fusiona. Muy eficiente para listas grandes.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  <a:p>
            <a:pPr algn="just">
              <a:lnSpc>
                <a:spcPts val="387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66800" y="1575368"/>
            <a:ext cx="15523933" cy="7092530"/>
            <a:chOff x="0" y="0"/>
            <a:chExt cx="3777303" cy="17257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77303" cy="1725763"/>
            </a:xfrm>
            <a:custGeom>
              <a:avLst/>
              <a:gdLst/>
              <a:ahLst/>
              <a:cxnLst/>
              <a:rect l="l" t="t" r="r" b="b"/>
              <a:pathLst>
                <a:path w="3777303" h="1725763">
                  <a:moveTo>
                    <a:pt x="0" y="0"/>
                  </a:moveTo>
                  <a:lnTo>
                    <a:pt x="3777303" y="0"/>
                  </a:lnTo>
                  <a:lnTo>
                    <a:pt x="3777303" y="1725763"/>
                  </a:lnTo>
                  <a:lnTo>
                    <a:pt x="0" y="172576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1104900" y="1575368"/>
            <a:ext cx="6548" cy="7092530"/>
          </a:xfrm>
          <a:prstGeom prst="line">
            <a:avLst/>
          </a:prstGeom>
          <a:ln w="76200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776426" y="449320"/>
            <a:ext cx="7031406" cy="68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sz="45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¿Por qué son importantes?</a:t>
            </a:r>
            <a:endParaRPr lang="en-US" sz="45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6485" y="1808749"/>
            <a:ext cx="11822684" cy="6587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399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Eficiencia: Optimizar el acceso y manipulación de datos mejora el tiempo de ejecución, especialmente con grandes volúmenes de inf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or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mación.</a:t>
            </a:r>
            <a:endParaRPr lang="en-US" sz="33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12470" lvl="1" indent="-356235" algn="just">
              <a:lnSpc>
                <a:spcPts val="399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Organización: Facilitan estructurar y presentar 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lo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da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os de forma clar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 y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coherente, simplificando su análisis.</a:t>
            </a:r>
            <a:endParaRPr lang="en-US" sz="33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12470" lvl="1" indent="-356235" algn="just">
              <a:lnSpc>
                <a:spcPts val="399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calab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lidad: Se adaptan a distintos tamaños de conjuntos de datos, desde pequeños hasta muy grandes.</a:t>
            </a:r>
            <a:endParaRPr lang="en-US" sz="33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12470" lvl="1" indent="-356235" algn="just">
              <a:lnSpc>
                <a:spcPts val="399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ecisión: Aseguran resultados exactos y relevantes, evitando errores en la recuperación de información.</a:t>
            </a:r>
            <a:endParaRPr lang="en-US" sz="33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marL="712470" lvl="1" indent="-356235" algn="just">
              <a:lnSpc>
                <a:spcPts val="399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V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er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sa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</a:t>
            </a:r>
            <a:r>
              <a:rPr lang="en-US" sz="33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ilidad: Son aplicables en múltiples áreas, como bases de datos, sistemas de archivos, aplicaciones web y motores de búsqueda.</a:t>
            </a:r>
            <a:endParaRPr lang="en-US" sz="33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38225"/>
            <a:ext cx="7031406" cy="59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40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Caso Práctico</a:t>
            </a:r>
            <a:endParaRPr lang="en-US" sz="40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393645" y="2282448"/>
            <a:ext cx="14612169" cy="2319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5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Se desarrolló una aplicación en Python para gestionar un inventario de productos. El programa permite al usuario agregar, eliminar, modificar y visualizar productos. Cada producto se representa mediante una clase que almacena su ID, nombre, precio y cantidad.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645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393645" y="4749224"/>
            <a:ext cx="14612169" cy="3234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5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El sistema implementa algoritmos de búsqueda (lineal y binaria) y de ordenamiento (QuickSort y MergeSort), permitiendo localizar productos por nombre, ID, precio o cantidad y ordenarlos según cualquiera de esos atributos. Además, el inventario incluye un menú interactivo para facilitar su uso en consola.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645"/>
              </a:lnSpc>
            </a:pPr>
          </a:p>
          <a:p>
            <a:pPr algn="just">
              <a:lnSpc>
                <a:spcPts val="3645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1393645" y="7428545"/>
            <a:ext cx="14612169" cy="2777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5"/>
              </a:lnSpc>
            </a:pPr>
            <a:r>
              <a:rPr lang="en-US" sz="3200">
                <a:solidFill>
                  <a:srgbClr val="FFFFFF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Estas funcionalidades simulan un entorno real donde es crucial tener un control eficiente de los datos, demostrando cómo la programación orientada a objetos y los algoritmos adecuados mejoran la gestión de información.</a:t>
            </a:r>
            <a:endParaRPr lang="en-US" sz="3200">
              <a:solidFill>
                <a:srgbClr val="FFFFFF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  <a:p>
            <a:pPr algn="just">
              <a:lnSpc>
                <a:spcPts val="3645"/>
              </a:lnSpc>
            </a:pPr>
          </a:p>
          <a:p>
            <a:pPr algn="just">
              <a:lnSpc>
                <a:spcPts val="3645"/>
              </a:lnSpc>
            </a:pPr>
          </a:p>
          <a:p>
            <a:pPr algn="just">
              <a:lnSpc>
                <a:spcPts val="364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5707</Words>
  <Application>WPS Presentation</Application>
  <PresentationFormat>On-screen Show (4:3)</PresentationFormat>
  <Paragraphs>158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Arimo</vt:lpstr>
      <vt:lpstr>Arial</vt:lpstr>
      <vt:lpstr>Arimo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búsqueda y ordenamiento</dc:title>
  <dc:creator/>
  <cp:lastModifiedBy>ferco</cp:lastModifiedBy>
  <cp:revision>2</cp:revision>
  <dcterms:created xsi:type="dcterms:W3CDTF">2006-08-16T00:00:00Z</dcterms:created>
  <dcterms:modified xsi:type="dcterms:W3CDTF">2025-06-09T03:48:31Z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220220ACCAD142FD87DE1CE06619C2C3_12</vt:lpwstr>
  </property>
  <property fmtid="{D5CDD505-2E9C-101B-9397-08002B2CF9AE}" pid="3" name="KSOProductBuildVer">
    <vt:lpwstr>2058-12.2.0.21179</vt:lpwstr>
  </property>
</Properties>
</file>