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Unsupervised Machine learning With Clustering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Cases Study Online Retail </a:t>
            </a:r>
            <a:r>
              <a:rPr lang="en-AU" dirty="0" smtClean="0"/>
              <a:t>Clean</a:t>
            </a:r>
          </a:p>
          <a:p>
            <a:r>
              <a:rPr lang="en-AU" dirty="0" smtClean="0"/>
              <a:t>By: </a:t>
            </a:r>
            <a:r>
              <a:rPr lang="en-AU" dirty="0" err="1" smtClean="0"/>
              <a:t>Ferdiansyah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0172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Cek Outlier</a:t>
            </a:r>
          </a:p>
          <a:p>
            <a:r>
              <a:rPr lang="en-US" dirty="0" err="1" smtClean="0"/>
              <a:t>Membuang</a:t>
            </a:r>
            <a:r>
              <a:rPr lang="en-US" dirty="0" smtClean="0"/>
              <a:t> Outlier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rwAAAGwCAMAAAB8TkaXAAAAY1BMVEUAAAAAADoAAGYAOpAAZrY6AAA6ADo6Ojo6OpA6kNtmAABmADpmZgBmkJBmtrZmtv+QOgCQkGaQtpCQ27aQ2/+2ZgC225C2/7a2///bkDrb2//b////tmb/25D//7b//9v///8W0tayAAAACXBIWXMAAA7DAAAOwwHHb6hkAAAQIklEQVR4nO3dgVbjyHaF4d3TMLkwyYUkkFynoan3f8pYkkWLHoTlo2NtSfV/a01NL9jr1EEuZFmASwXYKLkbAKLkbgCIkrsBIEruBoAouRsAouRuAIiSuwEgSu4GgCi5GwCi5G4AiJK7ASBK7gaAKLkbAKLkbgCIkrsBIEruBoAouRsAouRuAIiSuwEgSu4GgCi5GwCi5G4AiJK7ASBK7gaAKLkbAKLkbgCIkrsBIEruBoAouRsAouRuAIiSuwEgSu4GgCi5GwCi5G4AiJK7ASBK7gaAKLkbAKLkbgCIkrsBIErJ5YDZXIs3txxqpPSgpRxqpPRg6+2xO6//8a+UcsAnlB5sHHTX/eOl/8escsBnlB4szXn3fckevv+YXQ74lNKDRz/vH/p/voxcOFxSDviU0oOFMy+WofRg46DTqZdr3ppccOc1Z770YOvnfXe3YeS8y+LdI5WFH9fJk00OWsrBT4NxyRkzg19Xufgne9gKDcYlZ8wM/vIifXvKK4d102BccsbMYOtZunv9x4/hTbM55bAFKru45n0+vlB7bs+63CqryC7uNrTn29c/m8XLDylwNUoPlmbxNnd33/6vcObFFSk92Dj059tuGc8tB3xG6cHWobvN8KKR12ssXsyn9KClHGqk9KClHGqk9KClHGqk9KClHGqk9KClHGqk9KClHGqk9KClHGqk9KClHGqk9KClHGqk9KClHGqk9KClHGqk9KClHGqk9KClHGqk9KClHGqk9KClHGqk9KClHNZgF3/Dtnw5rIDKLv56ePFy8NNgXHLGzKClHPw0GJecMTNoKQc/DcYlZ8wMWsphBVS45sVWcbcBmEjpQUs51EjpQUs51EjpQUs51EjpQUs51EjpwdK/vd4L27fiqpQeLKfF2765Ke+MjutRerB0i/e0bHl/XlyN0oOlW7yvt+3i5Z3RcTVKDxbOvFiG0oOl3//ypvDO6LgmpQc7x/X77Wl862EWL+ZTetBSDjVSevDrKmzfijRKD7YOx+XZvWDjbgOuRenBRrMZ0M/75hUbixdXo/Tg0dtju4ng4/cfLF5cj9KD5dcPhZ+//2Dx4mqUHiz9mffo+YbFG8WL2rOUHmz0S/bn/djvlV1UrkYqHKRzlB5sHU77tr49snhDNBgxQulBS7nd0WDECKUHLeV2R4MRI5QetJTbHxUO0jlKD1rK7RB3G85SetBSDjVSetBSDjVSetBSDjVSetBSDjVSetBSDjVSetBSDjVSetBSDjVSetBSDjVSetBSDjVSetBSDjVSetBSDjVSetBSDjVSetBSDjVSetBSDjVSetBSDjVSetBSDjVSetBSDjVSetBSDjVSetBSbof4M6CzlB60lNsfFQ7SOUoPWsrtjgYjRig9aCm3OxqMGKH0oKXc7mgwYoTSg5Zy+6PCQTpH6cHW22O38wR7D4dxt+EspQcbh34Lq9G9rC4qB3xG6cEyeHNpdsDEFSk9WD7s9c7ew7gapQcLZ14sQ+nBRv/G6Fzz4oqUHmx1W2dLI+ddFi8SKD1oKYcaKT34dRX2HkYapQdb7D2M61N6sMHew1iA0oOFvYexDKUHC3sPYxlKDxb2HsYylB5ssPcwFqD0YIu9h3F9Sg9ayqFGSg9ayqFGSg9ayqFGSg9ayqFGSg9ayqFGSg9ayqFGSg9ayqFGSg9ayqFGSg9ayqFGSg9ayqFGSg9ayqFGSg9ayqFGSg9ayqFGSg9ayqFGSg9ayqFGSg9ayqFGSg9ayqFGSg9ayqFGSg9ayqFGSg9ayqFGSg9ayqFGSg9ayqFGSg9ayqFGSg9ayqFGSg9ayqFGSg9ayqFGSg9ayqFGSg9ayqFGSg+W5s0hm7c4fWHvYVyV0oPltHjb7QMHe2HGywGfUnqwdIv3tGzZARNXo/Rg6Rbv6227eNl7GFej9GDhzItlKD1Y+s1bb0r/0m1mOeBTSg92juv329P4vtks3rPYJfQspQct5fZHhYN0jtKDX1dh7+FpNBgxQulBS7nd0WDECKUHLeV2R4MRI5QeLP3dhg73eWNUOEjnKD3YGN07MFauSrwuOEvpwdbb401mOeATSg92XjTyGzmxcsDfKT1oKYcaKT1oKYcaKT1oKYcaKT1oKYcaKT1oKYcaKT1oKYcaKT1oKYcaKT1oKYcaKT1oKYc1WPon2pNnmxy0lMMKqCz8uE6ebHLQUg5+GoxLzpgZtJSDnwbjkjNmBi3l4KfBuOSMmUFLOayACte82CruNgATKT1oKYcaKT1oKYcaKT1oKYcaKT1oKYcaKT1oKYcaKT1oKYcaKT1oKYcaKT1oKYcaKT1oKYcaKT1oKYcaKT1oKYcaKT1oKYcaKT1oKYcaKT3Yenv88q2lWbxIoPRg49BvYTW6l9VF5YDPKD1YmvPu+5JlB8wo3hn9LKUHy4e93tl7OEiFg3SO0oOFM28CDUaMUHqwcejf1J9r3iANRoxQerDVb2Y1ct7lYTlHgxEjlB60lNsf9rg9T+nBr6uw9/BEHKTzlB60lNsdDUaMUHrQUm53NBgxQunBwt7DCTQYMULpwQZ7D8/GNe95Sg+22Ht4LhbveUoPdth7eB4NRoxQetBSbnc0GDeDd4lEQ4NxK1R4f140VLZ2kDQYl5wxM2gpt0Obe72mwbjkjJlBSzn4qf1+06IzZgct5bACKlzzYps482KzNBiXnDEzaCkHPw3GJWfMDFrKYQVUuObFVvETNmAipQct5VAjpQct5VAjpQct5VAjpQct5VAjpQct5bAG3G3AVqlwnxfbpMG45IyZQUs5+GkwLjljZtBSDn4ajEvOmBm0lMMKLP7X+pMnmxy0lMMKsHixVe3CXXT1Tp5rctBSDn4ajEvOmBm0lNsh/np44oyZQUu5/VHZ2kHisgEdDcat4AUbWsv/KW4CfrcBjeWfgzdI6UFLud3Z5LYznHnR2OLiVeG3ylA2+YJNg3HJGTODlnK7s8EzrwbjkjNmBkuzG1Cz4/DL+F5ALN5zWLyTZ8wMltPibfd7/3k/sjXFJeVqtMW7DSp7uOZtFu9p2R5Gts6+pFyNuM87Zb70YOkW7+ttu3hfPl44sPfwRBqMW6HCmRcNla0dJA3GJWfMDJZ++9ab0r90m1muTpt7dtJgXHLGzGDnuH6/PZUXjaxdFu/+LH+ZPnmuyUFLOawAv1WGrVr+lfjkuSYHLeV2iGveiTNmBi3l9kdlaweJa150NvhDCv4MCJ0N/niYa150NBg3gssGdDb4Q3QuG9DZ5OLlsgENFu+UGdODlnK7s8XFyzUvWhqMG8E1LzqceSfNmB20lNudLS5ernnRYvFOmTE9aCm3O5tcvIVrXpRtvmDjmjdSK0liS7OtsKVzuGy4koWnm4/FO2XG9KCl3Mqmm4/FO2XG9KCl3Mqmm2+Li5dr3utYeLr5NBg3grsN6GzxzMtlA1os3ikzpgct5XaHxTtlxvSgpdzKppuPxTtlxvSgpdzKpptPg3EjWLxXsvB083HmnTJjetBSbmXTzcfinTJjetBSbmXTzcfinTJjetBSbndYvFNmTA9ayu2OBuNGsHjR4cw7Zcb0oKXcyqabj8U7Zcb0YG45rUzuUfjq6+6HzVj4CJUNLN7caefSchNp4d8vnG03i/ftsftKZm/fetm0V6dlJ1psugx7WbyHfheg0e2Appa7aNrr06IzLTdbhp0s3rfH9yU7dxPBS6ZdgLLqbO0afJUtTy51yZyD7bLnbt96ybQL0E7nyrD4txNn3stoSmZlNtjylJ4nPhqXBRsHnU69NV7zTsksSFMya5P3pV0WbHW7D0sj591d3+d1t/i7fbbctj0xxw8pOvtseaOUHswt537kf7e9lsMP0fopPZhbLnnaueRuAANKD+aWS552LrkbwIDSg7nl3E+6v8s9CphF6UFLuZVNh0UoPbh8Oc6qlVJ60FIONVJ60FIONVJ60FIONVJ60FIONVJ60FIONVJ60FIONVJ60FIONVJ60FIONVJ60FIONVJ60FIONVJ6cGI5YDbT4l2Y3A0EyN3A5eRuYITcDcwidwMBcjdwObkbGCF3A7PI3UCA3A1cTu4GRsjdwCxyNxAgdwOXk7uBEXI3MIvcDQTI3cDl5G5ghNwNzCJ3AwFyN3A5uRsYIXcDs8jdQIDcDVxO7gZGyN3ALHI3ECB3A5eTu4ERcjcwi9wNBMjdwOXkbmCE3A0AUXI3AETJ3QAQJXcDQJTcDQBRcjcARMndABAldwNAlNwNAFFyNwBEyd0AECV3A0CU3A0AUXI3sDcHje0Oun0vD+czS5K7gZ35eb/bpTvcOH0d5G5gZ1b3ACda3dcmdwPn/fzrP/XHv5rn4+4JufnHzen/d80h/ee92h29u088t5+78fT6eiv98b9/b/jbf/351D727bC2zl9vm0bumuabbl4+a++u/dq+/yjPaj/YPir/7jzW21i8980+3YdvT8fDd9f9o3ly7j/w8/74j8Ppv+MnXo7r5u3RdY5oFudvDT8fG3rRt1+Ld3Wdv942TbTfcG2vzZdw87G9rt9jb813WNfv8Yv0HuttLN67/lryeLD6i8qPH3i9ffj1iYfy+ueTrdmH3xo+tlbax7tfvOvrvP0eOw0Pb49te02/w/bafo9f219P7Qf7L9J5rLexeB/ag1nao9athcEH+jXRf6I5NxyaU5+t2Y8NN2en0jzEfaPr67xtoB+6bgbtfey3tJcVpy/Se6y3s3hPbyD40H+jv3/gfQn0Z4Djanm2veT/tXj7/g5/W7yr6/yTxds+Q3zW7/H694//ue0Xr/VYb2fxfjs9wB/PvP2nh+evn3/991+2Z7Lfzrzl/RT8+5m3rKjzKWfeU7/v0W7xWo/1Zhbv+22a4QXih0+/32F9e/w33zPZ++L92F93zXv34dl3PZ1/WLyDa96HX2fgvt/2Iujl/bLBeqw3s3jbV7jl+fTa9+3x5v0DH17EN584PrP5nsneF+/HhpvX82+P33+8PephfZ1/WLyDuw2D9rp+704nXd3135zOY72dxdvebGwvH4f3eY8f+Hj7tPmE8fXvYPH+ari5aPyPP5u7S9I/+0bX1PnHxfvrPu+wveYredb3H81N66f+O897rLeweC/2+g/fM9mYaQ/yGjv/mrVj+aa+msMKf71g2uJdY+dfs3Ys49zX8XprfAkxasriXWfnXzF3LOPcwCxyNwBEyd0AECV3A0CU3A0AUXI3AETJ3QAQJXcDQJTcDQBRcjcARMndABAldwNAlNwNAFFyNwBEyd0AECV3A0CU3A0AUXI3AETJ3QAQJXcDQJTcDQBRcjcARMndABAldwNAlNwNAFFyNwBEyd0AECV3A0CU3A0AUXI3AETJ3QAQJXcDQJTcDQBRcjcARMndABAldwNAlNwNAFFyNwBEyd0AECV3A0CU3A0AUXI3AETJ3QAQJXcDQJTcDQBRcjcARMndABAldwNAlNwNAFFyNwBEyd0AECV3A0CU3A0AUXI3AETJ3QAQJXcDQJTcDQBRcjcARMndABAldwNA1P8D3z31sURFHH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0338"/>
            <a:ext cx="5679722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3289299"/>
            <a:ext cx="5515095" cy="3403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4772" y="4164608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setelah data preparation II.</a:t>
            </a:r>
            <a:br>
              <a:rPr lang="en-US" dirty="0" smtClean="0"/>
            </a:br>
            <a:r>
              <a:rPr lang="en-US" dirty="0" smtClean="0"/>
              <a:t>Outlier pada data frequency </a:t>
            </a:r>
            <a:r>
              <a:rPr lang="en-US" dirty="0" err="1" smtClean="0"/>
              <a:t>dan</a:t>
            </a:r>
            <a:r>
              <a:rPr lang="en-US" dirty="0" smtClean="0"/>
              <a:t> data monetary telah </a:t>
            </a:r>
            <a:r>
              <a:rPr lang="en-US" dirty="0" err="1" smtClean="0"/>
              <a:t>dihilangkan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472" y="1142008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sebelum data preparation II.</a:t>
            </a:r>
            <a:br>
              <a:rPr lang="en-US" dirty="0" smtClean="0"/>
            </a:b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outlier pada data frequency </a:t>
            </a:r>
            <a:r>
              <a:rPr lang="en-US" dirty="0" err="1" smtClean="0"/>
              <a:t>dan</a:t>
            </a:r>
            <a:r>
              <a:rPr lang="en-US" dirty="0" smtClean="0"/>
              <a:t> data monetary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5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Mencari</a:t>
            </a:r>
            <a:r>
              <a:rPr lang="en-US" dirty="0"/>
              <a:t> Jumlah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Jenis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dengan data yang telah </a:t>
            </a:r>
            <a:r>
              <a:rPr lang="en-US" dirty="0" err="1" smtClean="0"/>
              <a:t>dibersihkan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ourlier</a:t>
            </a:r>
            <a:endParaRPr lang="en-US" dirty="0"/>
          </a:p>
          <a:p>
            <a:r>
              <a:rPr lang="en-US" dirty="0"/>
              <a:t>Dilakukan pengujian untuk 3 Jenis </a:t>
            </a:r>
            <a:r>
              <a:rPr lang="en-US" dirty="0" err="1"/>
              <a:t>Algoritma</a:t>
            </a:r>
            <a:r>
              <a:rPr lang="en-US" dirty="0"/>
              <a:t> dengan </a:t>
            </a:r>
            <a:r>
              <a:rPr lang="en-US" dirty="0" err="1"/>
              <a:t>variasi</a:t>
            </a:r>
            <a:r>
              <a:rPr lang="en-US" dirty="0"/>
              <a:t> jumlah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2-6 </a:t>
            </a:r>
            <a:r>
              <a:rPr lang="en-US" dirty="0" err="1"/>
              <a:t>kluster</a:t>
            </a:r>
            <a:r>
              <a:rPr lang="en-US" dirty="0"/>
              <a:t> dengan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clValid</a:t>
            </a:r>
            <a:r>
              <a:rPr lang="en-US" dirty="0"/>
              <a:t>().  </a:t>
            </a:r>
          </a:p>
          <a:p>
            <a:r>
              <a:rPr lang="en-US" dirty="0"/>
              <a:t>Dengan menggunakan </a:t>
            </a:r>
            <a:r>
              <a:rPr lang="en-US" dirty="0" err="1"/>
              <a:t>pengukuran</a:t>
            </a:r>
            <a:r>
              <a:rPr lang="en-US" dirty="0"/>
              <a:t> internal,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di </a:t>
            </a:r>
            <a:r>
              <a:rPr lang="en-US" dirty="0" err="1"/>
              <a:t>uji</a:t>
            </a:r>
            <a:r>
              <a:rPr lang="en-US" dirty="0"/>
              <a:t> berdasarkan Dunn Index, Connectivity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Silhoutte</a:t>
            </a:r>
            <a:r>
              <a:rPr lang="en-US" dirty="0"/>
              <a:t> </a:t>
            </a:r>
            <a:r>
              <a:rPr lang="en-US" dirty="0" err="1"/>
              <a:t>coeffisien</a:t>
            </a:r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c("hierarchical","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","pam")</a:t>
            </a:r>
          </a:p>
          <a:p>
            <a:pPr marL="50292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clValid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(xclean2[,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5:7],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nClust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2:6,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clmethods,validation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"internal",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maxitems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2350 ,metric =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",method = "complete")</a:t>
            </a:r>
          </a:p>
          <a:p>
            <a:pPr marL="50292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summary(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" t="29082" r="82500" b="34787"/>
          <a:stretch/>
        </p:blipFill>
        <p:spPr>
          <a:xfrm>
            <a:off x="3869268" y="1047637"/>
            <a:ext cx="6477000" cy="44480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7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1692"/>
          </a:xfrm>
        </p:spPr>
        <p:txBody>
          <a:bodyPr/>
          <a:lstStyle/>
          <a:p>
            <a:r>
              <a:rPr lang="en-US" dirty="0" smtClean="0"/>
              <a:t>Dari data tersebut maka diketahui bahwa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adalah menggunakan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r>
              <a:rPr lang="en-US" dirty="0" smtClean="0"/>
              <a:t> dengan jumlah </a:t>
            </a:r>
            <a:r>
              <a:rPr lang="en-US" dirty="0" err="1" smtClean="0"/>
              <a:t>kluster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3320" y="6108071"/>
            <a:ext cx="30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3D hasil data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813" t="34787" r="27500" b="22426"/>
          <a:stretch/>
        </p:blipFill>
        <p:spPr>
          <a:xfrm>
            <a:off x="5167360" y="2120900"/>
            <a:ext cx="3632200" cy="3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9" y="945528"/>
            <a:ext cx="8165403" cy="50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7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diketahui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  <a:p>
            <a:r>
              <a:rPr lang="en-US" dirty="0"/>
              <a:t>2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lebih di </a:t>
            </a:r>
            <a:r>
              <a:rPr lang="en-US" dirty="0" err="1"/>
              <a:t>bagi</a:t>
            </a:r>
            <a:r>
              <a:rPr lang="en-US" dirty="0"/>
              <a:t> berdasarkan </a:t>
            </a:r>
            <a:r>
              <a:rPr lang="en-US" dirty="0" err="1"/>
              <a:t>kekinian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mereka melakukan </a:t>
            </a:r>
            <a:r>
              <a:rPr lang="en-US" dirty="0" err="1"/>
              <a:t>transaksi</a:t>
            </a:r>
            <a:r>
              <a:rPr lang="en-US" dirty="0"/>
              <a:t> </a:t>
            </a:r>
          </a:p>
          <a:p>
            <a:r>
              <a:rPr lang="en-US" dirty="0"/>
              <a:t>nilai Monetary </a:t>
            </a:r>
            <a:r>
              <a:rPr lang="en-US" dirty="0" err="1"/>
              <a:t>terdistribsi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sehingga </a:t>
            </a:r>
            <a:r>
              <a:rPr lang="en-US" dirty="0" err="1"/>
              <a:t>dianggap</a:t>
            </a:r>
            <a:r>
              <a:rPr lang="en-US" dirty="0"/>
              <a:t> satu </a:t>
            </a:r>
            <a:r>
              <a:rPr lang="en-US" dirty="0" err="1"/>
              <a:t>kelompok</a:t>
            </a:r>
            <a:r>
              <a:rPr lang="en-US" dirty="0"/>
              <a:t>. sedangkan nilai frequency </a:t>
            </a:r>
            <a:r>
              <a:rPr lang="en-US" dirty="0" err="1"/>
              <a:t>distribusinya</a:t>
            </a:r>
            <a:r>
              <a:rPr lang="en-US" dirty="0"/>
              <a:t> terlalu </a:t>
            </a:r>
            <a:r>
              <a:rPr lang="en-US" dirty="0" err="1"/>
              <a:t>kecil</a:t>
            </a:r>
            <a:r>
              <a:rPr lang="en-US" dirty="0"/>
              <a:t> hanya </a:t>
            </a:r>
            <a:r>
              <a:rPr lang="en-US" dirty="0" err="1"/>
              <a:t>terdiri</a:t>
            </a:r>
            <a:r>
              <a:rPr lang="en-US" dirty="0"/>
              <a:t> 3 nilai sehingga </a:t>
            </a:r>
            <a:r>
              <a:rPr lang="en-US" dirty="0" err="1"/>
              <a:t>dianggap</a:t>
            </a:r>
            <a:r>
              <a:rPr lang="en-US" dirty="0"/>
              <a:t> satu </a:t>
            </a:r>
            <a:r>
              <a:rPr lang="en-US" dirty="0" err="1"/>
              <a:t>kelompok</a:t>
            </a:r>
            <a:r>
              <a:rPr lang="en-US" dirty="0"/>
              <a:t>. Pembagian </a:t>
            </a:r>
            <a:r>
              <a:rPr lang="en-US" dirty="0" err="1"/>
              <a:t>kelompok</a:t>
            </a:r>
            <a:r>
              <a:rPr lang="en-US" dirty="0"/>
              <a:t> lebih kepada </a:t>
            </a:r>
            <a:r>
              <a:rPr lang="en-US" dirty="0" err="1"/>
              <a:t>mempertimbangkan</a:t>
            </a:r>
            <a:r>
              <a:rPr lang="en-US" dirty="0"/>
              <a:t> nilai </a:t>
            </a:r>
            <a:r>
              <a:rPr lang="en-US" dirty="0" err="1"/>
              <a:t>recency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/>
              <a:t>1 adalah </a:t>
            </a:r>
            <a:r>
              <a:rPr lang="en-US" dirty="0" err="1"/>
              <a:t>pembeli</a:t>
            </a:r>
            <a:r>
              <a:rPr lang="en-US" dirty="0"/>
              <a:t> yang membeli kurang </a:t>
            </a:r>
            <a:r>
              <a:rPr lang="en-US" dirty="0" err="1"/>
              <a:t>dari</a:t>
            </a:r>
            <a:r>
              <a:rPr lang="en-US" dirty="0"/>
              <a:t> 250 hari </a:t>
            </a:r>
          </a:p>
          <a:p>
            <a:pPr lvl="1"/>
            <a:r>
              <a:rPr lang="en-US" dirty="0" err="1"/>
              <a:t>KeLompok</a:t>
            </a:r>
            <a:r>
              <a:rPr lang="en-US" dirty="0"/>
              <a:t> 2 adalah </a:t>
            </a:r>
            <a:r>
              <a:rPr lang="en-US" dirty="0" err="1"/>
              <a:t>pembeli</a:t>
            </a:r>
            <a:r>
              <a:rPr lang="en-US" dirty="0"/>
              <a:t> yang membeli lebih </a:t>
            </a:r>
            <a:r>
              <a:rPr lang="en-US" dirty="0" err="1"/>
              <a:t>dari</a:t>
            </a:r>
            <a:r>
              <a:rPr lang="en-US" dirty="0"/>
              <a:t> 250 hari </a:t>
            </a:r>
          </a:p>
        </p:txBody>
      </p:sp>
    </p:spTree>
    <p:extLst>
      <p:ext uri="{BB962C8B-B14F-4D97-AF65-F5344CB8AC3E}">
        <p14:creationId xmlns:p14="http://schemas.microsoft.com/office/powerpoint/2010/main" val="22906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/>
              <a:t>Retail Clean merupakan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retail 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set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customer ID, Frequency </a:t>
            </a:r>
            <a:r>
              <a:rPr lang="en-US" dirty="0" err="1"/>
              <a:t>dan</a:t>
            </a:r>
            <a:r>
              <a:rPr lang="en-US" dirty="0"/>
              <a:t> Monetary </a:t>
            </a:r>
          </a:p>
        </p:txBody>
      </p:sp>
    </p:spTree>
    <p:extLst>
      <p:ext uri="{BB962C8B-B14F-4D97-AF65-F5344CB8AC3E}">
        <p14:creationId xmlns:p14="http://schemas.microsoft.com/office/powerpoint/2010/main" val="123967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Cutomer</a:t>
            </a:r>
            <a:r>
              <a:rPr lang="en-US" dirty="0" smtClean="0"/>
              <a:t> </a:t>
            </a:r>
            <a:r>
              <a:rPr lang="en-US" dirty="0"/>
              <a:t>ID : adalah ID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masing-masing </a:t>
            </a:r>
            <a:r>
              <a:rPr lang="en-US" dirty="0" err="1"/>
              <a:t>pelanggan</a:t>
            </a:r>
            <a:endParaRPr lang="en-US" dirty="0"/>
          </a:p>
          <a:p>
            <a:r>
              <a:rPr lang="en-US" dirty="0" err="1" smtClean="0"/>
              <a:t>Recency</a:t>
            </a:r>
            <a:r>
              <a:rPr lang="en-US" dirty="0" smtClean="0"/>
              <a:t> </a:t>
            </a:r>
            <a:r>
              <a:rPr lang="en-US" dirty="0"/>
              <a:t>: adalah jumlah hari </a:t>
            </a:r>
            <a:r>
              <a:rPr lang="en-US" dirty="0" err="1"/>
              <a:t>dari</a:t>
            </a:r>
            <a:r>
              <a:rPr lang="en-US" dirty="0"/>
              <a:t> hari terakhir customer membeli ( </a:t>
            </a:r>
            <a:r>
              <a:rPr lang="en-US" dirty="0" err="1"/>
              <a:t>satuan</a:t>
            </a:r>
            <a:r>
              <a:rPr lang="en-US" dirty="0"/>
              <a:t> hari)</a:t>
            </a:r>
          </a:p>
          <a:p>
            <a:r>
              <a:rPr lang="en-US" dirty="0" smtClean="0"/>
              <a:t>Frequency </a:t>
            </a:r>
            <a:r>
              <a:rPr lang="en-US" dirty="0"/>
              <a:t>: adalah jumlah pembelian yang dilakukan oleh customer ( </a:t>
            </a:r>
            <a:r>
              <a:rPr lang="en-US" dirty="0" err="1"/>
              <a:t>satuan</a:t>
            </a:r>
            <a:r>
              <a:rPr lang="en-US" dirty="0"/>
              <a:t> kali)</a:t>
            </a:r>
          </a:p>
          <a:p>
            <a:r>
              <a:rPr lang="en-US" dirty="0" smtClean="0"/>
              <a:t> </a:t>
            </a:r>
            <a:r>
              <a:rPr lang="en-US" dirty="0"/>
              <a:t>Monetary : adalah total nilai pembelian </a:t>
            </a:r>
            <a:r>
              <a:rPr lang="en-US" dirty="0" err="1"/>
              <a:t>dari</a:t>
            </a:r>
            <a:r>
              <a:rPr lang="en-US" dirty="0"/>
              <a:t> customer ( </a:t>
            </a:r>
            <a:r>
              <a:rPr lang="en-US" dirty="0" err="1"/>
              <a:t>satuan</a:t>
            </a:r>
            <a:r>
              <a:rPr lang="en-US" dirty="0"/>
              <a:t> Dollar)</a:t>
            </a:r>
          </a:p>
        </p:txBody>
      </p:sp>
    </p:spTree>
    <p:extLst>
      <p:ext uri="{BB962C8B-B14F-4D97-AF65-F5344CB8AC3E}">
        <p14:creationId xmlns:p14="http://schemas.microsoft.com/office/powerpoint/2010/main" val="82764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384292"/>
          </a:xfrm>
        </p:spPr>
        <p:txBody>
          <a:bodyPr>
            <a:normAutofit/>
          </a:bodyPr>
          <a:lstStyle/>
          <a:p>
            <a:r>
              <a:rPr lang="en-US" dirty="0" smtClean="0"/>
              <a:t>Cek Data Awal</a:t>
            </a:r>
          </a:p>
          <a:p>
            <a:r>
              <a:rPr lang="en-US" dirty="0" err="1" smtClean="0"/>
              <a:t>Membuang</a:t>
            </a:r>
            <a:r>
              <a:rPr lang="en-US" dirty="0" smtClean="0"/>
              <a:t> data monetary negative</a:t>
            </a:r>
          </a:p>
          <a:p>
            <a:r>
              <a:rPr lang="en-US" dirty="0"/>
              <a:t>Scale Data</a:t>
            </a:r>
          </a:p>
          <a:p>
            <a:pPr lvl="1"/>
            <a:r>
              <a:rPr lang="en-US" dirty="0" smtClean="0"/>
              <a:t>Pada </a:t>
            </a:r>
            <a:r>
              <a:rPr lang="en-US" dirty="0" err="1"/>
              <a:t>metode</a:t>
            </a:r>
            <a:r>
              <a:rPr lang="en-US" dirty="0"/>
              <a:t> cluster sangat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point pada setiap </a:t>
            </a:r>
            <a:r>
              <a:rPr lang="en-US" dirty="0" smtClean="0"/>
              <a:t>variable. </a:t>
            </a:r>
            <a:r>
              <a:rPr lang="en-US" dirty="0"/>
              <a:t>D</a:t>
            </a:r>
            <a:r>
              <a:rPr lang="en-US" dirty="0" smtClean="0"/>
              <a:t>ikarenakan </a:t>
            </a:r>
            <a:r>
              <a:rPr lang="en-US" dirty="0"/>
              <a:t>setiap variable memiliki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smtClean="0"/>
              <a:t>yang berbeda</a:t>
            </a:r>
            <a:r>
              <a:rPr lang="en-US" dirty="0"/>
              <a:t>, maka perlu dilakukan </a:t>
            </a:r>
            <a:r>
              <a:rPr lang="en-US" dirty="0" smtClean="0"/>
              <a:t>scaling </a:t>
            </a:r>
            <a:r>
              <a:rPr lang="en-US" dirty="0" err="1"/>
              <a:t>dari</a:t>
            </a:r>
            <a:r>
              <a:rPr lang="en-US" dirty="0"/>
              <a:t> setiap nilai pada variable agar memiliki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smtClean="0"/>
              <a:t>sama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dilakukan dengan menghitung z score </a:t>
            </a:r>
            <a:r>
              <a:rPr lang="en-US" dirty="0" err="1"/>
              <a:t>dari</a:t>
            </a:r>
            <a:r>
              <a:rPr lang="en-US" dirty="0"/>
              <a:t> masing2 nilai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8344" t="17893" r="78675" b="48754"/>
          <a:stretch/>
        </p:blipFill>
        <p:spPr>
          <a:xfrm>
            <a:off x="5577840" y="1567543"/>
            <a:ext cx="4362994" cy="3683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693" t="21755" r="79260" b="42796"/>
          <a:stretch/>
        </p:blipFill>
        <p:spPr>
          <a:xfrm>
            <a:off x="1187268" y="1453243"/>
            <a:ext cx="3460931" cy="3649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84233" y="5251269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Sebelum Data Preparation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24533" y="5343936"/>
            <a:ext cx="266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Sesudah</a:t>
            </a:r>
            <a:r>
              <a:rPr lang="en-US" sz="1200" dirty="0" smtClean="0"/>
              <a:t> Data Preparation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06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Mencari</a:t>
            </a:r>
            <a:r>
              <a:rPr lang="en-US" dirty="0" smtClean="0"/>
              <a:t> Jumlah </a:t>
            </a:r>
            <a:r>
              <a:rPr lang="en-US" dirty="0" err="1" smtClean="0"/>
              <a:t>Kluster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Jenis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 smtClean="0"/>
              <a:t>Dilakukan pengujian untuk 3 Jenis </a:t>
            </a:r>
            <a:r>
              <a:rPr lang="en-US" dirty="0" err="1" smtClean="0"/>
              <a:t>Algoritma</a:t>
            </a:r>
            <a:r>
              <a:rPr lang="en-US" dirty="0" smtClean="0"/>
              <a:t> dengan </a:t>
            </a:r>
            <a:r>
              <a:rPr lang="en-US" dirty="0" err="1" smtClean="0"/>
              <a:t>variasi</a:t>
            </a:r>
            <a:r>
              <a:rPr lang="en-US" dirty="0" smtClean="0"/>
              <a:t> jumlah </a:t>
            </a:r>
            <a:r>
              <a:rPr lang="en-US" dirty="0" err="1" smtClean="0"/>
              <a:t>kluster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2-6 </a:t>
            </a:r>
            <a:r>
              <a:rPr lang="en-US" dirty="0" err="1" smtClean="0"/>
              <a:t>kluster</a:t>
            </a:r>
            <a:r>
              <a:rPr lang="en-US" dirty="0" smtClean="0"/>
              <a:t> dengan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clValid</a:t>
            </a:r>
            <a:r>
              <a:rPr lang="en-US" dirty="0" smtClean="0"/>
              <a:t>().  </a:t>
            </a:r>
          </a:p>
          <a:p>
            <a:r>
              <a:rPr lang="en-US" dirty="0" smtClean="0"/>
              <a:t>Dengan menggunakan </a:t>
            </a:r>
            <a:r>
              <a:rPr lang="en-US" dirty="0" err="1" smtClean="0"/>
              <a:t>pengukuran</a:t>
            </a:r>
            <a:r>
              <a:rPr lang="en-US" dirty="0" smtClean="0"/>
              <a:t> internal,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kluster</a:t>
            </a:r>
            <a:r>
              <a:rPr lang="en-US" dirty="0" smtClean="0"/>
              <a:t> di </a:t>
            </a:r>
            <a:r>
              <a:rPr lang="en-US" dirty="0" err="1" smtClean="0"/>
              <a:t>uji</a:t>
            </a:r>
            <a:r>
              <a:rPr lang="en-US" dirty="0" smtClean="0"/>
              <a:t> berdasarkan Dunn Index, Connectivity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Silhoutte</a:t>
            </a:r>
            <a:r>
              <a:rPr lang="en-US" dirty="0" smtClean="0"/>
              <a:t> </a:t>
            </a:r>
            <a:r>
              <a:rPr lang="en-US" dirty="0" err="1" smtClean="0"/>
              <a:t>coeffisien</a:t>
            </a:r>
            <a:endParaRPr lang="en-US" dirty="0" smtClean="0"/>
          </a:p>
          <a:p>
            <a:pPr lvl="1"/>
            <a:endParaRPr lang="en-US" dirty="0" smtClean="0"/>
          </a:p>
          <a:p>
            <a:pPr marL="502920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clmethods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&lt;- c("hierarchical","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","pam")</a:t>
            </a:r>
          </a:p>
          <a:p>
            <a:pPr marL="502920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clValid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(x[,5:7],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nClust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2:6,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clmethods,validation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"internal",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maxitems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2350 ,metric = 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",method = "complete")</a:t>
            </a:r>
          </a:p>
          <a:p>
            <a:pPr marL="502920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summary(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5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2" t="15669" r="69667" b="40220"/>
          <a:stretch/>
        </p:blipFill>
        <p:spPr>
          <a:xfrm>
            <a:off x="3410132" y="784309"/>
            <a:ext cx="6508568" cy="52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1692"/>
          </a:xfrm>
        </p:spPr>
        <p:txBody>
          <a:bodyPr/>
          <a:lstStyle/>
          <a:p>
            <a:r>
              <a:rPr lang="en-US" dirty="0" smtClean="0"/>
              <a:t>Dari data tersebut maka diketahui bahwa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adalah menggunakan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r>
              <a:rPr lang="en-US" dirty="0" smtClean="0"/>
              <a:t> dengan jumlah </a:t>
            </a:r>
            <a:r>
              <a:rPr lang="en-US" dirty="0" err="1" smtClean="0"/>
              <a:t>kluster</a:t>
            </a:r>
            <a:r>
              <a:rPr lang="en-US" dirty="0" smtClean="0"/>
              <a:t> 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00" t="11018" r="77500" b="50950"/>
          <a:stretch/>
        </p:blipFill>
        <p:spPr>
          <a:xfrm>
            <a:off x="4601635" y="1745433"/>
            <a:ext cx="5456765" cy="4547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320" y="6108071"/>
            <a:ext cx="30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3D hasil data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 Model yang </a:t>
            </a:r>
            <a:r>
              <a:rPr lang="en-US" dirty="0" err="1" smtClean="0"/>
              <a:t>dihasilkan</a:t>
            </a:r>
            <a:r>
              <a:rPr lang="en-US" dirty="0" smtClean="0"/>
              <a:t> diketahui hanya </a:t>
            </a:r>
            <a:r>
              <a:rPr lang="en-US" dirty="0" err="1" smtClean="0"/>
              <a:t>terdapat</a:t>
            </a:r>
            <a:r>
              <a:rPr lang="en-US" dirty="0" smtClean="0"/>
              <a:t> dua data pada </a:t>
            </a:r>
            <a:r>
              <a:rPr lang="en-US" dirty="0" err="1" smtClean="0"/>
              <a:t>kluster</a:t>
            </a:r>
            <a:r>
              <a:rPr lang="en-US" dirty="0" smtClean="0"/>
              <a:t> kedua</a:t>
            </a:r>
          </a:p>
          <a:p>
            <a:r>
              <a:rPr lang="en-US" dirty="0" smtClean="0"/>
              <a:t>Dari model tersebut juga tidak dapat </a:t>
            </a:r>
            <a:r>
              <a:rPr lang="en-US" dirty="0" err="1" smtClean="0"/>
              <a:t>ditarik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customer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online retail clean</a:t>
            </a:r>
          </a:p>
          <a:p>
            <a:r>
              <a:rPr lang="en-US" dirty="0" smtClean="0"/>
              <a:t>Perlu dilakukan </a:t>
            </a:r>
            <a:r>
              <a:rPr lang="en-US" dirty="0" err="1" smtClean="0"/>
              <a:t>pengolaan</a:t>
            </a:r>
            <a:r>
              <a:rPr lang="en-US" dirty="0" smtClean="0"/>
              <a:t> ulang agar model dapat memberikan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customer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online retail clean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550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131</TotalTime>
  <Words>525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Unsupervised Machine learning With Clustering Method</vt:lpstr>
      <vt:lpstr>Business Understanding</vt:lpstr>
      <vt:lpstr>Data Understanding</vt:lpstr>
      <vt:lpstr>Data Preparation</vt:lpstr>
      <vt:lpstr>PowerPoint Presentation</vt:lpstr>
      <vt:lpstr>Modeling</vt:lpstr>
      <vt:lpstr>Modeling</vt:lpstr>
      <vt:lpstr>Modeling</vt:lpstr>
      <vt:lpstr>Evaluation</vt:lpstr>
      <vt:lpstr>Data Preparation II</vt:lpstr>
      <vt:lpstr>PowerPoint Presentation</vt:lpstr>
      <vt:lpstr>Modeling II</vt:lpstr>
      <vt:lpstr>Modeling II</vt:lpstr>
      <vt:lpstr>Modeling II</vt:lpstr>
      <vt:lpstr>Modeling II</vt:lpstr>
      <vt:lpstr>Kesimpulan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 With Clustering Method</dc:title>
  <dc:creator>ferdeh zulkarnain</dc:creator>
  <cp:lastModifiedBy>ferdeh zulkarnain</cp:lastModifiedBy>
  <cp:revision>17</cp:revision>
  <dcterms:created xsi:type="dcterms:W3CDTF">2019-09-02T07:21:52Z</dcterms:created>
  <dcterms:modified xsi:type="dcterms:W3CDTF">2019-09-02T09:33:39Z</dcterms:modified>
</cp:coreProperties>
</file>