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7" r:id="rId5"/>
    <p:sldId id="273" r:id="rId6"/>
    <p:sldId id="280" r:id="rId7"/>
    <p:sldId id="274" r:id="rId8"/>
    <p:sldId id="275" r:id="rId9"/>
    <p:sldId id="276" r:id="rId10"/>
    <p:sldId id="277" r:id="rId11"/>
    <p:sldId id="278"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1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E5241-9601-466C-B2FC-23B36BF82C9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04FC7A4-82BF-41AF-A603-C60B140B7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BDE2523-2E66-445F-95EF-55E9A77A9B99}"/>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5" name="Marcador de pie de página 4">
            <a:extLst>
              <a:ext uri="{FF2B5EF4-FFF2-40B4-BE49-F238E27FC236}">
                <a16:creationId xmlns:a16="http://schemas.microsoft.com/office/drawing/2014/main" id="{DF695B37-A472-4C65-9572-EF2FC1318FFE}"/>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8EE42499-E810-4FBC-B5EE-74276D5691A1}"/>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320371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061FA-4186-477D-9BB2-9247451B6A8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35BA8D3-A789-44BE-A968-6D9E29E8F2B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AB512C8-56EB-4FEC-87AE-CBB6A3E80F81}"/>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5" name="Marcador de pie de página 4">
            <a:extLst>
              <a:ext uri="{FF2B5EF4-FFF2-40B4-BE49-F238E27FC236}">
                <a16:creationId xmlns:a16="http://schemas.microsoft.com/office/drawing/2014/main" id="{3BAF8AB1-C198-4040-A670-A521C610339C}"/>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A3FB1ED3-1E8F-4D92-A3B0-B1FE8C30E688}"/>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277239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A69A1E3-81C2-43E1-A2D5-DADBD533474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6F64093-12B3-4543-AEE3-FDF48BC3348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5866B2B-348D-49A9-A53A-147FC3184C16}"/>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5" name="Marcador de pie de página 4">
            <a:extLst>
              <a:ext uri="{FF2B5EF4-FFF2-40B4-BE49-F238E27FC236}">
                <a16:creationId xmlns:a16="http://schemas.microsoft.com/office/drawing/2014/main" id="{747C1466-D774-4CBD-9C7A-C96C8EF4193B}"/>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552CB96D-866C-46E3-9564-B8E0432D9F11}"/>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359857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7D970-E406-467E-9781-6D8EEA5E59C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8BAC638-AAC1-4C80-B694-2A09EF7622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18327EB-8C66-45A7-9053-D269E5201F25}"/>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5" name="Marcador de pie de página 4">
            <a:extLst>
              <a:ext uri="{FF2B5EF4-FFF2-40B4-BE49-F238E27FC236}">
                <a16:creationId xmlns:a16="http://schemas.microsoft.com/office/drawing/2014/main" id="{AC921FD8-C0C3-46F0-95DD-E672A58B63B6}"/>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BCCCBECC-B155-4C87-A9FD-D1720676858A}"/>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312169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0661A-1CFC-4526-A3AE-B561B33C2DA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D68563-4F4C-4FDC-931A-9B2C973DB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F60FCA-8715-453A-9B12-F9B377F3BF15}"/>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5" name="Marcador de pie de página 4">
            <a:extLst>
              <a:ext uri="{FF2B5EF4-FFF2-40B4-BE49-F238E27FC236}">
                <a16:creationId xmlns:a16="http://schemas.microsoft.com/office/drawing/2014/main" id="{47B86143-160F-473F-A788-4F6E9509EF4D}"/>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AB53F504-A62F-49CB-8D7E-F0BCC60C3F97}"/>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136511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9C6E7-769E-4347-8FEF-DFB96763750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2B64B8C-BAF9-456A-BCDD-E0E21818107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9CC3438-AE50-4369-825A-F9B217039D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6AA2C58-32C0-464D-A678-8FE6E1EB6CB4}"/>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6" name="Marcador de pie de página 5">
            <a:extLst>
              <a:ext uri="{FF2B5EF4-FFF2-40B4-BE49-F238E27FC236}">
                <a16:creationId xmlns:a16="http://schemas.microsoft.com/office/drawing/2014/main" id="{EDAA7387-A343-4610-9AA4-FE88ACAD2939}"/>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4D26836B-0851-41D1-9AEE-25AA7D028264}"/>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88668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E436A-0C7F-43C6-940D-167AA99C917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E4AC53A-F0DE-459F-B501-05881CDD4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34A36CE-13EA-410A-B76D-8FD7AE287BF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46FE70D-98DA-4510-B551-36BD7A523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D748BF6-C346-464D-9321-AFC2612EBBB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B12801E-8B6A-4861-B8EC-4E1FFEEEFA3B}"/>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8" name="Marcador de pie de página 7">
            <a:extLst>
              <a:ext uri="{FF2B5EF4-FFF2-40B4-BE49-F238E27FC236}">
                <a16:creationId xmlns:a16="http://schemas.microsoft.com/office/drawing/2014/main" id="{EB5E506A-F038-4968-ABBD-410DD72640B0}"/>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9748C39A-E33E-49DF-BF9C-449EBCCDE35F}"/>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300144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A5EEC-CFCD-40C9-A044-EC790A684F6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59166D8-200A-4974-A939-E73A7A12D402}"/>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4" name="Marcador de pie de página 3">
            <a:extLst>
              <a:ext uri="{FF2B5EF4-FFF2-40B4-BE49-F238E27FC236}">
                <a16:creationId xmlns:a16="http://schemas.microsoft.com/office/drawing/2014/main" id="{4950A12E-DD1F-4E1E-A785-2C086DD43B61}"/>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EA2D71A4-3A01-420D-A3DD-DFE4D80FF183}"/>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2487167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F498E2F-3EC2-42A5-9366-9CAD64DCF04C}"/>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3" name="Marcador de pie de página 2">
            <a:extLst>
              <a:ext uri="{FF2B5EF4-FFF2-40B4-BE49-F238E27FC236}">
                <a16:creationId xmlns:a16="http://schemas.microsoft.com/office/drawing/2014/main" id="{1D3FC4DF-AFDC-442F-BBFE-DFDF10E9B01A}"/>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62E4A28B-3A8E-4B69-88BD-B3F054B0AE21}"/>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39632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ACCA7-9D3C-446B-AF01-31BB8AA3B5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B55844F-2787-4A27-A716-1DDF70334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D1E8D31-96B8-4939-88CA-DC578DE4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A8F321-BFF0-41C5-8D08-50490C81FD3E}"/>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6" name="Marcador de pie de página 5">
            <a:extLst>
              <a:ext uri="{FF2B5EF4-FFF2-40B4-BE49-F238E27FC236}">
                <a16:creationId xmlns:a16="http://schemas.microsoft.com/office/drawing/2014/main" id="{DECF6116-44F0-486B-8426-A46E9661A85A}"/>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C2060FE8-7661-4E3C-9AC0-15408D90B4BE}"/>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418535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59774-CD5B-439A-8F89-164E569A46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A876D9D-56C5-4FE9-94D5-3634F667D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9A237AB4-B663-4D8D-86AF-FC4B6C732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5525BCB-5D5B-441D-9DAF-38EDDC280022}"/>
              </a:ext>
            </a:extLst>
          </p:cNvPr>
          <p:cNvSpPr>
            <a:spLocks noGrp="1"/>
          </p:cNvSpPr>
          <p:nvPr>
            <p:ph type="dt" sz="half" idx="10"/>
          </p:nvPr>
        </p:nvSpPr>
        <p:spPr/>
        <p:txBody>
          <a:bodyPr/>
          <a:lstStyle/>
          <a:p>
            <a:fld id="{22094CA4-1F0B-4DBE-9C66-4677C9EC235F}" type="datetimeFigureOut">
              <a:rPr lang="es-MX" smtClean="0"/>
              <a:t>16/10/2023</a:t>
            </a:fld>
            <a:endParaRPr lang="es-MX" dirty="0"/>
          </a:p>
        </p:txBody>
      </p:sp>
      <p:sp>
        <p:nvSpPr>
          <p:cNvPr id="6" name="Marcador de pie de página 5">
            <a:extLst>
              <a:ext uri="{FF2B5EF4-FFF2-40B4-BE49-F238E27FC236}">
                <a16:creationId xmlns:a16="http://schemas.microsoft.com/office/drawing/2014/main" id="{08C4F895-5C98-4783-812E-46E72CB6F0F8}"/>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5CD33604-10B2-4F3A-A0B3-BBF35E843F4C}"/>
              </a:ext>
            </a:extLst>
          </p:cNvPr>
          <p:cNvSpPr>
            <a:spLocks noGrp="1"/>
          </p:cNvSpPr>
          <p:nvPr>
            <p:ph type="sldNum" sz="quarter" idx="12"/>
          </p:nvPr>
        </p:nvSpPr>
        <p:spPr/>
        <p:txBody>
          <a:bodyPr/>
          <a:lstStyle/>
          <a:p>
            <a:fld id="{5AA47467-2985-461F-B526-EB023B59CAFD}" type="slidenum">
              <a:rPr lang="es-MX" smtClean="0"/>
              <a:t>‹Nº›</a:t>
            </a:fld>
            <a:endParaRPr lang="es-MX" dirty="0"/>
          </a:p>
        </p:txBody>
      </p:sp>
    </p:spTree>
    <p:extLst>
      <p:ext uri="{BB962C8B-B14F-4D97-AF65-F5344CB8AC3E}">
        <p14:creationId xmlns:p14="http://schemas.microsoft.com/office/powerpoint/2010/main" val="245777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B95A819-DCE7-4F70-9910-A1402C761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4CE0826-9FA2-4F3F-988D-7C20E1FC4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9623ABE-D66C-401B-A303-29337047D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94CA4-1F0B-4DBE-9C66-4677C9EC235F}" type="datetimeFigureOut">
              <a:rPr lang="es-MX" smtClean="0"/>
              <a:t>16/10/2023</a:t>
            </a:fld>
            <a:endParaRPr lang="es-MX" dirty="0"/>
          </a:p>
        </p:txBody>
      </p:sp>
      <p:sp>
        <p:nvSpPr>
          <p:cNvPr id="5" name="Marcador de pie de página 4">
            <a:extLst>
              <a:ext uri="{FF2B5EF4-FFF2-40B4-BE49-F238E27FC236}">
                <a16:creationId xmlns:a16="http://schemas.microsoft.com/office/drawing/2014/main" id="{29F21BC5-E5E6-4EAD-B247-0099819C1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82F294E9-BBC9-461C-B9EB-675755521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47467-2985-461F-B526-EB023B59CAFD}" type="slidenum">
              <a:rPr lang="es-MX" smtClean="0"/>
              <a:t>‹Nº›</a:t>
            </a:fld>
            <a:endParaRPr lang="es-MX" dirty="0"/>
          </a:p>
        </p:txBody>
      </p:sp>
    </p:spTree>
    <p:extLst>
      <p:ext uri="{BB962C8B-B14F-4D97-AF65-F5344CB8AC3E}">
        <p14:creationId xmlns:p14="http://schemas.microsoft.com/office/powerpoint/2010/main" val="411509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tutorial/datastructures.html#more-on-lis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3/tutorial/datastructures.html#using-lists-as-stack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ítulo 1">
            <a:extLst>
              <a:ext uri="{FF2B5EF4-FFF2-40B4-BE49-F238E27FC236}">
                <a16:creationId xmlns:a16="http://schemas.microsoft.com/office/drawing/2014/main" id="{D41CA153-B5A9-4081-B42B-A17BDC881211}"/>
              </a:ext>
            </a:extLst>
          </p:cNvPr>
          <p:cNvSpPr txBox="1">
            <a:spLocks/>
          </p:cNvSpPr>
          <p:nvPr/>
        </p:nvSpPr>
        <p:spPr>
          <a:xfrm>
            <a:off x="1524000" y="2179020"/>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7200" dirty="0">
                <a:solidFill>
                  <a:schemeClr val="accent6">
                    <a:lumMod val="75000"/>
                  </a:schemeClr>
                </a:solidFill>
                <a:latin typeface="Adobe Garamond Pro" panose="02020502060506020403" pitchFamily="18" charset="0"/>
              </a:rPr>
              <a:t>Listas y Pilas</a:t>
            </a:r>
          </a:p>
        </p:txBody>
      </p:sp>
    </p:spTree>
    <p:extLst>
      <p:ext uri="{BB962C8B-B14F-4D97-AF65-F5344CB8AC3E}">
        <p14:creationId xmlns:p14="http://schemas.microsoft.com/office/powerpoint/2010/main" val="130883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F5486BAB-0140-0F67-06C4-1AAAF0AF56EF}"/>
              </a:ext>
            </a:extLst>
          </p:cNvPr>
          <p:cNvSpPr txBox="1"/>
          <p:nvPr/>
        </p:nvSpPr>
        <p:spPr>
          <a:xfrm>
            <a:off x="834279" y="0"/>
            <a:ext cx="9903214" cy="5970865"/>
          </a:xfrm>
          <a:prstGeom prst="rect">
            <a:avLst/>
          </a:prstGeom>
          <a:noFill/>
        </p:spPr>
        <p:txBody>
          <a:bodyPr wrap="square" rtlCol="0">
            <a:spAutoFit/>
          </a:bodyPr>
          <a:lstStyle/>
          <a:p>
            <a:r>
              <a:rPr lang="es-MX" sz="2400" dirty="0">
                <a:solidFill>
                  <a:schemeClr val="accent5">
                    <a:lumMod val="50000"/>
                  </a:schemeClr>
                </a:solidFill>
                <a:latin typeface="Adobe Garamond Pro" panose="02020502060506020403" pitchFamily="18" charset="0"/>
              </a:rPr>
              <a:t>La lista:</a:t>
            </a:r>
          </a:p>
          <a:p>
            <a:endParaRPr lang="es-MX" dirty="0">
              <a:solidFill>
                <a:schemeClr val="accent6">
                  <a:lumMod val="75000"/>
                </a:schemeClr>
              </a:solidFill>
              <a:latin typeface="Adobe Garamond Pro" panose="02020502060506020403" pitchFamily="18" charset="0"/>
            </a:endParaRPr>
          </a:p>
          <a:p>
            <a:r>
              <a:rPr lang="es-MX" sz="2000" b="0" i="0" dirty="0">
                <a:solidFill>
                  <a:srgbClr val="374151"/>
                </a:solidFill>
                <a:effectLst/>
                <a:latin typeface="Adobe Garamond Pro" panose="02020502060506020403" pitchFamily="18" charset="0"/>
              </a:rPr>
              <a:t>Una lista es una estructura de datos que almacena una secuencia ordenada de elementos. En la mayoría de los lenguajes de programación, una lista es un tipo de dato que puede contener elementos de cualquier tipo, como números, cadenas de texto, objetos, etc. Los elementos en una lista se organizan en un orden específico y se pueden acceder y modificar de diversas formas. Algunos métodos comunes asociados con las listas incluyen:</a:t>
            </a:r>
          </a:p>
          <a:p>
            <a:endParaRPr lang="es-MX" sz="2000" b="0" i="0" dirty="0">
              <a:solidFill>
                <a:srgbClr val="374151"/>
              </a:solidFill>
              <a:effectLst/>
              <a:latin typeface="Adobe Garamond Pro" panose="02020502060506020403" pitchFamily="18" charset="0"/>
            </a:endParaRPr>
          </a:p>
          <a:p>
            <a:r>
              <a:rPr lang="es-MX" sz="2000" dirty="0">
                <a:solidFill>
                  <a:schemeClr val="accent6">
                    <a:lumMod val="75000"/>
                  </a:schemeClr>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append</a:t>
            </a:r>
            <a:r>
              <a:rPr lang="es-MX" sz="2000" dirty="0">
                <a:solidFill>
                  <a:schemeClr val="accent6">
                    <a:lumMod val="75000"/>
                  </a:schemeClr>
                </a:solidFill>
                <a:latin typeface="Adobe Garamond Pro" panose="02020502060506020403" pitchFamily="18" charset="0"/>
              </a:rPr>
              <a:t>(</a:t>
            </a:r>
            <a:r>
              <a:rPr lang="es-MX" sz="2000" dirty="0" err="1">
                <a:solidFill>
                  <a:schemeClr val="accent6">
                    <a:lumMod val="75000"/>
                  </a:schemeClr>
                </a:solidFill>
                <a:latin typeface="Adobe Garamond Pro" panose="02020502060506020403" pitchFamily="18" charset="0"/>
              </a:rPr>
              <a:t>item</a:t>
            </a:r>
            <a:r>
              <a:rPr lang="es-MX" sz="2000" dirty="0">
                <a:solidFill>
                  <a:schemeClr val="accent6">
                    <a:lumMod val="75000"/>
                  </a:schemeClr>
                </a:solidFill>
                <a:latin typeface="Adobe Garamond Pro" panose="02020502060506020403" pitchFamily="18" charset="0"/>
              </a:rPr>
              <a:t>) :  </a:t>
            </a:r>
            <a:r>
              <a:rPr lang="es-MX" sz="2000" b="0" i="0" dirty="0">
                <a:solidFill>
                  <a:srgbClr val="374151"/>
                </a:solidFill>
                <a:effectLst/>
                <a:latin typeface="Adobe Garamond Pro" panose="02020502060506020403" pitchFamily="18" charset="0"/>
              </a:rPr>
              <a:t>Agrega un elemento al final de la lista.</a:t>
            </a:r>
            <a:endParaRPr lang="es-MX" sz="2000" b="0" i="0" dirty="0">
              <a:solidFill>
                <a:schemeClr val="accent6">
                  <a:lumMod val="75000"/>
                </a:schemeClr>
              </a:solidFill>
              <a:effectLst/>
              <a:latin typeface="Adobe Garamond Pro" panose="02020502060506020403" pitchFamily="18" charset="0"/>
            </a:endParaRPr>
          </a:p>
          <a:p>
            <a:r>
              <a:rPr lang="es-MX" sz="2000" dirty="0">
                <a:solidFill>
                  <a:schemeClr val="accent6">
                    <a:lumMod val="75000"/>
                  </a:schemeClr>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insert</a:t>
            </a:r>
            <a:r>
              <a:rPr lang="es-MX" sz="2000" dirty="0">
                <a:solidFill>
                  <a:schemeClr val="accent6">
                    <a:lumMod val="75000"/>
                  </a:schemeClr>
                </a:solidFill>
                <a:latin typeface="Adobe Garamond Pro" panose="02020502060506020403" pitchFamily="18" charset="0"/>
              </a:rPr>
              <a:t>(</a:t>
            </a:r>
            <a:r>
              <a:rPr lang="es-MX" sz="2000" dirty="0" err="1">
                <a:solidFill>
                  <a:schemeClr val="accent6">
                    <a:lumMod val="75000"/>
                  </a:schemeClr>
                </a:solidFill>
                <a:latin typeface="Adobe Garamond Pro" panose="02020502060506020403" pitchFamily="18" charset="0"/>
              </a:rPr>
              <a:t>index</a:t>
            </a:r>
            <a:r>
              <a:rPr lang="es-MX" sz="2000" dirty="0">
                <a:solidFill>
                  <a:schemeClr val="accent6">
                    <a:lumMod val="75000"/>
                  </a:schemeClr>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item</a:t>
            </a:r>
            <a:r>
              <a:rPr lang="es-MX" sz="2000" dirty="0">
                <a:solidFill>
                  <a:schemeClr val="accent6">
                    <a:lumMod val="75000"/>
                  </a:schemeClr>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Inserta un elemento en una posición específica de la lista</a:t>
            </a:r>
            <a:r>
              <a:rPr lang="es-MX" sz="2000" dirty="0">
                <a:solidFill>
                  <a:schemeClr val="accent6">
                    <a:lumMod val="75000"/>
                  </a:schemeClr>
                </a:solidFill>
                <a:latin typeface="Adobe Garamond Pro" panose="02020502060506020403" pitchFamily="18" charset="0"/>
              </a:rPr>
              <a:t>.</a:t>
            </a:r>
          </a:p>
          <a:p>
            <a:r>
              <a:rPr lang="es-MX" sz="2000" dirty="0">
                <a:solidFill>
                  <a:schemeClr val="accent6">
                    <a:lumMod val="75000"/>
                  </a:schemeClr>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remove</a:t>
            </a:r>
            <a:r>
              <a:rPr lang="es-MX" sz="2000" dirty="0">
                <a:solidFill>
                  <a:schemeClr val="accent6">
                    <a:lumMod val="75000"/>
                  </a:schemeClr>
                </a:solidFill>
                <a:latin typeface="Adobe Garamond Pro" panose="02020502060506020403" pitchFamily="18" charset="0"/>
              </a:rPr>
              <a:t>(</a:t>
            </a:r>
            <a:r>
              <a:rPr lang="es-MX" sz="2000" dirty="0" err="1">
                <a:solidFill>
                  <a:schemeClr val="accent6">
                    <a:lumMod val="75000"/>
                  </a:schemeClr>
                </a:solidFill>
                <a:latin typeface="Adobe Garamond Pro" panose="02020502060506020403" pitchFamily="18" charset="0"/>
              </a:rPr>
              <a:t>item</a:t>
            </a:r>
            <a:r>
              <a:rPr lang="es-MX" sz="2000" dirty="0">
                <a:solidFill>
                  <a:schemeClr val="accent6">
                    <a:lumMod val="75000"/>
                  </a:schemeClr>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Elimina el primer elemento con el valor dado de la lista.</a:t>
            </a:r>
            <a:endParaRPr lang="es-MX" sz="2000" b="0" i="0" dirty="0">
              <a:solidFill>
                <a:schemeClr val="accent6">
                  <a:lumMod val="75000"/>
                </a:schemeClr>
              </a:solidFill>
              <a:effectLst/>
              <a:latin typeface="Adobe Garamond Pro" panose="02020502060506020403" pitchFamily="18" charset="0"/>
            </a:endParaRPr>
          </a:p>
          <a:p>
            <a:r>
              <a:rPr lang="es-MX" sz="2000" dirty="0">
                <a:solidFill>
                  <a:schemeClr val="accent6">
                    <a:lumMod val="75000"/>
                  </a:schemeClr>
                </a:solidFill>
                <a:latin typeface="Adobe Garamond Pro" panose="02020502060506020403" pitchFamily="18" charset="0"/>
              </a:rPr>
              <a:t>- pop(</a:t>
            </a:r>
            <a:r>
              <a:rPr lang="es-MX" sz="2000" dirty="0" err="1">
                <a:solidFill>
                  <a:schemeClr val="accent6">
                    <a:lumMod val="75000"/>
                  </a:schemeClr>
                </a:solidFill>
                <a:latin typeface="Adobe Garamond Pro" panose="02020502060506020403" pitchFamily="18" charset="0"/>
              </a:rPr>
              <a:t>index</a:t>
            </a:r>
            <a:r>
              <a:rPr lang="es-MX" sz="2000" dirty="0">
                <a:solidFill>
                  <a:schemeClr val="accent6">
                    <a:lumMod val="75000"/>
                  </a:schemeClr>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Elimina y devuelve el elemento en la posición especificada.</a:t>
            </a:r>
          </a:p>
          <a:p>
            <a:r>
              <a:rPr lang="es-MX" sz="2000" dirty="0">
                <a:solidFill>
                  <a:srgbClr val="374151"/>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index</a:t>
            </a:r>
            <a:r>
              <a:rPr lang="es-MX" sz="2000" dirty="0">
                <a:solidFill>
                  <a:schemeClr val="accent6">
                    <a:lumMod val="75000"/>
                  </a:schemeClr>
                </a:solidFill>
                <a:latin typeface="Adobe Garamond Pro" panose="02020502060506020403" pitchFamily="18" charset="0"/>
              </a:rPr>
              <a:t>(</a:t>
            </a:r>
            <a:r>
              <a:rPr lang="es-MX" sz="2000" dirty="0" err="1">
                <a:solidFill>
                  <a:schemeClr val="accent6">
                    <a:lumMod val="75000"/>
                  </a:schemeClr>
                </a:solidFill>
                <a:latin typeface="Adobe Garamond Pro" panose="02020502060506020403" pitchFamily="18" charset="0"/>
              </a:rPr>
              <a:t>item</a:t>
            </a:r>
            <a:r>
              <a:rPr lang="es-MX" sz="2000" dirty="0">
                <a:solidFill>
                  <a:schemeClr val="accent6">
                    <a:lumMod val="75000"/>
                  </a:schemeClr>
                </a:solidFill>
                <a:latin typeface="Adobe Garamond Pro" panose="02020502060506020403" pitchFamily="18" charset="0"/>
              </a:rPr>
              <a:t>)</a:t>
            </a:r>
            <a:r>
              <a:rPr lang="es-MX" sz="2000" dirty="0">
                <a:solidFill>
                  <a:srgbClr val="374151"/>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Devuelve el índice de la primera aparición del elemento con el valor dado</a:t>
            </a:r>
          </a:p>
          <a:p>
            <a:r>
              <a:rPr lang="es-MX" sz="2000" dirty="0">
                <a:solidFill>
                  <a:srgbClr val="374151"/>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count</a:t>
            </a:r>
            <a:r>
              <a:rPr lang="es-MX" sz="2000" dirty="0">
                <a:solidFill>
                  <a:schemeClr val="accent6">
                    <a:lumMod val="75000"/>
                  </a:schemeClr>
                </a:solidFill>
                <a:latin typeface="Adobe Garamond Pro" panose="02020502060506020403" pitchFamily="18" charset="0"/>
              </a:rPr>
              <a:t>(</a:t>
            </a:r>
            <a:r>
              <a:rPr lang="es-MX" sz="2000" dirty="0" err="1">
                <a:solidFill>
                  <a:schemeClr val="accent6">
                    <a:lumMod val="75000"/>
                  </a:schemeClr>
                </a:solidFill>
                <a:latin typeface="Adobe Garamond Pro" panose="02020502060506020403" pitchFamily="18" charset="0"/>
              </a:rPr>
              <a:t>item</a:t>
            </a:r>
            <a:r>
              <a:rPr lang="es-MX" sz="2000" dirty="0">
                <a:solidFill>
                  <a:schemeClr val="accent6">
                    <a:lumMod val="75000"/>
                  </a:schemeClr>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Devuelve el número de veces que un elemento aparece en la lista.</a:t>
            </a:r>
          </a:p>
          <a:p>
            <a:r>
              <a:rPr lang="es-MX" sz="2000" dirty="0">
                <a:solidFill>
                  <a:srgbClr val="374151"/>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sort</a:t>
            </a:r>
            <a:r>
              <a:rPr lang="es-MX" sz="2000" dirty="0">
                <a:solidFill>
                  <a:schemeClr val="accent6">
                    <a:lumMod val="75000"/>
                  </a:schemeClr>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Ordena la lista en su lugar de manera ascendente.</a:t>
            </a:r>
            <a:endParaRPr lang="es-MX" sz="2000" dirty="0">
              <a:solidFill>
                <a:srgbClr val="374151"/>
              </a:solidFill>
              <a:latin typeface="Adobe Garamond Pro" panose="02020502060506020403" pitchFamily="18" charset="0"/>
            </a:endParaRPr>
          </a:p>
          <a:p>
            <a:r>
              <a:rPr lang="es-MX" sz="2000" dirty="0">
                <a:solidFill>
                  <a:srgbClr val="374151"/>
                </a:solidFill>
                <a:latin typeface="Adobe Garamond Pro" panose="02020502060506020403" pitchFamily="18" charset="0"/>
              </a:rPr>
              <a:t>- </a:t>
            </a:r>
            <a:r>
              <a:rPr lang="es-MX" sz="2000" dirty="0">
                <a:solidFill>
                  <a:schemeClr val="accent6">
                    <a:lumMod val="75000"/>
                  </a:schemeClr>
                </a:solidFill>
                <a:latin typeface="Adobe Garamond Pro" panose="02020502060506020403" pitchFamily="18" charset="0"/>
              </a:rPr>
              <a:t>reverse(): </a:t>
            </a:r>
            <a:r>
              <a:rPr lang="es-MX" sz="2000" b="0" i="0" dirty="0">
                <a:solidFill>
                  <a:srgbClr val="374151"/>
                </a:solidFill>
                <a:effectLst/>
                <a:latin typeface="Adobe Garamond Pro" panose="02020502060506020403" pitchFamily="18" charset="0"/>
              </a:rPr>
              <a:t>Invierte el orden de los elementos en la lista.</a:t>
            </a:r>
          </a:p>
          <a:p>
            <a:r>
              <a:rPr lang="es-MX" sz="2000" dirty="0">
                <a:solidFill>
                  <a:srgbClr val="374151"/>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extend</a:t>
            </a:r>
            <a:r>
              <a:rPr lang="es-MX" sz="2000" dirty="0">
                <a:solidFill>
                  <a:schemeClr val="accent6">
                    <a:lumMod val="75000"/>
                  </a:schemeClr>
                </a:solidFill>
                <a:latin typeface="Adobe Garamond Pro" panose="02020502060506020403" pitchFamily="18" charset="0"/>
              </a:rPr>
              <a:t>(iterable): </a:t>
            </a:r>
            <a:r>
              <a:rPr lang="es-MX" sz="2000" b="0" i="0" dirty="0">
                <a:solidFill>
                  <a:srgbClr val="374151"/>
                </a:solidFill>
                <a:effectLst/>
                <a:latin typeface="Adobe Garamond Pro" panose="02020502060506020403" pitchFamily="18" charset="0"/>
              </a:rPr>
              <a:t>Agrega todos los elementos de otro iterable (como otra lista) al final de la lista.</a:t>
            </a:r>
          </a:p>
          <a:p>
            <a:r>
              <a:rPr lang="es-MX" sz="2000" dirty="0">
                <a:solidFill>
                  <a:srgbClr val="374151"/>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clear</a:t>
            </a:r>
            <a:r>
              <a:rPr lang="es-MX" sz="2000" dirty="0">
                <a:solidFill>
                  <a:schemeClr val="accent6">
                    <a:lumMod val="75000"/>
                  </a:schemeClr>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Elimina todos los elementos de la lista.</a:t>
            </a:r>
            <a:endParaRPr lang="es-MX" sz="2000" dirty="0">
              <a:solidFill>
                <a:srgbClr val="374151"/>
              </a:solidFill>
              <a:latin typeface="Adobe Garamond Pro" panose="02020502060506020403" pitchFamily="18" charset="0"/>
            </a:endParaRPr>
          </a:p>
          <a:p>
            <a:r>
              <a:rPr lang="es-MX" sz="2000" b="0" i="0" dirty="0">
                <a:solidFill>
                  <a:srgbClr val="374151"/>
                </a:solidFill>
                <a:effectLst/>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copy</a:t>
            </a:r>
            <a:r>
              <a:rPr lang="es-MX" sz="2000" dirty="0">
                <a:solidFill>
                  <a:schemeClr val="accent6">
                    <a:lumMod val="75000"/>
                  </a:schemeClr>
                </a:solidFill>
                <a:latin typeface="Adobe Garamond Pro" panose="02020502060506020403" pitchFamily="18" charset="0"/>
              </a:rPr>
              <a:t>()</a:t>
            </a:r>
            <a:r>
              <a:rPr lang="es-MX" sz="2000" b="0" i="0" dirty="0">
                <a:solidFill>
                  <a:srgbClr val="374151"/>
                </a:solidFill>
                <a:effectLst/>
                <a:latin typeface="Adobe Garamond Pro" panose="02020502060506020403" pitchFamily="18" charset="0"/>
              </a:rPr>
              <a:t>: Devuelve una copia superficial de la lista.</a:t>
            </a:r>
          </a:p>
        </p:txBody>
      </p:sp>
      <p:pic>
        <p:nvPicPr>
          <p:cNvPr id="1027" name="Picture 3" descr="Estructuras de datos: listas enlazadas, pilas y colas.">
            <a:extLst>
              <a:ext uri="{FF2B5EF4-FFF2-40B4-BE49-F238E27FC236}">
                <a16:creationId xmlns:a16="http://schemas.microsoft.com/office/drawing/2014/main" id="{225583EC-D123-F06C-DF3D-8146B2E38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2192" y="2981304"/>
            <a:ext cx="2245659" cy="166208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A37ED376-0385-748C-5E9C-88A7FEAAA0A6}"/>
              </a:ext>
            </a:extLst>
          </p:cNvPr>
          <p:cNvSpPr txBox="1"/>
          <p:nvPr/>
        </p:nvSpPr>
        <p:spPr>
          <a:xfrm>
            <a:off x="963290" y="6176345"/>
            <a:ext cx="8139953" cy="369332"/>
          </a:xfrm>
          <a:prstGeom prst="rect">
            <a:avLst/>
          </a:prstGeom>
          <a:noFill/>
        </p:spPr>
        <p:txBody>
          <a:bodyPr wrap="square" rtlCol="0">
            <a:spAutoFit/>
          </a:bodyPr>
          <a:lstStyle/>
          <a:p>
            <a:r>
              <a:rPr lang="es-MX" dirty="0">
                <a:hlinkClick r:id="rId3"/>
              </a:rPr>
              <a:t>Lista en </a:t>
            </a:r>
            <a:r>
              <a:rPr lang="es-MX" dirty="0" err="1">
                <a:hlinkClick r:id="rId3"/>
              </a:rPr>
              <a:t>python</a:t>
            </a:r>
            <a:endParaRPr lang="es-MX" dirty="0"/>
          </a:p>
        </p:txBody>
      </p:sp>
    </p:spTree>
    <p:extLst>
      <p:ext uri="{BB962C8B-B14F-4D97-AF65-F5344CB8AC3E}">
        <p14:creationId xmlns:p14="http://schemas.microsoft.com/office/powerpoint/2010/main" val="361875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F5486BAB-0140-0F67-06C4-1AAAF0AF56EF}"/>
              </a:ext>
            </a:extLst>
          </p:cNvPr>
          <p:cNvSpPr txBox="1"/>
          <p:nvPr/>
        </p:nvSpPr>
        <p:spPr>
          <a:xfrm>
            <a:off x="833494" y="177146"/>
            <a:ext cx="9903214" cy="2277547"/>
          </a:xfrm>
          <a:prstGeom prst="rect">
            <a:avLst/>
          </a:prstGeom>
          <a:noFill/>
        </p:spPr>
        <p:txBody>
          <a:bodyPr wrap="square" rtlCol="0">
            <a:spAutoFit/>
          </a:bodyPr>
          <a:lstStyle/>
          <a:p>
            <a:r>
              <a:rPr lang="es-MX" sz="2400" dirty="0">
                <a:solidFill>
                  <a:schemeClr val="accent5">
                    <a:lumMod val="50000"/>
                  </a:schemeClr>
                </a:solidFill>
                <a:latin typeface="Adobe Garamond Pro" panose="02020502060506020403" pitchFamily="18" charset="0"/>
              </a:rPr>
              <a:t>La lista:</a:t>
            </a:r>
          </a:p>
          <a:p>
            <a:endParaRPr lang="es-MX" dirty="0">
              <a:solidFill>
                <a:schemeClr val="accent6">
                  <a:lumMod val="75000"/>
                </a:schemeClr>
              </a:solidFill>
              <a:latin typeface="Adobe Garamond Pro" panose="02020502060506020403" pitchFamily="18" charset="0"/>
            </a:endParaRPr>
          </a:p>
          <a:p>
            <a:r>
              <a:rPr lang="es-MX" sz="2000" b="0" i="0" dirty="0">
                <a:solidFill>
                  <a:srgbClr val="374151"/>
                </a:solidFill>
                <a:effectLst/>
                <a:latin typeface="Adobe Garamond Pro" panose="02020502060506020403" pitchFamily="18" charset="0"/>
              </a:rPr>
              <a:t>Ejemplos:</a:t>
            </a:r>
          </a:p>
          <a:p>
            <a:endParaRPr lang="es-MX" sz="2000" dirty="0">
              <a:solidFill>
                <a:srgbClr val="374151"/>
              </a:solidFill>
              <a:latin typeface="Adobe Garamond Pro" panose="02020502060506020403" pitchFamily="18" charset="0"/>
            </a:endParaRPr>
          </a:p>
          <a:p>
            <a:r>
              <a:rPr lang="es-MX" sz="2000" b="0" i="0" dirty="0">
                <a:solidFill>
                  <a:srgbClr val="374151"/>
                </a:solidFill>
                <a:effectLst/>
                <a:latin typeface="Adobe Garamond Pro" panose="02020502060506020403" pitchFamily="18" charset="0"/>
              </a:rPr>
              <a:t>Ejemplo 1: Diseña un programa que elimine los elementos duplicados de una lista.</a:t>
            </a:r>
          </a:p>
          <a:p>
            <a:endParaRPr lang="es-MX" sz="2000" b="0" i="0" dirty="0">
              <a:solidFill>
                <a:srgbClr val="374151"/>
              </a:solidFill>
              <a:effectLst/>
              <a:latin typeface="Adobe Garamond Pro" panose="02020502060506020403" pitchFamily="18" charset="0"/>
            </a:endParaRPr>
          </a:p>
          <a:p>
            <a:r>
              <a:rPr lang="es-MX" sz="2000" dirty="0">
                <a:solidFill>
                  <a:srgbClr val="374151"/>
                </a:solidFill>
                <a:latin typeface="Adobe Garamond Pro" panose="02020502060506020403" pitchFamily="18" charset="0"/>
              </a:rPr>
              <a:t>Ejemplo 2: </a:t>
            </a:r>
            <a:r>
              <a:rPr lang="es-MX" sz="2000" b="0" i="0" dirty="0">
                <a:solidFill>
                  <a:srgbClr val="374151"/>
                </a:solidFill>
                <a:effectLst/>
                <a:latin typeface="Adobe Garamond Pro" panose="02020502060506020403" pitchFamily="18" charset="0"/>
              </a:rPr>
              <a:t>Crea una función que invierta el orden de los elementos en una lista.</a:t>
            </a:r>
          </a:p>
        </p:txBody>
      </p:sp>
    </p:spTree>
    <p:extLst>
      <p:ext uri="{BB962C8B-B14F-4D97-AF65-F5344CB8AC3E}">
        <p14:creationId xmlns:p14="http://schemas.microsoft.com/office/powerpoint/2010/main" val="172768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F5486BAB-0140-0F67-06C4-1AAAF0AF56EF}"/>
              </a:ext>
            </a:extLst>
          </p:cNvPr>
          <p:cNvSpPr txBox="1"/>
          <p:nvPr/>
        </p:nvSpPr>
        <p:spPr>
          <a:xfrm>
            <a:off x="871107" y="255046"/>
            <a:ext cx="9903214" cy="4493538"/>
          </a:xfrm>
          <a:prstGeom prst="rect">
            <a:avLst/>
          </a:prstGeom>
          <a:noFill/>
        </p:spPr>
        <p:txBody>
          <a:bodyPr wrap="square" rtlCol="0">
            <a:spAutoFit/>
          </a:bodyPr>
          <a:lstStyle/>
          <a:p>
            <a:r>
              <a:rPr lang="es-MX" sz="2800" dirty="0">
                <a:solidFill>
                  <a:schemeClr val="accent5">
                    <a:lumMod val="50000"/>
                  </a:schemeClr>
                </a:solidFill>
                <a:latin typeface="Adobe Garamond Pro" panose="02020502060506020403" pitchFamily="18" charset="0"/>
              </a:rPr>
              <a:t>Pila:</a:t>
            </a:r>
          </a:p>
          <a:p>
            <a:endParaRPr lang="es-MX" dirty="0">
              <a:solidFill>
                <a:schemeClr val="accent6">
                  <a:lumMod val="75000"/>
                </a:schemeClr>
              </a:solidFill>
              <a:latin typeface="Adobe Garamond Pro" panose="02020502060506020403" pitchFamily="18" charset="0"/>
            </a:endParaRPr>
          </a:p>
          <a:p>
            <a:r>
              <a:rPr lang="es-MX" sz="2000" b="0" i="0" dirty="0">
                <a:solidFill>
                  <a:srgbClr val="374151"/>
                </a:solidFill>
                <a:effectLst/>
                <a:latin typeface="Adobe Garamond Pro" panose="02020502060506020403" pitchFamily="18" charset="0"/>
              </a:rPr>
              <a:t>Una pila es una estructura de datos que sigue el principio de "último en entrar, primero en salir" (LIFO, por sus siglas en inglés). En una pila, los elementos se agregan y eliminan de una manera específica: el último elemento agregado es el primero en ser eliminado. Los métodos típicos asociados con una pila incluyen:</a:t>
            </a:r>
          </a:p>
          <a:p>
            <a:r>
              <a:rPr lang="es-MX" sz="2000" dirty="0">
                <a:solidFill>
                  <a:schemeClr val="accent6">
                    <a:lumMod val="75000"/>
                  </a:schemeClr>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push</a:t>
            </a:r>
            <a:r>
              <a:rPr lang="es-MX" sz="2000" dirty="0">
                <a:solidFill>
                  <a:schemeClr val="accent6">
                    <a:lumMod val="75000"/>
                  </a:schemeClr>
                </a:solidFill>
                <a:latin typeface="Adobe Garamond Pro" panose="02020502060506020403" pitchFamily="18" charset="0"/>
              </a:rPr>
              <a:t>(</a:t>
            </a:r>
            <a:r>
              <a:rPr lang="es-MX" sz="2000" dirty="0" err="1">
                <a:solidFill>
                  <a:schemeClr val="accent6">
                    <a:lumMod val="75000"/>
                  </a:schemeClr>
                </a:solidFill>
                <a:latin typeface="Adobe Garamond Pro" panose="02020502060506020403" pitchFamily="18" charset="0"/>
              </a:rPr>
              <a:t>item</a:t>
            </a:r>
            <a:r>
              <a:rPr lang="es-MX" sz="2000" dirty="0">
                <a:solidFill>
                  <a:schemeClr val="accent6">
                    <a:lumMod val="75000"/>
                  </a:schemeClr>
                </a:solidFill>
                <a:latin typeface="Adobe Garamond Pro" panose="02020502060506020403" pitchFamily="18" charset="0"/>
              </a:rPr>
              <a:t>) :  </a:t>
            </a:r>
            <a:r>
              <a:rPr lang="es-MX" sz="2000" b="0" i="0" dirty="0">
                <a:solidFill>
                  <a:srgbClr val="374151"/>
                </a:solidFill>
                <a:effectLst/>
                <a:latin typeface="Adobe Garamond Pro" panose="02020502060506020403" pitchFamily="18" charset="0"/>
              </a:rPr>
              <a:t>Agrega un elemento a la parte superior de la pila</a:t>
            </a:r>
          </a:p>
          <a:p>
            <a:r>
              <a:rPr lang="es-MX" sz="2000" dirty="0">
                <a:solidFill>
                  <a:schemeClr val="accent6">
                    <a:lumMod val="75000"/>
                  </a:schemeClr>
                </a:solidFill>
                <a:latin typeface="Adobe Garamond Pro" panose="02020502060506020403" pitchFamily="18" charset="0"/>
              </a:rPr>
              <a:t>- pop() : </a:t>
            </a:r>
            <a:r>
              <a:rPr lang="es-MX" sz="2000" b="0" i="0" dirty="0">
                <a:solidFill>
                  <a:srgbClr val="374151"/>
                </a:solidFill>
                <a:effectLst/>
                <a:latin typeface="Adobe Garamond Pro" panose="02020502060506020403" pitchFamily="18" charset="0"/>
              </a:rPr>
              <a:t>Elimina y devuelve el elemento en la parte superior de la pila.</a:t>
            </a:r>
          </a:p>
          <a:p>
            <a:r>
              <a:rPr lang="es-MX" sz="2000" dirty="0">
                <a:solidFill>
                  <a:schemeClr val="accent6">
                    <a:lumMod val="75000"/>
                  </a:schemeClr>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peek</a:t>
            </a:r>
            <a:r>
              <a:rPr lang="es-MX" sz="2000" dirty="0">
                <a:solidFill>
                  <a:schemeClr val="accent6">
                    <a:lumMod val="75000"/>
                  </a:schemeClr>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Devuelve el elemento en la parte superior de la pila sin eliminarlo.</a:t>
            </a:r>
          </a:p>
          <a:p>
            <a:r>
              <a:rPr lang="es-MX" sz="2000" dirty="0">
                <a:solidFill>
                  <a:schemeClr val="accent6">
                    <a:lumMod val="75000"/>
                  </a:schemeClr>
                </a:solidFill>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empty</a:t>
            </a:r>
            <a:r>
              <a:rPr lang="es-MX" sz="2000" dirty="0">
                <a:solidFill>
                  <a:schemeClr val="accent6">
                    <a:lumMod val="75000"/>
                  </a:schemeClr>
                </a:solidFill>
                <a:latin typeface="Adobe Garamond Pro" panose="02020502060506020403" pitchFamily="18" charset="0"/>
              </a:rPr>
              <a:t>(): </a:t>
            </a:r>
            <a:r>
              <a:rPr lang="es-MX" sz="2000" b="0" i="0" dirty="0">
                <a:solidFill>
                  <a:srgbClr val="374151"/>
                </a:solidFill>
                <a:effectLst/>
                <a:latin typeface="Adobe Garamond Pro" panose="02020502060506020403" pitchFamily="18" charset="0"/>
              </a:rPr>
              <a:t>Verifica si la pila está vacía.</a:t>
            </a:r>
          </a:p>
          <a:p>
            <a:r>
              <a:rPr lang="es-MX" sz="2000" b="0" i="0" dirty="0">
                <a:solidFill>
                  <a:srgbClr val="374151"/>
                </a:solidFill>
                <a:effectLst/>
                <a:latin typeface="Adobe Garamond Pro" panose="02020502060506020403" pitchFamily="18" charset="0"/>
              </a:rPr>
              <a:t>- </a:t>
            </a:r>
            <a:r>
              <a:rPr lang="es-MX" sz="2000" dirty="0" err="1">
                <a:solidFill>
                  <a:schemeClr val="accent6">
                    <a:lumMod val="75000"/>
                  </a:schemeClr>
                </a:solidFill>
                <a:latin typeface="Adobe Garamond Pro" panose="02020502060506020403" pitchFamily="18" charset="0"/>
              </a:rPr>
              <a:t>size</a:t>
            </a:r>
            <a:r>
              <a:rPr lang="es-MX" sz="2000" dirty="0">
                <a:solidFill>
                  <a:schemeClr val="accent6">
                    <a:lumMod val="75000"/>
                  </a:schemeClr>
                </a:solidFill>
                <a:latin typeface="Adobe Garamond Pro" panose="02020502060506020403" pitchFamily="18" charset="0"/>
              </a:rPr>
              <a:t>()</a:t>
            </a:r>
            <a:r>
              <a:rPr lang="es-MX" sz="2000" b="0" i="0" dirty="0">
                <a:solidFill>
                  <a:srgbClr val="374151"/>
                </a:solidFill>
                <a:effectLst/>
                <a:latin typeface="Adobe Garamond Pro" panose="02020502060506020403" pitchFamily="18" charset="0"/>
              </a:rPr>
              <a:t>: Devuelve la cantidad de elementos en la pila.</a:t>
            </a:r>
          </a:p>
          <a:p>
            <a:endParaRPr lang="es-MX" sz="2000" dirty="0">
              <a:solidFill>
                <a:srgbClr val="374151"/>
              </a:solidFill>
              <a:latin typeface="Adobe Garamond Pro" panose="02020502060506020403" pitchFamily="18" charset="0"/>
            </a:endParaRPr>
          </a:p>
          <a:p>
            <a:pPr algn="l"/>
            <a:r>
              <a:rPr lang="es-MX" sz="2000" b="0" i="0" dirty="0">
                <a:solidFill>
                  <a:srgbClr val="374151"/>
                </a:solidFill>
                <a:effectLst/>
                <a:latin typeface="Adobe Garamond Pro" panose="02020502060506020403" pitchFamily="18" charset="0"/>
              </a:rPr>
              <a:t>Las pilas son útiles en situaciones en las que se necesita realizar un seguimiento de elementos en un orden específico.</a:t>
            </a:r>
          </a:p>
        </p:txBody>
      </p:sp>
      <p:pic>
        <p:nvPicPr>
          <p:cNvPr id="2050" name="Picture 2" descr="Estructuras de datos en Python: pilas, colas y deques - Home">
            <a:extLst>
              <a:ext uri="{FF2B5EF4-FFF2-40B4-BE49-F238E27FC236}">
                <a16:creationId xmlns:a16="http://schemas.microsoft.com/office/drawing/2014/main" id="{A1EEED8F-4EEF-4B84-CCA3-DA3556E2F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493" y="4630653"/>
            <a:ext cx="3127915" cy="218803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31ECC51-1D03-46E7-A076-F77105E3B83E}"/>
              </a:ext>
            </a:extLst>
          </p:cNvPr>
          <p:cNvSpPr txBox="1"/>
          <p:nvPr/>
        </p:nvSpPr>
        <p:spPr>
          <a:xfrm>
            <a:off x="939650" y="4954532"/>
            <a:ext cx="2393577" cy="369332"/>
          </a:xfrm>
          <a:prstGeom prst="rect">
            <a:avLst/>
          </a:prstGeom>
          <a:noFill/>
        </p:spPr>
        <p:txBody>
          <a:bodyPr wrap="square" rtlCol="0">
            <a:spAutoFit/>
          </a:bodyPr>
          <a:lstStyle/>
          <a:p>
            <a:r>
              <a:rPr lang="es-MX" dirty="0">
                <a:hlinkClick r:id="rId3"/>
              </a:rPr>
              <a:t>Pilas en </a:t>
            </a:r>
            <a:r>
              <a:rPr lang="es-MX" dirty="0" err="1">
                <a:hlinkClick r:id="rId3"/>
              </a:rPr>
              <a:t>python</a:t>
            </a:r>
            <a:endParaRPr lang="es-MX" dirty="0"/>
          </a:p>
        </p:txBody>
      </p:sp>
    </p:spTree>
    <p:extLst>
      <p:ext uri="{BB962C8B-B14F-4D97-AF65-F5344CB8AC3E}">
        <p14:creationId xmlns:p14="http://schemas.microsoft.com/office/powerpoint/2010/main" val="2885551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Torres de Hanoi. Secuencia que muestra el mínimo número de movimientos  necesarios para completar la Torre de Hanoi juego de cuatro discos. Este  juego matemático fue d Fotografía de stock - Alamy">
            <a:extLst>
              <a:ext uri="{FF2B5EF4-FFF2-40B4-BE49-F238E27FC236}">
                <a16:creationId xmlns:a16="http://schemas.microsoft.com/office/drawing/2014/main" id="{D1CB2C7D-3F8E-4733-628C-5ABEE1407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612" y="3710850"/>
            <a:ext cx="1873624" cy="240465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B0BEB7F-ECBA-3CA4-4D06-4F49D5EB73F4}"/>
              </a:ext>
            </a:extLst>
          </p:cNvPr>
          <p:cNvSpPr txBox="1"/>
          <p:nvPr/>
        </p:nvSpPr>
        <p:spPr>
          <a:xfrm>
            <a:off x="1318665" y="2562111"/>
            <a:ext cx="9554670" cy="646331"/>
          </a:xfrm>
          <a:prstGeom prst="rect">
            <a:avLst/>
          </a:prstGeom>
          <a:noFill/>
        </p:spPr>
        <p:txBody>
          <a:bodyPr wrap="square" rtlCol="0">
            <a:spAutoFit/>
          </a:bodyPr>
          <a:lstStyle/>
          <a:p>
            <a:r>
              <a:rPr lang="es-MX" dirty="0">
                <a:latin typeface="Adobe Garamond Pro" panose="02020502060506020403" pitchFamily="18" charset="0"/>
              </a:rPr>
              <a:t>Ejemplo 2 : </a:t>
            </a:r>
            <a:r>
              <a:rPr lang="es-MX" b="0" i="0" dirty="0">
                <a:solidFill>
                  <a:srgbClr val="374151"/>
                </a:solidFill>
                <a:effectLst/>
                <a:latin typeface="Adobe Garamond Pro" panose="02020502060506020403" pitchFamily="18" charset="0"/>
              </a:rPr>
              <a:t>Implementa el juego de la Torre de Hanoi, que implica mover discos de diferentes tamaños de una varilla a otra siguiendo ciertas reglas. Puedes usar pilas para resolver este rompecabezas.</a:t>
            </a:r>
            <a:endParaRPr lang="es-MX" dirty="0">
              <a:latin typeface="Adobe Garamond Pro" panose="02020502060506020403" pitchFamily="18" charset="0"/>
            </a:endParaRPr>
          </a:p>
        </p:txBody>
      </p:sp>
      <p:sp>
        <p:nvSpPr>
          <p:cNvPr id="4" name="CuadroTexto 3">
            <a:extLst>
              <a:ext uri="{FF2B5EF4-FFF2-40B4-BE49-F238E27FC236}">
                <a16:creationId xmlns:a16="http://schemas.microsoft.com/office/drawing/2014/main" id="{AF8BAC0F-E698-9747-4D0F-2FA235CA3226}"/>
              </a:ext>
            </a:extLst>
          </p:cNvPr>
          <p:cNvSpPr txBox="1"/>
          <p:nvPr/>
        </p:nvSpPr>
        <p:spPr>
          <a:xfrm>
            <a:off x="1318665" y="930285"/>
            <a:ext cx="9554670" cy="646331"/>
          </a:xfrm>
          <a:prstGeom prst="rect">
            <a:avLst/>
          </a:prstGeom>
          <a:noFill/>
        </p:spPr>
        <p:txBody>
          <a:bodyPr wrap="square" rtlCol="0">
            <a:spAutoFit/>
          </a:bodyPr>
          <a:lstStyle/>
          <a:p>
            <a:r>
              <a:rPr lang="es-MX" dirty="0">
                <a:latin typeface="Adobe Garamond Pro" panose="02020502060506020403" pitchFamily="18" charset="0"/>
              </a:rPr>
              <a:t>Ejemplo 1: </a:t>
            </a:r>
            <a:r>
              <a:rPr lang="es-MX" b="0" i="0" dirty="0">
                <a:solidFill>
                  <a:srgbClr val="343541"/>
                </a:solidFill>
                <a:effectLst/>
                <a:latin typeface="Adobe Garamond Pro" panose="02020502060506020403" pitchFamily="18" charset="0"/>
              </a:rPr>
              <a:t>Diseña un programa que determine si una cadena es un palíndromo (se lee igual de izquierda a derecha y viceversa) utilizando una pila.</a:t>
            </a:r>
            <a:endParaRPr lang="es-MX" dirty="0">
              <a:latin typeface="Adobe Garamond Pro" panose="02020502060506020403" pitchFamily="18" charset="0"/>
            </a:endParaRPr>
          </a:p>
        </p:txBody>
      </p:sp>
    </p:spTree>
    <p:extLst>
      <p:ext uri="{BB962C8B-B14F-4D97-AF65-F5344CB8AC3E}">
        <p14:creationId xmlns:p14="http://schemas.microsoft.com/office/powerpoint/2010/main" val="261259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628C3791-59C7-8352-6615-489CCD8B380E}"/>
              </a:ext>
            </a:extLst>
          </p:cNvPr>
          <p:cNvSpPr txBox="1"/>
          <p:nvPr/>
        </p:nvSpPr>
        <p:spPr>
          <a:xfrm>
            <a:off x="1242048" y="745780"/>
            <a:ext cx="8659053" cy="1846659"/>
          </a:xfrm>
          <a:prstGeom prst="rect">
            <a:avLst/>
          </a:prstGeom>
          <a:noFill/>
        </p:spPr>
        <p:txBody>
          <a:bodyPr wrap="square" rtlCol="0">
            <a:spAutoFit/>
          </a:bodyPr>
          <a:lstStyle/>
          <a:p>
            <a:r>
              <a:rPr lang="es-MX" sz="2400" dirty="0">
                <a:latin typeface="Adobe Garamond Pro" panose="02020502060506020403" pitchFamily="18" charset="0"/>
              </a:rPr>
              <a:t>Función  </a:t>
            </a:r>
            <a:r>
              <a:rPr lang="es-MX" sz="2400" dirty="0" err="1">
                <a:solidFill>
                  <a:schemeClr val="accent6">
                    <a:lumMod val="50000"/>
                  </a:schemeClr>
                </a:solidFill>
                <a:latin typeface="Adobe Garamond Pro" panose="02020502060506020403" pitchFamily="18" charset="0"/>
              </a:rPr>
              <a:t>map</a:t>
            </a:r>
            <a:r>
              <a:rPr lang="es-MX" sz="2400" dirty="0">
                <a:solidFill>
                  <a:schemeClr val="accent6">
                    <a:lumMod val="50000"/>
                  </a:schemeClr>
                </a:solidFill>
                <a:latin typeface="Adobe Garamond Pro" panose="02020502060506020403" pitchFamily="18" charset="0"/>
              </a:rPr>
              <a:t>()</a:t>
            </a:r>
          </a:p>
          <a:p>
            <a:endParaRPr lang="es-MX" dirty="0">
              <a:latin typeface="Adobe Garamond Pro" panose="02020502060506020403" pitchFamily="18" charset="0"/>
            </a:endParaRPr>
          </a:p>
          <a:p>
            <a:r>
              <a:rPr lang="es-MX" dirty="0" err="1">
                <a:latin typeface="Adobe Garamond Pro" panose="02020502060506020403" pitchFamily="18" charset="0"/>
              </a:rPr>
              <a:t>map</a:t>
            </a:r>
            <a:r>
              <a:rPr lang="es-MX" dirty="0">
                <a:latin typeface="Adobe Garamond Pro" panose="02020502060506020403" pitchFamily="18" charset="0"/>
              </a:rPr>
              <a:t>(función, iterable)</a:t>
            </a:r>
          </a:p>
          <a:p>
            <a:endParaRPr lang="es-MX" dirty="0">
              <a:latin typeface="Adobe Garamond Pro" panose="02020502060506020403" pitchFamily="18" charset="0"/>
            </a:endParaRPr>
          </a:p>
          <a:p>
            <a:r>
              <a:rPr lang="es-MX" dirty="0" err="1">
                <a:solidFill>
                  <a:schemeClr val="accent6">
                    <a:lumMod val="50000"/>
                  </a:schemeClr>
                </a:solidFill>
                <a:latin typeface="Adobe Garamond Pro" panose="02020502060506020403" pitchFamily="18" charset="0"/>
              </a:rPr>
              <a:t>map</a:t>
            </a:r>
            <a:r>
              <a:rPr lang="es-MX" dirty="0">
                <a:solidFill>
                  <a:schemeClr val="accent6">
                    <a:lumMod val="50000"/>
                  </a:schemeClr>
                </a:solidFill>
                <a:latin typeface="Adobe Garamond Pro" panose="02020502060506020403" pitchFamily="18" charset="0"/>
              </a:rPr>
              <a:t>() </a:t>
            </a:r>
            <a:r>
              <a:rPr lang="es-MX" b="0" i="0" dirty="0">
                <a:effectLst/>
                <a:latin typeface="Adobe Garamond Pro" panose="02020502060506020403" pitchFamily="18" charset="0"/>
              </a:rPr>
              <a:t>es una función recorre en iteración todos los elementos del iterable dado y ejecuta la función con cada elemento como argumento.</a:t>
            </a:r>
          </a:p>
        </p:txBody>
      </p:sp>
      <p:pic>
        <p:nvPicPr>
          <p:cNvPr id="5" name="Imagen 4">
            <a:extLst>
              <a:ext uri="{FF2B5EF4-FFF2-40B4-BE49-F238E27FC236}">
                <a16:creationId xmlns:a16="http://schemas.microsoft.com/office/drawing/2014/main" id="{A590D285-C82A-DF87-ED55-9E348904F910}"/>
              </a:ext>
            </a:extLst>
          </p:cNvPr>
          <p:cNvPicPr>
            <a:picLocks noChangeAspect="1"/>
          </p:cNvPicPr>
          <p:nvPr/>
        </p:nvPicPr>
        <p:blipFill>
          <a:blip r:embed="rId2"/>
          <a:stretch>
            <a:fillRect/>
          </a:stretch>
        </p:blipFill>
        <p:spPr>
          <a:xfrm>
            <a:off x="1257458" y="4601647"/>
            <a:ext cx="4632632" cy="792871"/>
          </a:xfrm>
          <a:prstGeom prst="rect">
            <a:avLst/>
          </a:prstGeom>
        </p:spPr>
      </p:pic>
      <p:pic>
        <p:nvPicPr>
          <p:cNvPr id="7" name="Imagen 6">
            <a:extLst>
              <a:ext uri="{FF2B5EF4-FFF2-40B4-BE49-F238E27FC236}">
                <a16:creationId xmlns:a16="http://schemas.microsoft.com/office/drawing/2014/main" id="{9E161603-031D-34CE-EB8F-A339045A502F}"/>
              </a:ext>
            </a:extLst>
          </p:cNvPr>
          <p:cNvPicPr>
            <a:picLocks noChangeAspect="1"/>
          </p:cNvPicPr>
          <p:nvPr/>
        </p:nvPicPr>
        <p:blipFill>
          <a:blip r:embed="rId3"/>
          <a:stretch>
            <a:fillRect/>
          </a:stretch>
        </p:blipFill>
        <p:spPr>
          <a:xfrm>
            <a:off x="1241773" y="3248270"/>
            <a:ext cx="5209615" cy="1051630"/>
          </a:xfrm>
          <a:prstGeom prst="rect">
            <a:avLst/>
          </a:prstGeom>
        </p:spPr>
      </p:pic>
      <p:pic>
        <p:nvPicPr>
          <p:cNvPr id="9" name="Imagen 8">
            <a:extLst>
              <a:ext uri="{FF2B5EF4-FFF2-40B4-BE49-F238E27FC236}">
                <a16:creationId xmlns:a16="http://schemas.microsoft.com/office/drawing/2014/main" id="{0D860304-4B75-9D3F-5448-FA47ACBFC3E1}"/>
              </a:ext>
            </a:extLst>
          </p:cNvPr>
          <p:cNvPicPr>
            <a:picLocks noChangeAspect="1"/>
          </p:cNvPicPr>
          <p:nvPr/>
        </p:nvPicPr>
        <p:blipFill>
          <a:blip r:embed="rId4"/>
          <a:stretch>
            <a:fillRect/>
          </a:stretch>
        </p:blipFill>
        <p:spPr>
          <a:xfrm>
            <a:off x="6772555" y="3235922"/>
            <a:ext cx="4886325" cy="1076325"/>
          </a:xfrm>
          <a:prstGeom prst="rect">
            <a:avLst/>
          </a:prstGeom>
        </p:spPr>
      </p:pic>
    </p:spTree>
    <p:extLst>
      <p:ext uri="{BB962C8B-B14F-4D97-AF65-F5344CB8AC3E}">
        <p14:creationId xmlns:p14="http://schemas.microsoft.com/office/powerpoint/2010/main" val="422789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628C3791-59C7-8352-6615-489CCD8B380E}"/>
              </a:ext>
            </a:extLst>
          </p:cNvPr>
          <p:cNvSpPr txBox="1"/>
          <p:nvPr/>
        </p:nvSpPr>
        <p:spPr>
          <a:xfrm>
            <a:off x="1242048" y="790604"/>
            <a:ext cx="8659053" cy="1846659"/>
          </a:xfrm>
          <a:prstGeom prst="rect">
            <a:avLst/>
          </a:prstGeom>
          <a:noFill/>
        </p:spPr>
        <p:txBody>
          <a:bodyPr wrap="square" rtlCol="0">
            <a:spAutoFit/>
          </a:bodyPr>
          <a:lstStyle/>
          <a:p>
            <a:r>
              <a:rPr lang="es-MX" sz="2400" dirty="0">
                <a:latin typeface="Adobe Garamond Pro" panose="02020502060506020403" pitchFamily="18" charset="0"/>
              </a:rPr>
              <a:t>Función  </a:t>
            </a:r>
            <a:r>
              <a:rPr lang="es-MX" sz="2400" dirty="0" err="1">
                <a:solidFill>
                  <a:schemeClr val="accent6">
                    <a:lumMod val="50000"/>
                  </a:schemeClr>
                </a:solidFill>
                <a:latin typeface="Adobe Garamond Pro" panose="02020502060506020403" pitchFamily="18" charset="0"/>
              </a:rPr>
              <a:t>filter</a:t>
            </a:r>
            <a:r>
              <a:rPr lang="es-MX" sz="2400" dirty="0">
                <a:solidFill>
                  <a:schemeClr val="accent6">
                    <a:lumMod val="50000"/>
                  </a:schemeClr>
                </a:solidFill>
                <a:latin typeface="Adobe Garamond Pro" panose="02020502060506020403" pitchFamily="18" charset="0"/>
              </a:rPr>
              <a:t>()</a:t>
            </a:r>
          </a:p>
          <a:p>
            <a:endParaRPr lang="es-MX" dirty="0">
              <a:latin typeface="Adobe Garamond Pro" panose="02020502060506020403" pitchFamily="18" charset="0"/>
            </a:endParaRPr>
          </a:p>
          <a:p>
            <a:r>
              <a:rPr lang="es-MX" dirty="0" err="1">
                <a:latin typeface="Adobe Garamond Pro" panose="02020502060506020403" pitchFamily="18" charset="0"/>
              </a:rPr>
              <a:t>filter</a:t>
            </a:r>
            <a:r>
              <a:rPr lang="es-MX" dirty="0">
                <a:latin typeface="Adobe Garamond Pro" panose="02020502060506020403" pitchFamily="18" charset="0"/>
              </a:rPr>
              <a:t>(función, iterable)</a:t>
            </a:r>
          </a:p>
          <a:p>
            <a:endParaRPr lang="es-MX" dirty="0">
              <a:latin typeface="Adobe Garamond Pro" panose="02020502060506020403" pitchFamily="18" charset="0"/>
            </a:endParaRPr>
          </a:p>
          <a:p>
            <a:r>
              <a:rPr lang="es-MX" dirty="0" err="1">
                <a:solidFill>
                  <a:schemeClr val="accent6">
                    <a:lumMod val="50000"/>
                  </a:schemeClr>
                </a:solidFill>
                <a:latin typeface="Adobe Garamond Pro" panose="02020502060506020403" pitchFamily="18" charset="0"/>
              </a:rPr>
              <a:t>filter</a:t>
            </a:r>
            <a:r>
              <a:rPr lang="es-MX" dirty="0">
                <a:solidFill>
                  <a:schemeClr val="accent6">
                    <a:lumMod val="50000"/>
                  </a:schemeClr>
                </a:solidFill>
                <a:latin typeface="Adobe Garamond Pro" panose="02020502060506020403" pitchFamily="18" charset="0"/>
              </a:rPr>
              <a:t>() </a:t>
            </a:r>
            <a:r>
              <a:rPr lang="es-MX" b="0" i="0" dirty="0">
                <a:effectLst/>
                <a:latin typeface="Adobe Garamond Pro" panose="02020502060506020403" pitchFamily="18" charset="0"/>
              </a:rPr>
              <a:t>es una función </a:t>
            </a:r>
            <a:r>
              <a:rPr lang="es-MX" dirty="0">
                <a:latin typeface="Adobe Garamond Pro" panose="02020502060506020403" pitchFamily="18" charset="0"/>
              </a:rPr>
              <a:t>que forma una nueva lista que contiene solo elementos que satisfacen una determinada condición, es decir, dentro de la función dada.</a:t>
            </a:r>
          </a:p>
        </p:txBody>
      </p:sp>
      <p:pic>
        <p:nvPicPr>
          <p:cNvPr id="7" name="Imagen 6">
            <a:extLst>
              <a:ext uri="{FF2B5EF4-FFF2-40B4-BE49-F238E27FC236}">
                <a16:creationId xmlns:a16="http://schemas.microsoft.com/office/drawing/2014/main" id="{BBE7AC22-C112-9E35-EBF5-16AFACAA5293}"/>
              </a:ext>
            </a:extLst>
          </p:cNvPr>
          <p:cNvPicPr>
            <a:picLocks noChangeAspect="1"/>
          </p:cNvPicPr>
          <p:nvPr/>
        </p:nvPicPr>
        <p:blipFill>
          <a:blip r:embed="rId2"/>
          <a:stretch>
            <a:fillRect/>
          </a:stretch>
        </p:blipFill>
        <p:spPr>
          <a:xfrm>
            <a:off x="1478662" y="3139382"/>
            <a:ext cx="3457575" cy="1504950"/>
          </a:xfrm>
          <a:prstGeom prst="rect">
            <a:avLst/>
          </a:prstGeom>
        </p:spPr>
      </p:pic>
      <p:pic>
        <p:nvPicPr>
          <p:cNvPr id="9" name="Imagen 8">
            <a:extLst>
              <a:ext uri="{FF2B5EF4-FFF2-40B4-BE49-F238E27FC236}">
                <a16:creationId xmlns:a16="http://schemas.microsoft.com/office/drawing/2014/main" id="{7B124C1E-1AA4-68DC-66CE-80AF7E2E2271}"/>
              </a:ext>
            </a:extLst>
          </p:cNvPr>
          <p:cNvPicPr>
            <a:picLocks noChangeAspect="1"/>
          </p:cNvPicPr>
          <p:nvPr/>
        </p:nvPicPr>
        <p:blipFill>
          <a:blip r:embed="rId3"/>
          <a:stretch>
            <a:fillRect/>
          </a:stretch>
        </p:blipFill>
        <p:spPr>
          <a:xfrm>
            <a:off x="6936487" y="3133144"/>
            <a:ext cx="4467225" cy="1076325"/>
          </a:xfrm>
          <a:prstGeom prst="rect">
            <a:avLst/>
          </a:prstGeom>
        </p:spPr>
      </p:pic>
      <p:pic>
        <p:nvPicPr>
          <p:cNvPr id="11" name="Imagen 10">
            <a:extLst>
              <a:ext uri="{FF2B5EF4-FFF2-40B4-BE49-F238E27FC236}">
                <a16:creationId xmlns:a16="http://schemas.microsoft.com/office/drawing/2014/main" id="{D58B3C65-C147-E6D7-DEE6-D9D4AD4A864A}"/>
              </a:ext>
            </a:extLst>
          </p:cNvPr>
          <p:cNvPicPr>
            <a:picLocks noChangeAspect="1"/>
          </p:cNvPicPr>
          <p:nvPr/>
        </p:nvPicPr>
        <p:blipFill>
          <a:blip r:embed="rId4"/>
          <a:stretch>
            <a:fillRect/>
          </a:stretch>
        </p:blipFill>
        <p:spPr>
          <a:xfrm>
            <a:off x="1478662" y="5222933"/>
            <a:ext cx="5457825" cy="657225"/>
          </a:xfrm>
          <a:prstGeom prst="rect">
            <a:avLst/>
          </a:prstGeom>
        </p:spPr>
      </p:pic>
    </p:spTree>
    <p:extLst>
      <p:ext uri="{BB962C8B-B14F-4D97-AF65-F5344CB8AC3E}">
        <p14:creationId xmlns:p14="http://schemas.microsoft.com/office/powerpoint/2010/main" val="2113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628C3791-59C7-8352-6615-489CCD8B380E}"/>
              </a:ext>
            </a:extLst>
          </p:cNvPr>
          <p:cNvSpPr txBox="1"/>
          <p:nvPr/>
        </p:nvSpPr>
        <p:spPr>
          <a:xfrm>
            <a:off x="1242048" y="790604"/>
            <a:ext cx="8659053" cy="2400657"/>
          </a:xfrm>
          <a:prstGeom prst="rect">
            <a:avLst/>
          </a:prstGeom>
          <a:noFill/>
        </p:spPr>
        <p:txBody>
          <a:bodyPr wrap="square" rtlCol="0">
            <a:spAutoFit/>
          </a:bodyPr>
          <a:lstStyle/>
          <a:p>
            <a:r>
              <a:rPr lang="es-MX" sz="2400" dirty="0">
                <a:latin typeface="Adobe Garamond Pro" panose="02020502060506020403" pitchFamily="18" charset="0"/>
              </a:rPr>
              <a:t>Función  </a:t>
            </a:r>
            <a:r>
              <a:rPr lang="es-MX" sz="2400" dirty="0">
                <a:solidFill>
                  <a:schemeClr val="accent6">
                    <a:lumMod val="50000"/>
                  </a:schemeClr>
                </a:solidFill>
                <a:latin typeface="Adobe Garamond Pro" panose="02020502060506020403" pitchFamily="18" charset="0"/>
              </a:rPr>
              <a:t>reduce()</a:t>
            </a:r>
          </a:p>
          <a:p>
            <a:endParaRPr lang="es-MX" dirty="0">
              <a:latin typeface="Adobe Garamond Pro" panose="02020502060506020403" pitchFamily="18" charset="0"/>
            </a:endParaRPr>
          </a:p>
          <a:p>
            <a:r>
              <a:rPr lang="es-MX" dirty="0">
                <a:latin typeface="Adobe Garamond Pro" panose="02020502060506020403" pitchFamily="18" charset="0"/>
              </a:rPr>
              <a:t>reduce(función, iterable)</a:t>
            </a:r>
          </a:p>
          <a:p>
            <a:endParaRPr lang="es-MX" dirty="0">
              <a:latin typeface="Adobe Garamond Pro" panose="02020502060506020403" pitchFamily="18" charset="0"/>
            </a:endParaRPr>
          </a:p>
          <a:p>
            <a:r>
              <a:rPr lang="es-MX" dirty="0">
                <a:solidFill>
                  <a:schemeClr val="accent6">
                    <a:lumMod val="50000"/>
                  </a:schemeClr>
                </a:solidFill>
                <a:latin typeface="Adobe Garamond Pro" panose="02020502060506020403" pitchFamily="18" charset="0"/>
              </a:rPr>
              <a:t>reduce() </a:t>
            </a:r>
            <a:r>
              <a:rPr lang="es-MX" b="0" i="0" dirty="0">
                <a:effectLst/>
                <a:latin typeface="Adobe Garamond Pro" panose="02020502060506020403" pitchFamily="18" charset="0"/>
              </a:rPr>
              <a:t>es una función </a:t>
            </a:r>
            <a:r>
              <a:rPr lang="es-MX" dirty="0">
                <a:latin typeface="Adobe Garamond Pro" panose="02020502060506020403" pitchFamily="18" charset="0"/>
              </a:rPr>
              <a:t>que no devuelve una nueva lista basada en la función, con el iterable que hemos pasado. En cambio, devuelve un valor único.</a:t>
            </a:r>
          </a:p>
          <a:p>
            <a:endParaRPr lang="es-MX" dirty="0">
              <a:latin typeface="Adobe Garamond Pro" panose="02020502060506020403" pitchFamily="18" charset="0"/>
            </a:endParaRPr>
          </a:p>
          <a:p>
            <a:r>
              <a:rPr lang="es-MX" dirty="0">
                <a:latin typeface="Adobe Garamond Pro" panose="02020502060506020403" pitchFamily="18" charset="0"/>
              </a:rPr>
              <a:t>Para usar reduce() se necesita importar desde el módulo </a:t>
            </a:r>
            <a:r>
              <a:rPr lang="es-MX" dirty="0" err="1">
                <a:latin typeface="Adobe Garamond Pro" panose="02020502060506020403" pitchFamily="18" charset="0"/>
              </a:rPr>
              <a:t>functools</a:t>
            </a:r>
            <a:r>
              <a:rPr lang="es-MX" dirty="0">
                <a:latin typeface="Adobe Garamond Pro" panose="02020502060506020403" pitchFamily="18" charset="0"/>
              </a:rPr>
              <a:t> en Python 3</a:t>
            </a:r>
          </a:p>
        </p:txBody>
      </p:sp>
      <p:pic>
        <p:nvPicPr>
          <p:cNvPr id="13" name="Imagen 12">
            <a:extLst>
              <a:ext uri="{FF2B5EF4-FFF2-40B4-BE49-F238E27FC236}">
                <a16:creationId xmlns:a16="http://schemas.microsoft.com/office/drawing/2014/main" id="{2D8A219B-CBD4-4794-0C52-EB851E1D6BD5}"/>
              </a:ext>
            </a:extLst>
          </p:cNvPr>
          <p:cNvPicPr>
            <a:picLocks noChangeAspect="1"/>
          </p:cNvPicPr>
          <p:nvPr/>
        </p:nvPicPr>
        <p:blipFill>
          <a:blip r:embed="rId2"/>
          <a:stretch>
            <a:fillRect/>
          </a:stretch>
        </p:blipFill>
        <p:spPr>
          <a:xfrm>
            <a:off x="1331539" y="3500852"/>
            <a:ext cx="3648075" cy="962025"/>
          </a:xfrm>
          <a:prstGeom prst="rect">
            <a:avLst/>
          </a:prstGeom>
        </p:spPr>
      </p:pic>
      <p:pic>
        <p:nvPicPr>
          <p:cNvPr id="15" name="Imagen 14">
            <a:extLst>
              <a:ext uri="{FF2B5EF4-FFF2-40B4-BE49-F238E27FC236}">
                <a16:creationId xmlns:a16="http://schemas.microsoft.com/office/drawing/2014/main" id="{99B9045F-4460-A2E7-A610-554FE6F37E82}"/>
              </a:ext>
            </a:extLst>
          </p:cNvPr>
          <p:cNvPicPr>
            <a:picLocks noChangeAspect="1"/>
          </p:cNvPicPr>
          <p:nvPr/>
        </p:nvPicPr>
        <p:blipFill>
          <a:blip r:embed="rId3"/>
          <a:stretch>
            <a:fillRect/>
          </a:stretch>
        </p:blipFill>
        <p:spPr>
          <a:xfrm>
            <a:off x="5742731" y="3469106"/>
            <a:ext cx="4467225" cy="933450"/>
          </a:xfrm>
          <a:prstGeom prst="rect">
            <a:avLst/>
          </a:prstGeom>
        </p:spPr>
      </p:pic>
    </p:spTree>
    <p:extLst>
      <p:ext uri="{BB962C8B-B14F-4D97-AF65-F5344CB8AC3E}">
        <p14:creationId xmlns:p14="http://schemas.microsoft.com/office/powerpoint/2010/main" val="7301803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6D4407550D7F4F8BD88F43CA3D7DDC" ma:contentTypeVersion="5" ma:contentTypeDescription="Create a new document." ma:contentTypeScope="" ma:versionID="078788995b8a98ef7bff6e79a2411b4a">
  <xsd:schema xmlns:xsd="http://www.w3.org/2001/XMLSchema" xmlns:xs="http://www.w3.org/2001/XMLSchema" xmlns:p="http://schemas.microsoft.com/office/2006/metadata/properties" xmlns:ns3="87d58269-51c4-401c-a816-faa634b50d51" xmlns:ns4="629d8d9b-f3cd-4297-a95a-0d15a00f7e72" targetNamespace="http://schemas.microsoft.com/office/2006/metadata/properties" ma:root="true" ma:fieldsID="a6beac872a2eb832d16a6ae8417316bb" ns3:_="" ns4:_="">
    <xsd:import namespace="87d58269-51c4-401c-a816-faa634b50d51"/>
    <xsd:import namespace="629d8d9b-f3cd-4297-a95a-0d15a00f7e7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d58269-51c4-401c-a816-faa634b50d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9d8d9b-f3cd-4297-a95a-0d15a00f7e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6B062A-379E-4EA4-B8FC-B28CA0FAAFAE}">
  <ds:schemaRefs>
    <ds:schemaRef ds:uri="http://schemas.microsoft.com/office/2006/documentManagement/types"/>
    <ds:schemaRef ds:uri="http://purl.org/dc/elements/1.1/"/>
    <ds:schemaRef ds:uri="629d8d9b-f3cd-4297-a95a-0d15a00f7e72"/>
    <ds:schemaRef ds:uri="87d58269-51c4-401c-a816-faa634b50d5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5F79E5C0-E82E-4DE9-B608-990F876BE0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d58269-51c4-401c-a816-faa634b50d51"/>
    <ds:schemaRef ds:uri="629d8d9b-f3cd-4297-a95a-0d15a00f7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DFB58C-172E-4308-8275-21028BD3BC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12831</TotalTime>
  <Words>650</Words>
  <Application>Microsoft Office PowerPoint</Application>
  <PresentationFormat>Panorámica</PresentationFormat>
  <Paragraphs>54</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Adobe Garamond Pro</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Clases y Objetos</dc:title>
  <dc:creator>KEVIN FERNANDO ORTEGA TORAYA</dc:creator>
  <cp:lastModifiedBy>KEVIN FERNANDO ORTEGA TORAYA</cp:lastModifiedBy>
  <cp:revision>134</cp:revision>
  <dcterms:created xsi:type="dcterms:W3CDTF">2022-02-23T02:35:12Z</dcterms:created>
  <dcterms:modified xsi:type="dcterms:W3CDTF">2023-10-18T05:16:02Z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0x010100F26D4407550D7F4F8BD88F43CA3D7DDC</vt:lpwstr>
  </property>
</Properties>
</file>