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12"/>
  </p:notesMasterIdLst>
  <p:sldIdLst>
    <p:sldId id="256" r:id="rId2"/>
    <p:sldId id="257" r:id="rId3"/>
    <p:sldId id="265" r:id="rId4"/>
    <p:sldId id="266" r:id="rId5"/>
    <p:sldId id="259" r:id="rId6"/>
    <p:sldId id="258" r:id="rId7"/>
    <p:sldId id="260" r:id="rId8"/>
    <p:sldId id="262" r:id="rId9"/>
    <p:sldId id="263" r:id="rId10"/>
    <p:sldId id="264"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0" name="Google Shape;20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8</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6"/>
        <p:cNvGrpSpPr/>
        <p:nvPr/>
      </p:nvGrpSpPr>
      <p:grpSpPr>
        <a:xfrm>
          <a:off x="0" y="0"/>
          <a:ext cx="0" cy="0"/>
          <a:chOff x="0" y="0"/>
          <a:chExt cx="0" cy="0"/>
        </a:xfrm>
      </p:grpSpPr>
      <p:grpSp>
        <p:nvGrpSpPr>
          <p:cNvPr id="27" name="Google Shape;27;p2"/>
          <p:cNvGrpSpPr/>
          <p:nvPr/>
        </p:nvGrpSpPr>
        <p:grpSpPr>
          <a:xfrm>
            <a:off x="0" y="-8467"/>
            <a:ext cx="12192000" cy="6866467"/>
            <a:chOff x="0" y="-8467"/>
            <a:chExt cx="12192000" cy="6866467"/>
          </a:xfrm>
        </p:grpSpPr>
        <p:sp>
          <p:nvSpPr>
            <p:cNvPr id="28" name="Google Shape;28;p2"/>
            <p:cNvSpPr/>
            <p:nvPr/>
          </p:nvSpPr>
          <p:spPr>
            <a:xfrm>
              <a:off x="0" y="-7862"/>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9" name="Google Shape;29;p2"/>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30" name="Google Shape;30;p2"/>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31" name="Google Shape;31;p2"/>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2" name="Google Shape;32;p2"/>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3" name="Google Shape;33;p2"/>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35" name="Google Shape;35;p2"/>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6" name="Google Shape;36;p2"/>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7" name="Google Shape;37;p2"/>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2"/>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40" name="Google Shape;40;p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4"/>
        <p:cNvGrpSpPr/>
        <p:nvPr/>
      </p:nvGrpSpPr>
      <p:grpSpPr>
        <a:xfrm>
          <a:off x="0" y="0"/>
          <a:ext cx="0" cy="0"/>
          <a:chOff x="0" y="0"/>
          <a:chExt cx="0" cy="0"/>
        </a:xfrm>
      </p:grpSpPr>
      <p:sp>
        <p:nvSpPr>
          <p:cNvPr id="95" name="Google Shape;95;p11"/>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1"/>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7" name="Google Shape;97;p1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2"/>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03" name="Google Shape;103;p12"/>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4" name="Google Shape;104;p1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
        <p:nvSpPr>
          <p:cNvPr id="107" name="Google Shape;107;p12"/>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8000">
                <a:solidFill>
                  <a:srgbClr val="9EDFF5"/>
                </a:solidFill>
                <a:latin typeface="Arial"/>
                <a:ea typeface="Arial"/>
                <a:cs typeface="Arial"/>
                <a:sym typeface="Arial"/>
              </a:rPr>
              <a:t>“</a:t>
            </a:r>
            <a:endParaRPr/>
          </a:p>
        </p:txBody>
      </p:sp>
      <p:sp>
        <p:nvSpPr>
          <p:cNvPr id="108" name="Google Shape;108;p12"/>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8000">
                <a:solidFill>
                  <a:srgbClr val="9EDFF5"/>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9"/>
        <p:cNvGrpSpPr/>
        <p:nvPr/>
      </p:nvGrpSpPr>
      <p:grpSpPr>
        <a:xfrm>
          <a:off x="0" y="0"/>
          <a:ext cx="0" cy="0"/>
          <a:chOff x="0" y="0"/>
          <a:chExt cx="0" cy="0"/>
        </a:xfrm>
      </p:grpSpPr>
      <p:sp>
        <p:nvSpPr>
          <p:cNvPr id="110" name="Google Shape;110;p13"/>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3"/>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2" name="Google Shape;112;p1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5"/>
        <p:cNvGrpSpPr/>
        <p:nvPr/>
      </p:nvGrpSpPr>
      <p:grpSpPr>
        <a:xfrm>
          <a:off x="0" y="0"/>
          <a:ext cx="0" cy="0"/>
          <a:chOff x="0" y="0"/>
          <a:chExt cx="0" cy="0"/>
        </a:xfrm>
      </p:grpSpPr>
      <p:sp>
        <p:nvSpPr>
          <p:cNvPr id="116" name="Google Shape;116;p14"/>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4"/>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8" name="Google Shape;118;p14"/>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9" name="Google Shape;119;p1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
        <p:nvSpPr>
          <p:cNvPr id="122" name="Google Shape;122;p14"/>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8000">
                <a:solidFill>
                  <a:srgbClr val="9EDFF5"/>
                </a:solidFill>
                <a:latin typeface="Arial"/>
                <a:ea typeface="Arial"/>
                <a:cs typeface="Arial"/>
                <a:sym typeface="Arial"/>
              </a:rPr>
              <a:t>“</a:t>
            </a:r>
            <a:endParaRPr/>
          </a:p>
        </p:txBody>
      </p:sp>
      <p:sp>
        <p:nvSpPr>
          <p:cNvPr id="123" name="Google Shape;123;p14"/>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8000">
                <a:solidFill>
                  <a:srgbClr val="9EDFF5"/>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4"/>
        <p:cNvGrpSpPr/>
        <p:nvPr/>
      </p:nvGrpSpPr>
      <p:grpSpPr>
        <a:xfrm>
          <a:off x="0" y="0"/>
          <a:ext cx="0" cy="0"/>
          <a:chOff x="0" y="0"/>
          <a:chExt cx="0" cy="0"/>
        </a:xfrm>
      </p:grpSpPr>
      <p:sp>
        <p:nvSpPr>
          <p:cNvPr id="125" name="Google Shape;125;p15"/>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5"/>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7" name="Google Shape;127;p15"/>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8" name="Google Shape;128;p1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1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16"/>
          <p:cNvSpPr txBox="1">
            <a:spLocks noGrp="1"/>
          </p:cNvSpPr>
          <p:nvPr>
            <p:ph type="body" idx="1"/>
          </p:nvPr>
        </p:nvSpPr>
        <p:spPr>
          <a:xfrm rot="5400000">
            <a:off x="3035281"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4" name="Google Shape;134;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17"/>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7"/>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0" name="Google Shape;140;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3"/>
        <p:cNvGrpSpPr/>
        <p:nvPr/>
      </p:nvGrpSpPr>
      <p:grpSpPr>
        <a:xfrm>
          <a:off x="0" y="0"/>
          <a:ext cx="0" cy="0"/>
          <a:chOff x="0" y="0"/>
          <a:chExt cx="0" cy="0"/>
        </a:xfrm>
      </p:grpSpPr>
      <p:sp>
        <p:nvSpPr>
          <p:cNvPr id="44" name="Google Shape;44;p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6" name="Google Shape;46;p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4"/>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52" name="Google Shape;52;p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5"/>
        <p:cNvGrpSpPr/>
        <p:nvPr/>
      </p:nvGrpSpPr>
      <p:grpSpPr>
        <a:xfrm>
          <a:off x="0" y="0"/>
          <a:ext cx="0" cy="0"/>
          <a:chOff x="0" y="0"/>
          <a:chExt cx="0" cy="0"/>
        </a:xfrm>
      </p:grpSpPr>
      <p:sp>
        <p:nvSpPr>
          <p:cNvPr id="56" name="Google Shape;56;p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8" name="Google Shape;58;p5"/>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9" name="Google Shape;59;p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6"/>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5" name="Google Shape;65;p6"/>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6" name="Google Shape;66;p6"/>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7" name="Google Shape;67;p6"/>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8" name="Google Shape;68;p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1"/>
        <p:cNvGrpSpPr/>
        <p:nvPr/>
      </p:nvGrpSpPr>
      <p:grpSpPr>
        <a:xfrm>
          <a:off x="0" y="0"/>
          <a:ext cx="0" cy="0"/>
          <a:chOff x="0" y="0"/>
          <a:chExt cx="0" cy="0"/>
        </a:xfrm>
      </p:grpSpPr>
      <p:sp>
        <p:nvSpPr>
          <p:cNvPr id="72" name="Google Shape;72;p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
        <p:nvSpPr>
          <p:cNvPr id="77" name="Google Shape;77;p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0"/>
        <p:cNvGrpSpPr/>
        <p:nvPr/>
      </p:nvGrpSpPr>
      <p:grpSpPr>
        <a:xfrm>
          <a:off x="0" y="0"/>
          <a:ext cx="0" cy="0"/>
          <a:chOff x="0" y="0"/>
          <a:chExt cx="0" cy="0"/>
        </a:xfrm>
      </p:grpSpPr>
      <p:sp>
        <p:nvSpPr>
          <p:cNvPr id="81" name="Google Shape;81;p9"/>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9"/>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83" name="Google Shape;83;p9"/>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4" name="Google Shape;84;p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7"/>
        <p:cNvGrpSpPr/>
        <p:nvPr/>
      </p:nvGrpSpPr>
      <p:grpSpPr>
        <a:xfrm>
          <a:off x="0" y="0"/>
          <a:ext cx="0" cy="0"/>
          <a:chOff x="0" y="0"/>
          <a:chExt cx="0" cy="0"/>
        </a:xfrm>
      </p:grpSpPr>
      <p:sp>
        <p:nvSpPr>
          <p:cNvPr id="88" name="Google Shape;88;p10"/>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0"/>
          <p:cNvSpPr>
            <a:spLocks noGrp="1"/>
          </p:cNvSpPr>
          <p:nvPr>
            <p:ph type="pic" idx="2"/>
          </p:nvPr>
        </p:nvSpPr>
        <p:spPr>
          <a:xfrm>
            <a:off x="677334" y="609600"/>
            <a:ext cx="8596668" cy="3845718"/>
          </a:xfrm>
          <a:prstGeom prst="rect">
            <a:avLst/>
          </a:prstGeom>
          <a:noFill/>
          <a:ln>
            <a:noFill/>
          </a:ln>
        </p:spPr>
      </p:sp>
      <p:sp>
        <p:nvSpPr>
          <p:cNvPr id="90" name="Google Shape;90;p10"/>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1" name="Google Shape;91;p1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
        <p:nvSpPr>
          <p:cNvPr id="93" name="Google Shape;93;p1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0" y="-8467"/>
            <a:ext cx="12192000" cy="6866467"/>
            <a:chOff x="0" y="-8467"/>
            <a:chExt cx="12192000" cy="6866467"/>
          </a:xfrm>
        </p:grpSpPr>
        <p:cxnSp>
          <p:nvCxnSpPr>
            <p:cNvPr id="11" name="Google Shape;11;p1"/>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12" name="Google Shape;12;p1"/>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13" name="Google Shape;13;p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4" name="Google Shape;14;p1"/>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7" name="Google Shape;17;p1"/>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8" name="Google Shape;18;p1"/>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9" name="Google Shape;19;p1"/>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
            <p:cNvSpPr/>
            <p:nvPr/>
          </p:nvSpPr>
          <p:spPr>
            <a:xfrm>
              <a:off x="0" y="4013200"/>
              <a:ext cx="448733" cy="2844800"/>
            </a:xfrm>
            <a:prstGeom prst="triangle">
              <a:avLst>
                <a:gd name="adj" fmla="val 0"/>
              </a:avLst>
            </a:prstGeom>
            <a:solidFill>
              <a:schemeClr val="accent1">
                <a:alpha val="6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4" name="Google Shape;24;p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5" name="Google Shape;25;p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8"/>
          <p:cNvSpPr txBox="1">
            <a:spLocks noGrp="1"/>
          </p:cNvSpPr>
          <p:nvPr>
            <p:ph type="ctrTitle"/>
          </p:nvPr>
        </p:nvSpPr>
        <p:spPr>
          <a:xfrm>
            <a:off x="1663599" y="179109"/>
            <a:ext cx="7837589" cy="1012848"/>
          </a:xfrm>
          <a:prstGeom prst="rect">
            <a:avLst/>
          </a:prstGeom>
          <a:noFill/>
          <a:ln>
            <a:noFill/>
          </a:ln>
        </p:spPr>
        <p:txBody>
          <a:bodyPr spcFirstLastPara="1" wrap="square" lIns="91425" tIns="45700" rIns="91425" bIns="45700" anchor="b" anchorCtr="0">
            <a:noAutofit/>
          </a:bodyPr>
          <a:lstStyle/>
          <a:p>
            <a:pPr marL="0" lvl="0" indent="0" algn="just" rtl="0">
              <a:spcBef>
                <a:spcPts val="0"/>
              </a:spcBef>
              <a:spcAft>
                <a:spcPts val="0"/>
              </a:spcAft>
              <a:buClr>
                <a:srgbClr val="0F7597"/>
              </a:buClr>
              <a:buSzPts val="3200"/>
              <a:buFont typeface="Trebuchet MS"/>
              <a:buNone/>
            </a:pPr>
            <a:r>
              <a:rPr lang="en-GB" sz="3200" dirty="0">
                <a:solidFill>
                  <a:srgbClr val="0F7597"/>
                </a:solidFill>
              </a:rPr>
              <a:t>Project 3 – </a:t>
            </a:r>
            <a:r>
              <a:rPr lang="en-GB" sz="3200" b="1" dirty="0">
                <a:solidFill>
                  <a:srgbClr val="0F7597"/>
                </a:solidFill>
              </a:rPr>
              <a:t>Data Preparation using PYTHON and MySQL</a:t>
            </a:r>
            <a:endParaRPr sz="3200" dirty="0">
              <a:solidFill>
                <a:srgbClr val="0F7597"/>
              </a:solidFill>
            </a:endParaRPr>
          </a:p>
        </p:txBody>
      </p:sp>
      <p:pic>
        <p:nvPicPr>
          <p:cNvPr id="148" name="Google Shape;148;p18"/>
          <p:cNvPicPr preferRelativeResize="0"/>
          <p:nvPr/>
        </p:nvPicPr>
        <p:blipFill rotWithShape="1">
          <a:blip r:embed="rId3">
            <a:alphaModFix/>
          </a:blip>
          <a:srcRect/>
          <a:stretch/>
        </p:blipFill>
        <p:spPr>
          <a:xfrm>
            <a:off x="0" y="-63399"/>
            <a:ext cx="1663599" cy="1663599"/>
          </a:xfrm>
          <a:prstGeom prst="rect">
            <a:avLst/>
          </a:prstGeom>
          <a:noFill/>
          <a:ln>
            <a:noFill/>
          </a:ln>
        </p:spPr>
      </p:pic>
      <p:sp>
        <p:nvSpPr>
          <p:cNvPr id="149" name="Google Shape;149;p18"/>
          <p:cNvSpPr txBox="1"/>
          <p:nvPr/>
        </p:nvSpPr>
        <p:spPr>
          <a:xfrm>
            <a:off x="1" y="5666043"/>
            <a:ext cx="8619066" cy="847114"/>
          </a:xfrm>
          <a:prstGeom prst="rect">
            <a:avLst/>
          </a:prstGeom>
          <a:noFill/>
          <a:ln>
            <a:noFill/>
          </a:ln>
        </p:spPr>
        <p:txBody>
          <a:bodyPr spcFirstLastPara="1" wrap="square" lIns="91425" tIns="45700" rIns="91425" bIns="45700" anchor="b" anchorCtr="0">
            <a:normAutofit fontScale="97500" lnSpcReduction="10000"/>
          </a:bodyPr>
          <a:lstStyle/>
          <a:p>
            <a:pPr marL="0" marR="0" lvl="0" indent="0" algn="just" rtl="0">
              <a:spcBef>
                <a:spcPts val="0"/>
              </a:spcBef>
              <a:spcAft>
                <a:spcPts val="0"/>
              </a:spcAft>
              <a:buClr>
                <a:srgbClr val="0F7597"/>
              </a:buClr>
              <a:buSzPct val="100000"/>
              <a:buFont typeface="Trebuchet MS"/>
              <a:buNone/>
            </a:pPr>
            <a:r>
              <a:rPr lang="en-GB" sz="2800" b="1" i="0" u="none" strike="noStrike" cap="none" dirty="0" err="1">
                <a:solidFill>
                  <a:srgbClr val="0F7597"/>
                </a:solidFill>
                <a:latin typeface="Trebuchet MS"/>
                <a:ea typeface="Trebuchet MS"/>
                <a:cs typeface="Trebuchet MS"/>
                <a:sym typeface="Trebuchet MS"/>
              </a:rPr>
              <a:t>Natanael</a:t>
            </a:r>
            <a:r>
              <a:rPr lang="en-GB" sz="2800" b="1" i="0" u="none" strike="noStrike" cap="none" dirty="0">
                <a:solidFill>
                  <a:srgbClr val="0F7597"/>
                </a:solidFill>
                <a:latin typeface="Trebuchet MS"/>
                <a:ea typeface="Trebuchet MS"/>
                <a:cs typeface="Trebuchet MS"/>
                <a:sym typeface="Trebuchet MS"/>
              </a:rPr>
              <a:t> </a:t>
            </a:r>
            <a:r>
              <a:rPr lang="en-GB" sz="2800" b="1" i="0" u="none" strike="noStrike" cap="none" dirty="0" err="1">
                <a:solidFill>
                  <a:srgbClr val="0F7597"/>
                </a:solidFill>
                <a:latin typeface="Trebuchet MS"/>
                <a:ea typeface="Trebuchet MS"/>
                <a:cs typeface="Trebuchet MS"/>
                <a:sym typeface="Trebuchet MS"/>
              </a:rPr>
              <a:t>Pitoun</a:t>
            </a:r>
            <a:r>
              <a:rPr lang="en-GB" sz="2800" b="1" i="0" u="none" strike="noStrike" cap="none" dirty="0">
                <a:solidFill>
                  <a:srgbClr val="0F7597"/>
                </a:solidFill>
                <a:latin typeface="Trebuchet MS"/>
                <a:ea typeface="Trebuchet MS"/>
                <a:cs typeface="Trebuchet MS"/>
                <a:sym typeface="Trebuchet MS"/>
              </a:rPr>
              <a:t> - Ferdinand </a:t>
            </a:r>
            <a:r>
              <a:rPr lang="en-GB" sz="2800" b="1" i="0" u="none" strike="noStrike" cap="none" dirty="0" err="1">
                <a:solidFill>
                  <a:srgbClr val="0F7597"/>
                </a:solidFill>
                <a:latin typeface="Trebuchet MS"/>
                <a:ea typeface="Trebuchet MS"/>
                <a:cs typeface="Trebuchet MS"/>
                <a:sym typeface="Trebuchet MS"/>
              </a:rPr>
              <a:t>Leube</a:t>
            </a:r>
            <a:r>
              <a:rPr lang="en-GB" sz="2800" b="1" i="0" u="none" strike="noStrike" cap="none" dirty="0">
                <a:solidFill>
                  <a:srgbClr val="0F7597"/>
                </a:solidFill>
                <a:latin typeface="Trebuchet MS"/>
                <a:ea typeface="Trebuchet MS"/>
                <a:cs typeface="Trebuchet MS"/>
                <a:sym typeface="Trebuchet MS"/>
              </a:rPr>
              <a:t> </a:t>
            </a:r>
            <a:r>
              <a:rPr lang="en-GB" sz="2800" b="0" i="0" u="none" strike="noStrike" cap="none" dirty="0">
                <a:solidFill>
                  <a:srgbClr val="0F7597"/>
                </a:solidFill>
                <a:latin typeface="Trebuchet MS"/>
                <a:ea typeface="Trebuchet MS"/>
                <a:cs typeface="Trebuchet MS"/>
                <a:sym typeface="Trebuchet MS"/>
              </a:rPr>
              <a:t>– </a:t>
            </a:r>
            <a:r>
              <a:rPr lang="en-GB" sz="2800" b="1" dirty="0">
                <a:solidFill>
                  <a:srgbClr val="0F7597"/>
                </a:solidFill>
                <a:latin typeface="Trebuchet MS"/>
                <a:ea typeface="Trebuchet MS"/>
                <a:cs typeface="Trebuchet MS"/>
                <a:sym typeface="Trebuchet MS"/>
              </a:rPr>
              <a:t>Felicia Onwudinjo</a:t>
            </a:r>
            <a:endParaRPr dirty="0"/>
          </a:p>
        </p:txBody>
      </p:sp>
      <p:pic>
        <p:nvPicPr>
          <p:cNvPr id="150" name="Google Shape;150;p18"/>
          <p:cNvPicPr preferRelativeResize="0"/>
          <p:nvPr/>
        </p:nvPicPr>
        <p:blipFill rotWithShape="1">
          <a:blip r:embed="rId4">
            <a:alphaModFix/>
          </a:blip>
          <a:srcRect/>
          <a:stretch/>
        </p:blipFill>
        <p:spPr>
          <a:xfrm>
            <a:off x="3117850" y="1644650"/>
            <a:ext cx="5956300" cy="3568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6"/>
          <p:cNvSpPr txBox="1">
            <a:spLocks noGrp="1"/>
          </p:cNvSpPr>
          <p:nvPr>
            <p:ph type="ctrTitle"/>
          </p:nvPr>
        </p:nvSpPr>
        <p:spPr>
          <a:xfrm>
            <a:off x="1663600" y="344850"/>
            <a:ext cx="10344300" cy="819600"/>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accent1"/>
              </a:buClr>
              <a:buSzPct val="100000"/>
              <a:buFont typeface="Trebuchet MS"/>
              <a:buNone/>
            </a:pPr>
            <a:r>
              <a:rPr lang="en-GB"/>
              <a:t>Project 2 - Composite Indicator</a:t>
            </a:r>
            <a:endParaRPr/>
          </a:p>
        </p:txBody>
      </p:sp>
      <p:pic>
        <p:nvPicPr>
          <p:cNvPr id="220" name="Google Shape;220;p26"/>
          <p:cNvPicPr preferRelativeResize="0"/>
          <p:nvPr/>
        </p:nvPicPr>
        <p:blipFill rotWithShape="1">
          <a:blip r:embed="rId3">
            <a:alphaModFix/>
          </a:blip>
          <a:srcRect/>
          <a:stretch/>
        </p:blipFill>
        <p:spPr>
          <a:xfrm>
            <a:off x="0" y="-63399"/>
            <a:ext cx="1663599" cy="1663599"/>
          </a:xfrm>
          <a:prstGeom prst="rect">
            <a:avLst/>
          </a:prstGeom>
          <a:noFill/>
          <a:ln>
            <a:noFill/>
          </a:ln>
        </p:spPr>
      </p:pic>
      <p:sp>
        <p:nvSpPr>
          <p:cNvPr id="221" name="Google Shape;221;p26"/>
          <p:cNvSpPr txBox="1"/>
          <p:nvPr/>
        </p:nvSpPr>
        <p:spPr>
          <a:xfrm>
            <a:off x="4082205" y="2136338"/>
            <a:ext cx="3000300" cy="2586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5400">
                <a:solidFill>
                  <a:schemeClr val="accent1"/>
                </a:solidFill>
                <a:latin typeface="Trebuchet MS"/>
                <a:ea typeface="Trebuchet MS"/>
                <a:cs typeface="Trebuchet MS"/>
                <a:sym typeface="Trebuchet MS"/>
              </a:rPr>
              <a:t>The End</a:t>
            </a:r>
            <a:endParaRPr/>
          </a:p>
          <a:p>
            <a:pPr marL="0" marR="0" lvl="0" indent="0" algn="ctr" rtl="0">
              <a:spcBef>
                <a:spcPts val="0"/>
              </a:spcBef>
              <a:spcAft>
                <a:spcPts val="0"/>
              </a:spcAft>
              <a:buNone/>
            </a:pPr>
            <a:endParaRPr sz="5400">
              <a:solidFill>
                <a:schemeClr val="accent1"/>
              </a:solidFill>
              <a:latin typeface="Trebuchet MS"/>
              <a:ea typeface="Trebuchet MS"/>
              <a:cs typeface="Trebuchet MS"/>
              <a:sym typeface="Trebuchet MS"/>
            </a:endParaRPr>
          </a:p>
          <a:p>
            <a:pPr marL="0" marR="0" lvl="0" indent="0" algn="ctr" rtl="0">
              <a:spcBef>
                <a:spcPts val="0"/>
              </a:spcBef>
              <a:spcAft>
                <a:spcPts val="0"/>
              </a:spcAft>
              <a:buNone/>
            </a:pPr>
            <a:r>
              <a:rPr lang="en-GB" sz="5400">
                <a:solidFill>
                  <a:schemeClr val="accent1"/>
                </a:solidFill>
                <a:latin typeface="Trebuchet MS"/>
                <a:ea typeface="Trebuchet MS"/>
                <a:cs typeface="Trebuchet MS"/>
                <a:sym typeface="Trebuchet MS"/>
              </a:rPr>
              <a:t>Thanks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9"/>
          <p:cNvSpPr txBox="1">
            <a:spLocks noGrp="1"/>
          </p:cNvSpPr>
          <p:nvPr>
            <p:ph type="ctrTitle"/>
          </p:nvPr>
        </p:nvSpPr>
        <p:spPr>
          <a:xfrm>
            <a:off x="1663599" y="344843"/>
            <a:ext cx="7837589" cy="847114"/>
          </a:xfrm>
          <a:prstGeom prst="rect">
            <a:avLst/>
          </a:prstGeom>
          <a:noFill/>
          <a:ln>
            <a:noFill/>
          </a:ln>
        </p:spPr>
        <p:txBody>
          <a:bodyPr spcFirstLastPara="1" wrap="square" lIns="91425" tIns="45700" rIns="91425" bIns="45700" anchor="b" anchorCtr="0">
            <a:noAutofit/>
          </a:bodyPr>
          <a:lstStyle/>
          <a:p>
            <a:pPr marL="0" lvl="0" indent="0" algn="just" rtl="0">
              <a:spcBef>
                <a:spcPts val="0"/>
              </a:spcBef>
              <a:spcAft>
                <a:spcPts val="0"/>
              </a:spcAft>
              <a:buClr>
                <a:srgbClr val="0F7597"/>
              </a:buClr>
              <a:buSzPts val="3200"/>
              <a:buFont typeface="Trebuchet MS"/>
              <a:buNone/>
            </a:pPr>
            <a:r>
              <a:rPr lang="en-GB" sz="3200" dirty="0">
                <a:solidFill>
                  <a:srgbClr val="0F7597"/>
                </a:solidFill>
              </a:rPr>
              <a:t>Project 3 – </a:t>
            </a:r>
            <a:r>
              <a:rPr lang="en-GB" sz="3200" b="1" dirty="0">
                <a:solidFill>
                  <a:srgbClr val="0F7597"/>
                </a:solidFill>
              </a:rPr>
              <a:t>Data Preparation</a:t>
            </a:r>
            <a:endParaRPr sz="3200" dirty="0">
              <a:solidFill>
                <a:srgbClr val="0F7597"/>
              </a:solidFill>
            </a:endParaRPr>
          </a:p>
        </p:txBody>
      </p:sp>
      <p:pic>
        <p:nvPicPr>
          <p:cNvPr id="156" name="Google Shape;156;p19"/>
          <p:cNvPicPr preferRelativeResize="0"/>
          <p:nvPr/>
        </p:nvPicPr>
        <p:blipFill rotWithShape="1">
          <a:blip r:embed="rId3">
            <a:alphaModFix/>
          </a:blip>
          <a:srcRect/>
          <a:stretch/>
        </p:blipFill>
        <p:spPr>
          <a:xfrm>
            <a:off x="0" y="-63399"/>
            <a:ext cx="1663599" cy="1663599"/>
          </a:xfrm>
          <a:prstGeom prst="rect">
            <a:avLst/>
          </a:prstGeom>
          <a:noFill/>
          <a:ln>
            <a:noFill/>
          </a:ln>
        </p:spPr>
      </p:pic>
      <p:sp>
        <p:nvSpPr>
          <p:cNvPr id="157" name="Google Shape;157;p19"/>
          <p:cNvSpPr txBox="1"/>
          <p:nvPr/>
        </p:nvSpPr>
        <p:spPr>
          <a:xfrm>
            <a:off x="831799" y="1367449"/>
            <a:ext cx="4497438" cy="640993"/>
          </a:xfrm>
          <a:prstGeom prst="rect">
            <a:avLst/>
          </a:prstGeom>
          <a:noFill/>
          <a:ln>
            <a:noFill/>
          </a:ln>
        </p:spPr>
        <p:txBody>
          <a:bodyPr spcFirstLastPara="1" wrap="square" lIns="91425" tIns="45700" rIns="91425" bIns="45700" anchor="b" anchorCtr="0">
            <a:normAutofit fontScale="97500"/>
          </a:bodyPr>
          <a:lstStyle/>
          <a:p>
            <a:pPr marL="0" marR="0" lvl="0" indent="0" algn="just" rtl="0">
              <a:spcBef>
                <a:spcPts val="0"/>
              </a:spcBef>
              <a:spcAft>
                <a:spcPts val="0"/>
              </a:spcAft>
              <a:buClr>
                <a:srgbClr val="0F7597"/>
              </a:buClr>
              <a:buSzPct val="100000"/>
              <a:buFont typeface="Trebuchet MS"/>
              <a:buNone/>
            </a:pPr>
            <a:r>
              <a:rPr lang="en-GB" sz="3600" b="0" i="0" u="none" strike="noStrike" cap="none" dirty="0">
                <a:solidFill>
                  <a:srgbClr val="0F7597"/>
                </a:solidFill>
                <a:latin typeface="Trebuchet MS"/>
                <a:ea typeface="Trebuchet MS"/>
                <a:cs typeface="Trebuchet MS"/>
                <a:sym typeface="Trebuchet MS"/>
              </a:rPr>
              <a:t>Planning - </a:t>
            </a:r>
            <a:r>
              <a:rPr lang="en-GB" sz="3600" dirty="0">
                <a:solidFill>
                  <a:srgbClr val="0F7597"/>
                </a:solidFill>
                <a:latin typeface="Trebuchet MS"/>
                <a:ea typeface="Trebuchet MS"/>
                <a:cs typeface="Trebuchet MS"/>
                <a:sym typeface="Trebuchet MS"/>
              </a:rPr>
              <a:t>Trello</a:t>
            </a:r>
            <a:endParaRPr dirty="0"/>
          </a:p>
        </p:txBody>
      </p:sp>
      <p:pic>
        <p:nvPicPr>
          <p:cNvPr id="3" name="Picture 2">
            <a:extLst>
              <a:ext uri="{FF2B5EF4-FFF2-40B4-BE49-F238E27FC236}">
                <a16:creationId xmlns:a16="http://schemas.microsoft.com/office/drawing/2014/main" id="{9CE7BABF-C633-552A-9CA1-E858557DDE19}"/>
              </a:ext>
            </a:extLst>
          </p:cNvPr>
          <p:cNvPicPr>
            <a:picLocks noChangeAspect="1"/>
          </p:cNvPicPr>
          <p:nvPr/>
        </p:nvPicPr>
        <p:blipFill>
          <a:blip r:embed="rId4"/>
          <a:stretch>
            <a:fillRect/>
          </a:stretch>
        </p:blipFill>
        <p:spPr>
          <a:xfrm>
            <a:off x="0" y="2183934"/>
            <a:ext cx="12192000" cy="467406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0BA663-6254-0065-91CF-77E0FAC8227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511107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046A09-01BE-738F-8ACD-B2B683773BC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259626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1"/>
          <p:cNvSpPr txBox="1">
            <a:spLocks noGrp="1"/>
          </p:cNvSpPr>
          <p:nvPr>
            <p:ph type="ctrTitle"/>
          </p:nvPr>
        </p:nvSpPr>
        <p:spPr>
          <a:xfrm>
            <a:off x="1663599" y="344843"/>
            <a:ext cx="7837589" cy="847114"/>
          </a:xfrm>
          <a:prstGeom prst="rect">
            <a:avLst/>
          </a:prstGeom>
          <a:noFill/>
          <a:ln>
            <a:noFill/>
          </a:ln>
        </p:spPr>
        <p:txBody>
          <a:bodyPr spcFirstLastPara="1" wrap="square" lIns="91425" tIns="45700" rIns="91425" bIns="45700" anchor="b" anchorCtr="0">
            <a:noAutofit/>
          </a:bodyPr>
          <a:lstStyle/>
          <a:p>
            <a:pPr marL="0" lvl="0" indent="0" algn="just" rtl="0">
              <a:spcBef>
                <a:spcPts val="0"/>
              </a:spcBef>
              <a:spcAft>
                <a:spcPts val="0"/>
              </a:spcAft>
              <a:buClr>
                <a:srgbClr val="0F7597"/>
              </a:buClr>
              <a:buSzPts val="3200"/>
              <a:buFont typeface="Trebuchet MS"/>
              <a:buNone/>
            </a:pPr>
            <a:r>
              <a:rPr lang="en-GB" sz="3200">
                <a:solidFill>
                  <a:srgbClr val="0F7597"/>
                </a:solidFill>
              </a:rPr>
              <a:t>Project 2 - </a:t>
            </a:r>
            <a:r>
              <a:rPr lang="en-GB" sz="3200" b="1">
                <a:solidFill>
                  <a:srgbClr val="0F7597"/>
                </a:solidFill>
              </a:rPr>
              <a:t>Creating Database in MYSQL</a:t>
            </a:r>
            <a:endParaRPr sz="3200">
              <a:solidFill>
                <a:srgbClr val="0F7597"/>
              </a:solidFill>
            </a:endParaRPr>
          </a:p>
        </p:txBody>
      </p:sp>
      <p:pic>
        <p:nvPicPr>
          <p:cNvPr id="175" name="Google Shape;175;p21"/>
          <p:cNvPicPr preferRelativeResize="0"/>
          <p:nvPr/>
        </p:nvPicPr>
        <p:blipFill rotWithShape="1">
          <a:blip r:embed="rId3">
            <a:alphaModFix/>
          </a:blip>
          <a:srcRect/>
          <a:stretch/>
        </p:blipFill>
        <p:spPr>
          <a:xfrm>
            <a:off x="0" y="-63399"/>
            <a:ext cx="1663599" cy="1663599"/>
          </a:xfrm>
          <a:prstGeom prst="rect">
            <a:avLst/>
          </a:prstGeom>
          <a:noFill/>
          <a:ln>
            <a:noFill/>
          </a:ln>
        </p:spPr>
      </p:pic>
      <p:sp>
        <p:nvSpPr>
          <p:cNvPr id="176" name="Google Shape;176;p21"/>
          <p:cNvSpPr txBox="1"/>
          <p:nvPr/>
        </p:nvSpPr>
        <p:spPr>
          <a:xfrm>
            <a:off x="831798" y="1367449"/>
            <a:ext cx="5738683" cy="640993"/>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just" rtl="0">
              <a:spcBef>
                <a:spcPts val="0"/>
              </a:spcBef>
              <a:spcAft>
                <a:spcPts val="0"/>
              </a:spcAft>
              <a:buClr>
                <a:srgbClr val="0F7597"/>
              </a:buClr>
              <a:buSzPct val="100000"/>
              <a:buFont typeface="Trebuchet MS"/>
              <a:buNone/>
            </a:pPr>
            <a:r>
              <a:rPr lang="en-GB" sz="3600" dirty="0">
                <a:solidFill>
                  <a:srgbClr val="0F7597"/>
                </a:solidFill>
                <a:latin typeface="Trebuchet MS"/>
                <a:ea typeface="Trebuchet MS"/>
                <a:cs typeface="Trebuchet MS"/>
                <a:sym typeface="Trebuchet MS"/>
              </a:rPr>
              <a:t>Description of the Data Preparation</a:t>
            </a:r>
            <a:endParaRPr dirty="0"/>
          </a:p>
        </p:txBody>
      </p:sp>
      <p:sp>
        <p:nvSpPr>
          <p:cNvPr id="177" name="Google Shape;177;p21"/>
          <p:cNvSpPr txBox="1"/>
          <p:nvPr/>
        </p:nvSpPr>
        <p:spPr>
          <a:xfrm>
            <a:off x="988963" y="2183934"/>
            <a:ext cx="8512225" cy="510905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dirty="0">
                <a:solidFill>
                  <a:srgbClr val="0F7597"/>
                </a:solidFill>
                <a:latin typeface="Trebuchet MS"/>
                <a:ea typeface="Trebuchet MS"/>
                <a:cs typeface="Trebuchet MS"/>
                <a:sym typeface="Trebuchet MS"/>
              </a:rPr>
              <a:t>We chose the dataset ‘new markets’ and downloaded a csv file.</a:t>
            </a:r>
            <a:endParaRPr dirty="0"/>
          </a:p>
          <a:p>
            <a:pPr marL="0" marR="0" lvl="0" indent="0" algn="l" rtl="0">
              <a:spcBef>
                <a:spcPts val="0"/>
              </a:spcBef>
              <a:spcAft>
                <a:spcPts val="0"/>
              </a:spcAft>
              <a:buNone/>
            </a:pPr>
            <a:endParaRPr sz="1800" dirty="0">
              <a:solidFill>
                <a:srgbClr val="0F7597"/>
              </a:solidFill>
              <a:latin typeface="Trebuchet MS"/>
              <a:ea typeface="Trebuchet MS"/>
              <a:cs typeface="Trebuchet MS"/>
              <a:sym typeface="Trebuchet MS"/>
            </a:endParaRPr>
          </a:p>
          <a:p>
            <a:pPr marL="0" marR="0" lvl="0" indent="0" algn="l" rtl="0">
              <a:spcBef>
                <a:spcPts val="0"/>
              </a:spcBef>
              <a:spcAft>
                <a:spcPts val="0"/>
              </a:spcAft>
              <a:buNone/>
            </a:pPr>
            <a:r>
              <a:rPr lang="en-GB" sz="1800" dirty="0">
                <a:solidFill>
                  <a:schemeClr val="accent1">
                    <a:lumMod val="50000"/>
                  </a:schemeClr>
                </a:solidFill>
                <a:latin typeface="Trebuchet MS" panose="020B0603020202020204" pitchFamily="34" charset="0"/>
                <a:ea typeface="Trebuchet MS"/>
                <a:cs typeface="Trebuchet MS"/>
                <a:sym typeface="Trebuchet MS"/>
              </a:rPr>
              <a:t>The dataset was imported and read to python through the pandas library.</a:t>
            </a:r>
            <a:endParaRPr sz="1800" dirty="0">
              <a:solidFill>
                <a:schemeClr val="accent1">
                  <a:lumMod val="50000"/>
                </a:schemeClr>
              </a:solidFill>
              <a:latin typeface="Trebuchet MS" panose="020B0603020202020204" pitchFamily="34" charset="0"/>
            </a:endParaRPr>
          </a:p>
          <a:p>
            <a:pPr marL="0" marR="0" lvl="0" indent="0" algn="l" rtl="0">
              <a:spcBef>
                <a:spcPts val="0"/>
              </a:spcBef>
              <a:spcAft>
                <a:spcPts val="0"/>
              </a:spcAft>
              <a:buNone/>
            </a:pPr>
            <a:endParaRPr sz="1800" dirty="0">
              <a:solidFill>
                <a:schemeClr val="accent1">
                  <a:lumMod val="50000"/>
                </a:schemeClr>
              </a:solidFill>
              <a:latin typeface="Trebuchet MS" panose="020B0603020202020204" pitchFamily="34" charset="0"/>
              <a:ea typeface="Trebuchet MS"/>
              <a:cs typeface="Trebuchet MS"/>
              <a:sym typeface="Trebuchet MS"/>
            </a:endParaRPr>
          </a:p>
          <a:p>
            <a:pPr marL="0" marR="0" lvl="0" indent="0" algn="l" rtl="0">
              <a:spcBef>
                <a:spcPts val="0"/>
              </a:spcBef>
              <a:spcAft>
                <a:spcPts val="0"/>
              </a:spcAft>
              <a:buNone/>
            </a:pPr>
            <a:r>
              <a:rPr lang="en-GB" sz="1800" dirty="0">
                <a:solidFill>
                  <a:schemeClr val="accent1">
                    <a:lumMod val="50000"/>
                  </a:schemeClr>
                </a:solidFill>
                <a:latin typeface="Trebuchet MS" panose="020B0603020202020204" pitchFamily="34" charset="0"/>
                <a:ea typeface="Trebuchet MS"/>
                <a:cs typeface="Trebuchet MS"/>
                <a:sym typeface="Trebuchet MS"/>
              </a:rPr>
              <a:t>Our main goal was to clean the dataset to be used to draw insightful conclusions which included the following:</a:t>
            </a:r>
          </a:p>
          <a:p>
            <a:pPr marL="0" marR="0" lvl="0" indent="0" algn="l" rtl="0">
              <a:spcBef>
                <a:spcPts val="0"/>
              </a:spcBef>
              <a:spcAft>
                <a:spcPts val="0"/>
              </a:spcAft>
              <a:buNone/>
            </a:pPr>
            <a:endParaRPr sz="1800" dirty="0">
              <a:solidFill>
                <a:schemeClr val="accent1">
                  <a:lumMod val="50000"/>
                </a:schemeClr>
              </a:solidFill>
              <a:latin typeface="Trebuchet MS" panose="020B0603020202020204" pitchFamily="34" charset="0"/>
            </a:endParaRPr>
          </a:p>
          <a:p>
            <a:pPr marL="285750" indent="-285750">
              <a:buFont typeface="Arial" panose="020B0604020202020204" pitchFamily="34" charset="0"/>
              <a:buChar char="•"/>
            </a:pPr>
            <a:r>
              <a:rPr lang="en-GB" sz="1800" b="0" dirty="0">
                <a:solidFill>
                  <a:schemeClr val="accent1">
                    <a:lumMod val="50000"/>
                  </a:schemeClr>
                </a:solidFill>
                <a:effectLst/>
                <a:latin typeface="Trebuchet MS" panose="020B0603020202020204" pitchFamily="34" charset="0"/>
              </a:rPr>
              <a:t>Examine the data for potential issues (missing data, data inconsistency, outliers, duplicates etc)</a:t>
            </a:r>
          </a:p>
          <a:p>
            <a:endParaRPr lang="en-GB" sz="1800" b="0" dirty="0">
              <a:solidFill>
                <a:schemeClr val="accent1">
                  <a:lumMod val="50000"/>
                </a:schemeClr>
              </a:solidFill>
              <a:effectLst/>
              <a:latin typeface="Trebuchet MS" panose="020B0603020202020204" pitchFamily="34" charset="0"/>
            </a:endParaRPr>
          </a:p>
          <a:p>
            <a:pPr marL="285750" marR="0" lvl="0" indent="-285750" algn="l" rtl="0">
              <a:spcBef>
                <a:spcPts val="0"/>
              </a:spcBef>
              <a:spcAft>
                <a:spcPts val="0"/>
              </a:spcAft>
              <a:buClr>
                <a:srgbClr val="0F7597"/>
              </a:buClr>
              <a:buSzPts val="1800"/>
              <a:buFont typeface="Arial"/>
              <a:buChar char="•"/>
            </a:pPr>
            <a:r>
              <a:rPr lang="en-GB" sz="1800" dirty="0">
                <a:solidFill>
                  <a:srgbClr val="0F7597"/>
                </a:solidFill>
                <a:latin typeface="Trebuchet MS"/>
                <a:ea typeface="Trebuchet MS"/>
                <a:cs typeface="Trebuchet MS"/>
                <a:sym typeface="Trebuchet MS"/>
              </a:rPr>
              <a:t>Dropping columns which of no use to our business goal.</a:t>
            </a:r>
          </a:p>
          <a:p>
            <a:pPr marL="285750" marR="0" lvl="0" indent="-285750" algn="l" rtl="0">
              <a:spcBef>
                <a:spcPts val="0"/>
              </a:spcBef>
              <a:spcAft>
                <a:spcPts val="0"/>
              </a:spcAft>
              <a:buClr>
                <a:srgbClr val="0F7597"/>
              </a:buClr>
              <a:buSzPts val="1800"/>
              <a:buFont typeface="Arial"/>
              <a:buChar char="•"/>
            </a:pPr>
            <a:endParaRPr dirty="0"/>
          </a:p>
          <a:p>
            <a:pPr marL="285750" marR="0" lvl="0" indent="-285750" algn="l" rtl="0">
              <a:spcBef>
                <a:spcPts val="0"/>
              </a:spcBef>
              <a:spcAft>
                <a:spcPts val="0"/>
              </a:spcAft>
              <a:buClr>
                <a:srgbClr val="0F7597"/>
              </a:buClr>
              <a:buSzPts val="1800"/>
              <a:buFont typeface="Arial"/>
              <a:buChar char="•"/>
            </a:pPr>
            <a:r>
              <a:rPr lang="en-GB" sz="1800" dirty="0">
                <a:solidFill>
                  <a:srgbClr val="0F7597"/>
                </a:solidFill>
                <a:latin typeface="Trebuchet MS"/>
                <a:ea typeface="Trebuchet MS"/>
                <a:cs typeface="Trebuchet MS"/>
                <a:sym typeface="Trebuchet MS"/>
              </a:rPr>
              <a:t>Applying label encoding in pandas to relate columns and fill the null values</a:t>
            </a:r>
          </a:p>
          <a:p>
            <a:pPr marR="0" lvl="0" algn="l" rtl="0">
              <a:spcBef>
                <a:spcPts val="0"/>
              </a:spcBef>
              <a:spcAft>
                <a:spcPts val="0"/>
              </a:spcAft>
              <a:buClr>
                <a:srgbClr val="0F7597"/>
              </a:buClr>
              <a:buSzPts val="1800"/>
            </a:pPr>
            <a:endParaRPr dirty="0"/>
          </a:p>
          <a:p>
            <a:pPr marL="285750" marR="0" lvl="0" indent="-285750" algn="l" rtl="0">
              <a:spcBef>
                <a:spcPts val="0"/>
              </a:spcBef>
              <a:spcAft>
                <a:spcPts val="0"/>
              </a:spcAft>
              <a:buClr>
                <a:srgbClr val="0F7597"/>
              </a:buClr>
              <a:buSzPts val="1800"/>
              <a:buFont typeface="Arial"/>
              <a:buChar char="•"/>
            </a:pPr>
            <a:r>
              <a:rPr lang="en-GB" sz="1800" dirty="0">
                <a:solidFill>
                  <a:srgbClr val="0F7597"/>
                </a:solidFill>
                <a:latin typeface="Trebuchet MS"/>
                <a:ea typeface="Trebuchet MS"/>
                <a:cs typeface="Trebuchet MS"/>
                <a:sym typeface="Trebuchet MS"/>
              </a:rPr>
              <a:t>Getting the random values difference between the mean and standard deviation to fill in null values.</a:t>
            </a:r>
          </a:p>
          <a:p>
            <a:pPr marL="285750" marR="0" lvl="0" indent="-285750" algn="l" rtl="0">
              <a:spcBef>
                <a:spcPts val="0"/>
              </a:spcBef>
              <a:spcAft>
                <a:spcPts val="0"/>
              </a:spcAft>
              <a:buClr>
                <a:srgbClr val="0F7597"/>
              </a:buClr>
              <a:buSzPts val="1800"/>
              <a:buFont typeface="Arial"/>
              <a:buChar char="•"/>
            </a:pPr>
            <a:endParaRPr dirty="0"/>
          </a:p>
          <a:p>
            <a:pPr marL="0" marR="0" lvl="0" indent="0" algn="l" rtl="0">
              <a:spcBef>
                <a:spcPts val="0"/>
              </a:spcBef>
              <a:spcAft>
                <a:spcPts val="0"/>
              </a:spcAft>
              <a:buNone/>
            </a:pPr>
            <a:endParaRPr sz="1800" dirty="0">
              <a:solidFill>
                <a:srgbClr val="0F7597"/>
              </a:solidFill>
              <a:latin typeface="Trebuchet MS"/>
              <a:ea typeface="Trebuchet MS"/>
              <a:cs typeface="Trebuchet MS"/>
              <a:sym typeface="Trebuchet MS"/>
            </a:endParaRPr>
          </a:p>
          <a:p>
            <a:pPr marL="0" marR="0" lvl="0" indent="0" algn="l" rtl="0">
              <a:spcBef>
                <a:spcPts val="0"/>
              </a:spcBef>
              <a:spcAft>
                <a:spcPts val="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0"/>
          <p:cNvSpPr txBox="1">
            <a:spLocks noGrp="1"/>
          </p:cNvSpPr>
          <p:nvPr>
            <p:ph type="ctrTitle"/>
          </p:nvPr>
        </p:nvSpPr>
        <p:spPr>
          <a:xfrm>
            <a:off x="1663599" y="344843"/>
            <a:ext cx="7837589" cy="847114"/>
          </a:xfrm>
          <a:prstGeom prst="rect">
            <a:avLst/>
          </a:prstGeom>
          <a:noFill/>
          <a:ln>
            <a:noFill/>
          </a:ln>
        </p:spPr>
        <p:txBody>
          <a:bodyPr spcFirstLastPara="1" wrap="square" lIns="91425" tIns="45700" rIns="91425" bIns="45700" anchor="b" anchorCtr="0">
            <a:noAutofit/>
          </a:bodyPr>
          <a:lstStyle/>
          <a:p>
            <a:pPr marL="0" lvl="0" indent="0" algn="just" rtl="0">
              <a:spcBef>
                <a:spcPts val="0"/>
              </a:spcBef>
              <a:spcAft>
                <a:spcPts val="0"/>
              </a:spcAft>
              <a:buClr>
                <a:srgbClr val="0F7597"/>
              </a:buClr>
              <a:buSzPts val="3200"/>
              <a:buFont typeface="Trebuchet MS"/>
              <a:buNone/>
            </a:pPr>
            <a:r>
              <a:rPr lang="en-GB" sz="3200">
                <a:solidFill>
                  <a:srgbClr val="0F7597"/>
                </a:solidFill>
              </a:rPr>
              <a:t>Project 2 - </a:t>
            </a:r>
            <a:r>
              <a:rPr lang="en-GB" sz="3200" b="1">
                <a:solidFill>
                  <a:srgbClr val="0F7597"/>
                </a:solidFill>
              </a:rPr>
              <a:t>Creating Database in MYSQL</a:t>
            </a:r>
            <a:endParaRPr sz="3200">
              <a:solidFill>
                <a:srgbClr val="0F7597"/>
              </a:solidFill>
            </a:endParaRPr>
          </a:p>
        </p:txBody>
      </p:sp>
      <p:pic>
        <p:nvPicPr>
          <p:cNvPr id="167" name="Google Shape;167;p20"/>
          <p:cNvPicPr preferRelativeResize="0"/>
          <p:nvPr/>
        </p:nvPicPr>
        <p:blipFill rotWithShape="1">
          <a:blip r:embed="rId3">
            <a:alphaModFix/>
          </a:blip>
          <a:srcRect/>
          <a:stretch/>
        </p:blipFill>
        <p:spPr>
          <a:xfrm>
            <a:off x="0" y="-63399"/>
            <a:ext cx="1663599" cy="1663599"/>
          </a:xfrm>
          <a:prstGeom prst="rect">
            <a:avLst/>
          </a:prstGeom>
          <a:noFill/>
          <a:ln>
            <a:noFill/>
          </a:ln>
        </p:spPr>
      </p:pic>
      <p:sp>
        <p:nvSpPr>
          <p:cNvPr id="168" name="Google Shape;168;p20"/>
          <p:cNvSpPr txBox="1"/>
          <p:nvPr/>
        </p:nvSpPr>
        <p:spPr>
          <a:xfrm>
            <a:off x="699824" y="1367449"/>
            <a:ext cx="7837588" cy="5145708"/>
          </a:xfrm>
          <a:prstGeom prst="rect">
            <a:avLst/>
          </a:prstGeom>
          <a:noFill/>
          <a:ln>
            <a:noFill/>
          </a:ln>
        </p:spPr>
        <p:txBody>
          <a:bodyPr spcFirstLastPara="1" wrap="square" lIns="91425" tIns="45700" rIns="91425" bIns="45700" anchor="b" anchorCtr="0">
            <a:normAutofit fontScale="97500"/>
          </a:bodyPr>
          <a:lstStyle/>
          <a:p>
            <a:pPr algn="just">
              <a:buClr>
                <a:srgbClr val="0F7597"/>
              </a:buClr>
              <a:buSzPct val="100000"/>
            </a:pPr>
            <a:r>
              <a:rPr lang="en-GB" sz="3600" dirty="0" err="1">
                <a:solidFill>
                  <a:srgbClr val="0F7597"/>
                </a:solidFill>
                <a:latin typeface="Trebuchet MS"/>
                <a:ea typeface="Trebuchet MS"/>
                <a:cs typeface="Trebuchet MS"/>
                <a:sym typeface="Trebuchet MS"/>
              </a:rPr>
              <a:t>Sql</a:t>
            </a:r>
            <a:r>
              <a:rPr lang="en-GB" sz="3600" dirty="0">
                <a:solidFill>
                  <a:srgbClr val="0F7597"/>
                </a:solidFill>
                <a:latin typeface="Trebuchet MS"/>
                <a:ea typeface="Trebuchet MS"/>
                <a:cs typeface="Trebuchet MS"/>
                <a:sym typeface="Trebuchet MS"/>
              </a:rPr>
              <a:t> Alchemy library</a:t>
            </a:r>
          </a:p>
          <a:p>
            <a:pPr algn="just">
              <a:lnSpc>
                <a:spcPct val="150000"/>
              </a:lnSpc>
              <a:buClr>
                <a:srgbClr val="0F7597"/>
              </a:buClr>
              <a:buSzPct val="100000"/>
            </a:pPr>
            <a:r>
              <a:rPr lang="en-GB" sz="1800" b="0" i="0" dirty="0" err="1">
                <a:solidFill>
                  <a:schemeClr val="accent1">
                    <a:lumMod val="50000"/>
                  </a:schemeClr>
                </a:solidFill>
                <a:effectLst/>
                <a:latin typeface="Trebuchet MS" panose="020B0603020202020204" pitchFamily="34" charset="0"/>
              </a:rPr>
              <a:t>SQLAlchemy</a:t>
            </a:r>
            <a:r>
              <a:rPr lang="en-GB" sz="1800" b="0" i="0" dirty="0">
                <a:solidFill>
                  <a:schemeClr val="accent1">
                    <a:lumMod val="50000"/>
                  </a:schemeClr>
                </a:solidFill>
                <a:effectLst/>
                <a:latin typeface="Trebuchet MS" panose="020B0603020202020204" pitchFamily="34" charset="0"/>
              </a:rPr>
              <a:t> is a library that </a:t>
            </a:r>
            <a:r>
              <a:rPr lang="en-GB" sz="1800" b="1" i="0" dirty="0">
                <a:solidFill>
                  <a:schemeClr val="accent1">
                    <a:lumMod val="50000"/>
                  </a:schemeClr>
                </a:solidFill>
                <a:effectLst/>
                <a:latin typeface="Trebuchet MS" panose="020B0603020202020204" pitchFamily="34" charset="0"/>
              </a:rPr>
              <a:t>facilitates the communication between Python programs and databases</a:t>
            </a:r>
            <a:r>
              <a:rPr lang="en-GB" sz="1800" b="0" i="0" dirty="0">
                <a:solidFill>
                  <a:schemeClr val="accent1">
                    <a:lumMod val="50000"/>
                  </a:schemeClr>
                </a:solidFill>
                <a:effectLst/>
                <a:latin typeface="Trebuchet MS" panose="020B0603020202020204" pitchFamily="34" charset="0"/>
              </a:rPr>
              <a:t> . Most of the times, this library is used as an Object Relational Mapper (ORM) tool that translates Python classes to tables on relational databases and automatically converts function calls to SQL statements.</a:t>
            </a:r>
          </a:p>
          <a:p>
            <a:pPr algn="just">
              <a:lnSpc>
                <a:spcPct val="150000"/>
              </a:lnSpc>
              <a:buClr>
                <a:srgbClr val="0F7597"/>
              </a:buClr>
              <a:buSzPct val="100000"/>
            </a:pPr>
            <a:endParaRPr lang="en-GB" sz="1800" b="0" i="0" dirty="0">
              <a:solidFill>
                <a:schemeClr val="accent1">
                  <a:lumMod val="50000"/>
                </a:schemeClr>
              </a:solidFill>
              <a:effectLst/>
              <a:latin typeface="Trebuchet MS" panose="020B0603020202020204" pitchFamily="34" charset="0"/>
            </a:endParaRPr>
          </a:p>
          <a:p>
            <a:pPr marL="285750" indent="-285750" algn="just">
              <a:lnSpc>
                <a:spcPct val="150000"/>
              </a:lnSpc>
              <a:buClr>
                <a:srgbClr val="0F7597"/>
              </a:buClr>
              <a:buSzPct val="100000"/>
              <a:buFont typeface="Arial" panose="020B0604020202020204" pitchFamily="34" charset="0"/>
              <a:buChar char="•"/>
            </a:pPr>
            <a:r>
              <a:rPr lang="en-GB" sz="1800" dirty="0">
                <a:solidFill>
                  <a:schemeClr val="accent1">
                    <a:lumMod val="50000"/>
                  </a:schemeClr>
                </a:solidFill>
                <a:latin typeface="Trebuchet MS" panose="020B0603020202020204" pitchFamily="34" charset="0"/>
              </a:rPr>
              <a:t>We used this library to link to our SQL database to create queries from our cleaned dataset.</a:t>
            </a:r>
          </a:p>
          <a:p>
            <a:pPr marL="285750" indent="-285750" algn="just">
              <a:lnSpc>
                <a:spcPct val="150000"/>
              </a:lnSpc>
              <a:buClr>
                <a:srgbClr val="0F7597"/>
              </a:buClr>
              <a:buSzPct val="100000"/>
              <a:buFont typeface="Arial" panose="020B0604020202020204" pitchFamily="34" charset="0"/>
              <a:buChar char="•"/>
            </a:pPr>
            <a:r>
              <a:rPr lang="en-GB" sz="1800" dirty="0">
                <a:solidFill>
                  <a:schemeClr val="accent1">
                    <a:lumMod val="50000"/>
                  </a:schemeClr>
                </a:solidFill>
                <a:latin typeface="Trebuchet MS" panose="020B0603020202020204" pitchFamily="34" charset="0"/>
              </a:rPr>
              <a:t>We formulated 3 queries including using the </a:t>
            </a:r>
            <a:r>
              <a:rPr lang="en-GB" sz="1800" dirty="0" err="1">
                <a:solidFill>
                  <a:schemeClr val="accent1">
                    <a:lumMod val="50000"/>
                  </a:schemeClr>
                </a:solidFill>
                <a:latin typeface="Trebuchet MS" panose="020B0603020202020204" pitchFamily="34" charset="0"/>
              </a:rPr>
              <a:t>Groupby</a:t>
            </a:r>
            <a:r>
              <a:rPr lang="en-GB" sz="1800" dirty="0">
                <a:solidFill>
                  <a:schemeClr val="accent1">
                    <a:lumMod val="50000"/>
                  </a:schemeClr>
                </a:solidFill>
                <a:latin typeface="Trebuchet MS" panose="020B0603020202020204" pitchFamily="34" charset="0"/>
              </a:rPr>
              <a:t> statement, With statement to get insights on our dataset.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2"/>
          <p:cNvSpPr txBox="1">
            <a:spLocks noGrp="1"/>
          </p:cNvSpPr>
          <p:nvPr>
            <p:ph type="ctrTitle"/>
          </p:nvPr>
        </p:nvSpPr>
        <p:spPr>
          <a:xfrm>
            <a:off x="1663599" y="344843"/>
            <a:ext cx="7837589" cy="847114"/>
          </a:xfrm>
          <a:prstGeom prst="rect">
            <a:avLst/>
          </a:prstGeom>
          <a:noFill/>
          <a:ln>
            <a:noFill/>
          </a:ln>
        </p:spPr>
        <p:txBody>
          <a:bodyPr spcFirstLastPara="1" wrap="square" lIns="91425" tIns="45700" rIns="91425" bIns="45700" anchor="b" anchorCtr="0">
            <a:noAutofit/>
          </a:bodyPr>
          <a:lstStyle/>
          <a:p>
            <a:pPr marL="0" lvl="0" indent="0" algn="just" rtl="0">
              <a:spcBef>
                <a:spcPts val="0"/>
              </a:spcBef>
              <a:spcAft>
                <a:spcPts val="0"/>
              </a:spcAft>
              <a:buClr>
                <a:srgbClr val="0F7597"/>
              </a:buClr>
              <a:buSzPts val="3200"/>
              <a:buFont typeface="Trebuchet MS"/>
              <a:buNone/>
            </a:pPr>
            <a:r>
              <a:rPr lang="en-GB" sz="3200">
                <a:solidFill>
                  <a:srgbClr val="0F7597"/>
                </a:solidFill>
              </a:rPr>
              <a:t>Project 2 - </a:t>
            </a:r>
            <a:r>
              <a:rPr lang="en-GB" sz="3200" b="1">
                <a:solidFill>
                  <a:srgbClr val="0F7597"/>
                </a:solidFill>
              </a:rPr>
              <a:t>Creating Database in MYSQL</a:t>
            </a:r>
            <a:endParaRPr sz="3200">
              <a:solidFill>
                <a:srgbClr val="0F7597"/>
              </a:solidFill>
            </a:endParaRPr>
          </a:p>
        </p:txBody>
      </p:sp>
      <p:pic>
        <p:nvPicPr>
          <p:cNvPr id="184" name="Google Shape;184;p22"/>
          <p:cNvPicPr preferRelativeResize="0"/>
          <p:nvPr/>
        </p:nvPicPr>
        <p:blipFill rotWithShape="1">
          <a:blip r:embed="rId3">
            <a:alphaModFix/>
          </a:blip>
          <a:srcRect/>
          <a:stretch/>
        </p:blipFill>
        <p:spPr>
          <a:xfrm>
            <a:off x="0" y="-63399"/>
            <a:ext cx="1663599" cy="1663599"/>
          </a:xfrm>
          <a:prstGeom prst="rect">
            <a:avLst/>
          </a:prstGeom>
          <a:noFill/>
          <a:ln>
            <a:noFill/>
          </a:ln>
        </p:spPr>
      </p:pic>
      <p:sp>
        <p:nvSpPr>
          <p:cNvPr id="185" name="Google Shape;185;p22"/>
          <p:cNvSpPr txBox="1"/>
          <p:nvPr/>
        </p:nvSpPr>
        <p:spPr>
          <a:xfrm>
            <a:off x="831798" y="1367449"/>
            <a:ext cx="5492801" cy="640993"/>
          </a:xfrm>
          <a:prstGeom prst="rect">
            <a:avLst/>
          </a:prstGeom>
          <a:noFill/>
          <a:ln>
            <a:noFill/>
          </a:ln>
        </p:spPr>
        <p:txBody>
          <a:bodyPr spcFirstLastPara="1" wrap="square" lIns="91425" tIns="45700" rIns="91425" bIns="45700" anchor="b" anchorCtr="0">
            <a:normAutofit fontScale="97500"/>
          </a:bodyPr>
          <a:lstStyle/>
          <a:p>
            <a:pPr marL="0" marR="0" lvl="0" indent="0" algn="just" rtl="0">
              <a:spcBef>
                <a:spcPts val="0"/>
              </a:spcBef>
              <a:spcAft>
                <a:spcPts val="0"/>
              </a:spcAft>
              <a:buClr>
                <a:srgbClr val="0F7597"/>
              </a:buClr>
              <a:buSzPct val="100000"/>
              <a:buFont typeface="Trebuchet MS"/>
              <a:buNone/>
            </a:pPr>
            <a:r>
              <a:rPr lang="en-GB" sz="3600">
                <a:solidFill>
                  <a:srgbClr val="0F7597"/>
                </a:solidFill>
                <a:latin typeface="Trebuchet MS"/>
                <a:ea typeface="Trebuchet MS"/>
                <a:cs typeface="Trebuchet MS"/>
                <a:sym typeface="Trebuchet MS"/>
              </a:rPr>
              <a:t>SQL – Script - Queries</a:t>
            </a:r>
            <a:endParaRPr/>
          </a:p>
        </p:txBody>
      </p:sp>
      <p:sp>
        <p:nvSpPr>
          <p:cNvPr id="186" name="Google Shape;186;p22"/>
          <p:cNvSpPr txBox="1"/>
          <p:nvPr/>
        </p:nvSpPr>
        <p:spPr>
          <a:xfrm>
            <a:off x="988963" y="2344189"/>
            <a:ext cx="8512225" cy="2385228"/>
          </a:xfrm>
          <a:prstGeom prst="rect">
            <a:avLst/>
          </a:prstGeom>
          <a:noFill/>
          <a:ln>
            <a:noFill/>
          </a:ln>
        </p:spPr>
        <p:txBody>
          <a:bodyPr spcFirstLastPara="1" wrap="square" lIns="91425" tIns="45700" rIns="91425" bIns="45700" anchor="t" anchorCtr="0">
            <a:spAutoFit/>
          </a:bodyPr>
          <a:lstStyle/>
          <a:p>
            <a:pPr marR="0" lvl="0" algn="l" rtl="0">
              <a:lnSpc>
                <a:spcPct val="150000"/>
              </a:lnSpc>
              <a:spcBef>
                <a:spcPts val="0"/>
              </a:spcBef>
              <a:spcAft>
                <a:spcPts val="0"/>
              </a:spcAft>
              <a:buClr>
                <a:srgbClr val="0F7597"/>
              </a:buClr>
              <a:buSzPts val="1800"/>
            </a:pPr>
            <a:r>
              <a:rPr lang="en-GB" sz="1800" dirty="0">
                <a:solidFill>
                  <a:srgbClr val="0F7597"/>
                </a:solidFill>
                <a:latin typeface="Trebuchet MS"/>
                <a:sym typeface="Trebuchet MS"/>
              </a:rPr>
              <a:t>We formulated queries such as:</a:t>
            </a:r>
          </a:p>
          <a:p>
            <a:pPr marL="342900" marR="0" lvl="0" indent="-342900" algn="l" rtl="0">
              <a:lnSpc>
                <a:spcPct val="150000"/>
              </a:lnSpc>
              <a:spcBef>
                <a:spcPts val="0"/>
              </a:spcBef>
              <a:spcAft>
                <a:spcPts val="0"/>
              </a:spcAft>
              <a:buClr>
                <a:srgbClr val="0F7597"/>
              </a:buClr>
              <a:buSzPts val="1800"/>
              <a:buFont typeface="+mj-lt"/>
              <a:buAutoNum type="arabicPeriod"/>
            </a:pPr>
            <a:r>
              <a:rPr lang="en-GB" sz="1800" dirty="0">
                <a:solidFill>
                  <a:srgbClr val="0F7597"/>
                </a:solidFill>
                <a:latin typeface="Trebuchet MS"/>
                <a:sym typeface="Trebuchet MS"/>
              </a:rPr>
              <a:t>To get the gender disparity between occupations and know which jobs had more men compared to women.</a:t>
            </a:r>
          </a:p>
          <a:p>
            <a:pPr marL="342900" marR="0" lvl="0" indent="-342900" algn="l" rtl="0">
              <a:lnSpc>
                <a:spcPct val="150000"/>
              </a:lnSpc>
              <a:spcBef>
                <a:spcPts val="0"/>
              </a:spcBef>
              <a:spcAft>
                <a:spcPts val="0"/>
              </a:spcAft>
              <a:buClr>
                <a:srgbClr val="0F7597"/>
              </a:buClr>
              <a:buSzPts val="1800"/>
              <a:buFont typeface="+mj-lt"/>
              <a:buAutoNum type="arabicPeriod"/>
            </a:pPr>
            <a:r>
              <a:rPr lang="en-GB" sz="1800" dirty="0">
                <a:solidFill>
                  <a:srgbClr val="0F7597"/>
                </a:solidFill>
                <a:latin typeface="Trebuchet MS"/>
                <a:sym typeface="Trebuchet MS"/>
              </a:rPr>
              <a:t>To know the spending score of a profession based on their family size.</a:t>
            </a:r>
          </a:p>
          <a:p>
            <a:pPr marL="342900" marR="0" lvl="0" indent="-342900" algn="l" rtl="0">
              <a:lnSpc>
                <a:spcPct val="150000"/>
              </a:lnSpc>
              <a:spcBef>
                <a:spcPts val="0"/>
              </a:spcBef>
              <a:spcAft>
                <a:spcPts val="0"/>
              </a:spcAft>
              <a:buClr>
                <a:srgbClr val="0F7597"/>
              </a:buClr>
              <a:buSzPts val="1800"/>
              <a:buFont typeface="+mj-lt"/>
              <a:buAutoNum type="arabicPeriod"/>
            </a:pPr>
            <a:r>
              <a:rPr lang="en-GB" sz="1800" dirty="0">
                <a:solidFill>
                  <a:srgbClr val="0F7597"/>
                </a:solidFill>
                <a:latin typeface="Trebuchet MS"/>
                <a:sym typeface="Trebuchet MS"/>
              </a:rPr>
              <a:t>We also checked to see the average number of graduates in each profession.</a:t>
            </a:r>
          </a:p>
          <a:p>
            <a:pPr marR="0" lvl="0" algn="l" rtl="0">
              <a:spcBef>
                <a:spcPts val="0"/>
              </a:spcBef>
              <a:spcAft>
                <a:spcPts val="0"/>
              </a:spcAft>
              <a:buClr>
                <a:srgbClr val="0F7597"/>
              </a:buClr>
              <a:buSzPts val="1800"/>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4"/>
          <p:cNvSpPr txBox="1">
            <a:spLocks noGrp="1"/>
          </p:cNvSpPr>
          <p:nvPr>
            <p:ph type="ctrTitle"/>
          </p:nvPr>
        </p:nvSpPr>
        <p:spPr>
          <a:xfrm>
            <a:off x="1663599" y="344843"/>
            <a:ext cx="7837589" cy="847114"/>
          </a:xfrm>
          <a:prstGeom prst="rect">
            <a:avLst/>
          </a:prstGeom>
          <a:noFill/>
          <a:ln>
            <a:noFill/>
          </a:ln>
        </p:spPr>
        <p:txBody>
          <a:bodyPr spcFirstLastPara="1" wrap="square" lIns="91425" tIns="45700" rIns="91425" bIns="45700" anchor="b" anchorCtr="0">
            <a:noAutofit/>
          </a:bodyPr>
          <a:lstStyle/>
          <a:p>
            <a:pPr marL="0" lvl="0" indent="0" algn="just" rtl="0">
              <a:spcBef>
                <a:spcPts val="0"/>
              </a:spcBef>
              <a:spcAft>
                <a:spcPts val="0"/>
              </a:spcAft>
              <a:buClr>
                <a:srgbClr val="0F7597"/>
              </a:buClr>
              <a:buSzPts val="3200"/>
              <a:buFont typeface="Trebuchet MS"/>
              <a:buNone/>
            </a:pPr>
            <a:r>
              <a:rPr lang="en-GB" sz="3200">
                <a:solidFill>
                  <a:srgbClr val="0F7597"/>
                </a:solidFill>
              </a:rPr>
              <a:t>Project 2 - </a:t>
            </a:r>
            <a:r>
              <a:rPr lang="en-GB" sz="3200" b="1">
                <a:solidFill>
                  <a:srgbClr val="0F7597"/>
                </a:solidFill>
              </a:rPr>
              <a:t>Creating Database in MYSQL</a:t>
            </a:r>
            <a:endParaRPr sz="3200">
              <a:solidFill>
                <a:srgbClr val="0F7597"/>
              </a:solidFill>
            </a:endParaRPr>
          </a:p>
        </p:txBody>
      </p:sp>
      <p:pic>
        <p:nvPicPr>
          <p:cNvPr id="204" name="Google Shape;204;p24"/>
          <p:cNvPicPr preferRelativeResize="0"/>
          <p:nvPr/>
        </p:nvPicPr>
        <p:blipFill rotWithShape="1">
          <a:blip r:embed="rId3">
            <a:alphaModFix/>
          </a:blip>
          <a:srcRect/>
          <a:stretch/>
        </p:blipFill>
        <p:spPr>
          <a:xfrm>
            <a:off x="0" y="-63399"/>
            <a:ext cx="1663599" cy="1663599"/>
          </a:xfrm>
          <a:prstGeom prst="rect">
            <a:avLst/>
          </a:prstGeom>
          <a:noFill/>
          <a:ln>
            <a:noFill/>
          </a:ln>
        </p:spPr>
      </p:pic>
      <p:sp>
        <p:nvSpPr>
          <p:cNvPr id="205" name="Google Shape;205;p24"/>
          <p:cNvSpPr txBox="1"/>
          <p:nvPr/>
        </p:nvSpPr>
        <p:spPr>
          <a:xfrm>
            <a:off x="831798" y="1367449"/>
            <a:ext cx="5492801" cy="640993"/>
          </a:xfrm>
          <a:prstGeom prst="rect">
            <a:avLst/>
          </a:prstGeom>
          <a:noFill/>
          <a:ln>
            <a:noFill/>
          </a:ln>
        </p:spPr>
        <p:txBody>
          <a:bodyPr spcFirstLastPara="1" wrap="square" lIns="91425" tIns="45700" rIns="91425" bIns="45700" anchor="b" anchorCtr="0">
            <a:normAutofit fontScale="97500"/>
          </a:bodyPr>
          <a:lstStyle/>
          <a:p>
            <a:pPr marL="0" marR="0" lvl="0" indent="0" algn="just" rtl="0">
              <a:spcBef>
                <a:spcPts val="0"/>
              </a:spcBef>
              <a:spcAft>
                <a:spcPts val="0"/>
              </a:spcAft>
              <a:buClr>
                <a:srgbClr val="0F7597"/>
              </a:buClr>
              <a:buSzPct val="100000"/>
              <a:buFont typeface="Trebuchet MS"/>
              <a:buNone/>
            </a:pPr>
            <a:r>
              <a:rPr lang="en-GB" sz="3600">
                <a:solidFill>
                  <a:srgbClr val="0F7597"/>
                </a:solidFill>
                <a:latin typeface="Trebuchet MS"/>
                <a:ea typeface="Trebuchet MS"/>
                <a:cs typeface="Trebuchet MS"/>
                <a:sym typeface="Trebuchet MS"/>
              </a:rPr>
              <a:t>Demo</a:t>
            </a:r>
            <a:endParaRPr/>
          </a:p>
        </p:txBody>
      </p:sp>
      <p:pic>
        <p:nvPicPr>
          <p:cNvPr id="3" name="Picture 2">
            <a:extLst>
              <a:ext uri="{FF2B5EF4-FFF2-40B4-BE49-F238E27FC236}">
                <a16:creationId xmlns:a16="http://schemas.microsoft.com/office/drawing/2014/main" id="{8F6D46F6-B6DE-FA0C-6151-5603BA85EB3F}"/>
              </a:ext>
            </a:extLst>
          </p:cNvPr>
          <p:cNvPicPr>
            <a:picLocks noChangeAspect="1"/>
          </p:cNvPicPr>
          <p:nvPr/>
        </p:nvPicPr>
        <p:blipFill>
          <a:blip r:embed="rId4"/>
          <a:stretch>
            <a:fillRect/>
          </a:stretch>
        </p:blipFill>
        <p:spPr>
          <a:xfrm>
            <a:off x="395926" y="1498862"/>
            <a:ext cx="11528981" cy="535913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5"/>
          <p:cNvSpPr txBox="1">
            <a:spLocks noGrp="1"/>
          </p:cNvSpPr>
          <p:nvPr>
            <p:ph type="ctrTitle"/>
          </p:nvPr>
        </p:nvSpPr>
        <p:spPr>
          <a:xfrm>
            <a:off x="1663600" y="344849"/>
            <a:ext cx="10008000" cy="768000"/>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accent1"/>
              </a:buClr>
              <a:buSzPct val="100000"/>
              <a:buFont typeface="Trebuchet MS"/>
              <a:buNone/>
            </a:pPr>
            <a:r>
              <a:rPr lang="en-GB"/>
              <a:t>Project 2 - Composite Indicator</a:t>
            </a:r>
            <a:endParaRPr/>
          </a:p>
        </p:txBody>
      </p:sp>
      <p:pic>
        <p:nvPicPr>
          <p:cNvPr id="212" name="Google Shape;212;p25"/>
          <p:cNvPicPr preferRelativeResize="0"/>
          <p:nvPr/>
        </p:nvPicPr>
        <p:blipFill rotWithShape="1">
          <a:blip r:embed="rId3">
            <a:alphaModFix/>
          </a:blip>
          <a:srcRect/>
          <a:stretch/>
        </p:blipFill>
        <p:spPr>
          <a:xfrm>
            <a:off x="0" y="-63399"/>
            <a:ext cx="1663599" cy="1663599"/>
          </a:xfrm>
          <a:prstGeom prst="rect">
            <a:avLst/>
          </a:prstGeom>
          <a:noFill/>
          <a:ln>
            <a:noFill/>
          </a:ln>
        </p:spPr>
      </p:pic>
      <p:sp>
        <p:nvSpPr>
          <p:cNvPr id="213" name="Google Shape;213;p25"/>
          <p:cNvSpPr txBox="1"/>
          <p:nvPr/>
        </p:nvSpPr>
        <p:spPr>
          <a:xfrm>
            <a:off x="831799" y="1367449"/>
            <a:ext cx="4497438" cy="640993"/>
          </a:xfrm>
          <a:prstGeom prst="rect">
            <a:avLst/>
          </a:prstGeom>
          <a:noFill/>
          <a:ln>
            <a:noFill/>
          </a:ln>
        </p:spPr>
        <p:txBody>
          <a:bodyPr spcFirstLastPara="1" wrap="square" lIns="91425" tIns="45700" rIns="91425" bIns="45700" anchor="b" anchorCtr="0">
            <a:normAutofit fontScale="97500"/>
          </a:bodyPr>
          <a:lstStyle/>
          <a:p>
            <a:pPr marL="0" marR="0" lvl="0" indent="0" algn="l" rtl="0">
              <a:spcBef>
                <a:spcPts val="0"/>
              </a:spcBef>
              <a:spcAft>
                <a:spcPts val="0"/>
              </a:spcAft>
              <a:buClr>
                <a:schemeClr val="accent1"/>
              </a:buClr>
              <a:buSzPct val="100000"/>
              <a:buFont typeface="Trebuchet MS"/>
              <a:buNone/>
            </a:pPr>
            <a:r>
              <a:rPr lang="en-GB" sz="3600">
                <a:solidFill>
                  <a:schemeClr val="accent1"/>
                </a:solidFill>
                <a:latin typeface="Trebuchet MS"/>
                <a:ea typeface="Trebuchet MS"/>
                <a:cs typeface="Trebuchet MS"/>
                <a:sym typeface="Trebuchet MS"/>
              </a:rPr>
              <a:t>Questions</a:t>
            </a:r>
            <a:endParaRPr/>
          </a:p>
        </p:txBody>
      </p:sp>
      <p:sp>
        <p:nvSpPr>
          <p:cNvPr id="214" name="Google Shape;214;p25"/>
          <p:cNvSpPr txBox="1"/>
          <p:nvPr/>
        </p:nvSpPr>
        <p:spPr>
          <a:xfrm>
            <a:off x="4517973" y="2379315"/>
            <a:ext cx="2128839" cy="258532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5400">
                <a:solidFill>
                  <a:schemeClr val="accent1"/>
                </a:solidFill>
                <a:latin typeface="Trebuchet MS"/>
                <a:ea typeface="Trebuchet MS"/>
                <a:cs typeface="Trebuchet MS"/>
                <a:sym typeface="Trebuchet MS"/>
              </a:rPr>
              <a:t>Q &amp; A</a:t>
            </a:r>
            <a:endParaRPr/>
          </a:p>
          <a:p>
            <a:pPr marL="0" marR="0" lvl="0" indent="0" algn="ctr" rtl="0">
              <a:spcBef>
                <a:spcPts val="0"/>
              </a:spcBef>
              <a:spcAft>
                <a:spcPts val="0"/>
              </a:spcAft>
              <a:buNone/>
            </a:pPr>
            <a:r>
              <a:rPr lang="en-GB" sz="5400">
                <a:solidFill>
                  <a:schemeClr val="accent1"/>
                </a:solidFill>
                <a:latin typeface="Trebuchet MS"/>
                <a:ea typeface="Trebuchet MS"/>
                <a:cs typeface="Trebuchet MS"/>
                <a:sym typeface="Trebuchet MS"/>
              </a:rPr>
              <a:t> </a:t>
            </a:r>
            <a:endParaRPr/>
          </a:p>
          <a:p>
            <a:pPr marL="0" marR="0" lvl="0" indent="0" algn="ctr" rtl="0">
              <a:spcBef>
                <a:spcPts val="0"/>
              </a:spcBef>
              <a:spcAft>
                <a:spcPts val="0"/>
              </a:spcAft>
              <a:buNone/>
            </a:pPr>
            <a:r>
              <a:rPr lang="en-GB" sz="5400">
                <a:solidFill>
                  <a:schemeClr val="accent1"/>
                </a:solidFill>
                <a:latin typeface="Trebuchet MS"/>
                <a:ea typeface="Trebuchet MS"/>
                <a:cs typeface="Trebuchet MS"/>
                <a:sym typeface="Trebuchet MS"/>
              </a:rPr>
              <a:t>TIME </a:t>
            </a:r>
            <a:endParaRPr/>
          </a:p>
        </p:txBody>
      </p:sp>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333</Words>
  <Application>Microsoft Office PowerPoint</Application>
  <PresentationFormat>Widescreen</PresentationFormat>
  <Paragraphs>45</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Noto Sans Symbols</vt:lpstr>
      <vt:lpstr>Trebuchet MS</vt:lpstr>
      <vt:lpstr>Facet</vt:lpstr>
      <vt:lpstr>Project 3 – Data Preparation using PYTHON and MySQL</vt:lpstr>
      <vt:lpstr>Project 3 – Data Preparation</vt:lpstr>
      <vt:lpstr>PowerPoint Presentation</vt:lpstr>
      <vt:lpstr>PowerPoint Presentation</vt:lpstr>
      <vt:lpstr>Project 2 - Creating Database in MYSQL</vt:lpstr>
      <vt:lpstr>Project 2 - Creating Database in MYSQL</vt:lpstr>
      <vt:lpstr>Project 2 - Creating Database in MYSQL</vt:lpstr>
      <vt:lpstr>Project 2 - Creating Database in MYSQL</vt:lpstr>
      <vt:lpstr>Project 2 - Composite Indicator</vt:lpstr>
      <vt:lpstr>Project 2 - Composite Indicator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3 – Data Preparation using PYTHON and MySQL</dc:title>
  <dc:creator>Felicia Onwudinjo</dc:creator>
  <cp:lastModifiedBy>Felicia Onwudinjo</cp:lastModifiedBy>
  <cp:revision>1</cp:revision>
  <dcterms:modified xsi:type="dcterms:W3CDTF">2022-05-29T21:08:39Z</dcterms:modified>
</cp:coreProperties>
</file>