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73" r:id="rId7"/>
    <p:sldId id="274" r:id="rId8"/>
    <p:sldId id="278" r:id="rId9"/>
    <p:sldId id="275" r:id="rId10"/>
    <p:sldId id="279" r:id="rId11"/>
    <p:sldId id="276" r:id="rId12"/>
    <p:sldId id="280" r:id="rId13"/>
    <p:sldId id="277" r:id="rId14"/>
    <p:sldId id="281" r:id="rId15"/>
    <p:sldId id="261" r:id="rId16"/>
    <p:sldId id="262" r:id="rId17"/>
    <p:sldId id="263" r:id="rId18"/>
    <p:sldId id="264" r:id="rId19"/>
    <p:sldId id="282" r:id="rId20"/>
    <p:sldId id="283" r:id="rId21"/>
    <p:sldId id="284" r:id="rId22"/>
    <p:sldId id="285" r:id="rId23"/>
    <p:sldId id="265" r:id="rId24"/>
    <p:sldId id="286" r:id="rId25"/>
    <p:sldId id="266" r:id="rId26"/>
    <p:sldId id="267" r:id="rId27"/>
    <p:sldId id="268" r:id="rId28"/>
    <p:sldId id="269" r:id="rId29"/>
    <p:sldId id="270" r:id="rId30"/>
    <p:sldId id="271" r:id="rId31"/>
  </p:sldIdLst>
  <p:sldSz cx="9144000" cy="6858000" type="screen4x3"/>
  <p:notesSz cx="6858000" cy="9144000"/>
  <p:defaultTextStyle>
    <a:defPPr>
      <a:defRPr lang="tr-TR"/>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004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09" autoAdjust="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585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notes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245457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914400" y="4343400"/>
            <a:ext cx="5867400" cy="4114800"/>
          </a:xfrm>
          <a:noFill/>
          <a:ln/>
        </p:spPr>
        <p:txBody>
          <a:bodyPr/>
          <a:lstStyle/>
          <a:p>
            <a:r>
              <a:rPr lang="tr-TR" altLang="tr-TR" dirty="0"/>
              <a:t>The slides for this text are organized into chapters. This lecture covers Chapter 1.</a:t>
            </a:r>
          </a:p>
          <a:p>
            <a:endParaRPr lang="tr-TR" altLang="tr-TR" dirty="0"/>
          </a:p>
          <a:p>
            <a:r>
              <a:rPr lang="tr-TR" altLang="tr-TR" dirty="0"/>
              <a:t>Chapter 1: Introduction to Database Systems</a:t>
            </a:r>
          </a:p>
          <a:p>
            <a:r>
              <a:rPr lang="tr-TR" altLang="tr-TR" dirty="0"/>
              <a:t>Chapter 2: The Entity-Relationship Model	</a:t>
            </a:r>
          </a:p>
          <a:p>
            <a:r>
              <a:rPr lang="tr-TR" altLang="tr-TR" dirty="0"/>
              <a:t>Chapter 3: The Relational Model</a:t>
            </a:r>
          </a:p>
          <a:p>
            <a:r>
              <a:rPr lang="tr-TR" altLang="tr-TR" dirty="0"/>
              <a:t>Chapter 4 (Part A): Relational Algebra</a:t>
            </a:r>
          </a:p>
          <a:p>
            <a:r>
              <a:rPr lang="tr-TR" altLang="tr-TR" dirty="0"/>
              <a:t>Chapter 4 (Part B): Relational Calculus</a:t>
            </a:r>
          </a:p>
          <a:p>
            <a:r>
              <a:rPr lang="tr-TR" altLang="tr-TR" dirty="0"/>
              <a:t>Chapter 5: SQL: Queries, Programming, Triggers</a:t>
            </a:r>
          </a:p>
          <a:p>
            <a:r>
              <a:rPr lang="tr-TR" altLang="tr-TR" dirty="0"/>
              <a:t>Chapter 6: Query-by-Example (QBE)</a:t>
            </a:r>
          </a:p>
          <a:p>
            <a:r>
              <a:rPr lang="tr-TR" altLang="tr-TR" dirty="0"/>
              <a:t>Chapter 7: Storing Data: Disks and Files</a:t>
            </a:r>
          </a:p>
          <a:p>
            <a:r>
              <a:rPr lang="tr-TR" altLang="tr-TR" dirty="0"/>
              <a:t>Chapter 8: File Organizations and Indexing</a:t>
            </a:r>
          </a:p>
          <a:p>
            <a:r>
              <a:rPr lang="tr-TR" altLang="tr-TR" dirty="0"/>
              <a:t>Chapter 9: Tree-Structured Indexing</a:t>
            </a:r>
          </a:p>
          <a:p>
            <a:r>
              <a:rPr lang="tr-TR" altLang="tr-TR" dirty="0"/>
              <a:t>Chapter 10: Hash-Based Indexing</a:t>
            </a:r>
          </a:p>
          <a:p>
            <a:r>
              <a:rPr lang="tr-TR" altLang="tr-TR" dirty="0"/>
              <a:t>Chapter 11: External Sorting</a:t>
            </a:r>
          </a:p>
          <a:p>
            <a:r>
              <a:rPr lang="tr-TR" altLang="tr-TR" dirty="0"/>
              <a:t>Chapter 12 (Part A): Evaluation of Relational Operators</a:t>
            </a:r>
          </a:p>
          <a:p>
            <a:r>
              <a:rPr lang="tr-TR" altLang="tr-TR" dirty="0"/>
              <a:t>Chapter 12 (Part B): Evaluation of Relational Operators: Other Techniques</a:t>
            </a:r>
          </a:p>
          <a:p>
            <a:r>
              <a:rPr lang="tr-TR" altLang="tr-TR" dirty="0"/>
              <a:t>Chapter 13: Introduction to Query Optimization</a:t>
            </a:r>
          </a:p>
          <a:p>
            <a:r>
              <a:rPr lang="tr-TR" altLang="tr-TR" dirty="0"/>
              <a:t>Chapter 14: A Typical Relational Optimizer</a:t>
            </a:r>
          </a:p>
          <a:p>
            <a:r>
              <a:rPr lang="tr-TR" altLang="tr-TR" dirty="0"/>
              <a:t>Chapter 15: Schema Refinement and Normal Forms</a:t>
            </a:r>
          </a:p>
          <a:p>
            <a:r>
              <a:rPr lang="tr-TR" altLang="tr-TR" dirty="0"/>
              <a:t>Chapter 16 (Part A): Physical Database Design</a:t>
            </a:r>
          </a:p>
          <a:p>
            <a:r>
              <a:rPr lang="tr-TR" altLang="tr-TR" dirty="0"/>
              <a:t>Chapter 16 (Part B): Database Tuning</a:t>
            </a:r>
          </a:p>
          <a:p>
            <a:r>
              <a:rPr lang="tr-TR" altLang="tr-TR" dirty="0"/>
              <a:t>Chapter 17: Security</a:t>
            </a:r>
          </a:p>
          <a:p>
            <a:r>
              <a:rPr lang="tr-TR" altLang="tr-TR" dirty="0"/>
              <a:t>Chapter 18: Transaction Management Overview</a:t>
            </a:r>
          </a:p>
          <a:p>
            <a:r>
              <a:rPr lang="tr-TR" altLang="tr-TR" dirty="0"/>
              <a:t>Chapter 19: Concurrency Control</a:t>
            </a:r>
          </a:p>
          <a:p>
            <a:r>
              <a:rPr lang="tr-TR" altLang="tr-TR" dirty="0"/>
              <a:t>Chapter 20: Crash Recovery</a:t>
            </a:r>
          </a:p>
          <a:p>
            <a:r>
              <a:rPr lang="tr-TR" altLang="tr-TR" dirty="0"/>
              <a:t>Chapter 21: Parallel and Distributed Databases</a:t>
            </a:r>
          </a:p>
          <a:p>
            <a:r>
              <a:rPr lang="tr-TR" altLang="tr-TR" dirty="0"/>
              <a:t>Chapter 22: Internet Databases</a:t>
            </a:r>
          </a:p>
          <a:p>
            <a:r>
              <a:rPr lang="tr-TR" altLang="tr-TR" dirty="0"/>
              <a:t>Chapter 23: Decision Support</a:t>
            </a:r>
          </a:p>
          <a:p>
            <a:r>
              <a:rPr lang="tr-TR" altLang="tr-TR" dirty="0"/>
              <a:t>Chapter 24: Data Mining</a:t>
            </a:r>
          </a:p>
          <a:p>
            <a:r>
              <a:rPr lang="tr-TR" altLang="tr-TR" dirty="0"/>
              <a:t>Chapter 25: Object-Database Systems</a:t>
            </a:r>
          </a:p>
          <a:p>
            <a:r>
              <a:rPr lang="tr-TR" altLang="tr-TR" dirty="0"/>
              <a:t>Chapter 26: Spatial Data Management</a:t>
            </a:r>
          </a:p>
          <a:p>
            <a:r>
              <a:rPr lang="tr-TR" altLang="tr-TR" dirty="0"/>
              <a:t>Chapter 27: Deductive Databases</a:t>
            </a:r>
          </a:p>
          <a:p>
            <a:r>
              <a:rPr lang="tr-TR" altLang="tr-TR" dirty="0"/>
              <a:t>Chapter 28: Additional Topics</a:t>
            </a:r>
          </a:p>
          <a:p>
            <a:endParaRPr lang="tr-TR" altLang="tr-TR" dirty="0"/>
          </a:p>
        </p:txBody>
      </p:sp>
      <p:sp>
        <p:nvSpPr>
          <p:cNvPr id="40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23614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b="1" dirty="0" smtClean="0"/>
              <a:t>Nesne yönelimli-ilişkisel</a:t>
            </a:r>
            <a:r>
              <a:rPr lang="tr-TR" b="1" baseline="0" dirty="0" smtClean="0"/>
              <a:t> veritabanları</a:t>
            </a:r>
            <a:r>
              <a:rPr lang="tr-TR" baseline="0" dirty="0" smtClean="0"/>
              <a:t>, ilişkisel veri modeline resim, video, ses, zaman serileri, oluşturulmuş özel sınıflara ait nesneler, list, set, gibi daha karmaşık tipte verilerinin kaydedilmesine olanak sağlayan yeni veri alanları ve bunlarla ilgili işlevlerin eklenmesiyle oluşur. İlişkisel veri modeli üzerine kurulmuştur.</a:t>
            </a:r>
            <a:endParaRPr lang="tr-TR" dirty="0" smtClean="0"/>
          </a:p>
          <a:p>
            <a:endParaRPr lang="tr-TR" dirty="0"/>
          </a:p>
        </p:txBody>
      </p:sp>
    </p:spTree>
    <p:extLst>
      <p:ext uri="{BB962C8B-B14F-4D97-AF65-F5344CB8AC3E}">
        <p14:creationId xmlns:p14="http://schemas.microsoft.com/office/powerpoint/2010/main" val="125068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6</a:t>
            </a:r>
          </a:p>
        </p:txBody>
      </p:sp>
      <p:sp>
        <p:nvSpPr>
          <p:cNvPr id="143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4342" name="Rectangle 6"/>
          <p:cNvSpPr>
            <a:spLocks noGrp="1" noRot="1" noChangeAspect="1" noChangeArrowheads="1" noTextEdit="1"/>
          </p:cNvSpPr>
          <p:nvPr>
            <p:ph type="sldImg"/>
          </p:nvPr>
        </p:nvSpPr>
        <p:spPr>
          <a:xfrm>
            <a:off x="1150938" y="692150"/>
            <a:ext cx="4556125" cy="3416300"/>
          </a:xfrm>
          <a:ln cap="flat"/>
        </p:spPr>
      </p:sp>
      <p:sp>
        <p:nvSpPr>
          <p:cNvPr id="14343" name="Rectangle 7"/>
          <p:cNvSpPr>
            <a:spLocks noGrp="1" noChangeArrowheads="1"/>
          </p:cNvSpPr>
          <p:nvPr>
            <p:ph type="body" idx="1"/>
          </p:nvPr>
        </p:nvSpPr>
        <p:spPr>
          <a:ln/>
        </p:spPr>
        <p:txBody>
          <a:bodyPr/>
          <a:lstStyle/>
          <a:p>
            <a:endParaRPr lang="tr-TR" altLang="tr-TR" dirty="0"/>
          </a:p>
        </p:txBody>
      </p:sp>
    </p:spTree>
    <p:extLst>
      <p:ext uri="{BB962C8B-B14F-4D97-AF65-F5344CB8AC3E}">
        <p14:creationId xmlns:p14="http://schemas.microsoft.com/office/powerpoint/2010/main" val="161958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7</a:t>
            </a:r>
          </a:p>
        </p:txBody>
      </p:sp>
      <p:sp>
        <p:nvSpPr>
          <p:cNvPr id="163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6390" name="Rectangle 6"/>
          <p:cNvSpPr>
            <a:spLocks noGrp="1" noRot="1" noChangeAspect="1" noChangeArrowheads="1" noTextEdit="1"/>
          </p:cNvSpPr>
          <p:nvPr>
            <p:ph type="sldImg"/>
          </p:nvPr>
        </p:nvSpPr>
        <p:spPr>
          <a:xfrm>
            <a:off x="1150938" y="692150"/>
            <a:ext cx="4556125" cy="3416300"/>
          </a:xfrm>
          <a:ln cap="flat"/>
        </p:spPr>
      </p:sp>
      <p:sp>
        <p:nvSpPr>
          <p:cNvPr id="16391"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605531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p:spPr>
      </p:sp>
      <p:sp>
        <p:nvSpPr>
          <p:cNvPr id="18435"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970127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50938" y="692150"/>
            <a:ext cx="4556125" cy="3416300"/>
          </a:xfrm>
          <a:ln cap="flat"/>
        </p:spPr>
      </p:sp>
      <p:sp>
        <p:nvSpPr>
          <p:cNvPr id="20483"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968580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lvl="1" indent="0">
              <a:buSzPct val="75000"/>
              <a:buFont typeface="Monotype Sorts" charset="0"/>
              <a:buNone/>
            </a:pPr>
            <a:r>
              <a:rPr lang="tr-TR" sz="2000" b="1" dirty="0" smtClean="0">
                <a:solidFill>
                  <a:srgbClr val="FF0000"/>
                </a:solidFill>
              </a:rPr>
              <a:t>Ölü kilit (Dead lock): </a:t>
            </a:r>
            <a:r>
              <a:rPr lang="tr-TR" sz="2000" dirty="0" smtClean="0">
                <a:solidFill>
                  <a:srgbClr val="FF0000"/>
                </a:solidFill>
              </a:rPr>
              <a:t>İki</a:t>
            </a:r>
            <a:r>
              <a:rPr lang="tr-TR" sz="2000" baseline="0" dirty="0" smtClean="0">
                <a:solidFill>
                  <a:srgbClr val="FF0000"/>
                </a:solidFill>
              </a:rPr>
              <a:t> kullanıcıdan birincisi A, ikincisi B kaynağını kilitlemiş olsun. Birinci kullanıcı, B kaynağını kilitlemek isterse diğer kullanıcının bu kaynağı serbest bırakmasını engelleyecektir. Bu sırada ikinci kullanıcı da A kaynağını kilitlemek isterse, bu durumda her iki kullanıcı da sonsuza giden bir bekleme sürecine girer.  Bu duruma VTYS kapsamında ölü kilit adı verilir. VTYS bu tür kilitleri tespit ederek sonlandıracak mekanizmalara sahiptir.</a:t>
            </a:r>
            <a:endParaRPr lang="tr-TR" sz="2000" dirty="0">
              <a:solidFill>
                <a:srgbClr val="FF0000"/>
              </a:solidFill>
            </a:endParaRPr>
          </a:p>
        </p:txBody>
      </p:sp>
    </p:spTree>
    <p:extLst>
      <p:ext uri="{BB962C8B-B14F-4D97-AF65-F5344CB8AC3E}">
        <p14:creationId xmlns:p14="http://schemas.microsoft.com/office/powerpoint/2010/main" val="1052253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cap="flat"/>
        </p:spPr>
      </p:sp>
      <p:sp>
        <p:nvSpPr>
          <p:cNvPr id="22531" name="Rectangle 3"/>
          <p:cNvSpPr>
            <a:spLocks noGrp="1" noChangeArrowheads="1"/>
          </p:cNvSpPr>
          <p:nvPr>
            <p:ph type="body" idx="1"/>
          </p:nvPr>
        </p:nvSpPr>
        <p:spPr>
          <a:ln/>
        </p:spPr>
        <p:txBody>
          <a:bodyPr/>
          <a:lstStyle/>
          <a:p>
            <a:endParaRPr lang="tr-TR" altLang="tr-TR" dirty="0"/>
          </a:p>
        </p:txBody>
      </p:sp>
    </p:spTree>
    <p:extLst>
      <p:ext uri="{BB962C8B-B14F-4D97-AF65-F5344CB8AC3E}">
        <p14:creationId xmlns:p14="http://schemas.microsoft.com/office/powerpoint/2010/main" val="226688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cap="flat"/>
        </p:spPr>
      </p:sp>
      <p:sp>
        <p:nvSpPr>
          <p:cNvPr id="22531" name="Rectangle 3"/>
          <p:cNvSpPr>
            <a:spLocks noGrp="1" noChangeArrowheads="1"/>
          </p:cNvSpPr>
          <p:nvPr>
            <p:ph type="body" idx="1"/>
          </p:nvPr>
        </p:nvSpPr>
        <p:spPr>
          <a:ln/>
        </p:spPr>
        <p:txBody>
          <a:bodyPr/>
          <a:lstStyle/>
          <a:p>
            <a:pPr lvl="0"/>
            <a:r>
              <a:rPr lang="tr-TR" altLang="tr-TR" dirty="0" smtClean="0"/>
              <a:t>Bölünmezlik (</a:t>
            </a:r>
            <a:r>
              <a:rPr lang="tr-TR" altLang="tr-TR" b="1" dirty="0" smtClean="0"/>
              <a:t>A</a:t>
            </a:r>
            <a:r>
              <a:rPr lang="tr-TR" altLang="tr-TR" dirty="0" smtClean="0"/>
              <a:t>tomicity): İşlemde bulunan veritabanı işlemlerinin tamamı ya başarıyla</a:t>
            </a:r>
            <a:r>
              <a:rPr lang="tr-TR" altLang="tr-TR" baseline="0" dirty="0" smtClean="0"/>
              <a:t> yapılmalı veya hiçbirisi uygulanmamalıdır. İşlem sonuna kadar gerçekleştirilmelidir.</a:t>
            </a:r>
            <a:endParaRPr lang="tr-TR" altLang="tr-TR" dirty="0" smtClean="0"/>
          </a:p>
          <a:p>
            <a:pPr lvl="0"/>
            <a:r>
              <a:rPr lang="tr-TR" altLang="tr-TR" dirty="0" smtClean="0"/>
              <a:t>Tutarlılık (</a:t>
            </a:r>
            <a:r>
              <a:rPr lang="tr-TR" altLang="tr-TR" b="1" dirty="0" smtClean="0"/>
              <a:t>C</a:t>
            </a:r>
            <a:r>
              <a:rPr lang="tr-TR" altLang="tr-TR" dirty="0" smtClean="0"/>
              <a:t>onsistency): İşlem</a:t>
            </a:r>
            <a:r>
              <a:rPr lang="tr-TR" altLang="tr-TR" baseline="0" dirty="0" smtClean="0"/>
              <a:t> sonucunun tutarlı olması durumu yani veritabanında bulunan kayıtların veritabanı şemasında belirtilen bütünlük kısıtlamalarının tamamını sağlamalıdır.</a:t>
            </a:r>
            <a:endParaRPr lang="tr-TR" altLang="tr-TR" dirty="0" smtClean="0"/>
          </a:p>
          <a:p>
            <a:pPr lvl="0"/>
            <a:r>
              <a:rPr lang="tr-TR" altLang="tr-TR" dirty="0" smtClean="0"/>
              <a:t>İzolasyon (</a:t>
            </a:r>
            <a:r>
              <a:rPr lang="tr-TR" altLang="tr-TR" b="1" dirty="0" smtClean="0"/>
              <a:t>I</a:t>
            </a:r>
            <a:r>
              <a:rPr lang="tr-TR" altLang="tr-TR" dirty="0" smtClean="0"/>
              <a:t>solation): İşlemin eşzamanlı çalışan başka</a:t>
            </a:r>
            <a:r>
              <a:rPr lang="tr-TR" altLang="tr-TR" baseline="0" dirty="0" smtClean="0"/>
              <a:t> işlemlerden etkilenmeksizin işlevlerini yerine getirmesi gerektiğidir.</a:t>
            </a:r>
            <a:endParaRPr lang="tr-TR" altLang="tr-TR" dirty="0" smtClean="0"/>
          </a:p>
          <a:p>
            <a:pPr lvl="0"/>
            <a:r>
              <a:rPr lang="tr-TR" altLang="tr-TR" dirty="0" smtClean="0"/>
              <a:t>Devamlılık-Kalıcılık (</a:t>
            </a:r>
            <a:r>
              <a:rPr lang="tr-TR" altLang="tr-TR" b="1" dirty="0" smtClean="0"/>
              <a:t>D</a:t>
            </a:r>
            <a:r>
              <a:rPr lang="tr-TR" altLang="tr-TR" dirty="0" smtClean="0"/>
              <a:t>urability): Sistem arızası yaşansa bile kullanıcının veritabanında yaptığı değişikliklerin</a:t>
            </a:r>
            <a:r>
              <a:rPr lang="tr-TR" altLang="tr-TR" baseline="0" dirty="0" smtClean="0"/>
              <a:t> kalıcı olması gerektiğidir. Herhangi bir yazılımj veya donanım arızası sonunda veritabanının tutarlı en son kaydedilen haline çevrilebilmesi gerekir.</a:t>
            </a:r>
            <a:endParaRPr lang="tr-TR" altLang="tr-TR" dirty="0"/>
          </a:p>
        </p:txBody>
      </p:sp>
    </p:spTree>
    <p:extLst>
      <p:ext uri="{BB962C8B-B14F-4D97-AF65-F5344CB8AC3E}">
        <p14:creationId xmlns:p14="http://schemas.microsoft.com/office/powerpoint/2010/main" val="1121163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0938" y="692150"/>
            <a:ext cx="4556125" cy="3416300"/>
          </a:xfrm>
          <a:ln cap="flat"/>
        </p:spPr>
      </p:sp>
      <p:sp>
        <p:nvSpPr>
          <p:cNvPr id="24579" name="Rectangle 3"/>
          <p:cNvSpPr>
            <a:spLocks noGrp="1" noChangeArrowheads="1"/>
          </p:cNvSpPr>
          <p:nvPr>
            <p:ph type="body" idx="1"/>
          </p:nvPr>
        </p:nvSpPr>
        <p:spPr>
          <a:ln/>
        </p:spPr>
        <p:txBody>
          <a:bodyPr/>
          <a:lstStyle/>
          <a:p>
            <a:endParaRPr lang="tr-TR" altLang="tr-TR" dirty="0"/>
          </a:p>
        </p:txBody>
      </p:sp>
    </p:spTree>
    <p:extLst>
      <p:ext uri="{BB962C8B-B14F-4D97-AF65-F5344CB8AC3E}">
        <p14:creationId xmlns:p14="http://schemas.microsoft.com/office/powerpoint/2010/main" val="513248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cap="flat"/>
        </p:spPr>
      </p:sp>
      <p:sp>
        <p:nvSpPr>
          <p:cNvPr id="26627" name="Rectangle 3"/>
          <p:cNvSpPr>
            <a:spLocks noGrp="1" noChangeArrowheads="1"/>
          </p:cNvSpPr>
          <p:nvPr>
            <p:ph type="body" idx="1"/>
          </p:nvPr>
        </p:nvSpPr>
        <p:spPr>
          <a:ln/>
        </p:spPr>
        <p:txBody>
          <a:bodyPr/>
          <a:lstStyle/>
          <a:p>
            <a:endParaRPr lang="tr-TR" altLang="tr-TR" dirty="0"/>
          </a:p>
        </p:txBody>
      </p:sp>
    </p:spTree>
    <p:extLst>
      <p:ext uri="{BB962C8B-B14F-4D97-AF65-F5344CB8AC3E}">
        <p14:creationId xmlns:p14="http://schemas.microsoft.com/office/powerpoint/2010/main" val="40236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xfrm>
            <a:off x="1150938" y="692150"/>
            <a:ext cx="4556125" cy="3416300"/>
          </a:xfrm>
          <a:ln cap="flat"/>
        </p:spPr>
      </p:sp>
      <p:sp>
        <p:nvSpPr>
          <p:cNvPr id="6147"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579574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20</a:t>
            </a:r>
          </a:p>
        </p:txBody>
      </p:sp>
      <p:sp>
        <p:nvSpPr>
          <p:cNvPr id="286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8678" name="Rectangle 6"/>
          <p:cNvSpPr>
            <a:spLocks noGrp="1" noRot="1" noChangeAspect="1" noChangeArrowheads="1" noTextEdit="1"/>
          </p:cNvSpPr>
          <p:nvPr>
            <p:ph type="sldImg"/>
          </p:nvPr>
        </p:nvSpPr>
        <p:spPr>
          <a:xfrm>
            <a:off x="1150938" y="692150"/>
            <a:ext cx="4556125" cy="3416300"/>
          </a:xfrm>
          <a:ln cap="flat"/>
        </p:spPr>
      </p:sp>
      <p:sp>
        <p:nvSpPr>
          <p:cNvPr id="28679"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37477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21</a:t>
            </a:r>
          </a:p>
        </p:txBody>
      </p:sp>
      <p:sp>
        <p:nvSpPr>
          <p:cNvPr id="3072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0726" name="Rectangle 6"/>
          <p:cNvSpPr>
            <a:spLocks noGrp="1" noRot="1" noChangeAspect="1" noChangeArrowheads="1" noTextEdit="1"/>
          </p:cNvSpPr>
          <p:nvPr>
            <p:ph type="sldImg"/>
          </p:nvPr>
        </p:nvSpPr>
        <p:spPr>
          <a:xfrm>
            <a:off x="1150938" y="692150"/>
            <a:ext cx="4556125" cy="3416300"/>
          </a:xfrm>
          <a:ln cap="flat"/>
        </p:spPr>
      </p:sp>
      <p:sp>
        <p:nvSpPr>
          <p:cNvPr id="30727"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178196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22</a:t>
            </a:r>
          </a:p>
        </p:txBody>
      </p:sp>
      <p:sp>
        <p:nvSpPr>
          <p:cNvPr id="327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2774" name="Rectangle 6"/>
          <p:cNvSpPr>
            <a:spLocks noGrp="1" noRot="1" noChangeAspect="1" noChangeArrowheads="1" noTextEdit="1"/>
          </p:cNvSpPr>
          <p:nvPr>
            <p:ph type="sldImg"/>
          </p:nvPr>
        </p:nvSpPr>
        <p:spPr>
          <a:xfrm>
            <a:off x="1150938" y="692150"/>
            <a:ext cx="4556125" cy="3416300"/>
          </a:xfrm>
          <a:ln cap="flat"/>
        </p:spPr>
      </p:sp>
      <p:sp>
        <p:nvSpPr>
          <p:cNvPr id="32775"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865263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50938" y="692150"/>
            <a:ext cx="4556125" cy="3416300"/>
          </a:xfrm>
          <a:ln cap="flat"/>
        </p:spPr>
      </p:sp>
      <p:sp>
        <p:nvSpPr>
          <p:cNvPr id="34819" name="Rectangle 3"/>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8224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3</a:t>
            </a:r>
          </a:p>
        </p:txBody>
      </p:sp>
      <p:sp>
        <p:nvSpPr>
          <p:cNvPr id="81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198" name="Rectangle 6"/>
          <p:cNvSpPr>
            <a:spLocks noGrp="1" noRot="1" noChangeAspect="1" noChangeArrowheads="1" noTextEdit="1"/>
          </p:cNvSpPr>
          <p:nvPr>
            <p:ph type="sldImg"/>
          </p:nvPr>
        </p:nvSpPr>
        <p:spPr>
          <a:xfrm>
            <a:off x="1150938" y="692150"/>
            <a:ext cx="4556125" cy="3416300"/>
          </a:xfrm>
          <a:ln cap="flat"/>
        </p:spPr>
      </p:sp>
      <p:sp>
        <p:nvSpPr>
          <p:cNvPr id="8199"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267864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tr-TR" altLang="tr-TR"/>
          </a:p>
        </p:txBody>
      </p:sp>
      <p:sp>
        <p:nvSpPr>
          <p:cNvPr id="102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77567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5</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4" name="Rectangle 6"/>
          <p:cNvSpPr>
            <a:spLocks noGrp="1" noRot="1" noChangeAspect="1" noChangeArrowheads="1" noTextEdit="1"/>
          </p:cNvSpPr>
          <p:nvPr>
            <p:ph type="sldImg"/>
          </p:nvPr>
        </p:nvSpPr>
        <p:spPr>
          <a:xfrm>
            <a:off x="1150938" y="692150"/>
            <a:ext cx="4556125" cy="3416300"/>
          </a:xfrm>
          <a:ln cap="flat"/>
        </p:spPr>
      </p:sp>
      <p:sp>
        <p:nvSpPr>
          <p:cNvPr id="12295" name="Rectangle 7"/>
          <p:cNvSpPr>
            <a:spLocks noGrp="1" noChangeArrowheads="1"/>
          </p:cNvSpPr>
          <p:nvPr>
            <p:ph type="body" idx="1"/>
          </p:nvPr>
        </p:nvSpPr>
        <p:spPr>
          <a:ln/>
        </p:spPr>
        <p:txBody>
          <a:bodyPr/>
          <a:lstStyle/>
          <a:p>
            <a:endParaRPr lang="tr-TR" altLang="tr-TR"/>
          </a:p>
        </p:txBody>
      </p:sp>
    </p:spTree>
    <p:extLst>
      <p:ext uri="{BB962C8B-B14F-4D97-AF65-F5344CB8AC3E}">
        <p14:creationId xmlns:p14="http://schemas.microsoft.com/office/powerpoint/2010/main" val="121304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tr-TR" altLang="tr-TR" sz="1000" i="1"/>
              <a:t>5</a:t>
            </a:r>
          </a:p>
        </p:txBody>
      </p:sp>
      <p:sp>
        <p:nvSpPr>
          <p:cNvPr id="1229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294" name="Rectangle 6"/>
          <p:cNvSpPr>
            <a:spLocks noGrp="1" noRot="1" noChangeAspect="1" noChangeArrowheads="1" noTextEdit="1"/>
          </p:cNvSpPr>
          <p:nvPr>
            <p:ph type="sldImg"/>
          </p:nvPr>
        </p:nvSpPr>
        <p:spPr>
          <a:xfrm>
            <a:off x="1150938" y="692150"/>
            <a:ext cx="4556125" cy="3416300"/>
          </a:xfrm>
          <a:ln cap="flat"/>
        </p:spPr>
      </p:sp>
      <p:sp>
        <p:nvSpPr>
          <p:cNvPr id="12295" name="Rectangle 7"/>
          <p:cNvSpPr>
            <a:spLocks noGrp="1" noChangeArrowheads="1"/>
          </p:cNvSpPr>
          <p:nvPr>
            <p:ph type="body" idx="1"/>
          </p:nvPr>
        </p:nvSpPr>
        <p:spPr>
          <a:ln/>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tr-TR" altLang="tr-TR" dirty="0"/>
          </a:p>
        </p:txBody>
      </p:sp>
    </p:spTree>
    <p:extLst>
      <p:ext uri="{BB962C8B-B14F-4D97-AF65-F5344CB8AC3E}">
        <p14:creationId xmlns:p14="http://schemas.microsoft.com/office/powerpoint/2010/main" val="184256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125068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125068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tr-TR" b="1" dirty="0" smtClean="0"/>
              <a:t>İlişkisel model -&gt; </a:t>
            </a:r>
            <a:r>
              <a:rPr lang="tr-TR" dirty="0" smtClean="0"/>
              <a:t>kullanımı</a:t>
            </a:r>
            <a:r>
              <a:rPr lang="tr-TR" baseline="0" dirty="0" smtClean="0"/>
              <a:t> basit ve anlaşılır, güçlü sorgulama imkanı sağlar, ilişkisel cebir kapsamında matematiksel bir temele dayanır. </a:t>
            </a:r>
          </a:p>
          <a:p>
            <a:r>
              <a:rPr lang="tr-TR" b="1" baseline="0" dirty="0" smtClean="0"/>
              <a:t>Nesne yönelimli model -&gt; </a:t>
            </a:r>
            <a:r>
              <a:rPr lang="tr-TR" baseline="0" dirty="0" smtClean="0"/>
              <a:t>matematiksel bir temele dayanmadığından anlaşılması güç, fakat kalıtımi aşırı yükleme gibi diğer bazı özellikleri içerir.</a:t>
            </a:r>
            <a:endParaRPr lang="tr-TR" dirty="0"/>
          </a:p>
        </p:txBody>
      </p:sp>
    </p:spTree>
    <p:extLst>
      <p:ext uri="{BB962C8B-B14F-4D97-AF65-F5344CB8AC3E}">
        <p14:creationId xmlns:p14="http://schemas.microsoft.com/office/powerpoint/2010/main" val="125068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Tree>
    <p:extLst>
      <p:ext uri="{BB962C8B-B14F-4D97-AF65-F5344CB8AC3E}">
        <p14:creationId xmlns:p14="http://schemas.microsoft.com/office/powerpoint/2010/main" val="3652198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11371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419100"/>
            <a:ext cx="1943100" cy="56388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4191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932929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
            <a:ext cx="7772400" cy="11049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lipArt Placeholder 3"/>
          <p:cNvSpPr>
            <a:spLocks noGrp="1"/>
          </p:cNvSpPr>
          <p:nvPr>
            <p:ph type="clipArt" sz="half" idx="2"/>
          </p:nvPr>
        </p:nvSpPr>
        <p:spPr>
          <a:xfrm>
            <a:off x="4800600" y="1981200"/>
            <a:ext cx="3810000" cy="4076700"/>
          </a:xfrm>
        </p:spPr>
        <p:txBody>
          <a:bodyPr/>
          <a:lstStyle/>
          <a:p>
            <a:endParaRPr lang="tr-TR"/>
          </a:p>
        </p:txBody>
      </p:sp>
    </p:spTree>
    <p:extLst>
      <p:ext uri="{BB962C8B-B14F-4D97-AF65-F5344CB8AC3E}">
        <p14:creationId xmlns:p14="http://schemas.microsoft.com/office/powerpoint/2010/main" val="319737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380425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348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268899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Tree>
    <p:extLst>
      <p:ext uri="{BB962C8B-B14F-4D97-AF65-F5344CB8AC3E}">
        <p14:creationId xmlns:p14="http://schemas.microsoft.com/office/powerpoint/2010/main" val="406960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Tree>
    <p:extLst>
      <p:ext uri="{BB962C8B-B14F-4D97-AF65-F5344CB8AC3E}">
        <p14:creationId xmlns:p14="http://schemas.microsoft.com/office/powerpoint/2010/main" val="32616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550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265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453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2" name="Group 8"/>
          <p:cNvGrpSpPr>
            <a:grpSpLocks/>
          </p:cNvGrpSpPr>
          <p:nvPr/>
        </p:nvGrpSpPr>
        <p:grpSpPr bwMode="auto">
          <a:xfrm>
            <a:off x="381000" y="209550"/>
            <a:ext cx="1525588" cy="1525588"/>
            <a:chOff x="240" y="132"/>
            <a:chExt cx="961" cy="961"/>
          </a:xfrm>
        </p:grpSpPr>
        <p:sp>
          <p:nvSpPr>
            <p:cNvPr id="1026" name="Freeform 2"/>
            <p:cNvSpPr>
              <a:spLocks/>
            </p:cNvSpPr>
            <p:nvPr/>
          </p:nvSpPr>
          <p:spPr bwMode="auto">
            <a:xfrm>
              <a:off x="336" y="228"/>
              <a:ext cx="769" cy="769"/>
            </a:xfrm>
            <a:custGeom>
              <a:avLst/>
              <a:gdLst>
                <a:gd name="T0" fmla="*/ 384 w 769"/>
                <a:gd name="T1" fmla="*/ 0 h 769"/>
                <a:gd name="T2" fmla="*/ 0 w 769"/>
                <a:gd name="T3" fmla="*/ 384 h 769"/>
                <a:gd name="T4" fmla="*/ 384 w 769"/>
                <a:gd name="T5" fmla="*/ 768 h 769"/>
                <a:gd name="T6" fmla="*/ 768 w 769"/>
                <a:gd name="T7" fmla="*/ 384 h 769"/>
                <a:gd name="T8" fmla="*/ 384 w 769"/>
                <a:gd name="T9" fmla="*/ 0 h 769"/>
              </a:gdLst>
              <a:ahLst/>
              <a:cxnLst>
                <a:cxn ang="0">
                  <a:pos x="T0" y="T1"/>
                </a:cxn>
                <a:cxn ang="0">
                  <a:pos x="T2" y="T3"/>
                </a:cxn>
                <a:cxn ang="0">
                  <a:pos x="T4" y="T5"/>
                </a:cxn>
                <a:cxn ang="0">
                  <a:pos x="T6" y="T7"/>
                </a:cxn>
                <a:cxn ang="0">
                  <a:pos x="T8" y="T9"/>
                </a:cxn>
              </a:cxnLst>
              <a:rect l="0" t="0" r="r" b="b"/>
              <a:pathLst>
                <a:path w="769" h="769">
                  <a:moveTo>
                    <a:pt x="384" y="0"/>
                  </a:moveTo>
                  <a:lnTo>
                    <a:pt x="0" y="384"/>
                  </a:lnTo>
                  <a:lnTo>
                    <a:pt x="384" y="768"/>
                  </a:lnTo>
                  <a:lnTo>
                    <a:pt x="768" y="384"/>
                  </a:lnTo>
                  <a:lnTo>
                    <a:pt x="384" y="0"/>
                  </a:lnTo>
                </a:path>
              </a:pathLst>
            </a:custGeom>
            <a:solidFill>
              <a:srgbClr val="EDEDED"/>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1031" name="Group 7"/>
            <p:cNvGrpSpPr>
              <a:grpSpLocks/>
            </p:cNvGrpSpPr>
            <p:nvPr/>
          </p:nvGrpSpPr>
          <p:grpSpPr bwMode="auto">
            <a:xfrm>
              <a:off x="240" y="132"/>
              <a:ext cx="961" cy="961"/>
              <a:chOff x="240" y="132"/>
              <a:chExt cx="961" cy="961"/>
            </a:xfrm>
          </p:grpSpPr>
          <p:sp>
            <p:nvSpPr>
              <p:cNvPr id="1027" name="Freeform 3"/>
              <p:cNvSpPr>
                <a:spLocks/>
              </p:cNvSpPr>
              <p:nvPr/>
            </p:nvSpPr>
            <p:spPr bwMode="auto">
              <a:xfrm>
                <a:off x="720" y="132"/>
                <a:ext cx="481" cy="481"/>
              </a:xfrm>
              <a:custGeom>
                <a:avLst/>
                <a:gdLst>
                  <a:gd name="T0" fmla="*/ 0 w 481"/>
                  <a:gd name="T1" fmla="*/ 96 h 481"/>
                  <a:gd name="T2" fmla="*/ 0 w 481"/>
                  <a:gd name="T3" fmla="*/ 0 h 481"/>
                  <a:gd name="T4" fmla="*/ 480 w 481"/>
                  <a:gd name="T5" fmla="*/ 480 h 481"/>
                  <a:gd name="T6" fmla="*/ 384 w 481"/>
                  <a:gd name="T7" fmla="*/ 480 h 481"/>
                  <a:gd name="T8" fmla="*/ 0 w 481"/>
                  <a:gd name="T9" fmla="*/ 96 h 481"/>
                </a:gdLst>
                <a:ahLst/>
                <a:cxnLst>
                  <a:cxn ang="0">
                    <a:pos x="T0" y="T1"/>
                  </a:cxn>
                  <a:cxn ang="0">
                    <a:pos x="T2" y="T3"/>
                  </a:cxn>
                  <a:cxn ang="0">
                    <a:pos x="T4" y="T5"/>
                  </a:cxn>
                  <a:cxn ang="0">
                    <a:pos x="T6" y="T7"/>
                  </a:cxn>
                  <a:cxn ang="0">
                    <a:pos x="T8" y="T9"/>
                  </a:cxn>
                </a:cxnLst>
                <a:rect l="0" t="0" r="r" b="b"/>
                <a:pathLst>
                  <a:path w="481" h="481">
                    <a:moveTo>
                      <a:pt x="0" y="96"/>
                    </a:moveTo>
                    <a:lnTo>
                      <a:pt x="0" y="0"/>
                    </a:lnTo>
                    <a:lnTo>
                      <a:pt x="480" y="480"/>
                    </a:lnTo>
                    <a:lnTo>
                      <a:pt x="384" y="480"/>
                    </a:lnTo>
                    <a:lnTo>
                      <a:pt x="0" y="96"/>
                    </a:lnTo>
                  </a:path>
                </a:pathLst>
              </a:custGeom>
              <a:solidFill>
                <a:srgbClr val="CECECE"/>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8" name="Freeform 4"/>
              <p:cNvSpPr>
                <a:spLocks/>
              </p:cNvSpPr>
              <p:nvPr/>
            </p:nvSpPr>
            <p:spPr bwMode="auto">
              <a:xfrm>
                <a:off x="240" y="132"/>
                <a:ext cx="481" cy="481"/>
              </a:xfrm>
              <a:custGeom>
                <a:avLst/>
                <a:gdLst>
                  <a:gd name="T0" fmla="*/ 480 w 481"/>
                  <a:gd name="T1" fmla="*/ 0 h 481"/>
                  <a:gd name="T2" fmla="*/ 480 w 481"/>
                  <a:gd name="T3" fmla="*/ 96 h 481"/>
                  <a:gd name="T4" fmla="*/ 96 w 481"/>
                  <a:gd name="T5" fmla="*/ 480 h 481"/>
                  <a:gd name="T6" fmla="*/ 0 w 481"/>
                  <a:gd name="T7" fmla="*/ 480 h 481"/>
                  <a:gd name="T8" fmla="*/ 480 w 481"/>
                  <a:gd name="T9" fmla="*/ 0 h 481"/>
                </a:gdLst>
                <a:ahLst/>
                <a:cxnLst>
                  <a:cxn ang="0">
                    <a:pos x="T0" y="T1"/>
                  </a:cxn>
                  <a:cxn ang="0">
                    <a:pos x="T2" y="T3"/>
                  </a:cxn>
                  <a:cxn ang="0">
                    <a:pos x="T4" y="T5"/>
                  </a:cxn>
                  <a:cxn ang="0">
                    <a:pos x="T6" y="T7"/>
                  </a:cxn>
                  <a:cxn ang="0">
                    <a:pos x="T8" y="T9"/>
                  </a:cxn>
                </a:cxnLst>
                <a:rect l="0" t="0" r="r" b="b"/>
                <a:pathLst>
                  <a:path w="481" h="481">
                    <a:moveTo>
                      <a:pt x="480" y="0"/>
                    </a:moveTo>
                    <a:lnTo>
                      <a:pt x="480" y="96"/>
                    </a:lnTo>
                    <a:lnTo>
                      <a:pt x="96" y="480"/>
                    </a:lnTo>
                    <a:lnTo>
                      <a:pt x="0" y="480"/>
                    </a:lnTo>
                    <a:lnTo>
                      <a:pt x="480" y="0"/>
                    </a:lnTo>
                  </a:path>
                </a:pathLst>
              </a:custGeom>
              <a:solidFill>
                <a:srgbClr val="DADAD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29" name="Freeform 5"/>
              <p:cNvSpPr>
                <a:spLocks/>
              </p:cNvSpPr>
              <p:nvPr/>
            </p:nvSpPr>
            <p:spPr bwMode="auto">
              <a:xfrm>
                <a:off x="720" y="612"/>
                <a:ext cx="481" cy="481"/>
              </a:xfrm>
              <a:custGeom>
                <a:avLst/>
                <a:gdLst>
                  <a:gd name="T0" fmla="*/ 384 w 481"/>
                  <a:gd name="T1" fmla="*/ 0 h 481"/>
                  <a:gd name="T2" fmla="*/ 480 w 481"/>
                  <a:gd name="T3" fmla="*/ 0 h 481"/>
                  <a:gd name="T4" fmla="*/ 0 w 481"/>
                  <a:gd name="T5" fmla="*/ 480 h 481"/>
                  <a:gd name="T6" fmla="*/ 0 w 481"/>
                  <a:gd name="T7" fmla="*/ 384 h 481"/>
                  <a:gd name="T8" fmla="*/ 384 w 481"/>
                  <a:gd name="T9" fmla="*/ 0 h 481"/>
                </a:gdLst>
                <a:ahLst/>
                <a:cxnLst>
                  <a:cxn ang="0">
                    <a:pos x="T0" y="T1"/>
                  </a:cxn>
                  <a:cxn ang="0">
                    <a:pos x="T2" y="T3"/>
                  </a:cxn>
                  <a:cxn ang="0">
                    <a:pos x="T4" y="T5"/>
                  </a:cxn>
                  <a:cxn ang="0">
                    <a:pos x="T6" y="T7"/>
                  </a:cxn>
                  <a:cxn ang="0">
                    <a:pos x="T8" y="T9"/>
                  </a:cxn>
                </a:cxnLst>
                <a:rect l="0" t="0" r="r" b="b"/>
                <a:pathLst>
                  <a:path w="481" h="481">
                    <a:moveTo>
                      <a:pt x="384" y="0"/>
                    </a:moveTo>
                    <a:lnTo>
                      <a:pt x="480" y="0"/>
                    </a:lnTo>
                    <a:lnTo>
                      <a:pt x="0" y="480"/>
                    </a:lnTo>
                    <a:lnTo>
                      <a:pt x="0" y="384"/>
                    </a:lnTo>
                    <a:lnTo>
                      <a:pt x="384" y="0"/>
                    </a:lnTo>
                  </a:path>
                </a:pathLst>
              </a:custGeom>
              <a:solidFill>
                <a:srgbClr val="B9B9B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030" name="Freeform 6"/>
              <p:cNvSpPr>
                <a:spLocks/>
              </p:cNvSpPr>
              <p:nvPr/>
            </p:nvSpPr>
            <p:spPr bwMode="auto">
              <a:xfrm>
                <a:off x="240" y="612"/>
                <a:ext cx="481" cy="481"/>
              </a:xfrm>
              <a:custGeom>
                <a:avLst/>
                <a:gdLst>
                  <a:gd name="T0" fmla="*/ 96 w 481"/>
                  <a:gd name="T1" fmla="*/ 0 h 481"/>
                  <a:gd name="T2" fmla="*/ 480 w 481"/>
                  <a:gd name="T3" fmla="*/ 384 h 481"/>
                  <a:gd name="T4" fmla="*/ 480 w 481"/>
                  <a:gd name="T5" fmla="*/ 480 h 481"/>
                  <a:gd name="T6" fmla="*/ 0 w 481"/>
                  <a:gd name="T7" fmla="*/ 0 h 481"/>
                  <a:gd name="T8" fmla="*/ 96 w 481"/>
                  <a:gd name="T9" fmla="*/ 0 h 481"/>
                </a:gdLst>
                <a:ahLst/>
                <a:cxnLst>
                  <a:cxn ang="0">
                    <a:pos x="T0" y="T1"/>
                  </a:cxn>
                  <a:cxn ang="0">
                    <a:pos x="T2" y="T3"/>
                  </a:cxn>
                  <a:cxn ang="0">
                    <a:pos x="T4" y="T5"/>
                  </a:cxn>
                  <a:cxn ang="0">
                    <a:pos x="T6" y="T7"/>
                  </a:cxn>
                  <a:cxn ang="0">
                    <a:pos x="T8" y="T9"/>
                  </a:cxn>
                </a:cxnLst>
                <a:rect l="0" t="0" r="r" b="b"/>
                <a:pathLst>
                  <a:path w="481" h="481">
                    <a:moveTo>
                      <a:pt x="96" y="0"/>
                    </a:moveTo>
                    <a:lnTo>
                      <a:pt x="480" y="384"/>
                    </a:lnTo>
                    <a:lnTo>
                      <a:pt x="480" y="480"/>
                    </a:lnTo>
                    <a:lnTo>
                      <a:pt x="0" y="0"/>
                    </a:lnTo>
                    <a:lnTo>
                      <a:pt x="96" y="0"/>
                    </a:lnTo>
                  </a:path>
                </a:pathLst>
              </a:custGeom>
              <a:solidFill>
                <a:srgbClr val="919191"/>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sp>
        <p:nvSpPr>
          <p:cNvPr id="1033" name="Rectangle 9"/>
          <p:cNvSpPr>
            <a:spLocks noGrp="1" noChangeArrowheads="1"/>
          </p:cNvSpPr>
          <p:nvPr>
            <p:ph type="title"/>
          </p:nvPr>
        </p:nvSpPr>
        <p:spPr bwMode="auto">
          <a:xfrm>
            <a:off x="838200" y="419100"/>
            <a:ext cx="7772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tr-TR" altLang="tr-TR" smtClean="0"/>
              <a:t>Click to edit Master title style</a:t>
            </a:r>
          </a:p>
        </p:txBody>
      </p:sp>
      <p:sp>
        <p:nvSpPr>
          <p:cNvPr id="1034" name="Rectangle 10"/>
          <p:cNvSpPr>
            <a:spLocks noGrp="1" noChangeArrowheads="1"/>
          </p:cNvSpPr>
          <p:nvPr>
            <p:ph type="body" idx="1"/>
          </p:nvPr>
        </p:nvSpPr>
        <p:spPr bwMode="auto">
          <a:xfrm>
            <a:off x="838200" y="1981200"/>
            <a:ext cx="77724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tr-TR" altLang="tr-TR" smtClean="0"/>
              <a:t>Click to edit Master text styles</a:t>
            </a:r>
          </a:p>
          <a:p>
            <a:pPr lvl="1"/>
            <a:r>
              <a:rPr lang="tr-TR" altLang="tr-TR" smtClean="0"/>
              <a:t>Second Level</a:t>
            </a:r>
          </a:p>
          <a:p>
            <a:pPr lvl="2"/>
            <a:r>
              <a:rPr lang="tr-TR" altLang="tr-TR" smtClean="0"/>
              <a:t>Third Level</a:t>
            </a:r>
          </a:p>
          <a:p>
            <a:pPr lvl="3"/>
            <a:r>
              <a:rPr lang="tr-TR" altLang="tr-TR" smtClean="0"/>
              <a:t>Fourth Level</a:t>
            </a:r>
          </a:p>
          <a:p>
            <a:pPr lvl="4"/>
            <a:r>
              <a:rPr lang="tr-TR" altLang="tr-TR" smtClean="0"/>
              <a:t>Fifth Level</a:t>
            </a:r>
          </a:p>
        </p:txBody>
      </p:sp>
      <p:sp>
        <p:nvSpPr>
          <p:cNvPr id="1035" name="Rectangle 11"/>
          <p:cNvSpPr>
            <a:spLocks noChangeArrowheads="1"/>
          </p:cNvSpPr>
          <p:nvPr/>
        </p:nvSpPr>
        <p:spPr bwMode="auto">
          <a:xfrm>
            <a:off x="93663" y="6488113"/>
            <a:ext cx="523398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r>
              <a:rPr lang="tr-TR" altLang="tr-TR" sz="1400">
                <a:latin typeface="Book Antiqua" pitchFamily="18" charset="0"/>
              </a:rPr>
              <a:t>Database Management Systems, R. Ramakrishnan and J. Gehrke</a:t>
            </a:r>
          </a:p>
        </p:txBody>
      </p:sp>
      <p:sp>
        <p:nvSpPr>
          <p:cNvPr id="1036" name="Rectangle 12"/>
          <p:cNvSpPr>
            <a:spLocks noChangeArrowheads="1"/>
          </p:cNvSpPr>
          <p:nvPr/>
        </p:nvSpPr>
        <p:spPr bwMode="auto">
          <a:xfrm>
            <a:off x="8655050" y="6488113"/>
            <a:ext cx="3968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p>
            <a:pPr algn="r"/>
            <a:fld id="{7A894E1D-FBE2-4FA0-AC47-1388D1C9B865}" type="slidenum">
              <a:rPr lang="tr-TR" altLang="tr-TR" sz="1400">
                <a:latin typeface="Book Antiqua" pitchFamily="18" charset="0"/>
              </a:rPr>
              <a:pPr algn="r"/>
              <a:t>‹#›</a:t>
            </a:fld>
            <a:endParaRPr lang="tr-TR" altLang="tr-TR" sz="1400">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75000"/>
        <a:buFont typeface="Monotype Sorts" charset="0"/>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65000"/>
        <a:buFont typeface="Monotype Sorts" charset="0"/>
        <a:buChar char="u"/>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12800" y="1600200"/>
            <a:ext cx="7721600" cy="1657350"/>
          </a:xfrm>
          <a:noFill/>
          <a:ln/>
        </p:spPr>
        <p:txBody>
          <a:bodyPr/>
          <a:lstStyle/>
          <a:p>
            <a:pPr algn="ctr"/>
            <a:r>
              <a:rPr lang="tr-TR" altLang="tr-TR">
                <a:solidFill>
                  <a:schemeClr val="tx1"/>
                </a:solidFill>
              </a:rPr>
              <a:t>Introduction to Database Systems</a:t>
            </a:r>
            <a:br>
              <a:rPr lang="tr-TR" altLang="tr-TR">
                <a:solidFill>
                  <a:schemeClr val="tx1"/>
                </a:solidFill>
              </a:rPr>
            </a:br>
            <a:r>
              <a:rPr lang="tr-TR" altLang="tr-TR">
                <a:solidFill>
                  <a:schemeClr val="tx1"/>
                </a:solidFill>
              </a:rPr>
              <a:t/>
            </a:r>
            <a:br>
              <a:rPr lang="tr-TR" altLang="tr-TR">
                <a:solidFill>
                  <a:schemeClr val="tx1"/>
                </a:solidFill>
              </a:rPr>
            </a:br>
            <a:r>
              <a:rPr lang="tr-TR" altLang="tr-TR">
                <a:solidFill>
                  <a:schemeClr val="tx1"/>
                </a:solidFill>
              </a:rPr>
              <a:t>Chapter 1</a:t>
            </a:r>
          </a:p>
        </p:txBody>
      </p:sp>
      <p:sp>
        <p:nvSpPr>
          <p:cNvPr id="3075" name="Rectangle 3"/>
          <p:cNvSpPr>
            <a:spLocks noGrp="1" noChangeArrowheads="1"/>
          </p:cNvSpPr>
          <p:nvPr>
            <p:ph type="subTitle" idx="1"/>
          </p:nvPr>
        </p:nvSpPr>
        <p:spPr>
          <a:xfrm>
            <a:off x="1473200" y="4248150"/>
            <a:ext cx="6502400" cy="1771650"/>
          </a:xfrm>
          <a:ln/>
        </p:spPr>
        <p:txBody>
          <a:bodyPr/>
          <a:lstStyle/>
          <a:p>
            <a:pPr marL="342900" indent="-342900"/>
            <a:endParaRPr lang="tr-TR" altLang="tr-TR"/>
          </a:p>
        </p:txBody>
      </p:sp>
      <p:graphicFrame>
        <p:nvGraphicFramePr>
          <p:cNvPr id="3076" name="Object 4">
            <a:hlinkClick r:id="" action="ppaction://ole?verb=0"/>
          </p:cNvPr>
          <p:cNvGraphicFramePr>
            <a:graphicFrameLocks/>
          </p:cNvGraphicFramePr>
          <p:nvPr/>
        </p:nvGraphicFramePr>
        <p:xfrm>
          <a:off x="58738" y="2244725"/>
          <a:ext cx="2760662" cy="2298700"/>
        </p:xfrm>
        <a:graphic>
          <a:graphicData uri="http://schemas.openxmlformats.org/presentationml/2006/ole">
            <mc:AlternateContent xmlns:mc="http://schemas.openxmlformats.org/markup-compatibility/2006">
              <mc:Choice xmlns:v="urn:schemas-microsoft-com:vml" Requires="v">
                <p:oleObj spid="_x0000_s3128" name="Clip" r:id="rId4" imgW="2759040" imgH="2296800" progId="MS_ClipArt_Gallery.5">
                  <p:embed/>
                </p:oleObj>
              </mc:Choice>
              <mc:Fallback>
                <p:oleObj name="Clip" r:id="rId4" imgW="2759040" imgH="2296800" progId="MS_ClipArt_Gallery.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8" y="2244725"/>
                        <a:ext cx="2760662"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Ağ Veri Modeli</a:t>
            </a:r>
            <a:endParaRPr lang="tr-TR"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125"/>
          <a:stretch/>
        </p:blipFill>
        <p:spPr>
          <a:xfrm>
            <a:off x="1475656" y="2044933"/>
            <a:ext cx="6480720" cy="3494221"/>
          </a:xfrm>
          <a:prstGeom prst="rect">
            <a:avLst/>
          </a:prstGeom>
        </p:spPr>
      </p:pic>
    </p:spTree>
    <p:extLst>
      <p:ext uri="{BB962C8B-B14F-4D97-AF65-F5344CB8AC3E}">
        <p14:creationId xmlns:p14="http://schemas.microsoft.com/office/powerpoint/2010/main" val="361540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İlişkisel Veri Modeli</a:t>
            </a:r>
            <a:endParaRPr lang="tr-TR" dirty="0"/>
          </a:p>
        </p:txBody>
      </p:sp>
      <p:sp>
        <p:nvSpPr>
          <p:cNvPr id="3" name="Content Placeholder 2"/>
          <p:cNvSpPr>
            <a:spLocks noGrp="1"/>
          </p:cNvSpPr>
          <p:nvPr>
            <p:ph idx="1"/>
          </p:nvPr>
        </p:nvSpPr>
        <p:spPr>
          <a:xfrm>
            <a:off x="838200" y="1700808"/>
            <a:ext cx="7838256" cy="4536504"/>
          </a:xfrm>
        </p:spPr>
        <p:txBody>
          <a:bodyPr/>
          <a:lstStyle/>
          <a:p>
            <a:pPr marL="342900" lvl="1" indent="-342900">
              <a:buSzPct val="75000"/>
              <a:buFont typeface="Monotype Sorts" charset="0"/>
              <a:buChar char="v"/>
            </a:pPr>
            <a:r>
              <a:rPr lang="tr-TR" dirty="0">
                <a:solidFill>
                  <a:schemeClr val="tx2"/>
                </a:solidFill>
              </a:rPr>
              <a:t>Günümüzde </a:t>
            </a:r>
            <a:r>
              <a:rPr lang="tr-TR" dirty="0">
                <a:solidFill>
                  <a:srgbClr val="FF0000"/>
                </a:solidFill>
              </a:rPr>
              <a:t>en çok kullanılan </a:t>
            </a:r>
            <a:r>
              <a:rPr lang="tr-TR" dirty="0">
                <a:solidFill>
                  <a:schemeClr val="tx2"/>
                </a:solidFill>
              </a:rPr>
              <a:t>veri modelidir.</a:t>
            </a:r>
          </a:p>
          <a:p>
            <a:pPr marL="342900" lvl="1" indent="-342900">
              <a:buSzPct val="75000"/>
              <a:buFont typeface="Monotype Sorts" charset="0"/>
              <a:buChar char="v"/>
            </a:pPr>
            <a:r>
              <a:rPr lang="tr-TR" altLang="tr-TR" baseline="0" dirty="0" smtClean="0">
                <a:solidFill>
                  <a:schemeClr val="tx2"/>
                </a:solidFill>
              </a:rPr>
              <a:t>Anlaşılır ve kullanılması kolay bir modeldir.</a:t>
            </a:r>
          </a:p>
          <a:p>
            <a:pPr marL="342900" lvl="1" indent="-342900">
              <a:buSzPct val="75000"/>
              <a:buFont typeface="Monotype Sorts" charset="0"/>
              <a:buChar char="v"/>
            </a:pPr>
            <a:r>
              <a:rPr lang="tr-TR" dirty="0" smtClean="0">
                <a:solidFill>
                  <a:schemeClr val="tx2"/>
                </a:solidFill>
              </a:rPr>
              <a:t>Yapısal bağımsızlığın sağlanmasına imkan verir.</a:t>
            </a:r>
          </a:p>
          <a:p>
            <a:pPr marL="342900" lvl="1" indent="-342900">
              <a:buSzPct val="75000"/>
              <a:buFont typeface="Monotype Sorts" charset="0"/>
              <a:buChar char="v"/>
            </a:pPr>
            <a:r>
              <a:rPr lang="tr-TR" dirty="0" smtClean="0">
                <a:solidFill>
                  <a:schemeClr val="tx2"/>
                </a:solidFill>
              </a:rPr>
              <a:t>Zaman içerisinde ortaya çıkabilecek değişikliklere veritabanının adapte edilmesini kolaylaştırır.</a:t>
            </a:r>
          </a:p>
          <a:p>
            <a:pPr marL="342900" lvl="1" indent="-342900">
              <a:buSzPct val="75000"/>
              <a:buFont typeface="Monotype Sorts" charset="0"/>
              <a:buChar char="v"/>
            </a:pPr>
            <a:r>
              <a:rPr lang="tr-TR" dirty="0" smtClean="0">
                <a:solidFill>
                  <a:schemeClr val="tx2"/>
                </a:solidFill>
              </a:rPr>
              <a:t>Birçok bağıntı tipinin modellenmesine olanak sağlar.</a:t>
            </a:r>
          </a:p>
          <a:p>
            <a:pPr marL="342900" lvl="1" indent="-342900">
              <a:buSzPct val="75000"/>
              <a:buFont typeface="Monotype Sorts" charset="0"/>
              <a:buChar char="v"/>
            </a:pPr>
            <a:r>
              <a:rPr lang="tr-TR" dirty="0" smtClean="0">
                <a:solidFill>
                  <a:schemeClr val="tx2"/>
                </a:solidFill>
              </a:rPr>
              <a:t>Veritabanının </a:t>
            </a:r>
            <a:r>
              <a:rPr lang="tr-TR" dirty="0" smtClean="0">
                <a:solidFill>
                  <a:srgbClr val="FF0000"/>
                </a:solidFill>
              </a:rPr>
              <a:t>tutarlılığının</a:t>
            </a:r>
            <a:r>
              <a:rPr lang="tr-TR" dirty="0" smtClean="0">
                <a:solidFill>
                  <a:schemeClr val="tx2"/>
                </a:solidFill>
              </a:rPr>
              <a:t> sağlanmasını kolaylaştırırken </a:t>
            </a:r>
            <a:r>
              <a:rPr lang="tr-TR" dirty="0" smtClean="0">
                <a:solidFill>
                  <a:srgbClr val="FF0000"/>
                </a:solidFill>
              </a:rPr>
              <a:t>veri tekrarını da azaltır</a:t>
            </a:r>
            <a:r>
              <a:rPr lang="tr-TR" dirty="0" smtClean="0">
                <a:solidFill>
                  <a:schemeClr val="tx2"/>
                </a:solidFill>
              </a:rPr>
              <a:t>.</a:t>
            </a:r>
          </a:p>
          <a:p>
            <a:pPr marL="342900" lvl="1" indent="-342900">
              <a:buSzPct val="75000"/>
              <a:buFont typeface="Monotype Sorts" charset="0"/>
              <a:buChar char="v"/>
            </a:pPr>
            <a:r>
              <a:rPr lang="tr-TR" dirty="0" smtClean="0">
                <a:solidFill>
                  <a:schemeClr val="tx2"/>
                </a:solidFill>
              </a:rPr>
              <a:t>Depolamanın hem kaliteli veriyi saklayacak hem de daha az alan kullanımı sağlayacak şekilde yapılmasını sağlar.</a:t>
            </a:r>
          </a:p>
          <a:p>
            <a:pPr marL="342900" lvl="1" indent="-342900">
              <a:buSzPct val="75000"/>
              <a:buFont typeface="Monotype Sorts" charset="0"/>
              <a:buChar char="v"/>
            </a:pPr>
            <a:endParaRPr lang="tr-TR" sz="2400" dirty="0">
              <a:solidFill>
                <a:schemeClr val="tx2"/>
              </a:solidFill>
            </a:endParaRPr>
          </a:p>
        </p:txBody>
      </p:sp>
    </p:spTree>
    <p:extLst>
      <p:ext uri="{BB962C8B-B14F-4D97-AF65-F5344CB8AC3E}">
        <p14:creationId xmlns:p14="http://schemas.microsoft.com/office/powerpoint/2010/main" val="416731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İlişkisel Veri Modeli</a:t>
            </a:r>
            <a:endParaRPr lang="tr-T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8393"/>
          <a:stretch/>
        </p:blipFill>
        <p:spPr>
          <a:xfrm>
            <a:off x="539552" y="1916832"/>
            <a:ext cx="7980272" cy="4374216"/>
          </a:xfrm>
          <a:prstGeom prst="rect">
            <a:avLst/>
          </a:prstGeom>
        </p:spPr>
      </p:pic>
    </p:spTree>
    <p:extLst>
      <p:ext uri="{BB962C8B-B14F-4D97-AF65-F5344CB8AC3E}">
        <p14:creationId xmlns:p14="http://schemas.microsoft.com/office/powerpoint/2010/main" val="3134501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Nesne Yönelimli Veri Modeli</a:t>
            </a:r>
            <a:endParaRPr lang="tr-TR" dirty="0"/>
          </a:p>
        </p:txBody>
      </p:sp>
      <p:sp>
        <p:nvSpPr>
          <p:cNvPr id="3" name="Content Placeholder 2"/>
          <p:cNvSpPr>
            <a:spLocks noGrp="1"/>
          </p:cNvSpPr>
          <p:nvPr>
            <p:ph idx="1"/>
          </p:nvPr>
        </p:nvSpPr>
        <p:spPr>
          <a:xfrm>
            <a:off x="838200" y="1628800"/>
            <a:ext cx="7772400" cy="4608512"/>
          </a:xfrm>
        </p:spPr>
        <p:txBody>
          <a:bodyPr/>
          <a:lstStyle/>
          <a:p>
            <a:pPr marL="342900" lvl="1" indent="-342900">
              <a:buSzPct val="75000"/>
              <a:buFont typeface="Monotype Sorts" charset="0"/>
              <a:buChar char="v"/>
            </a:pPr>
            <a:r>
              <a:rPr lang="tr-TR" dirty="0" smtClean="0">
                <a:solidFill>
                  <a:schemeClr val="tx2"/>
                </a:solidFill>
              </a:rPr>
              <a:t>İlişkisel veri modelinin aksine </a:t>
            </a:r>
            <a:r>
              <a:rPr lang="tr-TR" b="1" dirty="0" smtClean="0">
                <a:solidFill>
                  <a:srgbClr val="FF0000"/>
                </a:solidFill>
              </a:rPr>
              <a:t>herhangi bir sorgulama dili kullanmadan</a:t>
            </a:r>
            <a:r>
              <a:rPr lang="tr-TR" dirty="0" smtClean="0">
                <a:solidFill>
                  <a:schemeClr val="tx2"/>
                </a:solidFill>
              </a:rPr>
              <a:t> doğrudan nesne yönelimli programlama ortamındaki nesnelerin doğrudan veritabanına kaydedilip, veritabanındaki nesnelerin de nesne yönelimli programlama ortamına getirilmesine imkan sağlar.</a:t>
            </a:r>
          </a:p>
          <a:p>
            <a:pPr marL="342900" lvl="1" indent="-342900">
              <a:buSzPct val="75000"/>
              <a:buFont typeface="Monotype Sorts" charset="0"/>
              <a:buChar char="v"/>
            </a:pPr>
            <a:r>
              <a:rPr lang="tr-TR" dirty="0" smtClean="0">
                <a:solidFill>
                  <a:schemeClr val="tx2"/>
                </a:solidFill>
              </a:rPr>
              <a:t>Modelinin anlaşılırlığının ve kullanımının zor olması, teknik destek ihtiyacının daha zor karşılanması, sadece belirli sınıf nesne yönelimli programlama dilleri ile kullanılabilmesi gibi dezavantajlarından dolayı </a:t>
            </a:r>
            <a:r>
              <a:rPr lang="tr-TR" b="1" dirty="0" smtClean="0">
                <a:solidFill>
                  <a:srgbClr val="FF0000"/>
                </a:solidFill>
              </a:rPr>
              <a:t>ilişkisel veri modeli kadar tercih edilmemektedir</a:t>
            </a:r>
            <a:r>
              <a:rPr lang="tr-TR" dirty="0" smtClean="0">
                <a:solidFill>
                  <a:schemeClr val="tx2"/>
                </a:solidFill>
              </a:rPr>
              <a:t>.</a:t>
            </a:r>
          </a:p>
          <a:p>
            <a:pPr marL="342900" lvl="1" indent="-342900">
              <a:buSzPct val="75000"/>
              <a:buFont typeface="Monotype Sorts" charset="0"/>
              <a:buChar char="v"/>
            </a:pPr>
            <a:endParaRPr lang="tr-TR" sz="2400" dirty="0" smtClean="0">
              <a:solidFill>
                <a:schemeClr val="tx2"/>
              </a:solidFill>
            </a:endParaRPr>
          </a:p>
          <a:p>
            <a:pPr marL="342900" lvl="1" indent="-342900">
              <a:buSzPct val="75000"/>
              <a:buFont typeface="Monotype Sorts" charset="0"/>
              <a:buChar char="v"/>
            </a:pPr>
            <a:endParaRPr lang="tr-TR" sz="2400" dirty="0">
              <a:solidFill>
                <a:schemeClr val="tx2"/>
              </a:solidFill>
            </a:endParaRPr>
          </a:p>
        </p:txBody>
      </p:sp>
    </p:spTree>
    <p:extLst>
      <p:ext uri="{BB962C8B-B14F-4D97-AF65-F5344CB8AC3E}">
        <p14:creationId xmlns:p14="http://schemas.microsoft.com/office/powerpoint/2010/main" val="38092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Nesne Yönelimli Veri Modeli</a:t>
            </a:r>
            <a:endParaRPr lang="tr-TR"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0398"/>
          <a:stretch/>
        </p:blipFill>
        <p:spPr>
          <a:xfrm>
            <a:off x="755576" y="1844824"/>
            <a:ext cx="7649643" cy="4248472"/>
          </a:xfrm>
          <a:prstGeom prst="rect">
            <a:avLst/>
          </a:prstGeom>
        </p:spPr>
      </p:pic>
    </p:spTree>
    <p:extLst>
      <p:ext uri="{BB962C8B-B14F-4D97-AF65-F5344CB8AC3E}">
        <p14:creationId xmlns:p14="http://schemas.microsoft.com/office/powerpoint/2010/main" val="411985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5"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6" name="Rectangle 4"/>
          <p:cNvSpPr>
            <a:spLocks noGrp="1" noChangeArrowheads="1"/>
          </p:cNvSpPr>
          <p:nvPr>
            <p:ph type="title"/>
          </p:nvPr>
        </p:nvSpPr>
        <p:spPr>
          <a:noFill/>
          <a:ln/>
        </p:spPr>
        <p:txBody>
          <a:bodyPr/>
          <a:lstStyle/>
          <a:p>
            <a:r>
              <a:rPr lang="tr-TR" altLang="tr-TR"/>
              <a:t>Levels of Abstraction</a:t>
            </a:r>
          </a:p>
        </p:txBody>
      </p:sp>
      <p:sp>
        <p:nvSpPr>
          <p:cNvPr id="13317" name="Rectangle 5"/>
          <p:cNvSpPr>
            <a:spLocks noGrp="1" noChangeArrowheads="1"/>
          </p:cNvSpPr>
          <p:nvPr>
            <p:ph type="body" sz="half" idx="1"/>
          </p:nvPr>
        </p:nvSpPr>
        <p:spPr>
          <a:xfrm>
            <a:off x="685800" y="1676400"/>
            <a:ext cx="4606925" cy="3768725"/>
          </a:xfrm>
          <a:noFill/>
          <a:ln/>
        </p:spPr>
        <p:txBody>
          <a:bodyPr/>
          <a:lstStyle/>
          <a:p>
            <a:r>
              <a:rPr lang="tr-TR" altLang="tr-TR" sz="2400" dirty="0"/>
              <a:t>Many </a:t>
            </a:r>
            <a:r>
              <a:rPr lang="tr-TR" altLang="tr-TR" sz="2400" i="1" u="sng" dirty="0">
                <a:solidFill>
                  <a:schemeClr val="accent2"/>
                </a:solidFill>
              </a:rPr>
              <a:t>views(external schema)</a:t>
            </a:r>
            <a:r>
              <a:rPr lang="tr-TR" altLang="tr-TR" sz="2400" dirty="0"/>
              <a:t>,</a:t>
            </a:r>
          </a:p>
          <a:p>
            <a:pPr lvl="1"/>
            <a:r>
              <a:rPr lang="tr-TR" altLang="tr-TR" sz="2000" dirty="0"/>
              <a:t>Each tailored to a spesific user</a:t>
            </a:r>
          </a:p>
          <a:p>
            <a:pPr lvl="1">
              <a:buSzPct val="75000"/>
            </a:pPr>
            <a:r>
              <a:rPr lang="tr-TR" altLang="tr-TR" sz="2000" dirty="0"/>
              <a:t>Views describe how users see the data.                                        </a:t>
            </a:r>
          </a:p>
          <a:p>
            <a:r>
              <a:rPr lang="tr-TR" altLang="tr-TR" sz="2400" dirty="0"/>
              <a:t> single </a:t>
            </a:r>
            <a:r>
              <a:rPr lang="tr-TR" altLang="tr-TR" sz="2400" i="1" u="sng" dirty="0">
                <a:solidFill>
                  <a:schemeClr val="accent2"/>
                </a:solidFill>
              </a:rPr>
              <a:t>conceptual (logical) schema</a:t>
            </a:r>
            <a:r>
              <a:rPr lang="tr-TR" altLang="tr-TR" sz="2400" i="1" dirty="0">
                <a:solidFill>
                  <a:schemeClr val="accent2"/>
                </a:solidFill>
              </a:rPr>
              <a:t> </a:t>
            </a:r>
            <a:r>
              <a:rPr lang="tr-TR" altLang="tr-TR" sz="2400" dirty="0"/>
              <a:t>and </a:t>
            </a:r>
            <a:r>
              <a:rPr lang="tr-TR" altLang="tr-TR" sz="2400" i="1" u="sng" dirty="0">
                <a:solidFill>
                  <a:schemeClr val="accent2"/>
                </a:solidFill>
              </a:rPr>
              <a:t>physical schema</a:t>
            </a:r>
            <a:r>
              <a:rPr lang="tr-TR" altLang="tr-TR" sz="2400" dirty="0"/>
              <a:t>.</a:t>
            </a:r>
          </a:p>
          <a:p>
            <a:pPr lvl="1">
              <a:buSzPct val="75000"/>
            </a:pPr>
            <a:r>
              <a:rPr lang="tr-TR" altLang="tr-TR" sz="2000" dirty="0"/>
              <a:t>Conceptual schema defines logical structure</a:t>
            </a:r>
          </a:p>
          <a:p>
            <a:pPr lvl="1">
              <a:buSzPct val="75000"/>
            </a:pPr>
            <a:r>
              <a:rPr lang="tr-TR" altLang="tr-TR" sz="2000" dirty="0"/>
              <a:t>Physical schema describes the files and indexes used.</a:t>
            </a:r>
          </a:p>
        </p:txBody>
      </p:sp>
      <p:sp>
        <p:nvSpPr>
          <p:cNvPr id="13318" name="Rectangle 6"/>
          <p:cNvSpPr>
            <a:spLocks noChangeArrowheads="1"/>
          </p:cNvSpPr>
          <p:nvPr/>
        </p:nvSpPr>
        <p:spPr bwMode="auto">
          <a:xfrm>
            <a:off x="284163" y="5646738"/>
            <a:ext cx="5537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19" name="Rectangle 7"/>
          <p:cNvSpPr>
            <a:spLocks noChangeArrowheads="1"/>
          </p:cNvSpPr>
          <p:nvPr/>
        </p:nvSpPr>
        <p:spPr bwMode="auto">
          <a:xfrm>
            <a:off x="720725" y="5794375"/>
            <a:ext cx="560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20" name="Rectangle 8"/>
          <p:cNvSpPr>
            <a:spLocks noChangeArrowheads="1"/>
          </p:cNvSpPr>
          <p:nvPr/>
        </p:nvSpPr>
        <p:spPr bwMode="auto">
          <a:xfrm>
            <a:off x="823913" y="5594350"/>
            <a:ext cx="69913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0"/>
              <a:buChar char="*"/>
            </a:pPr>
            <a:r>
              <a:rPr lang="tr-TR" altLang="tr-TR" sz="2000" i="1" dirty="0">
                <a:latin typeface="Book Antiqua" pitchFamily="18" charset="0"/>
              </a:rPr>
              <a:t> Schemas are defined using DDL(data definition language);</a:t>
            </a:r>
          </a:p>
          <a:p>
            <a:pPr>
              <a:buSzPct val="100000"/>
              <a:buFont typeface="Monotype Sorts" charset="0"/>
              <a:buChar char="*"/>
            </a:pPr>
            <a:r>
              <a:rPr lang="tr-TR" altLang="tr-TR" sz="2000" i="1" dirty="0">
                <a:latin typeface="Book Antiqua" pitchFamily="18" charset="0"/>
              </a:rPr>
              <a:t> data is modified/queried using DML(data managment language)</a:t>
            </a:r>
            <a:r>
              <a:rPr lang="tr-TR" altLang="tr-TR" sz="2000" dirty="0">
                <a:latin typeface="Book Antiqua" pitchFamily="18" charset="0"/>
              </a:rPr>
              <a:t>.</a:t>
            </a:r>
          </a:p>
        </p:txBody>
      </p:sp>
      <p:sp>
        <p:nvSpPr>
          <p:cNvPr id="13321" name="Oval 9"/>
          <p:cNvSpPr>
            <a:spLocks noChangeArrowheads="1"/>
          </p:cNvSpPr>
          <p:nvPr/>
        </p:nvSpPr>
        <p:spPr bwMode="auto">
          <a:xfrm>
            <a:off x="6337300" y="3975100"/>
            <a:ext cx="1041400" cy="2032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22" name="Line 10"/>
          <p:cNvSpPr>
            <a:spLocks noChangeShapeType="1"/>
          </p:cNvSpPr>
          <p:nvPr/>
        </p:nvSpPr>
        <p:spPr bwMode="auto">
          <a:xfrm>
            <a:off x="6321425" y="4071938"/>
            <a:ext cx="3175" cy="95726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3" name="Oval 11"/>
          <p:cNvSpPr>
            <a:spLocks noChangeArrowheads="1"/>
          </p:cNvSpPr>
          <p:nvPr/>
        </p:nvSpPr>
        <p:spPr bwMode="auto">
          <a:xfrm>
            <a:off x="6337300" y="4889500"/>
            <a:ext cx="1041400" cy="20320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24" name="Line 12"/>
          <p:cNvSpPr>
            <a:spLocks noChangeShapeType="1"/>
          </p:cNvSpPr>
          <p:nvPr/>
        </p:nvSpPr>
        <p:spPr bwMode="auto">
          <a:xfrm>
            <a:off x="7391400" y="4114800"/>
            <a:ext cx="0" cy="838200"/>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25" name="Rectangle 13"/>
          <p:cNvSpPr>
            <a:spLocks noChangeArrowheads="1"/>
          </p:cNvSpPr>
          <p:nvPr/>
        </p:nvSpPr>
        <p:spPr bwMode="auto">
          <a:xfrm>
            <a:off x="5699125" y="3338513"/>
            <a:ext cx="2422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tx2"/>
                </a:solidFill>
                <a:latin typeface="Book Antiqua" pitchFamily="18" charset="0"/>
              </a:rPr>
              <a:t>Physical Schema</a:t>
            </a:r>
          </a:p>
        </p:txBody>
      </p:sp>
      <p:sp>
        <p:nvSpPr>
          <p:cNvPr id="13326" name="Rectangle 14"/>
          <p:cNvSpPr>
            <a:spLocks noChangeArrowheads="1"/>
          </p:cNvSpPr>
          <p:nvPr/>
        </p:nvSpPr>
        <p:spPr bwMode="auto">
          <a:xfrm>
            <a:off x="5464175" y="2652713"/>
            <a:ext cx="28463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tx2"/>
                </a:solidFill>
                <a:latin typeface="Book Antiqua" pitchFamily="18" charset="0"/>
              </a:rPr>
              <a:t>Conceptual Schema</a:t>
            </a:r>
          </a:p>
        </p:txBody>
      </p:sp>
      <p:sp>
        <p:nvSpPr>
          <p:cNvPr id="13327" name="Rectangle 15"/>
          <p:cNvSpPr>
            <a:spLocks noChangeArrowheads="1"/>
          </p:cNvSpPr>
          <p:nvPr/>
        </p:nvSpPr>
        <p:spPr bwMode="auto">
          <a:xfrm>
            <a:off x="5013325" y="1814513"/>
            <a:ext cx="1119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tx2"/>
                </a:solidFill>
                <a:latin typeface="Book Antiqua" pitchFamily="18" charset="0"/>
              </a:rPr>
              <a:t>View 1</a:t>
            </a:r>
          </a:p>
        </p:txBody>
      </p:sp>
      <p:sp>
        <p:nvSpPr>
          <p:cNvPr id="13328" name="Rectangle 16"/>
          <p:cNvSpPr>
            <a:spLocks noChangeArrowheads="1"/>
          </p:cNvSpPr>
          <p:nvPr/>
        </p:nvSpPr>
        <p:spPr bwMode="auto">
          <a:xfrm>
            <a:off x="6308725" y="1814513"/>
            <a:ext cx="11191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tx2"/>
                </a:solidFill>
                <a:latin typeface="Book Antiqua" pitchFamily="18" charset="0"/>
              </a:rPr>
              <a:t>View 2</a:t>
            </a:r>
          </a:p>
        </p:txBody>
      </p:sp>
      <p:sp>
        <p:nvSpPr>
          <p:cNvPr id="13329" name="Rectangle 17"/>
          <p:cNvSpPr>
            <a:spLocks noChangeArrowheads="1"/>
          </p:cNvSpPr>
          <p:nvPr/>
        </p:nvSpPr>
        <p:spPr bwMode="auto">
          <a:xfrm>
            <a:off x="7605713" y="1814513"/>
            <a:ext cx="11191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a:solidFill>
                  <a:schemeClr val="tx2"/>
                </a:solidFill>
                <a:latin typeface="Book Antiqua" pitchFamily="18" charset="0"/>
              </a:rPr>
              <a:t>View 3</a:t>
            </a:r>
          </a:p>
        </p:txBody>
      </p:sp>
      <p:sp>
        <p:nvSpPr>
          <p:cNvPr id="13330" name="Rectangle 18"/>
          <p:cNvSpPr>
            <a:spLocks noChangeArrowheads="1"/>
          </p:cNvSpPr>
          <p:nvPr/>
        </p:nvSpPr>
        <p:spPr bwMode="auto">
          <a:xfrm>
            <a:off x="5041900" y="1841500"/>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31" name="Rectangle 19"/>
          <p:cNvSpPr>
            <a:spLocks noChangeArrowheads="1"/>
          </p:cNvSpPr>
          <p:nvPr/>
        </p:nvSpPr>
        <p:spPr bwMode="auto">
          <a:xfrm>
            <a:off x="6337300" y="1841500"/>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32" name="Rectangle 20"/>
          <p:cNvSpPr>
            <a:spLocks noChangeArrowheads="1"/>
          </p:cNvSpPr>
          <p:nvPr/>
        </p:nvSpPr>
        <p:spPr bwMode="auto">
          <a:xfrm>
            <a:off x="7632700" y="1841500"/>
            <a:ext cx="10414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33" name="Rectangle 21"/>
          <p:cNvSpPr>
            <a:spLocks noChangeArrowheads="1"/>
          </p:cNvSpPr>
          <p:nvPr/>
        </p:nvSpPr>
        <p:spPr bwMode="auto">
          <a:xfrm>
            <a:off x="5499100" y="2679700"/>
            <a:ext cx="27940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34" name="Rectangle 22"/>
          <p:cNvSpPr>
            <a:spLocks noChangeArrowheads="1"/>
          </p:cNvSpPr>
          <p:nvPr/>
        </p:nvSpPr>
        <p:spPr bwMode="auto">
          <a:xfrm>
            <a:off x="5727700" y="3365500"/>
            <a:ext cx="2336800" cy="355600"/>
          </a:xfrm>
          <a:prstGeom prst="rect">
            <a:avLst/>
          </a:prstGeom>
          <a:noFill/>
          <a:ln w="254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3335" name="Line 23"/>
          <p:cNvSpPr>
            <a:spLocks noChangeShapeType="1"/>
          </p:cNvSpPr>
          <p:nvPr/>
        </p:nvSpPr>
        <p:spPr bwMode="auto">
          <a:xfrm>
            <a:off x="5562600" y="2209800"/>
            <a:ext cx="533400" cy="457200"/>
          </a:xfrm>
          <a:prstGeom prst="line">
            <a:avLst/>
          </a:prstGeom>
          <a:noFill/>
          <a:ln w="127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6" name="Line 24"/>
          <p:cNvSpPr>
            <a:spLocks noChangeShapeType="1"/>
          </p:cNvSpPr>
          <p:nvPr/>
        </p:nvSpPr>
        <p:spPr bwMode="auto">
          <a:xfrm>
            <a:off x="6858000" y="2209800"/>
            <a:ext cx="0" cy="457200"/>
          </a:xfrm>
          <a:prstGeom prst="line">
            <a:avLst/>
          </a:prstGeom>
          <a:noFill/>
          <a:ln w="127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7" name="Line 25"/>
          <p:cNvSpPr>
            <a:spLocks noChangeShapeType="1"/>
          </p:cNvSpPr>
          <p:nvPr/>
        </p:nvSpPr>
        <p:spPr bwMode="auto">
          <a:xfrm flipH="1">
            <a:off x="7620000" y="2209800"/>
            <a:ext cx="533400" cy="457200"/>
          </a:xfrm>
          <a:prstGeom prst="line">
            <a:avLst/>
          </a:prstGeom>
          <a:noFill/>
          <a:ln w="127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8" name="Line 26"/>
          <p:cNvSpPr>
            <a:spLocks noChangeShapeType="1"/>
          </p:cNvSpPr>
          <p:nvPr/>
        </p:nvSpPr>
        <p:spPr bwMode="auto">
          <a:xfrm>
            <a:off x="6858000" y="3048000"/>
            <a:ext cx="0" cy="304800"/>
          </a:xfrm>
          <a:prstGeom prst="line">
            <a:avLst/>
          </a:prstGeom>
          <a:noFill/>
          <a:ln w="127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3339" name="Line 27"/>
          <p:cNvSpPr>
            <a:spLocks noChangeShapeType="1"/>
          </p:cNvSpPr>
          <p:nvPr/>
        </p:nvSpPr>
        <p:spPr bwMode="auto">
          <a:xfrm>
            <a:off x="6858000" y="3733800"/>
            <a:ext cx="0" cy="381000"/>
          </a:xfrm>
          <a:prstGeom prst="line">
            <a:avLst/>
          </a:prstGeom>
          <a:noFill/>
          <a:ln w="127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5364" name="Rectangle 4"/>
          <p:cNvSpPr>
            <a:spLocks noGrp="1" noChangeArrowheads="1"/>
          </p:cNvSpPr>
          <p:nvPr>
            <p:ph type="title"/>
          </p:nvPr>
        </p:nvSpPr>
        <p:spPr>
          <a:noFill/>
          <a:ln/>
        </p:spPr>
        <p:txBody>
          <a:bodyPr/>
          <a:lstStyle/>
          <a:p>
            <a:r>
              <a:rPr lang="tr-TR" altLang="tr-TR"/>
              <a:t>Example: University Database</a:t>
            </a:r>
          </a:p>
        </p:txBody>
      </p:sp>
      <p:sp>
        <p:nvSpPr>
          <p:cNvPr id="15365" name="Rectangle 5"/>
          <p:cNvSpPr>
            <a:spLocks noGrp="1" noChangeArrowheads="1"/>
          </p:cNvSpPr>
          <p:nvPr>
            <p:ph type="body" idx="1"/>
          </p:nvPr>
        </p:nvSpPr>
        <p:spPr>
          <a:xfrm>
            <a:off x="685800" y="1752600"/>
            <a:ext cx="7772400" cy="3619500"/>
          </a:xfrm>
          <a:noFill/>
          <a:ln/>
        </p:spPr>
        <p:txBody>
          <a:bodyPr/>
          <a:lstStyle/>
          <a:p>
            <a:r>
              <a:rPr lang="tr-TR" altLang="tr-TR" dirty="0"/>
              <a:t>Conceptual schema:                  </a:t>
            </a:r>
          </a:p>
          <a:p>
            <a:pPr lvl="1">
              <a:buSzPct val="75000"/>
            </a:pPr>
            <a:r>
              <a:rPr lang="tr-TR" altLang="tr-TR" dirty="0"/>
              <a:t> </a:t>
            </a:r>
            <a:r>
              <a:rPr lang="tr-TR" altLang="tr-TR" i="1" dirty="0"/>
              <a:t>Students(sid: string, name: string, login: string, </a:t>
            </a:r>
          </a:p>
          <a:p>
            <a:pPr lvl="1">
              <a:buFontTx/>
              <a:buNone/>
            </a:pPr>
            <a:r>
              <a:rPr lang="tr-TR" altLang="tr-TR" i="1" dirty="0"/>
              <a:t>			  age: integer, gpa:real)</a:t>
            </a:r>
          </a:p>
          <a:p>
            <a:pPr lvl="1">
              <a:buSzPct val="75000"/>
            </a:pPr>
            <a:r>
              <a:rPr lang="tr-TR" altLang="tr-TR" i="1" dirty="0"/>
              <a:t> Courses(cid: string, cname:string, credits:integer) </a:t>
            </a:r>
          </a:p>
          <a:p>
            <a:pPr lvl="1">
              <a:buSzPct val="75000"/>
            </a:pPr>
            <a:r>
              <a:rPr lang="tr-TR" altLang="tr-TR" i="1" dirty="0"/>
              <a:t> Enrolled(sid:string, cid:string, grade:string)</a:t>
            </a:r>
          </a:p>
          <a:p>
            <a:r>
              <a:rPr lang="tr-TR" altLang="tr-TR" dirty="0"/>
              <a:t>Physical schema:</a:t>
            </a:r>
          </a:p>
          <a:p>
            <a:pPr lvl="1">
              <a:buSzPct val="75000"/>
            </a:pPr>
            <a:r>
              <a:rPr lang="tr-TR" altLang="tr-TR" dirty="0"/>
              <a:t>Relations stored as unordered files. </a:t>
            </a:r>
          </a:p>
          <a:p>
            <a:pPr lvl="1">
              <a:buSzPct val="75000"/>
            </a:pPr>
            <a:r>
              <a:rPr lang="tr-TR" altLang="tr-TR" dirty="0"/>
              <a:t>Index on first column of Students.</a:t>
            </a:r>
          </a:p>
          <a:p>
            <a:r>
              <a:rPr lang="tr-TR" altLang="tr-TR" dirty="0"/>
              <a:t>External Schema (View): </a:t>
            </a:r>
          </a:p>
          <a:p>
            <a:pPr lvl="1">
              <a:buSzPct val="75000"/>
            </a:pPr>
            <a:r>
              <a:rPr lang="tr-TR" altLang="tr-TR" i="1" dirty="0"/>
              <a:t>Course_info(cid:string,enrollment:integer)</a:t>
            </a:r>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tr-TR" altLang="tr-TR"/>
              <a:t>Data Independence</a:t>
            </a:r>
          </a:p>
        </p:txBody>
      </p:sp>
      <p:sp>
        <p:nvSpPr>
          <p:cNvPr id="17411" name="Rectangle 3"/>
          <p:cNvSpPr>
            <a:spLocks noGrp="1" noChangeArrowheads="1"/>
          </p:cNvSpPr>
          <p:nvPr>
            <p:ph type="body" idx="1"/>
          </p:nvPr>
        </p:nvSpPr>
        <p:spPr>
          <a:noFill/>
          <a:ln/>
        </p:spPr>
        <p:txBody>
          <a:bodyPr/>
          <a:lstStyle/>
          <a:p>
            <a:r>
              <a:rPr lang="tr-TR" altLang="tr-TR" dirty="0"/>
              <a:t>Applications insulated from how data is structured and stored.</a:t>
            </a:r>
          </a:p>
          <a:p>
            <a:r>
              <a:rPr lang="tr-TR" altLang="tr-TR" i="1" u="sng" dirty="0">
                <a:solidFill>
                  <a:schemeClr val="accent2"/>
                </a:solidFill>
              </a:rPr>
              <a:t>Logical data independence</a:t>
            </a:r>
            <a:r>
              <a:rPr lang="tr-TR" altLang="tr-TR" dirty="0">
                <a:solidFill>
                  <a:schemeClr val="accent2"/>
                </a:solidFill>
              </a:rPr>
              <a:t>:  </a:t>
            </a:r>
            <a:r>
              <a:rPr lang="tr-TR" altLang="tr-TR" dirty="0"/>
              <a:t>Protection from changes in </a:t>
            </a:r>
            <a:r>
              <a:rPr lang="tr-TR" altLang="tr-TR" i="1" dirty="0"/>
              <a:t>logical </a:t>
            </a:r>
            <a:r>
              <a:rPr lang="tr-TR" altLang="tr-TR" dirty="0"/>
              <a:t>structure of data.</a:t>
            </a:r>
          </a:p>
          <a:p>
            <a:r>
              <a:rPr lang="tr-TR" altLang="tr-TR" i="1" u="sng" dirty="0">
                <a:solidFill>
                  <a:schemeClr val="accent2"/>
                </a:solidFill>
              </a:rPr>
              <a:t>Physical data independence</a:t>
            </a:r>
            <a:r>
              <a:rPr lang="tr-TR" altLang="tr-TR" dirty="0">
                <a:solidFill>
                  <a:schemeClr val="accent2"/>
                </a:solidFill>
              </a:rPr>
              <a:t>:   </a:t>
            </a:r>
            <a:r>
              <a:rPr lang="tr-TR" altLang="tr-TR" dirty="0"/>
              <a:t>Protection from changes in </a:t>
            </a:r>
            <a:r>
              <a:rPr lang="tr-TR" altLang="tr-TR" i="1" dirty="0"/>
              <a:t>physical</a:t>
            </a:r>
            <a:r>
              <a:rPr lang="tr-TR" altLang="tr-TR" dirty="0"/>
              <a:t> structure of data.</a:t>
            </a:r>
          </a:p>
        </p:txBody>
      </p:sp>
      <p:sp>
        <p:nvSpPr>
          <p:cNvPr id="17412" name="Rectangle 4"/>
          <p:cNvSpPr>
            <a:spLocks noChangeArrowheads="1"/>
          </p:cNvSpPr>
          <p:nvPr/>
        </p:nvSpPr>
        <p:spPr bwMode="auto">
          <a:xfrm>
            <a:off x="976313" y="5434013"/>
            <a:ext cx="70104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buSzPct val="100000"/>
              <a:buFont typeface="Monotype Sorts" charset="0"/>
              <a:buChar char="*"/>
            </a:pPr>
            <a:r>
              <a:rPr lang="tr-TR" altLang="tr-TR" i="1">
                <a:latin typeface="Book Antiqua" pitchFamily="18" charset="0"/>
              </a:rPr>
              <a:t> One of the most important benefits of using a DBMS!</a:t>
            </a: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419100"/>
            <a:ext cx="8077200" cy="1104900"/>
          </a:xfrm>
          <a:noFill/>
          <a:ln/>
        </p:spPr>
        <p:txBody>
          <a:bodyPr/>
          <a:lstStyle/>
          <a:p>
            <a:r>
              <a:rPr lang="tr-TR" altLang="tr-TR" dirty="0"/>
              <a:t>Concurrency Control</a:t>
            </a:r>
          </a:p>
        </p:txBody>
      </p:sp>
      <p:sp>
        <p:nvSpPr>
          <p:cNvPr id="19459" name="Rectangle 3"/>
          <p:cNvSpPr>
            <a:spLocks noGrp="1" noChangeArrowheads="1"/>
          </p:cNvSpPr>
          <p:nvPr>
            <p:ph type="body" idx="1"/>
          </p:nvPr>
        </p:nvSpPr>
        <p:spPr>
          <a:xfrm>
            <a:off x="609600" y="1676400"/>
            <a:ext cx="8077200" cy="4076700"/>
          </a:xfrm>
          <a:noFill/>
          <a:ln/>
        </p:spPr>
        <p:txBody>
          <a:bodyPr/>
          <a:lstStyle/>
          <a:p>
            <a:r>
              <a:rPr lang="tr-TR" altLang="tr-TR"/>
              <a:t>Concurrent execution of user programs             is essential for good DBMS performance.</a:t>
            </a:r>
          </a:p>
          <a:p>
            <a:pPr lvl="1">
              <a:buSzPct val="75000"/>
            </a:pPr>
            <a:r>
              <a:rPr lang="tr-TR" altLang="tr-TR"/>
              <a:t>Because disk accesses are frequent, and relatively slow, it is important to keep the cpu humming by working on several user programs concurrently.</a:t>
            </a:r>
          </a:p>
          <a:p>
            <a:r>
              <a:rPr lang="tr-TR" altLang="tr-TR"/>
              <a:t>Interleaving actions of different user programs can lead to inconsistency: e.g., check is cleared while account balance is being computed.</a:t>
            </a:r>
          </a:p>
          <a:p>
            <a:r>
              <a:rPr lang="tr-TR" altLang="tr-TR"/>
              <a:t>DBMS ensures such problems don’t arise:  users can pretend they are using a single-user system.</a:t>
            </a: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smtClean="0"/>
              <a:t>Eşzaman Kontrolü (</a:t>
            </a:r>
            <a:r>
              <a:rPr lang="tr-TR" altLang="tr-TR" sz="3200" dirty="0"/>
              <a:t>Concurrency Control</a:t>
            </a:r>
            <a:r>
              <a:rPr lang="tr-TR" sz="3200" dirty="0" smtClean="0"/>
              <a:t>)</a:t>
            </a:r>
            <a:endParaRPr lang="tr-TR" sz="3200" dirty="0"/>
          </a:p>
        </p:txBody>
      </p:sp>
      <p:sp>
        <p:nvSpPr>
          <p:cNvPr id="3" name="Content Placeholder 2"/>
          <p:cNvSpPr>
            <a:spLocks noGrp="1"/>
          </p:cNvSpPr>
          <p:nvPr>
            <p:ph idx="1"/>
          </p:nvPr>
        </p:nvSpPr>
        <p:spPr/>
        <p:txBody>
          <a:bodyPr/>
          <a:lstStyle/>
          <a:p>
            <a:r>
              <a:rPr lang="tr-TR" dirty="0" smtClean="0"/>
              <a:t>Eşzaman kontrolü için </a:t>
            </a:r>
          </a:p>
          <a:p>
            <a:pPr lvl="1"/>
            <a:r>
              <a:rPr lang="tr-TR" dirty="0" smtClean="0"/>
              <a:t>Kilitleme (Lock) </a:t>
            </a:r>
          </a:p>
          <a:p>
            <a:pPr lvl="1"/>
            <a:r>
              <a:rPr lang="tr-TR" dirty="0" smtClean="0"/>
              <a:t>Zaman damgaları (Timestamps)</a:t>
            </a:r>
          </a:p>
          <a:p>
            <a:pPr marL="457200" lvl="1" indent="0">
              <a:buNone/>
            </a:pPr>
            <a:r>
              <a:rPr lang="tr-TR" dirty="0" smtClean="0"/>
              <a:t>adı verilen iki farklı yöntem kullanılır.</a:t>
            </a:r>
          </a:p>
        </p:txBody>
      </p:sp>
    </p:spTree>
    <p:extLst>
      <p:ext uri="{BB962C8B-B14F-4D97-AF65-F5344CB8AC3E}">
        <p14:creationId xmlns:p14="http://schemas.microsoft.com/office/powerpoint/2010/main" val="273355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tr-TR" altLang="tr-TR"/>
              <a:t>What Is a DBMS?</a:t>
            </a:r>
          </a:p>
        </p:txBody>
      </p:sp>
      <p:sp>
        <p:nvSpPr>
          <p:cNvPr id="5123" name="Rectangle 3"/>
          <p:cNvSpPr>
            <a:spLocks noGrp="1" noChangeArrowheads="1"/>
          </p:cNvSpPr>
          <p:nvPr>
            <p:ph type="body" idx="1"/>
          </p:nvPr>
        </p:nvSpPr>
        <p:spPr>
          <a:xfrm>
            <a:off x="685800" y="2514600"/>
            <a:ext cx="7772400" cy="4114800"/>
          </a:xfrm>
          <a:noFill/>
          <a:ln/>
        </p:spPr>
        <p:txBody>
          <a:bodyPr/>
          <a:lstStyle/>
          <a:p>
            <a:r>
              <a:rPr lang="tr-TR" altLang="tr-TR" dirty="0"/>
              <a:t>A very large, integrated collection of data.</a:t>
            </a:r>
          </a:p>
          <a:p>
            <a:r>
              <a:rPr lang="tr-TR" altLang="tr-TR" dirty="0"/>
              <a:t>Models real-world </a:t>
            </a:r>
            <a:r>
              <a:rPr lang="tr-TR" altLang="tr-TR" i="1" u="sng" dirty="0">
                <a:solidFill>
                  <a:schemeClr val="accent2"/>
                </a:solidFill>
              </a:rPr>
              <a:t>enterprise.</a:t>
            </a:r>
            <a:endParaRPr lang="tr-TR" altLang="tr-TR" i="1" u="sng" dirty="0"/>
          </a:p>
          <a:p>
            <a:pPr lvl="1">
              <a:buSzPct val="75000"/>
            </a:pPr>
            <a:r>
              <a:rPr lang="tr-TR" altLang="tr-TR" dirty="0"/>
              <a:t> Entities (e.g., students, courses)</a:t>
            </a:r>
          </a:p>
          <a:p>
            <a:pPr lvl="1">
              <a:buSzPct val="75000"/>
            </a:pPr>
            <a:r>
              <a:rPr lang="tr-TR" altLang="tr-TR" dirty="0"/>
              <a:t> Relationships (e.g., Madonna is taking CS564)</a:t>
            </a:r>
          </a:p>
          <a:p>
            <a:r>
              <a:rPr lang="tr-TR" altLang="tr-TR" dirty="0"/>
              <a:t>A </a:t>
            </a:r>
            <a:r>
              <a:rPr lang="tr-TR" altLang="tr-TR" i="1" u="sng" dirty="0">
                <a:solidFill>
                  <a:schemeClr val="accent2"/>
                </a:solidFill>
              </a:rPr>
              <a:t>Database Management System (DBMS)</a:t>
            </a:r>
            <a:r>
              <a:rPr lang="tr-TR" altLang="tr-TR" i="1" dirty="0">
                <a:solidFill>
                  <a:schemeClr val="accent2"/>
                </a:solidFill>
              </a:rPr>
              <a:t> </a:t>
            </a:r>
            <a:r>
              <a:rPr lang="tr-TR" altLang="tr-TR" dirty="0"/>
              <a:t>is a software package designed to store and manage databases.</a:t>
            </a:r>
          </a:p>
        </p:txBody>
      </p:sp>
      <p:graphicFrame>
        <p:nvGraphicFramePr>
          <p:cNvPr id="5124" name="Object 4">
            <a:hlinkClick r:id="" action="ppaction://ole?verb=0"/>
          </p:cNvPr>
          <p:cNvGraphicFramePr>
            <a:graphicFrameLocks/>
          </p:cNvGraphicFramePr>
          <p:nvPr/>
        </p:nvGraphicFramePr>
        <p:xfrm>
          <a:off x="5913438" y="355600"/>
          <a:ext cx="1473200" cy="2020888"/>
        </p:xfrm>
        <a:graphic>
          <a:graphicData uri="http://schemas.openxmlformats.org/presentationml/2006/ole">
            <mc:AlternateContent xmlns:mc="http://schemas.openxmlformats.org/markup-compatibility/2006">
              <mc:Choice xmlns:v="urn:schemas-microsoft-com:vml" Requires="v">
                <p:oleObj spid="_x0000_s5176" name="Clip" r:id="rId4" imgW="1471320" imgH="2019240" progId="MS_ClipArt_Gallery.5">
                  <p:embed/>
                </p:oleObj>
              </mc:Choice>
              <mc:Fallback>
                <p:oleObj name="Clip" r:id="rId4" imgW="1471320" imgH="2019240" progId="MS_ClipArt_Gallery.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438" y="355600"/>
                        <a:ext cx="1473200"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Kilitleme (Lock</a:t>
            </a:r>
            <a:r>
              <a:rPr lang="tr-TR" dirty="0" smtClean="0"/>
              <a:t>)</a:t>
            </a:r>
            <a:endParaRPr lang="tr-TR" dirty="0"/>
          </a:p>
        </p:txBody>
      </p:sp>
      <p:sp>
        <p:nvSpPr>
          <p:cNvPr id="3" name="Content Placeholder 2"/>
          <p:cNvSpPr>
            <a:spLocks noGrp="1"/>
          </p:cNvSpPr>
          <p:nvPr>
            <p:ph idx="1"/>
          </p:nvPr>
        </p:nvSpPr>
        <p:spPr>
          <a:xfrm>
            <a:off x="838200" y="1772816"/>
            <a:ext cx="7772400" cy="4608512"/>
          </a:xfrm>
        </p:spPr>
        <p:txBody>
          <a:bodyPr/>
          <a:lstStyle/>
          <a:p>
            <a:pPr marL="342900" lvl="1" indent="-342900">
              <a:buSzPct val="75000"/>
              <a:buFont typeface="Monotype Sorts" charset="0"/>
              <a:buChar char="v"/>
            </a:pPr>
            <a:r>
              <a:rPr lang="tr-TR" dirty="0" smtClean="0"/>
              <a:t>Bir </a:t>
            </a:r>
            <a:r>
              <a:rPr lang="tr-TR" dirty="0"/>
              <a:t>procesin spesifik bir nesneyi kilitlemesi ve işlemleri tamamladıktan sonra kilidi açması</a:t>
            </a:r>
            <a:r>
              <a:rPr lang="tr-TR" dirty="0" smtClean="0"/>
              <a:t>.</a:t>
            </a:r>
          </a:p>
          <a:p>
            <a:pPr marL="342900" lvl="1" indent="-342900">
              <a:buSzPct val="75000"/>
              <a:buFont typeface="Monotype Sorts" charset="0"/>
              <a:buChar char="v"/>
            </a:pPr>
            <a:r>
              <a:rPr lang="tr-TR" dirty="0" smtClean="0"/>
              <a:t>İki temel kilit çeşidi vardır:</a:t>
            </a:r>
          </a:p>
          <a:p>
            <a:pPr marL="742950" lvl="2" indent="-342900">
              <a:buSzPct val="75000"/>
              <a:buFont typeface="Monotype Sorts" charset="0"/>
              <a:buChar char="v"/>
            </a:pPr>
            <a:r>
              <a:rPr lang="tr-TR" dirty="0" smtClean="0">
                <a:solidFill>
                  <a:srgbClr val="FF0000"/>
                </a:solidFill>
              </a:rPr>
              <a:t>Paylaşılan kilit (Shared lock)</a:t>
            </a:r>
            <a:r>
              <a:rPr lang="tr-TR" dirty="0"/>
              <a:t>:</a:t>
            </a:r>
            <a:r>
              <a:rPr lang="tr-TR" dirty="0" smtClean="0">
                <a:solidFill>
                  <a:srgbClr val="FF0000"/>
                </a:solidFill>
              </a:rPr>
              <a:t> </a:t>
            </a:r>
            <a:r>
              <a:rPr lang="tr-TR" dirty="0" smtClean="0"/>
              <a:t>Başka kullanıcının değiştirme işlemine devam ettiği kaynağın okunmayarak değiştirme işleminin tamamlanmasının beklenmesini, okuma esnasında ise başka kullanıcıların okunan kaynağı değiştirmesinin engellenmesini sağlar. Okuma işlemi biter bitmez kaynak üzerindeki kilit açılır.</a:t>
            </a:r>
          </a:p>
          <a:p>
            <a:pPr marL="742950" lvl="2" indent="-342900">
              <a:buSzPct val="75000"/>
              <a:buFont typeface="Monotype Sorts" charset="0"/>
              <a:buChar char="v"/>
            </a:pPr>
            <a:r>
              <a:rPr lang="tr-TR" dirty="0" smtClean="0">
                <a:solidFill>
                  <a:srgbClr val="FF0000"/>
                </a:solidFill>
              </a:rPr>
              <a:t>Özel kilit (Exclusive lock)</a:t>
            </a:r>
            <a:r>
              <a:rPr lang="tr-TR" dirty="0" smtClean="0"/>
              <a:t>:</a:t>
            </a:r>
            <a:r>
              <a:rPr lang="tr-TR" dirty="0" smtClean="0">
                <a:solidFill>
                  <a:srgbClr val="FF0000"/>
                </a:solidFill>
              </a:rPr>
              <a:t> </a:t>
            </a:r>
            <a:r>
              <a:rPr lang="tr-TR" dirty="0"/>
              <a:t>Başka </a:t>
            </a:r>
            <a:r>
              <a:rPr lang="tr-TR" dirty="0" smtClean="0"/>
              <a:t>kullanıcıların kaynağa okuma veya değiştirme amaçlı erişimini engeller. Başka bir kullanıcının eriştiği kaynağa bu kilidin uygulanabilmesi için ilgili kullanıcının erişimini sonlandırması beklenir.</a:t>
            </a:r>
            <a:endParaRPr lang="tr-TR" dirty="0">
              <a:solidFill>
                <a:srgbClr val="FF0000"/>
              </a:solidFill>
            </a:endParaRPr>
          </a:p>
          <a:p>
            <a:endParaRPr lang="tr-TR" dirty="0"/>
          </a:p>
        </p:txBody>
      </p:sp>
    </p:spTree>
    <p:extLst>
      <p:ext uri="{BB962C8B-B14F-4D97-AF65-F5344CB8AC3E}">
        <p14:creationId xmlns:p14="http://schemas.microsoft.com/office/powerpoint/2010/main" val="3672575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Kilitleme (Lock</a:t>
            </a:r>
            <a:r>
              <a:rPr lang="tr-TR" dirty="0" smtClean="0"/>
              <a:t>)</a:t>
            </a:r>
            <a:endParaRPr lang="tr-TR" dirty="0"/>
          </a:p>
        </p:txBody>
      </p:sp>
      <p:sp>
        <p:nvSpPr>
          <p:cNvPr id="3" name="Content Placeholder 2"/>
          <p:cNvSpPr>
            <a:spLocks noGrp="1"/>
          </p:cNvSpPr>
          <p:nvPr>
            <p:ph idx="1"/>
          </p:nvPr>
        </p:nvSpPr>
        <p:spPr>
          <a:xfrm>
            <a:off x="838200" y="1196752"/>
            <a:ext cx="7772400" cy="5400600"/>
          </a:xfrm>
        </p:spPr>
        <p:txBody>
          <a:bodyPr/>
          <a:lstStyle/>
          <a:p>
            <a:pPr marL="342900" lvl="1" indent="-342900">
              <a:buSzPct val="75000"/>
              <a:buFont typeface="Monotype Sorts" charset="0"/>
              <a:buChar char="v"/>
            </a:pPr>
            <a:r>
              <a:rPr lang="tr-TR" sz="2000" dirty="0" smtClean="0">
                <a:solidFill>
                  <a:srgbClr val="FF0000"/>
                </a:solidFill>
              </a:rPr>
              <a:t>İki aşamalı kilitleme prokolü (Two-phase locking protocol)</a:t>
            </a:r>
            <a:r>
              <a:rPr lang="tr-TR" sz="2000" dirty="0" smtClean="0"/>
              <a:t>: İşlemlerin kilitleme taleplerini sisteme bildirilmesini koordine etmek amacıyla geliştirilen ve yaygın kullanılan bir protokoldür.</a:t>
            </a:r>
          </a:p>
          <a:p>
            <a:pPr marL="342900" lvl="1" indent="-342900">
              <a:buSzPct val="75000"/>
              <a:buFont typeface="Monotype Sorts" charset="0"/>
              <a:buChar char="v"/>
            </a:pPr>
            <a:r>
              <a:rPr lang="tr-TR" sz="2000" dirty="0" smtClean="0"/>
              <a:t>Bu protokole göre herhangi bir işlemin nesneleri kilitlemesi ve kilitlerini açması iki aşamada seri olarak yapılır:</a:t>
            </a:r>
          </a:p>
          <a:p>
            <a:pPr marL="742950" lvl="2" indent="-342900">
              <a:buSzPct val="75000"/>
              <a:buFont typeface="Monotype Sorts" charset="0"/>
              <a:buChar char="v"/>
            </a:pPr>
            <a:r>
              <a:rPr lang="tr-TR" sz="1800" dirty="0" smtClean="0">
                <a:solidFill>
                  <a:srgbClr val="FF0000"/>
                </a:solidFill>
              </a:rPr>
              <a:t>Genişleme aşaması (Expending phase)</a:t>
            </a:r>
            <a:r>
              <a:rPr lang="tr-TR" sz="1800" dirty="0" smtClean="0"/>
              <a:t>: Sadece nesne kilitlemesine izin verilirken hiçbir kilit serbest bırakılmaz. Bu aşamanın tamamlanmasıyla işlemin tüm verileri temin ettiği sonucuna varılır.</a:t>
            </a:r>
          </a:p>
          <a:p>
            <a:pPr marL="742950" lvl="2" indent="-342900">
              <a:buSzPct val="75000"/>
              <a:buFont typeface="Monotype Sorts" charset="0"/>
              <a:buChar char="v"/>
            </a:pPr>
            <a:r>
              <a:rPr lang="tr-TR" sz="1800" dirty="0" smtClean="0">
                <a:solidFill>
                  <a:srgbClr val="FF0000"/>
                </a:solidFill>
              </a:rPr>
              <a:t>Daralma aşaması (Shrinking phase): </a:t>
            </a:r>
            <a:r>
              <a:rPr lang="tr-TR" sz="1800" dirty="0" smtClean="0"/>
              <a:t>Sadeceler nesneler serbest bırakılırken hiçbir yeni kilit talebinde bulunulmaz. Bu aşamanın da bitmesiyle işlemin artık veri modifikasyonu yapmayacağı anlaşılır.</a:t>
            </a:r>
          </a:p>
          <a:p>
            <a:pPr marL="342900" lvl="1" indent="-342900">
              <a:buSzPct val="75000"/>
              <a:buFont typeface="Monotype Sorts" charset="0"/>
              <a:buChar char="v"/>
            </a:pPr>
            <a:r>
              <a:rPr lang="tr-TR" sz="2000" dirty="0" smtClean="0"/>
              <a:t>İki aşamalı kilitleme protokolü ile güncelleme problemleri zamanında tespit </a:t>
            </a:r>
            <a:r>
              <a:rPr lang="tr-TR" sz="2000" dirty="0" smtClean="0"/>
              <a:t>edilerek </a:t>
            </a:r>
            <a:r>
              <a:rPr lang="tr-TR" sz="2000" dirty="0" smtClean="0">
                <a:solidFill>
                  <a:srgbClr val="FF0000"/>
                </a:solidFill>
              </a:rPr>
              <a:t>geri alma (Rollback) </a:t>
            </a:r>
            <a:r>
              <a:rPr lang="tr-TR" sz="2000" dirty="0" smtClean="0"/>
              <a:t>işlemi uygulanabilir.</a:t>
            </a:r>
          </a:p>
          <a:p>
            <a:pPr marL="342900" lvl="1" indent="-342900">
              <a:buSzPct val="75000"/>
              <a:buFont typeface="Monotype Sorts" charset="0"/>
              <a:buChar char="v"/>
            </a:pPr>
            <a:r>
              <a:rPr lang="tr-TR" sz="2000" dirty="0" smtClean="0">
                <a:solidFill>
                  <a:srgbClr val="FF0000"/>
                </a:solidFill>
              </a:rPr>
              <a:t>Ölü kilit (Dead lock)</a:t>
            </a:r>
            <a:endParaRPr lang="tr-TR" sz="2000" dirty="0">
              <a:solidFill>
                <a:srgbClr val="FF0000"/>
              </a:solidFill>
            </a:endParaRPr>
          </a:p>
        </p:txBody>
      </p:sp>
    </p:spTree>
    <p:extLst>
      <p:ext uri="{BB962C8B-B14F-4D97-AF65-F5344CB8AC3E}">
        <p14:creationId xmlns:p14="http://schemas.microsoft.com/office/powerpoint/2010/main" val="213129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dirty="0"/>
              <a:t>Zaman damgaları (Timestamps</a:t>
            </a:r>
            <a:r>
              <a:rPr lang="tr-TR" dirty="0" smtClean="0"/>
              <a:t>)</a:t>
            </a:r>
            <a:endParaRPr lang="tr-TR" dirty="0"/>
          </a:p>
        </p:txBody>
      </p:sp>
      <p:sp>
        <p:nvSpPr>
          <p:cNvPr id="3" name="Content Placeholder 2"/>
          <p:cNvSpPr>
            <a:spLocks noGrp="1"/>
          </p:cNvSpPr>
          <p:nvPr>
            <p:ph idx="1"/>
          </p:nvPr>
        </p:nvSpPr>
        <p:spPr/>
        <p:txBody>
          <a:bodyPr/>
          <a:lstStyle/>
          <a:p>
            <a:r>
              <a:rPr lang="tr-TR" sz="2200" dirty="0"/>
              <a:t>Zaman damgaları </a:t>
            </a:r>
            <a:r>
              <a:rPr lang="tr-TR" sz="2200" dirty="0" smtClean="0"/>
              <a:t>ile yapılan eşzaman kontrolünde ölü kilit oluşmaz.</a:t>
            </a:r>
          </a:p>
          <a:p>
            <a:r>
              <a:rPr lang="tr-TR" sz="2200" dirty="0" smtClean="0"/>
              <a:t>Değiştirilecek kaynağın okunma ve yazılma zamanları işaretlenerek eşzaman kontrolü yapılır.</a:t>
            </a:r>
          </a:p>
          <a:p>
            <a:r>
              <a:rPr lang="tr-TR" sz="2200" dirty="0" smtClean="0"/>
              <a:t>İşaretlemede kullanılan zaman damgalarının değerleri birbirinden farklı olup değeri büyük olan küçük olandan sonra üretilir.</a:t>
            </a:r>
          </a:p>
          <a:p>
            <a:r>
              <a:rPr lang="tr-TR" sz="2200" dirty="0" smtClean="0"/>
              <a:t>Erişilmek istenen her bir nesnenin okunma ve yazılma olmak üzere iki farklı zaman damgası değeri vardır. </a:t>
            </a:r>
          </a:p>
          <a:p>
            <a:r>
              <a:rPr lang="tr-TR" sz="2200" dirty="0" smtClean="0"/>
              <a:t>Veritabanında çalıştırılan her bir işlem için bir zaman damgası üretilir.</a:t>
            </a:r>
            <a:endParaRPr lang="tr-TR" sz="2200" dirty="0"/>
          </a:p>
          <a:p>
            <a:endParaRPr lang="tr-TR" dirty="0"/>
          </a:p>
        </p:txBody>
      </p:sp>
    </p:spTree>
    <p:extLst>
      <p:ext uri="{BB962C8B-B14F-4D97-AF65-F5344CB8AC3E}">
        <p14:creationId xmlns:p14="http://schemas.microsoft.com/office/powerpoint/2010/main" val="175053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419100"/>
            <a:ext cx="8534400" cy="1104900"/>
          </a:xfrm>
          <a:noFill/>
          <a:ln/>
        </p:spPr>
        <p:txBody>
          <a:bodyPr/>
          <a:lstStyle/>
          <a:p>
            <a:r>
              <a:rPr lang="tr-TR" altLang="tr-TR" sz="3600"/>
              <a:t>Transaction: An Execution of a DB Program</a:t>
            </a:r>
          </a:p>
        </p:txBody>
      </p:sp>
      <p:sp>
        <p:nvSpPr>
          <p:cNvPr id="21507" name="Rectangle 3"/>
          <p:cNvSpPr>
            <a:spLocks noGrp="1" noChangeArrowheads="1"/>
          </p:cNvSpPr>
          <p:nvPr>
            <p:ph type="body" idx="1"/>
          </p:nvPr>
        </p:nvSpPr>
        <p:spPr>
          <a:xfrm>
            <a:off x="533400" y="1371600"/>
            <a:ext cx="8305800" cy="4876800"/>
          </a:xfrm>
          <a:noFill/>
          <a:ln/>
        </p:spPr>
        <p:txBody>
          <a:bodyPr/>
          <a:lstStyle/>
          <a:p>
            <a:r>
              <a:rPr lang="tr-TR" altLang="tr-TR" dirty="0"/>
              <a:t>Key concept is </a:t>
            </a:r>
            <a:r>
              <a:rPr lang="tr-TR" altLang="tr-TR" i="1" u="sng" dirty="0">
                <a:solidFill>
                  <a:schemeClr val="accent2"/>
                </a:solidFill>
              </a:rPr>
              <a:t>transaction</a:t>
            </a:r>
            <a:r>
              <a:rPr lang="tr-TR" altLang="tr-TR" dirty="0">
                <a:solidFill>
                  <a:schemeClr val="accent2"/>
                </a:solidFill>
              </a:rPr>
              <a:t>, </a:t>
            </a:r>
            <a:r>
              <a:rPr lang="tr-TR" altLang="tr-TR" dirty="0"/>
              <a:t>which is an </a:t>
            </a:r>
            <a:r>
              <a:rPr lang="tr-TR" altLang="tr-TR" i="1" dirty="0">
                <a:solidFill>
                  <a:schemeClr val="folHlink"/>
                </a:solidFill>
              </a:rPr>
              <a:t>atomic</a:t>
            </a:r>
            <a:r>
              <a:rPr lang="tr-TR" altLang="tr-TR" dirty="0">
                <a:solidFill>
                  <a:schemeClr val="folHlink"/>
                </a:solidFill>
              </a:rPr>
              <a:t> </a:t>
            </a:r>
            <a:r>
              <a:rPr lang="tr-TR" altLang="tr-TR" dirty="0"/>
              <a:t>sequence of database actions (reads/writes).</a:t>
            </a:r>
          </a:p>
          <a:p>
            <a:r>
              <a:rPr lang="tr-TR" altLang="tr-TR" dirty="0"/>
              <a:t>Each transaction, executed completely, must leave the DB in a </a:t>
            </a:r>
            <a:r>
              <a:rPr lang="tr-TR" altLang="tr-TR" i="1" u="sng" dirty="0">
                <a:solidFill>
                  <a:srgbClr val="FC0128"/>
                </a:solidFill>
              </a:rPr>
              <a:t>consistent state</a:t>
            </a:r>
            <a:r>
              <a:rPr lang="tr-TR" altLang="tr-TR" i="1" dirty="0">
                <a:solidFill>
                  <a:srgbClr val="FC0128"/>
                </a:solidFill>
              </a:rPr>
              <a:t> </a:t>
            </a:r>
            <a:r>
              <a:rPr lang="tr-TR" altLang="tr-TR" dirty="0"/>
              <a:t>if DB is consistent when the transaction begins.</a:t>
            </a:r>
          </a:p>
          <a:p>
            <a:pPr lvl="1">
              <a:buSzPct val="75000"/>
            </a:pPr>
            <a:r>
              <a:rPr lang="tr-TR" altLang="tr-TR" dirty="0"/>
              <a:t>Users can specify some simple </a:t>
            </a:r>
            <a:r>
              <a:rPr lang="tr-TR" altLang="tr-TR" i="1" u="sng" dirty="0">
                <a:solidFill>
                  <a:srgbClr val="FC0128"/>
                </a:solidFill>
              </a:rPr>
              <a:t>integrity constraints</a:t>
            </a:r>
            <a:r>
              <a:rPr lang="tr-TR" altLang="tr-TR" i="1" dirty="0">
                <a:solidFill>
                  <a:srgbClr val="FC0128"/>
                </a:solidFill>
              </a:rPr>
              <a:t> </a:t>
            </a:r>
            <a:r>
              <a:rPr lang="tr-TR" altLang="tr-TR" dirty="0"/>
              <a:t>on the data, and the DBMS will enforce these constraints.</a:t>
            </a:r>
          </a:p>
          <a:p>
            <a:pPr lvl="1">
              <a:buSzPct val="75000"/>
            </a:pPr>
            <a:r>
              <a:rPr lang="tr-TR" altLang="tr-TR" dirty="0"/>
              <a:t>Beyond this, the DBMS does not really understand the semantics of the data.  (e.g., it does not understand how the interest on a bank account is computed).</a:t>
            </a:r>
          </a:p>
          <a:p>
            <a:pPr lvl="1">
              <a:buSzPct val="75000"/>
            </a:pPr>
            <a:r>
              <a:rPr lang="tr-TR" altLang="tr-TR" dirty="0"/>
              <a:t>Thus, ensuring that a transaction (run alone) preserves consistency is ultimately the </a:t>
            </a:r>
            <a:r>
              <a:rPr lang="tr-TR" altLang="tr-TR" dirty="0">
                <a:solidFill>
                  <a:schemeClr val="folHlink"/>
                </a:solidFill>
              </a:rPr>
              <a:t>user’s</a:t>
            </a:r>
            <a:r>
              <a:rPr lang="tr-TR" altLang="tr-TR" dirty="0"/>
              <a:t> responsibility!</a:t>
            </a: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419100"/>
            <a:ext cx="8534400" cy="1104900"/>
          </a:xfrm>
          <a:noFill/>
          <a:ln/>
        </p:spPr>
        <p:txBody>
          <a:bodyPr/>
          <a:lstStyle/>
          <a:p>
            <a:r>
              <a:rPr lang="tr-TR" altLang="tr-TR" sz="3600" dirty="0" smtClean="0"/>
              <a:t>İşlem (Transaction)</a:t>
            </a:r>
            <a:endParaRPr lang="tr-TR" altLang="tr-TR" sz="3600" dirty="0"/>
          </a:p>
        </p:txBody>
      </p:sp>
      <p:sp>
        <p:nvSpPr>
          <p:cNvPr id="21507" name="Rectangle 3"/>
          <p:cNvSpPr>
            <a:spLocks noGrp="1" noChangeArrowheads="1"/>
          </p:cNvSpPr>
          <p:nvPr>
            <p:ph type="body" idx="1"/>
          </p:nvPr>
        </p:nvSpPr>
        <p:spPr>
          <a:xfrm>
            <a:off x="533400" y="1371600"/>
            <a:ext cx="8305800" cy="4876800"/>
          </a:xfrm>
          <a:noFill/>
          <a:ln/>
        </p:spPr>
        <p:txBody>
          <a:bodyPr/>
          <a:lstStyle/>
          <a:p>
            <a:r>
              <a:rPr lang="tr-TR" altLang="tr-TR" dirty="0" smtClean="0"/>
              <a:t>VTYS’deki işlemler ACID denilen dört temel özelliği sağlamalıdır.</a:t>
            </a:r>
          </a:p>
          <a:p>
            <a:pPr lvl="1"/>
            <a:r>
              <a:rPr lang="tr-TR" altLang="tr-TR" dirty="0" smtClean="0"/>
              <a:t>Bölünmezlik (</a:t>
            </a:r>
            <a:r>
              <a:rPr lang="tr-TR" altLang="tr-TR" b="1" dirty="0" smtClean="0"/>
              <a:t>A</a:t>
            </a:r>
            <a:r>
              <a:rPr lang="tr-TR" altLang="tr-TR" dirty="0" smtClean="0"/>
              <a:t>tomicity)</a:t>
            </a:r>
          </a:p>
          <a:p>
            <a:pPr lvl="1"/>
            <a:r>
              <a:rPr lang="tr-TR" altLang="tr-TR" dirty="0" smtClean="0"/>
              <a:t>Tutarlılık (</a:t>
            </a:r>
            <a:r>
              <a:rPr lang="tr-TR" altLang="tr-TR" b="1" dirty="0" smtClean="0"/>
              <a:t>C</a:t>
            </a:r>
            <a:r>
              <a:rPr lang="tr-TR" altLang="tr-TR" dirty="0" smtClean="0"/>
              <a:t>onsistency)</a:t>
            </a:r>
          </a:p>
          <a:p>
            <a:pPr lvl="1"/>
            <a:r>
              <a:rPr lang="tr-TR" altLang="tr-TR" dirty="0" smtClean="0"/>
              <a:t>İzolasyon (</a:t>
            </a:r>
            <a:r>
              <a:rPr lang="tr-TR" altLang="tr-TR" b="1" dirty="0" smtClean="0"/>
              <a:t>I</a:t>
            </a:r>
            <a:r>
              <a:rPr lang="tr-TR" altLang="tr-TR" dirty="0" smtClean="0"/>
              <a:t>solation)</a:t>
            </a:r>
          </a:p>
          <a:p>
            <a:pPr lvl="1"/>
            <a:r>
              <a:rPr lang="tr-TR" altLang="tr-TR" dirty="0" smtClean="0"/>
              <a:t>Devamlılık-Kalıcılık (</a:t>
            </a:r>
            <a:r>
              <a:rPr lang="tr-TR" altLang="tr-TR" b="1" dirty="0" smtClean="0"/>
              <a:t>D</a:t>
            </a:r>
            <a:r>
              <a:rPr lang="tr-TR" altLang="tr-TR" dirty="0" smtClean="0"/>
              <a:t>urability)	 </a:t>
            </a:r>
            <a:endParaRPr lang="tr-TR" altLang="tr-TR" dirty="0"/>
          </a:p>
        </p:txBody>
      </p:sp>
    </p:spTree>
    <p:extLst>
      <p:ext uri="{BB962C8B-B14F-4D97-AF65-F5344CB8AC3E}">
        <p14:creationId xmlns:p14="http://schemas.microsoft.com/office/powerpoint/2010/main" val="1926144044"/>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tr-TR" altLang="tr-TR" sz="3600"/>
              <a:t>Scheduling Concurrent Transactions</a:t>
            </a:r>
          </a:p>
        </p:txBody>
      </p:sp>
      <p:sp>
        <p:nvSpPr>
          <p:cNvPr id="23555" name="Rectangle 3"/>
          <p:cNvSpPr>
            <a:spLocks noGrp="1" noChangeArrowheads="1"/>
          </p:cNvSpPr>
          <p:nvPr>
            <p:ph type="body" idx="1"/>
          </p:nvPr>
        </p:nvSpPr>
        <p:spPr>
          <a:xfrm>
            <a:off x="304800" y="1600200"/>
            <a:ext cx="8610600" cy="4876800"/>
          </a:xfrm>
          <a:noFill/>
          <a:ln/>
        </p:spPr>
        <p:txBody>
          <a:bodyPr/>
          <a:lstStyle/>
          <a:p>
            <a:r>
              <a:rPr lang="tr-TR" altLang="tr-TR" dirty="0"/>
              <a:t>DBMS ensures that execution of {T1, ... , Tn} is equivalent to some </a:t>
            </a:r>
            <a:r>
              <a:rPr lang="tr-TR" altLang="tr-TR" i="1" u="sng" dirty="0">
                <a:solidFill>
                  <a:srgbClr val="FC0128"/>
                </a:solidFill>
              </a:rPr>
              <a:t>serial</a:t>
            </a:r>
            <a:r>
              <a:rPr lang="tr-TR" altLang="tr-TR" dirty="0"/>
              <a:t> execution T1’ ... Tn’.</a:t>
            </a:r>
          </a:p>
          <a:p>
            <a:pPr lvl="1">
              <a:buSzPct val="75000"/>
            </a:pPr>
            <a:r>
              <a:rPr lang="tr-TR" altLang="tr-TR" dirty="0"/>
              <a:t>Before reading/writing an object, a transaction requests a lock on the object, and waits till the DBMS gives it the lock.  All locks are released at the end of the transaction.  </a:t>
            </a:r>
            <a:r>
              <a:rPr lang="tr-TR" altLang="tr-TR" dirty="0">
                <a:solidFill>
                  <a:srgbClr val="FC0128"/>
                </a:solidFill>
              </a:rPr>
              <a:t>(</a:t>
            </a:r>
            <a:r>
              <a:rPr lang="tr-TR" altLang="tr-TR" u="sng" dirty="0">
                <a:solidFill>
                  <a:srgbClr val="FC0128"/>
                </a:solidFill>
              </a:rPr>
              <a:t>Strict 2PL</a:t>
            </a:r>
            <a:r>
              <a:rPr lang="tr-TR" altLang="tr-TR" dirty="0">
                <a:solidFill>
                  <a:srgbClr val="FC0128"/>
                </a:solidFill>
              </a:rPr>
              <a:t> locking protocol.)</a:t>
            </a:r>
          </a:p>
          <a:p>
            <a:pPr lvl="1">
              <a:buSzPct val="75000"/>
            </a:pPr>
            <a:r>
              <a:rPr lang="tr-TR" altLang="tr-TR" dirty="0">
                <a:solidFill>
                  <a:srgbClr val="FC0128"/>
                </a:solidFill>
              </a:rPr>
              <a:t>Idea: </a:t>
            </a:r>
            <a:r>
              <a:rPr lang="tr-TR" altLang="tr-TR" dirty="0"/>
              <a:t>If an action of Ti (say, writing X) affects Tj (which perhaps reads X), one of them, say Ti, will obtain the lock on X first and Tj is forced to wait until Ti completes; this effectively orders the transactions.</a:t>
            </a:r>
          </a:p>
          <a:p>
            <a:pPr lvl="1">
              <a:buSzPct val="75000"/>
            </a:pPr>
            <a:r>
              <a:rPr lang="tr-TR" altLang="tr-TR" dirty="0"/>
              <a:t>What if Tj already has a lock on Y and Ti later requests a lock on Y? </a:t>
            </a:r>
            <a:r>
              <a:rPr lang="tr-TR" altLang="tr-TR" dirty="0">
                <a:solidFill>
                  <a:srgbClr val="FC0128"/>
                </a:solidFill>
              </a:rPr>
              <a:t>(</a:t>
            </a:r>
            <a:r>
              <a:rPr lang="tr-TR" altLang="tr-TR" u="sng" dirty="0">
                <a:solidFill>
                  <a:srgbClr val="FC0128"/>
                </a:solidFill>
              </a:rPr>
              <a:t>Deadlock</a:t>
            </a:r>
            <a:r>
              <a:rPr lang="tr-TR" altLang="tr-TR" dirty="0">
                <a:solidFill>
                  <a:srgbClr val="FC0128"/>
                </a:solidFill>
              </a:rPr>
              <a:t>!) </a:t>
            </a:r>
            <a:r>
              <a:rPr lang="tr-TR" altLang="tr-TR" dirty="0"/>
              <a:t>Ti or Tj is </a:t>
            </a:r>
            <a:r>
              <a:rPr lang="tr-TR" altLang="tr-TR" u="sng" dirty="0">
                <a:solidFill>
                  <a:srgbClr val="FC0128"/>
                </a:solidFill>
              </a:rPr>
              <a:t>aborted</a:t>
            </a:r>
            <a:r>
              <a:rPr lang="tr-TR" altLang="tr-TR" dirty="0">
                <a:solidFill>
                  <a:srgbClr val="FC0128"/>
                </a:solidFill>
              </a:rPr>
              <a:t> </a:t>
            </a:r>
            <a:r>
              <a:rPr lang="tr-TR" altLang="tr-TR" dirty="0"/>
              <a:t>and restarted! </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62000" y="419100"/>
            <a:ext cx="7772400" cy="1104900"/>
          </a:xfrm>
          <a:noFill/>
          <a:ln/>
        </p:spPr>
        <p:txBody>
          <a:bodyPr/>
          <a:lstStyle/>
          <a:p>
            <a:r>
              <a:rPr lang="tr-TR" altLang="tr-TR"/>
              <a:t>Ensuring Atomicity</a:t>
            </a:r>
          </a:p>
        </p:txBody>
      </p:sp>
      <p:sp>
        <p:nvSpPr>
          <p:cNvPr id="25603" name="Rectangle 3"/>
          <p:cNvSpPr>
            <a:spLocks noGrp="1" noChangeArrowheads="1"/>
          </p:cNvSpPr>
          <p:nvPr>
            <p:ph type="body" idx="1"/>
          </p:nvPr>
        </p:nvSpPr>
        <p:spPr>
          <a:xfrm>
            <a:off x="228600" y="1752600"/>
            <a:ext cx="8610600" cy="4876800"/>
          </a:xfrm>
          <a:noFill/>
          <a:ln/>
        </p:spPr>
        <p:txBody>
          <a:bodyPr/>
          <a:lstStyle/>
          <a:p>
            <a:pPr>
              <a:lnSpc>
                <a:spcPct val="90000"/>
              </a:lnSpc>
            </a:pPr>
            <a:r>
              <a:rPr lang="tr-TR" altLang="tr-TR" dirty="0"/>
              <a:t>DBMS ensures </a:t>
            </a:r>
            <a:r>
              <a:rPr lang="tr-TR" altLang="tr-TR" i="1" dirty="0">
                <a:solidFill>
                  <a:srgbClr val="FC0128"/>
                </a:solidFill>
              </a:rPr>
              <a:t>atomicity</a:t>
            </a:r>
            <a:r>
              <a:rPr lang="tr-TR" altLang="tr-TR" i="1" dirty="0"/>
              <a:t> </a:t>
            </a:r>
            <a:r>
              <a:rPr lang="tr-TR" altLang="tr-TR" dirty="0"/>
              <a:t>(all-or-nothing property) even if system crashes in the middle of a Xact.</a:t>
            </a:r>
          </a:p>
          <a:p>
            <a:pPr>
              <a:lnSpc>
                <a:spcPct val="90000"/>
              </a:lnSpc>
            </a:pPr>
            <a:r>
              <a:rPr lang="tr-TR" altLang="tr-TR" dirty="0">
                <a:solidFill>
                  <a:srgbClr val="FC0128"/>
                </a:solidFill>
              </a:rPr>
              <a:t>Idea: </a:t>
            </a:r>
            <a:r>
              <a:rPr lang="tr-TR" altLang="tr-TR" dirty="0"/>
              <a:t>Keep a </a:t>
            </a:r>
            <a:r>
              <a:rPr lang="tr-TR" altLang="tr-TR" i="1" u="sng" dirty="0">
                <a:solidFill>
                  <a:srgbClr val="FC0128"/>
                </a:solidFill>
              </a:rPr>
              <a:t>log</a:t>
            </a:r>
            <a:r>
              <a:rPr lang="tr-TR" altLang="tr-TR" dirty="0">
                <a:solidFill>
                  <a:srgbClr val="FC0128"/>
                </a:solidFill>
              </a:rPr>
              <a:t> </a:t>
            </a:r>
            <a:r>
              <a:rPr lang="tr-TR" altLang="tr-TR" dirty="0"/>
              <a:t>(history) of all actions carried out by the DBMS while executing a set of Xacts:</a:t>
            </a:r>
          </a:p>
          <a:p>
            <a:pPr lvl="1">
              <a:lnSpc>
                <a:spcPct val="90000"/>
              </a:lnSpc>
              <a:buSzPct val="75000"/>
            </a:pPr>
            <a:r>
              <a:rPr lang="tr-TR" altLang="tr-TR" dirty="0">
                <a:solidFill>
                  <a:srgbClr val="FC0128"/>
                </a:solidFill>
              </a:rPr>
              <a:t>Before</a:t>
            </a:r>
            <a:r>
              <a:rPr lang="tr-TR" altLang="tr-TR" dirty="0"/>
              <a:t> a change is made to the database, the corresponding log entry is forced to a safe location.  (</a:t>
            </a:r>
            <a:r>
              <a:rPr lang="tr-TR" altLang="tr-TR" i="1" u="sng" dirty="0">
                <a:solidFill>
                  <a:srgbClr val="FC0128"/>
                </a:solidFill>
              </a:rPr>
              <a:t>WAL(write ahead log) protocol</a:t>
            </a:r>
            <a:r>
              <a:rPr lang="tr-TR" altLang="tr-TR" dirty="0"/>
              <a:t>; OS support for this is often inadequate.)</a:t>
            </a:r>
          </a:p>
          <a:p>
            <a:pPr lvl="1">
              <a:lnSpc>
                <a:spcPct val="90000"/>
              </a:lnSpc>
              <a:buSzPct val="75000"/>
            </a:pPr>
            <a:r>
              <a:rPr lang="tr-TR" altLang="tr-TR" dirty="0"/>
              <a:t>After a crash, the effects of partially executed transactions are </a:t>
            </a:r>
            <a:r>
              <a:rPr lang="tr-TR" altLang="tr-TR" i="1" u="sng" dirty="0">
                <a:solidFill>
                  <a:srgbClr val="FC0128"/>
                </a:solidFill>
              </a:rPr>
              <a:t>undone</a:t>
            </a:r>
            <a:r>
              <a:rPr lang="tr-TR" altLang="tr-TR" dirty="0"/>
              <a:t> using the log. (Thanks to WAL, if log entry wasn’t saved before the crash, corresponding change was not applied to database!)</a:t>
            </a: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2" name="Rectangle 4"/>
          <p:cNvSpPr>
            <a:spLocks noGrp="1" noChangeArrowheads="1"/>
          </p:cNvSpPr>
          <p:nvPr>
            <p:ph type="title"/>
          </p:nvPr>
        </p:nvSpPr>
        <p:spPr>
          <a:noFill/>
          <a:ln/>
        </p:spPr>
        <p:txBody>
          <a:bodyPr/>
          <a:lstStyle/>
          <a:p>
            <a:r>
              <a:rPr lang="tr-TR" altLang="tr-TR"/>
              <a:t>The Log</a:t>
            </a:r>
          </a:p>
        </p:txBody>
      </p:sp>
      <p:sp>
        <p:nvSpPr>
          <p:cNvPr id="27653" name="Rectangle 5"/>
          <p:cNvSpPr>
            <a:spLocks noGrp="1" noChangeArrowheads="1"/>
          </p:cNvSpPr>
          <p:nvPr>
            <p:ph type="body" idx="1"/>
          </p:nvPr>
        </p:nvSpPr>
        <p:spPr>
          <a:xfrm>
            <a:off x="0" y="1676400"/>
            <a:ext cx="9067800" cy="4800600"/>
          </a:xfrm>
          <a:noFill/>
          <a:ln/>
        </p:spPr>
        <p:txBody>
          <a:bodyPr/>
          <a:lstStyle/>
          <a:p>
            <a:r>
              <a:rPr lang="tr-TR" altLang="tr-TR" dirty="0"/>
              <a:t>The following actions are recorded in the log:</a:t>
            </a:r>
          </a:p>
          <a:p>
            <a:pPr lvl="1">
              <a:buSzPct val="75000"/>
            </a:pPr>
            <a:r>
              <a:rPr lang="tr-TR" altLang="tr-TR" i="1" dirty="0">
                <a:solidFill>
                  <a:schemeClr val="accent2"/>
                </a:solidFill>
              </a:rPr>
              <a:t>Ti writes an object</a:t>
            </a:r>
            <a:r>
              <a:rPr lang="tr-TR" altLang="tr-TR" dirty="0">
                <a:solidFill>
                  <a:schemeClr val="accent2"/>
                </a:solidFill>
              </a:rPr>
              <a:t>:  </a:t>
            </a:r>
            <a:r>
              <a:rPr lang="tr-TR" altLang="tr-TR" dirty="0"/>
              <a:t>the old value and the new value.</a:t>
            </a:r>
          </a:p>
          <a:p>
            <a:pPr marL="914400" lvl="2" indent="0">
              <a:buNone/>
            </a:pPr>
            <a:r>
              <a:rPr lang="tr-TR" altLang="tr-TR" dirty="0"/>
              <a:t>Log record must go to disk </a:t>
            </a:r>
            <a:r>
              <a:rPr lang="tr-TR" altLang="tr-TR" i="1" u="sng" dirty="0">
                <a:solidFill>
                  <a:schemeClr val="accent2"/>
                </a:solidFill>
              </a:rPr>
              <a:t>before</a:t>
            </a:r>
            <a:r>
              <a:rPr lang="tr-TR" altLang="tr-TR" dirty="0">
                <a:solidFill>
                  <a:schemeClr val="accent2"/>
                </a:solidFill>
              </a:rPr>
              <a:t> </a:t>
            </a:r>
            <a:r>
              <a:rPr lang="tr-TR" altLang="tr-TR" dirty="0"/>
              <a:t>the changed page!</a:t>
            </a:r>
          </a:p>
          <a:p>
            <a:pPr lvl="1">
              <a:buSzPct val="75000"/>
            </a:pPr>
            <a:r>
              <a:rPr lang="tr-TR" altLang="tr-TR" i="1" dirty="0">
                <a:solidFill>
                  <a:schemeClr val="accent2"/>
                </a:solidFill>
              </a:rPr>
              <a:t>Ti commits/aborts</a:t>
            </a:r>
            <a:r>
              <a:rPr lang="tr-TR" altLang="tr-TR" dirty="0">
                <a:solidFill>
                  <a:schemeClr val="accent2"/>
                </a:solidFill>
              </a:rPr>
              <a:t>:  </a:t>
            </a:r>
            <a:r>
              <a:rPr lang="tr-TR" altLang="tr-TR" dirty="0"/>
              <a:t>a log record indicating this action.</a:t>
            </a:r>
          </a:p>
          <a:p>
            <a:r>
              <a:rPr lang="tr-TR" altLang="tr-TR" dirty="0"/>
              <a:t>Log records chained together by Xact id, so it’s easy to undo a specific Xact (e.g., to resolve a deadlock).</a:t>
            </a:r>
          </a:p>
          <a:p>
            <a:r>
              <a:rPr lang="tr-TR" altLang="tr-TR" dirty="0"/>
              <a:t>Log is often </a:t>
            </a:r>
            <a:r>
              <a:rPr lang="tr-TR" altLang="tr-TR" i="1" dirty="0"/>
              <a:t>duplexed </a:t>
            </a:r>
            <a:r>
              <a:rPr lang="tr-TR" altLang="tr-TR" dirty="0"/>
              <a:t>and </a:t>
            </a:r>
            <a:r>
              <a:rPr lang="tr-TR" altLang="tr-TR" i="1" dirty="0"/>
              <a:t>archived</a:t>
            </a:r>
            <a:r>
              <a:rPr lang="tr-TR" altLang="tr-TR" dirty="0"/>
              <a:t> on “stable” storage.</a:t>
            </a:r>
          </a:p>
          <a:p>
            <a:r>
              <a:rPr lang="tr-TR" altLang="tr-TR" dirty="0"/>
              <a:t>All log related activities (and in fact, all CC related activities such as lock/unlock, dealing with deadlocks etc.) are handled transparently by the DBMS.</a:t>
            </a:r>
          </a:p>
        </p:txBody>
      </p:sp>
      <p:graphicFrame>
        <p:nvGraphicFramePr>
          <p:cNvPr id="27654" name="Object 6">
            <a:hlinkClick r:id="" action="ppaction://ole?verb=0"/>
          </p:cNvPr>
          <p:cNvGraphicFramePr>
            <a:graphicFrameLocks/>
          </p:cNvGraphicFramePr>
          <p:nvPr/>
        </p:nvGraphicFramePr>
        <p:xfrm>
          <a:off x="4859338" y="395288"/>
          <a:ext cx="3313112" cy="1147762"/>
        </p:xfrm>
        <a:graphic>
          <a:graphicData uri="http://schemas.openxmlformats.org/presentationml/2006/ole">
            <mc:AlternateContent xmlns:mc="http://schemas.openxmlformats.org/markup-compatibility/2006">
              <mc:Choice xmlns:v="urn:schemas-microsoft-com:vml" Requires="v">
                <p:oleObj spid="_x0000_s27706" name="Clip" r:id="rId4" imgW="3311280" imgH="1145880" progId="MS_ClipArt_Gallery.5">
                  <p:embed/>
                </p:oleObj>
              </mc:Choice>
              <mc:Fallback>
                <p:oleObj name="Clip" r:id="rId4" imgW="3311280" imgH="1145880" progId="MS_ClipArt_Gallery.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95288"/>
                        <a:ext cx="3313112"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69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9700" name="Rectangle 4"/>
          <p:cNvSpPr>
            <a:spLocks noGrp="1" noChangeArrowheads="1"/>
          </p:cNvSpPr>
          <p:nvPr>
            <p:ph type="title"/>
          </p:nvPr>
        </p:nvSpPr>
        <p:spPr>
          <a:noFill/>
          <a:ln/>
        </p:spPr>
        <p:txBody>
          <a:bodyPr/>
          <a:lstStyle/>
          <a:p>
            <a:r>
              <a:rPr lang="tr-TR" altLang="tr-TR"/>
              <a:t>Databases make these folks happy ...</a:t>
            </a:r>
          </a:p>
        </p:txBody>
      </p:sp>
      <p:sp>
        <p:nvSpPr>
          <p:cNvPr id="29701" name="Rectangle 5"/>
          <p:cNvSpPr>
            <a:spLocks noGrp="1" noChangeArrowheads="1"/>
          </p:cNvSpPr>
          <p:nvPr>
            <p:ph type="body" idx="1"/>
          </p:nvPr>
        </p:nvSpPr>
        <p:spPr>
          <a:noFill/>
          <a:ln/>
        </p:spPr>
        <p:txBody>
          <a:bodyPr/>
          <a:lstStyle/>
          <a:p>
            <a:r>
              <a:rPr lang="tr-TR" altLang="tr-TR"/>
              <a:t>End users and DBMS vendors</a:t>
            </a:r>
          </a:p>
          <a:p>
            <a:r>
              <a:rPr lang="tr-TR" altLang="tr-TR"/>
              <a:t>DB application programmers</a:t>
            </a:r>
          </a:p>
          <a:p>
            <a:pPr lvl="1">
              <a:buSzPct val="75000"/>
            </a:pPr>
            <a:r>
              <a:rPr lang="tr-TR" altLang="tr-TR"/>
              <a:t>E.g. smart webmasters</a:t>
            </a:r>
          </a:p>
          <a:p>
            <a:r>
              <a:rPr lang="tr-TR" altLang="tr-TR" i="1" u="sng">
                <a:solidFill>
                  <a:schemeClr val="accent2"/>
                </a:solidFill>
              </a:rPr>
              <a:t>Database administrator (DBA)</a:t>
            </a:r>
          </a:p>
          <a:p>
            <a:pPr lvl="1">
              <a:buSzPct val="75000"/>
            </a:pPr>
            <a:r>
              <a:rPr lang="tr-TR" altLang="tr-TR"/>
              <a:t>Designs logical /physical schemas</a:t>
            </a:r>
          </a:p>
          <a:p>
            <a:pPr lvl="1">
              <a:buSzPct val="75000"/>
            </a:pPr>
            <a:r>
              <a:rPr lang="tr-TR" altLang="tr-TR"/>
              <a:t>Handles security and authorization</a:t>
            </a:r>
          </a:p>
          <a:p>
            <a:pPr lvl="1">
              <a:buSzPct val="75000"/>
            </a:pPr>
            <a:r>
              <a:rPr lang="tr-TR" altLang="tr-TR"/>
              <a:t>Data availability, crash recovery </a:t>
            </a:r>
          </a:p>
          <a:p>
            <a:pPr lvl="1">
              <a:buSzPct val="75000"/>
            </a:pPr>
            <a:r>
              <a:rPr lang="tr-TR" altLang="tr-TR"/>
              <a:t>Database tuning as needs evolve</a:t>
            </a:r>
          </a:p>
        </p:txBody>
      </p:sp>
      <p:sp>
        <p:nvSpPr>
          <p:cNvPr id="29702" name="Rectangle 6"/>
          <p:cNvSpPr>
            <a:spLocks noChangeArrowheads="1"/>
          </p:cNvSpPr>
          <p:nvPr/>
        </p:nvSpPr>
        <p:spPr bwMode="auto">
          <a:xfrm>
            <a:off x="1204913" y="5776913"/>
            <a:ext cx="49990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i="1">
                <a:latin typeface="Book Antiqua" pitchFamily="18" charset="0"/>
              </a:rPr>
              <a:t>Must understand how a DBMS works!</a:t>
            </a:r>
          </a:p>
        </p:txBody>
      </p:sp>
      <p:graphicFrame>
        <p:nvGraphicFramePr>
          <p:cNvPr id="29703" name="Object 7">
            <a:hlinkClick r:id="" action="ppaction://ole?verb=0"/>
          </p:cNvPr>
          <p:cNvGraphicFramePr>
            <a:graphicFrameLocks/>
          </p:cNvGraphicFramePr>
          <p:nvPr/>
        </p:nvGraphicFramePr>
        <p:xfrm>
          <a:off x="6367463" y="2024063"/>
          <a:ext cx="2627312" cy="2465387"/>
        </p:xfrm>
        <a:graphic>
          <a:graphicData uri="http://schemas.openxmlformats.org/presentationml/2006/ole">
            <mc:AlternateContent xmlns:mc="http://schemas.openxmlformats.org/markup-compatibility/2006">
              <mc:Choice xmlns:v="urn:schemas-microsoft-com:vml" Requires="v">
                <p:oleObj spid="_x0000_s29755" name="Clip" r:id="rId4" imgW="2625480" imgH="2463480" progId="MS_ClipArt_Gallery.5">
                  <p:embed/>
                </p:oleObj>
              </mc:Choice>
              <mc:Fallback>
                <p:oleObj name="Clip" r:id="rId4" imgW="2625480" imgH="2463480" progId="MS_ClipArt_Gallery.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463" y="2024063"/>
                        <a:ext cx="2627312" cy="246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48" name="Rectangle 4"/>
          <p:cNvSpPr>
            <a:spLocks noGrp="1" noChangeArrowheads="1"/>
          </p:cNvSpPr>
          <p:nvPr>
            <p:ph type="title"/>
          </p:nvPr>
        </p:nvSpPr>
        <p:spPr>
          <a:noFill/>
          <a:ln/>
        </p:spPr>
        <p:txBody>
          <a:bodyPr/>
          <a:lstStyle/>
          <a:p>
            <a:r>
              <a:rPr lang="tr-TR" altLang="tr-TR"/>
              <a:t>Structure of a DBMS</a:t>
            </a:r>
          </a:p>
        </p:txBody>
      </p:sp>
      <p:sp>
        <p:nvSpPr>
          <p:cNvPr id="31749" name="Rectangle 5"/>
          <p:cNvSpPr>
            <a:spLocks noGrp="1" noChangeArrowheads="1"/>
          </p:cNvSpPr>
          <p:nvPr>
            <p:ph type="body" sz="half" idx="1"/>
          </p:nvPr>
        </p:nvSpPr>
        <p:spPr>
          <a:noFill/>
          <a:ln/>
        </p:spPr>
        <p:txBody>
          <a:bodyPr/>
          <a:lstStyle/>
          <a:p>
            <a:r>
              <a:rPr lang="tr-TR" altLang="tr-TR" sz="2400" dirty="0"/>
              <a:t>A typical DBMS has a layered architecture.</a:t>
            </a:r>
          </a:p>
          <a:p>
            <a:r>
              <a:rPr lang="tr-TR" altLang="tr-TR" sz="2400" dirty="0"/>
              <a:t>The figure does not show the concurrency control and recovery components.</a:t>
            </a:r>
          </a:p>
          <a:p>
            <a:r>
              <a:rPr lang="tr-TR" altLang="tr-TR" sz="2400" dirty="0"/>
              <a:t>This is one of several possible architectures; each system has its own variations.</a:t>
            </a:r>
          </a:p>
        </p:txBody>
      </p:sp>
      <p:sp>
        <p:nvSpPr>
          <p:cNvPr id="31750" name="Rectangle 6"/>
          <p:cNvSpPr>
            <a:spLocks noChangeArrowheads="1"/>
          </p:cNvSpPr>
          <p:nvPr/>
        </p:nvSpPr>
        <p:spPr bwMode="auto">
          <a:xfrm>
            <a:off x="1127125" y="5565775"/>
            <a:ext cx="4656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nvGrpSpPr>
          <p:cNvPr id="31767" name="Group 23"/>
          <p:cNvGrpSpPr>
            <a:grpSpLocks/>
          </p:cNvGrpSpPr>
          <p:nvPr/>
        </p:nvGrpSpPr>
        <p:grpSpPr bwMode="auto">
          <a:xfrm>
            <a:off x="4572000" y="2127250"/>
            <a:ext cx="3276600" cy="4016375"/>
            <a:chOff x="2880" y="1340"/>
            <a:chExt cx="2064" cy="2530"/>
          </a:xfrm>
        </p:grpSpPr>
        <p:sp>
          <p:nvSpPr>
            <p:cNvPr id="31751" name="Rectangle 7"/>
            <p:cNvSpPr>
              <a:spLocks noChangeArrowheads="1"/>
            </p:cNvSpPr>
            <p:nvPr/>
          </p:nvSpPr>
          <p:spPr bwMode="auto">
            <a:xfrm>
              <a:off x="3171" y="1340"/>
              <a:ext cx="1483"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tr-TR" altLang="tr-TR" sz="2000">
                  <a:solidFill>
                    <a:schemeClr val="tx2"/>
                  </a:solidFill>
                  <a:latin typeface="Arial" pitchFamily="34" charset="0"/>
                </a:rPr>
                <a:t>Query Optimization</a:t>
              </a:r>
            </a:p>
            <a:p>
              <a:pPr algn="ctr"/>
              <a:r>
                <a:rPr lang="tr-TR" altLang="tr-TR" sz="2000">
                  <a:solidFill>
                    <a:schemeClr val="tx2"/>
                  </a:solidFill>
                  <a:latin typeface="Arial" pitchFamily="34" charset="0"/>
                </a:rPr>
                <a:t>and Execution</a:t>
              </a:r>
            </a:p>
          </p:txBody>
        </p:sp>
        <p:sp>
          <p:nvSpPr>
            <p:cNvPr id="31752" name="Rectangle 8"/>
            <p:cNvSpPr>
              <a:spLocks noChangeArrowheads="1"/>
            </p:cNvSpPr>
            <p:nvPr/>
          </p:nvSpPr>
          <p:spPr bwMode="auto">
            <a:xfrm>
              <a:off x="3122" y="1863"/>
              <a:ext cx="158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tr-TR" altLang="tr-TR" sz="2000">
                  <a:solidFill>
                    <a:schemeClr val="tx2"/>
                  </a:solidFill>
                  <a:latin typeface="Arial" pitchFamily="34" charset="0"/>
                </a:rPr>
                <a:t>Relational Operators</a:t>
              </a:r>
            </a:p>
          </p:txBody>
        </p:sp>
        <p:sp>
          <p:nvSpPr>
            <p:cNvPr id="31753" name="Rectangle 9"/>
            <p:cNvSpPr>
              <a:spLocks noChangeArrowheads="1"/>
            </p:cNvSpPr>
            <p:nvPr/>
          </p:nvSpPr>
          <p:spPr bwMode="auto">
            <a:xfrm>
              <a:off x="2922" y="2184"/>
              <a:ext cx="198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tr-TR" altLang="tr-TR" sz="2000">
                  <a:solidFill>
                    <a:schemeClr val="tx2"/>
                  </a:solidFill>
                  <a:latin typeface="Arial" pitchFamily="34" charset="0"/>
                </a:rPr>
                <a:t>Files and Access Methods</a:t>
              </a:r>
            </a:p>
          </p:txBody>
        </p:sp>
        <p:sp>
          <p:nvSpPr>
            <p:cNvPr id="31754" name="Rectangle 10"/>
            <p:cNvSpPr>
              <a:spLocks noChangeArrowheads="1"/>
            </p:cNvSpPr>
            <p:nvPr/>
          </p:nvSpPr>
          <p:spPr bwMode="auto">
            <a:xfrm>
              <a:off x="3153" y="2551"/>
              <a:ext cx="151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tr-TR" altLang="tr-TR" sz="2000">
                  <a:solidFill>
                    <a:schemeClr val="tx2"/>
                  </a:solidFill>
                  <a:latin typeface="Arial" pitchFamily="34" charset="0"/>
                </a:rPr>
                <a:t>Buffer Management</a:t>
              </a:r>
            </a:p>
          </p:txBody>
        </p:sp>
        <p:sp>
          <p:nvSpPr>
            <p:cNvPr id="31755" name="Rectangle 11"/>
            <p:cNvSpPr>
              <a:spLocks noChangeArrowheads="1"/>
            </p:cNvSpPr>
            <p:nvPr/>
          </p:nvSpPr>
          <p:spPr bwMode="auto">
            <a:xfrm>
              <a:off x="2962" y="2882"/>
              <a:ext cx="190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tr-TR" altLang="tr-TR" sz="2000">
                  <a:solidFill>
                    <a:schemeClr val="tx2"/>
                  </a:solidFill>
                  <a:latin typeface="Arial" pitchFamily="34" charset="0"/>
                </a:rPr>
                <a:t>Disk Space Management</a:t>
              </a:r>
            </a:p>
          </p:txBody>
        </p:sp>
        <p:sp>
          <p:nvSpPr>
            <p:cNvPr id="31756" name="Rectangle 12"/>
            <p:cNvSpPr>
              <a:spLocks noChangeArrowheads="1"/>
            </p:cNvSpPr>
            <p:nvPr/>
          </p:nvSpPr>
          <p:spPr bwMode="auto">
            <a:xfrm>
              <a:off x="2896" y="1343"/>
              <a:ext cx="2030" cy="1809"/>
            </a:xfrm>
            <a:prstGeom prst="rect">
              <a:avLst/>
            </a:prstGeom>
            <a:noFill/>
            <a:ln w="508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57" name="Line 13"/>
            <p:cNvSpPr>
              <a:spLocks noChangeShapeType="1"/>
            </p:cNvSpPr>
            <p:nvPr/>
          </p:nvSpPr>
          <p:spPr bwMode="auto">
            <a:xfrm>
              <a:off x="2880" y="1824"/>
              <a:ext cx="20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58" name="Line 14"/>
            <p:cNvSpPr>
              <a:spLocks noChangeShapeType="1"/>
            </p:cNvSpPr>
            <p:nvPr/>
          </p:nvSpPr>
          <p:spPr bwMode="auto">
            <a:xfrm>
              <a:off x="2880" y="2160"/>
              <a:ext cx="20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59" name="Line 15"/>
            <p:cNvSpPr>
              <a:spLocks noChangeShapeType="1"/>
            </p:cNvSpPr>
            <p:nvPr/>
          </p:nvSpPr>
          <p:spPr bwMode="auto">
            <a:xfrm>
              <a:off x="2880" y="2448"/>
              <a:ext cx="20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60" name="Line 16"/>
            <p:cNvSpPr>
              <a:spLocks noChangeShapeType="1"/>
            </p:cNvSpPr>
            <p:nvPr/>
          </p:nvSpPr>
          <p:spPr bwMode="auto">
            <a:xfrm>
              <a:off x="2880" y="2832"/>
              <a:ext cx="20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61" name="Oval 17"/>
            <p:cNvSpPr>
              <a:spLocks noChangeArrowheads="1"/>
            </p:cNvSpPr>
            <p:nvPr/>
          </p:nvSpPr>
          <p:spPr bwMode="auto">
            <a:xfrm>
              <a:off x="3560" y="3464"/>
              <a:ext cx="656" cy="7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62" name="Line 18"/>
            <p:cNvSpPr>
              <a:spLocks noChangeShapeType="1"/>
            </p:cNvSpPr>
            <p:nvPr/>
          </p:nvSpPr>
          <p:spPr bwMode="auto">
            <a:xfrm>
              <a:off x="3550" y="3497"/>
              <a:ext cx="2" cy="36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63" name="Line 19"/>
            <p:cNvSpPr>
              <a:spLocks noChangeShapeType="1"/>
            </p:cNvSpPr>
            <p:nvPr/>
          </p:nvSpPr>
          <p:spPr bwMode="auto">
            <a:xfrm>
              <a:off x="4224" y="3514"/>
              <a:ext cx="0" cy="326"/>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64" name="Oval 20"/>
            <p:cNvSpPr>
              <a:spLocks noChangeArrowheads="1"/>
            </p:cNvSpPr>
            <p:nvPr/>
          </p:nvSpPr>
          <p:spPr bwMode="auto">
            <a:xfrm>
              <a:off x="3560" y="3800"/>
              <a:ext cx="656" cy="70"/>
            </a:xfrm>
            <a:prstGeom prst="ellipse">
              <a:avLst/>
            </a:prstGeom>
            <a:noFill/>
            <a:ln w="254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31765" name="Rectangle 21"/>
            <p:cNvSpPr>
              <a:spLocks noChangeArrowheads="1"/>
            </p:cNvSpPr>
            <p:nvPr/>
          </p:nvSpPr>
          <p:spPr bwMode="auto">
            <a:xfrm>
              <a:off x="3734" y="3586"/>
              <a:ext cx="314"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800">
                  <a:solidFill>
                    <a:srgbClr val="280049"/>
                  </a:solidFill>
                  <a:latin typeface="Arial" pitchFamily="34" charset="0"/>
                </a:rPr>
                <a:t>DB</a:t>
              </a:r>
            </a:p>
          </p:txBody>
        </p:sp>
        <p:sp>
          <p:nvSpPr>
            <p:cNvPr id="31766" name="Line 22"/>
            <p:cNvSpPr>
              <a:spLocks noChangeShapeType="1"/>
            </p:cNvSpPr>
            <p:nvPr/>
          </p:nvSpPr>
          <p:spPr bwMode="auto">
            <a:xfrm>
              <a:off x="3840" y="3168"/>
              <a:ext cx="0" cy="2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31768" name="Line 24"/>
          <p:cNvSpPr>
            <a:spLocks noChangeShapeType="1"/>
          </p:cNvSpPr>
          <p:nvPr/>
        </p:nvSpPr>
        <p:spPr bwMode="auto">
          <a:xfrm>
            <a:off x="7924800" y="3200400"/>
            <a:ext cx="228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69" name="Line 25"/>
          <p:cNvSpPr>
            <a:spLocks noChangeShapeType="1"/>
          </p:cNvSpPr>
          <p:nvPr/>
        </p:nvSpPr>
        <p:spPr bwMode="auto">
          <a:xfrm>
            <a:off x="8153400" y="3200400"/>
            <a:ext cx="0" cy="16002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70" name="Line 26"/>
          <p:cNvSpPr>
            <a:spLocks noChangeShapeType="1"/>
          </p:cNvSpPr>
          <p:nvPr/>
        </p:nvSpPr>
        <p:spPr bwMode="auto">
          <a:xfrm>
            <a:off x="7924800" y="4800600"/>
            <a:ext cx="22860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71" name="Rectangle 27"/>
          <p:cNvSpPr>
            <a:spLocks noChangeArrowheads="1"/>
          </p:cNvSpPr>
          <p:nvPr/>
        </p:nvSpPr>
        <p:spPr bwMode="auto">
          <a:xfrm>
            <a:off x="7378700" y="511175"/>
            <a:ext cx="1457325"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1800"/>
              <a:t>These layers</a:t>
            </a:r>
          </a:p>
          <a:p>
            <a:r>
              <a:rPr lang="tr-TR" altLang="tr-TR" sz="1800"/>
              <a:t>must consider</a:t>
            </a:r>
          </a:p>
          <a:p>
            <a:r>
              <a:rPr lang="tr-TR" altLang="tr-TR" sz="1800"/>
              <a:t>concurrency</a:t>
            </a:r>
          </a:p>
          <a:p>
            <a:r>
              <a:rPr lang="tr-TR" altLang="tr-TR" sz="1800"/>
              <a:t>control and</a:t>
            </a:r>
          </a:p>
          <a:p>
            <a:r>
              <a:rPr lang="tr-TR" altLang="tr-TR" sz="1800"/>
              <a:t>recovery</a:t>
            </a:r>
          </a:p>
        </p:txBody>
      </p:sp>
      <p:sp>
        <p:nvSpPr>
          <p:cNvPr id="31772" name="Arc 28"/>
          <p:cNvSpPr>
            <a:spLocks/>
          </p:cNvSpPr>
          <p:nvPr/>
        </p:nvSpPr>
        <p:spPr bwMode="auto">
          <a:xfrm>
            <a:off x="8534400" y="1455738"/>
            <a:ext cx="457200" cy="1447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73" name="Arc 29"/>
          <p:cNvSpPr>
            <a:spLocks/>
          </p:cNvSpPr>
          <p:nvPr/>
        </p:nvSpPr>
        <p:spPr bwMode="auto">
          <a:xfrm rot="10800000">
            <a:off x="8542338" y="2905125"/>
            <a:ext cx="457200" cy="1447800"/>
          </a:xfrm>
          <a:custGeom>
            <a:avLst/>
            <a:gdLst>
              <a:gd name="G0" fmla="+- 21600 0 0"/>
              <a:gd name="G1" fmla="+- 21600 0 0"/>
              <a:gd name="G2" fmla="+- 21600 0 0"/>
              <a:gd name="T0" fmla="*/ 0 w 21600"/>
              <a:gd name="T1" fmla="*/ 21458 h 21600"/>
              <a:gd name="T2" fmla="*/ 2152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58"/>
                </a:moveTo>
                <a:cubicBezTo>
                  <a:pt x="78" y="9613"/>
                  <a:pt x="9680" y="41"/>
                  <a:pt x="21525" y="0"/>
                </a:cubicBezTo>
              </a:path>
              <a:path w="21600" h="21600" stroke="0" extrusionOk="0">
                <a:moveTo>
                  <a:pt x="0" y="21458"/>
                </a:moveTo>
                <a:cubicBezTo>
                  <a:pt x="78" y="9613"/>
                  <a:pt x="9680" y="41"/>
                  <a:pt x="21525" y="0"/>
                </a:cubicBezTo>
                <a:lnTo>
                  <a:pt x="21600" y="21600"/>
                </a:lnTo>
                <a:close/>
              </a:path>
            </a:pathLst>
          </a:custGeom>
          <a:noFill/>
          <a:ln w="12700" cap="rnd">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31774" name="Line 30"/>
          <p:cNvSpPr>
            <a:spLocks noChangeShapeType="1"/>
          </p:cNvSpPr>
          <p:nvPr/>
        </p:nvSpPr>
        <p:spPr bwMode="auto">
          <a:xfrm flipH="1">
            <a:off x="8305800" y="4343400"/>
            <a:ext cx="228600"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1"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2" name="Rectangle 4"/>
          <p:cNvSpPr>
            <a:spLocks noGrp="1" noChangeArrowheads="1"/>
          </p:cNvSpPr>
          <p:nvPr>
            <p:ph type="title"/>
          </p:nvPr>
        </p:nvSpPr>
        <p:spPr>
          <a:noFill/>
          <a:ln/>
        </p:spPr>
        <p:txBody>
          <a:bodyPr/>
          <a:lstStyle/>
          <a:p>
            <a:r>
              <a:rPr lang="tr-TR" altLang="tr-TR"/>
              <a:t>Why Use a DBMS?</a:t>
            </a:r>
          </a:p>
        </p:txBody>
      </p:sp>
      <p:sp>
        <p:nvSpPr>
          <p:cNvPr id="7173" name="Rectangle 5"/>
          <p:cNvSpPr>
            <a:spLocks noGrp="1" noChangeArrowheads="1"/>
          </p:cNvSpPr>
          <p:nvPr>
            <p:ph type="body" idx="1"/>
          </p:nvPr>
        </p:nvSpPr>
        <p:spPr>
          <a:xfrm>
            <a:off x="539750" y="1916113"/>
            <a:ext cx="7772400" cy="4076700"/>
          </a:xfrm>
          <a:noFill/>
          <a:ln/>
        </p:spPr>
        <p:txBody>
          <a:bodyPr/>
          <a:lstStyle/>
          <a:p>
            <a:pPr>
              <a:lnSpc>
                <a:spcPct val="90000"/>
              </a:lnSpc>
            </a:pPr>
            <a:r>
              <a:rPr lang="tr-TR" altLang="tr-TR" dirty="0"/>
              <a:t>Data independence and efficient access.</a:t>
            </a:r>
          </a:p>
          <a:p>
            <a:pPr lvl="1">
              <a:lnSpc>
                <a:spcPct val="90000"/>
              </a:lnSpc>
            </a:pPr>
            <a:r>
              <a:rPr lang="tr-TR" altLang="tr-TR" sz="1800" dirty="0"/>
              <a:t>It handles data rep., storage, retrive.</a:t>
            </a:r>
          </a:p>
          <a:p>
            <a:pPr>
              <a:lnSpc>
                <a:spcPct val="90000"/>
              </a:lnSpc>
            </a:pPr>
            <a:r>
              <a:rPr lang="tr-TR" altLang="tr-TR" dirty="0"/>
              <a:t>Reduced application development time.</a:t>
            </a:r>
          </a:p>
          <a:p>
            <a:pPr lvl="1">
              <a:lnSpc>
                <a:spcPct val="90000"/>
              </a:lnSpc>
            </a:pPr>
            <a:r>
              <a:rPr lang="tr-TR" altLang="tr-TR" sz="1800" dirty="0" err="1"/>
              <a:t>Support</a:t>
            </a:r>
            <a:r>
              <a:rPr lang="tr-TR" altLang="tr-TR" sz="1800" dirty="0"/>
              <a:t> </a:t>
            </a:r>
            <a:r>
              <a:rPr lang="tr-TR" altLang="tr-TR" sz="1800" dirty="0" err="1" smtClean="0"/>
              <a:t>important</a:t>
            </a:r>
            <a:r>
              <a:rPr lang="tr-TR" altLang="tr-TR" sz="1800" dirty="0" smtClean="0"/>
              <a:t> </a:t>
            </a:r>
            <a:r>
              <a:rPr lang="tr-TR" altLang="tr-TR" sz="1800" dirty="0"/>
              <a:t>func. that are common many applications.</a:t>
            </a:r>
          </a:p>
          <a:p>
            <a:pPr>
              <a:lnSpc>
                <a:spcPct val="90000"/>
              </a:lnSpc>
            </a:pPr>
            <a:r>
              <a:rPr lang="tr-TR" altLang="tr-TR" dirty="0"/>
              <a:t>Data integrity and security.</a:t>
            </a:r>
          </a:p>
          <a:p>
            <a:pPr lvl="1">
              <a:lnSpc>
                <a:spcPct val="90000"/>
              </a:lnSpc>
            </a:pPr>
            <a:r>
              <a:rPr lang="tr-TR" altLang="tr-TR" sz="1800" dirty="0"/>
              <a:t>Salary check for budget </a:t>
            </a:r>
            <a:r>
              <a:rPr lang="tr-TR" altLang="tr-TR" sz="1800" dirty="0" smtClean="0"/>
              <a:t>overcome</a:t>
            </a:r>
            <a:r>
              <a:rPr lang="tr-TR" altLang="tr-TR" dirty="0" smtClean="0"/>
              <a:t> </a:t>
            </a:r>
            <a:endParaRPr lang="tr-TR" altLang="tr-TR" dirty="0"/>
          </a:p>
          <a:p>
            <a:pPr>
              <a:lnSpc>
                <a:spcPct val="90000"/>
              </a:lnSpc>
            </a:pPr>
            <a:r>
              <a:rPr lang="tr-TR" altLang="tr-TR" dirty="0"/>
              <a:t>Uniform data administration.</a:t>
            </a:r>
          </a:p>
          <a:p>
            <a:pPr lvl="1">
              <a:lnSpc>
                <a:spcPct val="90000"/>
              </a:lnSpc>
            </a:pPr>
            <a:r>
              <a:rPr lang="tr-TR" altLang="tr-TR" sz="1800" dirty="0" smtClean="0"/>
              <a:t>Management </a:t>
            </a:r>
            <a:r>
              <a:rPr lang="tr-TR" altLang="tr-TR" sz="1800" dirty="0"/>
              <a:t>of data accessed by several users</a:t>
            </a:r>
          </a:p>
          <a:p>
            <a:pPr>
              <a:lnSpc>
                <a:spcPct val="90000"/>
              </a:lnSpc>
            </a:pPr>
            <a:r>
              <a:rPr lang="tr-TR" altLang="tr-TR" dirty="0"/>
              <a:t>Concurrent access, recovery from crashes.</a:t>
            </a:r>
          </a:p>
          <a:p>
            <a:pPr lvl="1">
              <a:lnSpc>
                <a:spcPct val="90000"/>
              </a:lnSpc>
            </a:pPr>
            <a:r>
              <a:rPr lang="tr-TR" altLang="tr-TR" sz="1800" dirty="0"/>
              <a:t>Schedule concurrent acces,</a:t>
            </a:r>
          </a:p>
        </p:txBody>
      </p:sp>
      <p:sp>
        <p:nvSpPr>
          <p:cNvPr id="7174" name="Rectangle 6"/>
          <p:cNvSpPr>
            <a:spLocks noChangeArrowheads="1"/>
          </p:cNvSpPr>
          <p:nvPr/>
        </p:nvSpPr>
        <p:spPr bwMode="auto">
          <a:xfrm>
            <a:off x="406400" y="4835525"/>
            <a:ext cx="20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aphicFrame>
        <p:nvGraphicFramePr>
          <p:cNvPr id="7175" name="Object 7">
            <a:hlinkClick r:id="" action="ppaction://ole?verb=0"/>
          </p:cNvPr>
          <p:cNvGraphicFramePr>
            <a:graphicFrameLocks/>
          </p:cNvGraphicFramePr>
          <p:nvPr/>
        </p:nvGraphicFramePr>
        <p:xfrm>
          <a:off x="7885113" y="188913"/>
          <a:ext cx="915987" cy="2120900"/>
        </p:xfrm>
        <a:graphic>
          <a:graphicData uri="http://schemas.openxmlformats.org/presentationml/2006/ole">
            <mc:AlternateContent xmlns:mc="http://schemas.openxmlformats.org/markup-compatibility/2006">
              <mc:Choice xmlns:v="urn:schemas-microsoft-com:vml" Requires="v">
                <p:oleObj spid="_x0000_s7227" name="Clip" r:id="rId4" imgW="914400" imgH="2118960" progId="MS_ClipArt_Gallery.5">
                  <p:embed/>
                </p:oleObj>
              </mc:Choice>
              <mc:Fallback>
                <p:oleObj name="Clip" r:id="rId4" imgW="914400" imgH="2118960" progId="MS_ClipArt_Gallery.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5113" y="188913"/>
                        <a:ext cx="915987"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tr-TR" altLang="tr-TR"/>
              <a:t>Summary</a:t>
            </a:r>
          </a:p>
        </p:txBody>
      </p:sp>
      <p:sp>
        <p:nvSpPr>
          <p:cNvPr id="33795" name="Rectangle 3"/>
          <p:cNvSpPr>
            <a:spLocks noGrp="1" noChangeArrowheads="1"/>
          </p:cNvSpPr>
          <p:nvPr>
            <p:ph type="body" idx="1"/>
          </p:nvPr>
        </p:nvSpPr>
        <p:spPr>
          <a:xfrm>
            <a:off x="330200" y="1428750"/>
            <a:ext cx="8128000" cy="4808562"/>
          </a:xfrm>
          <a:noFill/>
          <a:ln/>
        </p:spPr>
        <p:txBody>
          <a:bodyPr/>
          <a:lstStyle/>
          <a:p>
            <a:r>
              <a:rPr lang="tr-TR" altLang="tr-TR" dirty="0"/>
              <a:t>DBMS used to maintain, query large datasets.</a:t>
            </a:r>
          </a:p>
          <a:p>
            <a:r>
              <a:rPr lang="tr-TR" altLang="tr-TR" dirty="0"/>
              <a:t>Benefits include recovery from system crashes, concurrent access, quick application development, data integrity and security.</a:t>
            </a:r>
          </a:p>
          <a:p>
            <a:r>
              <a:rPr lang="tr-TR" altLang="tr-TR" dirty="0"/>
              <a:t>Levels of abstraction give data independence.</a:t>
            </a:r>
          </a:p>
          <a:p>
            <a:r>
              <a:rPr lang="tr-TR" altLang="tr-TR" dirty="0"/>
              <a:t>A DBMS typically has a layered architecture.</a:t>
            </a:r>
          </a:p>
          <a:p>
            <a:r>
              <a:rPr lang="tr-TR" altLang="tr-TR" dirty="0"/>
              <a:t>DBAs hold responsible jobs                                and are </a:t>
            </a:r>
            <a:r>
              <a:rPr lang="tr-TR" altLang="tr-TR" dirty="0">
                <a:solidFill>
                  <a:srgbClr val="FC0128"/>
                </a:solidFill>
              </a:rPr>
              <a:t>well-paid</a:t>
            </a:r>
            <a:r>
              <a:rPr lang="tr-TR" altLang="tr-TR" dirty="0"/>
              <a:t>!</a:t>
            </a:r>
          </a:p>
          <a:p>
            <a:r>
              <a:rPr lang="tr-TR" altLang="tr-TR" dirty="0"/>
              <a:t>DBMS R&amp;D is one of the broadest,                                              most exciting areas in CS.</a:t>
            </a:r>
          </a:p>
        </p:txBody>
      </p:sp>
      <p:graphicFrame>
        <p:nvGraphicFramePr>
          <p:cNvPr id="33796" name="Object 4">
            <a:hlinkClick r:id="" action="ppaction://ole?verb=0"/>
          </p:cNvPr>
          <p:cNvGraphicFramePr>
            <a:graphicFrameLocks/>
          </p:cNvGraphicFramePr>
          <p:nvPr/>
        </p:nvGraphicFramePr>
        <p:xfrm>
          <a:off x="6096000" y="4343400"/>
          <a:ext cx="2667000" cy="1857375"/>
        </p:xfrm>
        <a:graphic>
          <a:graphicData uri="http://schemas.openxmlformats.org/presentationml/2006/ole">
            <mc:AlternateContent xmlns:mc="http://schemas.openxmlformats.org/markup-compatibility/2006">
              <mc:Choice xmlns:v="urn:schemas-microsoft-com:vml" Requires="v">
                <p:oleObj spid="_x0000_s33848" name="Clip" r:id="rId4" imgW="2665080" imgH="1855440" progId="MS_ClipArt_Gallery.5">
                  <p:embed/>
                </p:oleObj>
              </mc:Choice>
              <mc:Fallback>
                <p:oleObj name="Clip" r:id="rId4" imgW="2665080" imgH="1855440" progId="MS_ClipArt_Gallery.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343400"/>
                        <a:ext cx="26670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19"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9220" name="Rectangle 4"/>
          <p:cNvSpPr>
            <a:spLocks noGrp="1" noChangeArrowheads="1"/>
          </p:cNvSpPr>
          <p:nvPr>
            <p:ph type="title"/>
          </p:nvPr>
        </p:nvSpPr>
        <p:spPr>
          <a:noFill/>
          <a:ln/>
        </p:spPr>
        <p:txBody>
          <a:bodyPr/>
          <a:lstStyle/>
          <a:p>
            <a:r>
              <a:rPr lang="tr-TR" altLang="tr-TR"/>
              <a:t>Why Study Databases??</a:t>
            </a:r>
          </a:p>
        </p:txBody>
      </p:sp>
      <p:sp>
        <p:nvSpPr>
          <p:cNvPr id="9221" name="Rectangle 5"/>
          <p:cNvSpPr>
            <a:spLocks noGrp="1" noChangeArrowheads="1"/>
          </p:cNvSpPr>
          <p:nvPr>
            <p:ph type="body" idx="1"/>
          </p:nvPr>
        </p:nvSpPr>
        <p:spPr>
          <a:noFill/>
          <a:ln/>
        </p:spPr>
        <p:txBody>
          <a:bodyPr/>
          <a:lstStyle/>
          <a:p>
            <a:r>
              <a:rPr lang="tr-TR" altLang="tr-TR"/>
              <a:t>Shift from </a:t>
            </a:r>
            <a:r>
              <a:rPr lang="tr-TR" altLang="tr-TR" i="1" u="sng">
                <a:solidFill>
                  <a:schemeClr val="accent2"/>
                </a:solidFill>
              </a:rPr>
              <a:t>computation</a:t>
            </a:r>
            <a:r>
              <a:rPr lang="tr-TR" altLang="tr-TR"/>
              <a:t> to </a:t>
            </a:r>
            <a:r>
              <a:rPr lang="tr-TR" altLang="tr-TR" i="1" u="sng">
                <a:solidFill>
                  <a:schemeClr val="accent2"/>
                </a:solidFill>
              </a:rPr>
              <a:t>information</a:t>
            </a:r>
            <a:endParaRPr lang="tr-TR" altLang="tr-TR">
              <a:solidFill>
                <a:schemeClr val="accent2"/>
              </a:solidFill>
            </a:endParaRPr>
          </a:p>
          <a:p>
            <a:pPr lvl="1">
              <a:buSzPct val="75000"/>
            </a:pPr>
            <a:r>
              <a:rPr lang="tr-TR" altLang="tr-TR"/>
              <a:t>at the “low end”: scramble to webspace (a mess!)</a:t>
            </a:r>
          </a:p>
          <a:p>
            <a:pPr lvl="1">
              <a:buSzPct val="75000"/>
            </a:pPr>
            <a:r>
              <a:rPr lang="tr-TR" altLang="tr-TR"/>
              <a:t>at the “high end”: scientific applications</a:t>
            </a:r>
          </a:p>
          <a:p>
            <a:r>
              <a:rPr lang="tr-TR" altLang="tr-TR"/>
              <a:t>Datasets increasing in diversity and volume.  </a:t>
            </a:r>
          </a:p>
          <a:p>
            <a:pPr lvl="1">
              <a:buSzPct val="75000"/>
            </a:pPr>
            <a:r>
              <a:rPr lang="tr-TR" altLang="tr-TR"/>
              <a:t>Digital libraries, interactive video, Human Genome project, EOS project  </a:t>
            </a:r>
          </a:p>
          <a:p>
            <a:pPr lvl="1">
              <a:buSzPct val="75000"/>
            </a:pPr>
            <a:r>
              <a:rPr lang="tr-TR" altLang="tr-TR"/>
              <a:t>...  need for DBMS exploding</a:t>
            </a:r>
          </a:p>
          <a:p>
            <a:r>
              <a:rPr lang="tr-TR" altLang="tr-TR"/>
              <a:t>DBMS encompasses most of CS</a:t>
            </a:r>
          </a:p>
          <a:p>
            <a:pPr lvl="1">
              <a:buSzPct val="75000"/>
            </a:pPr>
            <a:r>
              <a:rPr lang="tr-TR" altLang="tr-TR"/>
              <a:t>OS, languages, theory, “A”I,  multimedia, logic</a:t>
            </a:r>
          </a:p>
        </p:txBody>
      </p:sp>
      <p:graphicFrame>
        <p:nvGraphicFramePr>
          <p:cNvPr id="9222" name="Object 6">
            <a:hlinkClick r:id="" action="ppaction://ole?verb=0"/>
          </p:cNvPr>
          <p:cNvGraphicFramePr>
            <a:graphicFrameLocks/>
          </p:cNvGraphicFramePr>
          <p:nvPr/>
        </p:nvGraphicFramePr>
        <p:xfrm>
          <a:off x="7192963" y="288925"/>
          <a:ext cx="1874837" cy="2287588"/>
        </p:xfrm>
        <a:graphic>
          <a:graphicData uri="http://schemas.openxmlformats.org/presentationml/2006/ole">
            <mc:AlternateContent xmlns:mc="http://schemas.openxmlformats.org/markup-compatibility/2006">
              <mc:Choice xmlns:v="urn:schemas-microsoft-com:vml" Requires="v">
                <p:oleObj spid="_x0000_s9275" name="Clip" r:id="rId4" imgW="1873080" imgH="2286000" progId="MS_ClipArt_Gallery.5">
                  <p:embed/>
                </p:oleObj>
              </mc:Choice>
              <mc:Fallback>
                <p:oleObj name="Clip" r:id="rId4" imgW="1873080" imgH="2286000" progId="MS_ClipArt_Gallery.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963" y="288925"/>
                        <a:ext cx="1874837"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Rectangle 7"/>
          <p:cNvSpPr>
            <a:spLocks noChangeArrowheads="1"/>
          </p:cNvSpPr>
          <p:nvPr/>
        </p:nvSpPr>
        <p:spPr bwMode="auto">
          <a:xfrm>
            <a:off x="7985125" y="354013"/>
            <a:ext cx="3619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tr-TR" altLang="tr-TR" sz="3200">
                <a:solidFill>
                  <a:schemeClr val="tx2"/>
                </a:solidFill>
                <a:latin typeface="Book Antiqua" pitchFamily="18" charset="0"/>
              </a:rPr>
              <a: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8" name="Rectangle 4"/>
          <p:cNvSpPr>
            <a:spLocks noGrp="1" noChangeArrowheads="1"/>
          </p:cNvSpPr>
          <p:nvPr>
            <p:ph type="title"/>
          </p:nvPr>
        </p:nvSpPr>
        <p:spPr>
          <a:noFill/>
          <a:ln/>
        </p:spPr>
        <p:txBody>
          <a:bodyPr/>
          <a:lstStyle/>
          <a:p>
            <a:r>
              <a:rPr lang="tr-TR" altLang="tr-TR" dirty="0" smtClean="0"/>
              <a:t>Veri Modelleri</a:t>
            </a:r>
            <a:endParaRPr lang="tr-TR" altLang="tr-TR" dirty="0"/>
          </a:p>
        </p:txBody>
      </p:sp>
      <p:sp>
        <p:nvSpPr>
          <p:cNvPr id="11269" name="Rectangle 5"/>
          <p:cNvSpPr>
            <a:spLocks noGrp="1" noChangeArrowheads="1"/>
          </p:cNvSpPr>
          <p:nvPr>
            <p:ph type="body" idx="1"/>
          </p:nvPr>
        </p:nvSpPr>
        <p:spPr>
          <a:xfrm>
            <a:off x="762000" y="1485900"/>
            <a:ext cx="7772400" cy="4114800"/>
          </a:xfrm>
          <a:noFill/>
          <a:ln/>
        </p:spPr>
        <p:txBody>
          <a:bodyPr/>
          <a:lstStyle/>
          <a:p>
            <a:r>
              <a:rPr lang="tr-TR" altLang="tr-TR" dirty="0" smtClean="0">
                <a:solidFill>
                  <a:srgbClr val="FF0000"/>
                </a:solidFill>
              </a:rPr>
              <a:t>Veri modeli</a:t>
            </a:r>
            <a:r>
              <a:rPr lang="tr-TR" altLang="tr-TR" dirty="0" smtClean="0">
                <a:solidFill>
                  <a:schemeClr val="tx2"/>
                </a:solidFill>
              </a:rPr>
              <a:t>, üst-seviyede verinin tanımlanmasına ilişkin kurallar bütünüdür. </a:t>
            </a:r>
          </a:p>
          <a:p>
            <a:r>
              <a:rPr lang="tr-TR" altLang="tr-TR" dirty="0" smtClean="0">
                <a:solidFill>
                  <a:schemeClr val="tx2"/>
                </a:solidFill>
              </a:rPr>
              <a:t>Veri modelleri sadece tanımlamada değil, aynı zamanda kullanıcının veri ekleme, silme, güncelleme, arama gibi veri iletişim operasyonlarıda da kavramsal bir taban teşkil eder</a:t>
            </a:r>
            <a:endParaRPr lang="tr-TR" altLang="tr-TR" dirty="0">
              <a:solidFill>
                <a:srgbClr val="FF0000"/>
              </a:solidFill>
            </a:endParaRP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7"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1268" name="Rectangle 4"/>
          <p:cNvSpPr>
            <a:spLocks noGrp="1" noChangeArrowheads="1"/>
          </p:cNvSpPr>
          <p:nvPr>
            <p:ph type="title"/>
          </p:nvPr>
        </p:nvSpPr>
        <p:spPr>
          <a:noFill/>
          <a:ln/>
        </p:spPr>
        <p:txBody>
          <a:bodyPr/>
          <a:lstStyle/>
          <a:p>
            <a:r>
              <a:rPr lang="tr-TR" altLang="tr-TR" dirty="0" smtClean="0"/>
              <a:t>Veri Modelleri</a:t>
            </a:r>
            <a:endParaRPr lang="tr-TR" altLang="tr-TR" dirty="0"/>
          </a:p>
        </p:txBody>
      </p:sp>
      <p:sp>
        <p:nvSpPr>
          <p:cNvPr id="11269" name="Rectangle 5"/>
          <p:cNvSpPr>
            <a:spLocks noGrp="1" noChangeArrowheads="1"/>
          </p:cNvSpPr>
          <p:nvPr>
            <p:ph type="body" idx="1"/>
          </p:nvPr>
        </p:nvSpPr>
        <p:spPr>
          <a:xfrm>
            <a:off x="762000" y="1485900"/>
            <a:ext cx="7772400" cy="4114800"/>
          </a:xfrm>
          <a:noFill/>
          <a:ln/>
        </p:spPr>
        <p:txBody>
          <a:bodyPr/>
          <a:lstStyle/>
          <a:p>
            <a:r>
              <a:rPr lang="tr-TR" altLang="tr-TR" dirty="0" smtClean="0">
                <a:solidFill>
                  <a:schemeClr val="tx2"/>
                </a:solidFill>
              </a:rPr>
              <a:t>Veri modelleri temel olarak dört sınıfa ayrılmaktadır.</a:t>
            </a:r>
          </a:p>
          <a:p>
            <a:pPr lvl="1"/>
            <a:r>
              <a:rPr lang="tr-TR" altLang="tr-TR" dirty="0" smtClean="0">
                <a:solidFill>
                  <a:schemeClr val="tx2"/>
                </a:solidFill>
              </a:rPr>
              <a:t>Hiyerarşik veri modeli</a:t>
            </a:r>
          </a:p>
          <a:p>
            <a:pPr lvl="1"/>
            <a:r>
              <a:rPr lang="tr-TR" altLang="tr-TR" dirty="0" smtClean="0">
                <a:solidFill>
                  <a:schemeClr val="tx2"/>
                </a:solidFill>
              </a:rPr>
              <a:t>Ağ veri modeli</a:t>
            </a:r>
          </a:p>
          <a:p>
            <a:pPr lvl="1"/>
            <a:r>
              <a:rPr lang="tr-TR" altLang="tr-TR" dirty="0" smtClean="0">
                <a:solidFill>
                  <a:schemeClr val="tx2"/>
                </a:solidFill>
              </a:rPr>
              <a:t>Nesne yönelimli veri modeli</a:t>
            </a:r>
          </a:p>
          <a:p>
            <a:pPr lvl="1"/>
            <a:r>
              <a:rPr lang="tr-TR" altLang="tr-TR" dirty="0" smtClean="0">
                <a:solidFill>
                  <a:schemeClr val="tx2"/>
                </a:solidFill>
              </a:rPr>
              <a:t>İlişkisel veri modeli</a:t>
            </a:r>
            <a:endParaRPr lang="tr-TR" altLang="tr-TR" dirty="0">
              <a:solidFill>
                <a:schemeClr val="tx2"/>
              </a:solidFill>
            </a:endParaRPr>
          </a:p>
        </p:txBody>
      </p:sp>
    </p:spTree>
    <p:extLst>
      <p:ext uri="{BB962C8B-B14F-4D97-AF65-F5344CB8AC3E}">
        <p14:creationId xmlns:p14="http://schemas.microsoft.com/office/powerpoint/2010/main" val="2817099467"/>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Hiyerarşik Veri Modeli</a:t>
            </a:r>
            <a:endParaRPr lang="tr-TR" dirty="0"/>
          </a:p>
        </p:txBody>
      </p:sp>
      <p:sp>
        <p:nvSpPr>
          <p:cNvPr id="3" name="Content Placeholder 2"/>
          <p:cNvSpPr>
            <a:spLocks noGrp="1"/>
          </p:cNvSpPr>
          <p:nvPr>
            <p:ph idx="1"/>
          </p:nvPr>
        </p:nvSpPr>
        <p:spPr>
          <a:xfrm>
            <a:off x="838200" y="1981200"/>
            <a:ext cx="7550224" cy="4256112"/>
          </a:xfrm>
        </p:spPr>
        <p:txBody>
          <a:bodyPr/>
          <a:lstStyle/>
          <a:p>
            <a:pPr marL="342900" lvl="1" indent="-342900">
              <a:buSzPct val="75000"/>
              <a:buFont typeface="Monotype Sorts" charset="0"/>
              <a:buChar char="v"/>
            </a:pPr>
            <a:r>
              <a:rPr lang="tr-TR" altLang="tr-TR" baseline="0" dirty="0" smtClean="0">
                <a:solidFill>
                  <a:schemeClr val="tx2"/>
                </a:solidFill>
              </a:rPr>
              <a:t>Geliştirilen </a:t>
            </a:r>
            <a:r>
              <a:rPr lang="tr-TR" altLang="tr-TR" baseline="0" dirty="0" smtClean="0">
                <a:solidFill>
                  <a:srgbClr val="FF0000"/>
                </a:solidFill>
              </a:rPr>
              <a:t>ilk</a:t>
            </a:r>
            <a:r>
              <a:rPr lang="tr-TR" altLang="tr-TR" baseline="0" dirty="0" smtClean="0">
                <a:solidFill>
                  <a:schemeClr val="tx2"/>
                </a:solidFill>
              </a:rPr>
              <a:t> modeldir. </a:t>
            </a:r>
          </a:p>
          <a:p>
            <a:pPr marL="342900" lvl="1" indent="-342900">
              <a:buSzPct val="75000"/>
              <a:buFont typeface="Monotype Sorts" charset="0"/>
              <a:buChar char="v"/>
            </a:pPr>
            <a:r>
              <a:rPr lang="tr-TR" altLang="tr-TR" baseline="0" dirty="0" smtClean="0">
                <a:solidFill>
                  <a:schemeClr val="tx2"/>
                </a:solidFill>
              </a:rPr>
              <a:t>Bilgiler </a:t>
            </a:r>
            <a:r>
              <a:rPr lang="tr-TR" altLang="tr-TR" baseline="0" dirty="0" smtClean="0">
                <a:solidFill>
                  <a:srgbClr val="FF0000"/>
                </a:solidFill>
              </a:rPr>
              <a:t>ağaç</a:t>
            </a:r>
            <a:r>
              <a:rPr lang="tr-TR" altLang="tr-TR" baseline="0" dirty="0" smtClean="0">
                <a:solidFill>
                  <a:schemeClr val="tx2"/>
                </a:solidFill>
              </a:rPr>
              <a:t> yapısında saklanır. </a:t>
            </a:r>
          </a:p>
          <a:p>
            <a:pPr marL="342900" lvl="1" indent="-342900">
              <a:buSzPct val="75000"/>
              <a:buFont typeface="Monotype Sorts" charset="0"/>
              <a:buChar char="v"/>
            </a:pPr>
            <a:r>
              <a:rPr lang="tr-TR" altLang="tr-TR" dirty="0" smtClean="0">
                <a:solidFill>
                  <a:schemeClr val="tx2"/>
                </a:solidFill>
              </a:rPr>
              <a:t>Sıralı ve  doğrusal erişim gerektiren veri yapısı için kullanılması avantajlıdır.</a:t>
            </a:r>
          </a:p>
          <a:p>
            <a:pPr marL="342900" lvl="1" indent="-342900">
              <a:buSzPct val="75000"/>
              <a:buFont typeface="Monotype Sorts" charset="0"/>
              <a:buChar char="v"/>
            </a:pPr>
            <a:r>
              <a:rPr lang="tr-TR" altLang="tr-TR" dirty="0" smtClean="0">
                <a:solidFill>
                  <a:srgbClr val="FF0000"/>
                </a:solidFill>
              </a:rPr>
              <a:t>Günümüzde pek kullanılmamaktadır.</a:t>
            </a:r>
          </a:p>
          <a:p>
            <a:pPr marL="342900" lvl="1" indent="-342900">
              <a:buSzPct val="75000"/>
              <a:buFont typeface="Monotype Sorts" charset="0"/>
              <a:buChar char="v"/>
            </a:pPr>
            <a:r>
              <a:rPr lang="tr-TR" altLang="tr-TR" dirty="0" smtClean="0">
                <a:solidFill>
                  <a:schemeClr val="tx2"/>
                </a:solidFill>
              </a:rPr>
              <a:t>Daha karmaşık bağıntılar gerektiren verilerin depolanmasında yetersiz kalmaktadır. Alt seviyeli varlıklara ait bilgilerin aranması oldukça yavaş kalabilir.</a:t>
            </a:r>
          </a:p>
          <a:p>
            <a:endParaRPr lang="tr-TR" sz="2000" dirty="0"/>
          </a:p>
        </p:txBody>
      </p:sp>
    </p:spTree>
    <p:extLst>
      <p:ext uri="{BB962C8B-B14F-4D97-AF65-F5344CB8AC3E}">
        <p14:creationId xmlns:p14="http://schemas.microsoft.com/office/powerpoint/2010/main" val="172360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Hiyerarşik Veri Modeli</a:t>
            </a:r>
            <a:endParaRPr lang="tr-TR"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12104"/>
          <a:stretch/>
        </p:blipFill>
        <p:spPr>
          <a:xfrm>
            <a:off x="1547664" y="1700808"/>
            <a:ext cx="6120680" cy="4357094"/>
          </a:xfrm>
          <a:prstGeom prst="rect">
            <a:avLst/>
          </a:prstGeom>
        </p:spPr>
      </p:pic>
    </p:spTree>
    <p:extLst>
      <p:ext uri="{BB962C8B-B14F-4D97-AF65-F5344CB8AC3E}">
        <p14:creationId xmlns:p14="http://schemas.microsoft.com/office/powerpoint/2010/main" val="114365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tr-TR" altLang="tr-TR" dirty="0" smtClean="0">
                <a:solidFill>
                  <a:schemeClr val="tx2"/>
                </a:solidFill>
              </a:rPr>
              <a:t>Ağ Veri Modeli</a:t>
            </a:r>
            <a:endParaRPr lang="tr-TR" dirty="0"/>
          </a:p>
        </p:txBody>
      </p:sp>
      <p:sp>
        <p:nvSpPr>
          <p:cNvPr id="3" name="Content Placeholder 2"/>
          <p:cNvSpPr>
            <a:spLocks noGrp="1"/>
          </p:cNvSpPr>
          <p:nvPr>
            <p:ph idx="1"/>
          </p:nvPr>
        </p:nvSpPr>
        <p:spPr>
          <a:xfrm>
            <a:off x="395536" y="1988840"/>
            <a:ext cx="7848872" cy="4076700"/>
          </a:xfrm>
        </p:spPr>
        <p:txBody>
          <a:bodyPr/>
          <a:lstStyle/>
          <a:p>
            <a:pPr marL="342900" lvl="1" indent="-342900">
              <a:buSzPct val="75000"/>
              <a:buFont typeface="Monotype Sorts" charset="0"/>
              <a:buChar char="v"/>
            </a:pPr>
            <a:r>
              <a:rPr lang="tr-TR" altLang="tr-TR" baseline="0" dirty="0" smtClean="0">
                <a:solidFill>
                  <a:schemeClr val="tx2"/>
                </a:solidFill>
              </a:rPr>
              <a:t>Verilerin </a:t>
            </a:r>
            <a:r>
              <a:rPr lang="tr-TR" altLang="tr-TR" baseline="0" dirty="0" smtClean="0">
                <a:solidFill>
                  <a:srgbClr val="FF0000"/>
                </a:solidFill>
              </a:rPr>
              <a:t>graf</a:t>
            </a:r>
            <a:r>
              <a:rPr lang="tr-TR" altLang="tr-TR" baseline="0" dirty="0" smtClean="0">
                <a:solidFill>
                  <a:schemeClr val="tx2"/>
                </a:solidFill>
              </a:rPr>
              <a:t> şeklinde tutulması</a:t>
            </a:r>
            <a:r>
              <a:rPr lang="tr-TR" altLang="tr-TR" dirty="0" smtClean="0">
                <a:solidFill>
                  <a:schemeClr val="tx2"/>
                </a:solidFill>
              </a:rPr>
              <a:t> temeline dayanır.</a:t>
            </a:r>
            <a:endParaRPr lang="tr-TR" altLang="tr-TR" baseline="0" dirty="0" smtClean="0">
              <a:solidFill>
                <a:schemeClr val="tx2"/>
              </a:solidFill>
            </a:endParaRPr>
          </a:p>
          <a:p>
            <a:r>
              <a:rPr lang="tr-TR" sz="2400" dirty="0">
                <a:solidFill>
                  <a:schemeClr val="tx2"/>
                </a:solidFill>
              </a:rPr>
              <a:t>Karışık veri bağıntılarının daha etkin ifade edilmesi, performansın arttırılması ve veri depolamasına bir standart oluşturulması için geliştirilmiştir</a:t>
            </a:r>
            <a:r>
              <a:rPr lang="tr-TR" sz="2400" dirty="0" smtClean="0">
                <a:solidFill>
                  <a:schemeClr val="tx2"/>
                </a:solidFill>
              </a:rPr>
              <a:t>.</a:t>
            </a:r>
          </a:p>
          <a:p>
            <a:r>
              <a:rPr lang="tr-TR" sz="2400" dirty="0" smtClean="0">
                <a:solidFill>
                  <a:schemeClr val="tx2"/>
                </a:solidFill>
              </a:rPr>
              <a:t>Ağ veri modeli kullanan sistemler oldukça karmaşık olup veri bağımsızlığı içermezler. Bu nedenle, değişen ihtiyaçlar çoğunlukla veritabanı yapısında değişiklik yapılmasını gerektirir. Bu durum ise sistemin karmaşık olması ve yapısal bağımsızlık içermemesinden dolayı oldukça külfetli ve zordur.</a:t>
            </a:r>
            <a:endParaRPr lang="tr-TR" sz="2400" dirty="0">
              <a:solidFill>
                <a:schemeClr val="tx2"/>
              </a:solidFill>
            </a:endParaRPr>
          </a:p>
        </p:txBody>
      </p:sp>
    </p:spTree>
    <p:extLst>
      <p:ext uri="{BB962C8B-B14F-4D97-AF65-F5344CB8AC3E}">
        <p14:creationId xmlns:p14="http://schemas.microsoft.com/office/powerpoint/2010/main" val="2150709974"/>
      </p:ext>
    </p:extLst>
  </p:cSld>
  <p:clrMapOvr>
    <a:masterClrMapping/>
  </p:clrMapOvr>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tr-TR" altLang="tr-T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fm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fm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fm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fm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fm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fm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fm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fm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fm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fm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H:\jmh\work\ifmx.ppt</Template>
  <TotalTime>2034</TotalTime>
  <Pages>16</Pages>
  <Words>2043</Words>
  <Application>Microsoft Office PowerPoint</Application>
  <PresentationFormat>Ekran Gösterisi (4:3)</PresentationFormat>
  <Paragraphs>232</Paragraphs>
  <Slides>30</Slides>
  <Notes>23</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30</vt:i4>
      </vt:variant>
    </vt:vector>
  </HeadingPairs>
  <TitlesOfParts>
    <vt:vector size="36" baseType="lpstr">
      <vt:lpstr>Arial</vt:lpstr>
      <vt:lpstr>Book Antiqua</vt:lpstr>
      <vt:lpstr>Monotype Sorts</vt:lpstr>
      <vt:lpstr>Times New Roman</vt:lpstr>
      <vt:lpstr>ifmx</vt:lpstr>
      <vt:lpstr>Clip</vt:lpstr>
      <vt:lpstr>Introduction to Database Systems  Chapter 1</vt:lpstr>
      <vt:lpstr>What Is a DBMS?</vt:lpstr>
      <vt:lpstr>Why Use a DBMS?</vt:lpstr>
      <vt:lpstr>Why Study Databases??</vt:lpstr>
      <vt:lpstr>Veri Modelleri</vt:lpstr>
      <vt:lpstr>Veri Modelleri</vt:lpstr>
      <vt:lpstr>Hiyerarşik Veri Modeli</vt:lpstr>
      <vt:lpstr>Hiyerarşik Veri Modeli</vt:lpstr>
      <vt:lpstr>Ağ Veri Modeli</vt:lpstr>
      <vt:lpstr>Ağ Veri Modeli</vt:lpstr>
      <vt:lpstr>İlişkisel Veri Modeli</vt:lpstr>
      <vt:lpstr>İlişkisel Veri Modeli</vt:lpstr>
      <vt:lpstr>Nesne Yönelimli Veri Modeli</vt:lpstr>
      <vt:lpstr>Nesne Yönelimli Veri Modeli</vt:lpstr>
      <vt:lpstr>Levels of Abstraction</vt:lpstr>
      <vt:lpstr>Example: University Database</vt:lpstr>
      <vt:lpstr>Data Independence</vt:lpstr>
      <vt:lpstr>Concurrency Control</vt:lpstr>
      <vt:lpstr>Eşzaman Kontrolü (Concurrency Control)</vt:lpstr>
      <vt:lpstr>Kilitleme (Lock)</vt:lpstr>
      <vt:lpstr>Kilitleme (Lock)</vt:lpstr>
      <vt:lpstr>Zaman damgaları (Timestamps)</vt:lpstr>
      <vt:lpstr>Transaction: An Execution of a DB Program</vt:lpstr>
      <vt:lpstr>İşlem (Transaction)</vt:lpstr>
      <vt:lpstr>Scheduling Concurrent Transactions</vt:lpstr>
      <vt:lpstr>Ensuring Atomicity</vt:lpstr>
      <vt:lpstr>The Log</vt:lpstr>
      <vt:lpstr>Databases make these folks happy ...</vt:lpstr>
      <vt:lpstr>Structure of a DBMS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dc:title>
  <dc:subject>Database Management Systems</dc:subject>
  <dc:creator>Raghu Ramakrishnan and Johannes Gehrke</dc:creator>
  <cp:keywords>Chapter 1</cp:keywords>
  <dc:description>See the notes for information on how the slides are organized.</dc:description>
  <cp:lastModifiedBy>Microsoft account</cp:lastModifiedBy>
  <cp:revision>44</cp:revision>
  <cp:lastPrinted>1995-06-24T08:50:58Z</cp:lastPrinted>
  <dcterms:created xsi:type="dcterms:W3CDTF">1997-01-06T18:13:42Z</dcterms:created>
  <dcterms:modified xsi:type="dcterms:W3CDTF">2022-09-28T19:09:57Z</dcterms:modified>
</cp:coreProperties>
</file>