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57" r:id="rId3"/>
    <p:sldId id="258" r:id="rId4"/>
    <p:sldId id="274" r:id="rId5"/>
    <p:sldId id="259" r:id="rId6"/>
    <p:sldId id="275" r:id="rId7"/>
    <p:sldId id="276" r:id="rId8"/>
    <p:sldId id="277" r:id="rId9"/>
    <p:sldId id="278" r:id="rId10"/>
    <p:sldId id="279" r:id="rId11"/>
    <p:sldId id="260" r:id="rId12"/>
    <p:sldId id="261" r:id="rId13"/>
    <p:sldId id="262" r:id="rId14"/>
    <p:sldId id="263" r:id="rId15"/>
    <p:sldId id="280" r:id="rId16"/>
    <p:sldId id="281" r:id="rId17"/>
    <p:sldId id="282" r:id="rId18"/>
    <p:sldId id="264" r:id="rId19"/>
    <p:sldId id="265" r:id="rId20"/>
    <p:sldId id="266" r:id="rId21"/>
    <p:sldId id="267" r:id="rId22"/>
    <p:sldId id="268" r:id="rId23"/>
    <p:sldId id="269" r:id="rId24"/>
    <p:sldId id="270" r:id="rId25"/>
    <p:sldId id="271" r:id="rId26"/>
    <p:sldId id="272" r:id="rId27"/>
    <p:sldId id="273" r:id="rId28"/>
  </p:sldIdLst>
  <p:sldSz cx="9144000" cy="6858000" type="screen4x3"/>
  <p:notesSz cx="6858000" cy="9144000"/>
  <p:defaultTextStyle>
    <a:defPPr>
      <a:defRPr lang="tr-TR"/>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34F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55" autoAdjust="0"/>
  </p:normalViewPr>
  <p:slideViewPr>
    <p:cSldViewPr>
      <p:cViewPr varScale="1">
        <p:scale>
          <a:sx n="50" d="100"/>
          <a:sy n="50" d="100"/>
        </p:scale>
        <p:origin x="1872" y="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1387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tr-TR" altLang="tr-TR" smtClean="0"/>
              <a:t>Click to edit Master notes styles</a:t>
            </a:r>
          </a:p>
          <a:p>
            <a:pPr lvl="1"/>
            <a:r>
              <a:rPr lang="tr-TR" altLang="tr-TR" smtClean="0"/>
              <a:t>Second Level</a:t>
            </a:r>
          </a:p>
          <a:p>
            <a:pPr lvl="2"/>
            <a:r>
              <a:rPr lang="tr-TR" altLang="tr-TR" smtClean="0"/>
              <a:t>Third Level</a:t>
            </a:r>
          </a:p>
          <a:p>
            <a:pPr lvl="3"/>
            <a:r>
              <a:rPr lang="tr-TR" altLang="tr-TR" smtClean="0"/>
              <a:t>Fourth Level</a:t>
            </a:r>
          </a:p>
          <a:p>
            <a:pPr lvl="4"/>
            <a:r>
              <a:rPr lang="tr-TR" altLang="tr-TR"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727966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09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1</a:t>
            </a:r>
          </a:p>
        </p:txBody>
      </p:sp>
      <p:sp>
        <p:nvSpPr>
          <p:cNvPr id="410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101"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102" name="Rectangle 6"/>
          <p:cNvSpPr>
            <a:spLocks noGrp="1" noRot="1" noChangeAspect="1" noChangeArrowheads="1" noTextEdit="1"/>
          </p:cNvSpPr>
          <p:nvPr>
            <p:ph type="sldImg"/>
          </p:nvPr>
        </p:nvSpPr>
        <p:spPr>
          <a:xfrm>
            <a:off x="1150938" y="692150"/>
            <a:ext cx="4556125" cy="3416300"/>
          </a:xfrm>
          <a:ln cap="flat"/>
        </p:spPr>
      </p:sp>
      <p:sp>
        <p:nvSpPr>
          <p:cNvPr id="4103" name="Rectangle 7"/>
          <p:cNvSpPr>
            <a:spLocks noGrp="1" noChangeArrowheads="1"/>
          </p:cNvSpPr>
          <p:nvPr>
            <p:ph type="body" idx="1"/>
          </p:nvPr>
        </p:nvSpPr>
        <p:spPr>
          <a:noFill/>
          <a:ln/>
        </p:spPr>
        <p:txBody>
          <a:bodyPr/>
          <a:lstStyle/>
          <a:p>
            <a:r>
              <a:rPr lang="tr-TR" altLang="tr-TR"/>
              <a:t>The slides for this text are organized into chapters. This lecture covers Chapter 2.</a:t>
            </a:r>
          </a:p>
          <a:p>
            <a:endParaRPr lang="tr-TR" altLang="tr-TR"/>
          </a:p>
          <a:p>
            <a:r>
              <a:rPr lang="tr-TR" altLang="tr-TR"/>
              <a:t>Chapter 1: Introduction to Database Systems</a:t>
            </a:r>
          </a:p>
          <a:p>
            <a:r>
              <a:rPr lang="tr-TR" altLang="tr-TR"/>
              <a:t>Chapter 2: The Entity-Relationship Model	</a:t>
            </a:r>
          </a:p>
          <a:p>
            <a:r>
              <a:rPr lang="tr-TR" altLang="tr-TR"/>
              <a:t>Chapter 3: The Relational Model</a:t>
            </a:r>
          </a:p>
          <a:p>
            <a:r>
              <a:rPr lang="tr-TR" altLang="tr-TR"/>
              <a:t>Chapter 4 (Part A): Relational Algebra</a:t>
            </a:r>
          </a:p>
          <a:p>
            <a:r>
              <a:rPr lang="tr-TR" altLang="tr-TR"/>
              <a:t>Chapter 4 (Part B): Relational Calculus</a:t>
            </a:r>
          </a:p>
          <a:p>
            <a:r>
              <a:rPr lang="tr-TR" altLang="tr-TR"/>
              <a:t>Chapter 5: SQL: Queries, Programming, Triggers</a:t>
            </a:r>
          </a:p>
          <a:p>
            <a:r>
              <a:rPr lang="tr-TR" altLang="tr-TR"/>
              <a:t>Chapter 6: Query-by-Example (QBE)</a:t>
            </a:r>
          </a:p>
          <a:p>
            <a:r>
              <a:rPr lang="tr-TR" altLang="tr-TR"/>
              <a:t>Chapter 7: Storing Data: Disks and Files</a:t>
            </a:r>
          </a:p>
          <a:p>
            <a:r>
              <a:rPr lang="tr-TR" altLang="tr-TR"/>
              <a:t>Chapter 8: File Organizations and Indexing</a:t>
            </a:r>
          </a:p>
          <a:p>
            <a:r>
              <a:rPr lang="tr-TR" altLang="tr-TR"/>
              <a:t>Chapter 9: Tree-Structured Indexing</a:t>
            </a:r>
          </a:p>
          <a:p>
            <a:r>
              <a:rPr lang="tr-TR" altLang="tr-TR"/>
              <a:t>Chapter 10: Hash-Based Indexing</a:t>
            </a:r>
          </a:p>
          <a:p>
            <a:r>
              <a:rPr lang="tr-TR" altLang="tr-TR"/>
              <a:t>Chapter 11: External Sorting</a:t>
            </a:r>
          </a:p>
          <a:p>
            <a:r>
              <a:rPr lang="tr-TR" altLang="tr-TR"/>
              <a:t>Chapter 12 (Part A): Evaluation of Relational Operators</a:t>
            </a:r>
          </a:p>
          <a:p>
            <a:r>
              <a:rPr lang="tr-TR" altLang="tr-TR"/>
              <a:t>Chapter 12 (Part B): Evaluation of Relational Operators: Other Techniques</a:t>
            </a:r>
          </a:p>
          <a:p>
            <a:r>
              <a:rPr lang="tr-TR" altLang="tr-TR"/>
              <a:t>Chapter 13: Introduction to Query Optimization</a:t>
            </a:r>
          </a:p>
          <a:p>
            <a:r>
              <a:rPr lang="tr-TR" altLang="tr-TR"/>
              <a:t>Chapter 14: A Typical Relational Optimizer</a:t>
            </a:r>
          </a:p>
          <a:p>
            <a:r>
              <a:rPr lang="tr-TR" altLang="tr-TR"/>
              <a:t>Chapter 15: Schema Refinement and Normal Forms</a:t>
            </a:r>
          </a:p>
          <a:p>
            <a:r>
              <a:rPr lang="tr-TR" altLang="tr-TR"/>
              <a:t>Chapter 16 (Part A): Physical Database Design</a:t>
            </a:r>
          </a:p>
          <a:p>
            <a:r>
              <a:rPr lang="tr-TR" altLang="tr-TR"/>
              <a:t>Chapter 16 (Part B): Database Tuning</a:t>
            </a:r>
          </a:p>
          <a:p>
            <a:r>
              <a:rPr lang="tr-TR" altLang="tr-TR"/>
              <a:t>Chapter 17: Security</a:t>
            </a:r>
          </a:p>
          <a:p>
            <a:r>
              <a:rPr lang="tr-TR" altLang="tr-TR"/>
              <a:t>Chapter 18: Transaction Management Overview</a:t>
            </a:r>
          </a:p>
          <a:p>
            <a:r>
              <a:rPr lang="tr-TR" altLang="tr-TR"/>
              <a:t>Chapter 19: Concurrency Control</a:t>
            </a:r>
          </a:p>
          <a:p>
            <a:r>
              <a:rPr lang="tr-TR" altLang="tr-TR"/>
              <a:t>Chapter 20: Crash Recovery</a:t>
            </a:r>
          </a:p>
          <a:p>
            <a:r>
              <a:rPr lang="tr-TR" altLang="tr-TR"/>
              <a:t>Chapter 21: Parallel and Distributed Databases</a:t>
            </a:r>
          </a:p>
          <a:p>
            <a:r>
              <a:rPr lang="tr-TR" altLang="tr-TR"/>
              <a:t>Chapter 22: Internet Databases</a:t>
            </a:r>
          </a:p>
          <a:p>
            <a:r>
              <a:rPr lang="tr-TR" altLang="tr-TR"/>
              <a:t>Chapter 23: Decision Support</a:t>
            </a:r>
          </a:p>
          <a:p>
            <a:r>
              <a:rPr lang="tr-TR" altLang="tr-TR"/>
              <a:t>Chapter 24: Data Mining</a:t>
            </a:r>
          </a:p>
          <a:p>
            <a:r>
              <a:rPr lang="tr-TR" altLang="tr-TR"/>
              <a:t>Chapter 25: Object-Database Systems</a:t>
            </a:r>
          </a:p>
          <a:p>
            <a:r>
              <a:rPr lang="tr-TR" altLang="tr-TR"/>
              <a:t>Chapter 26: Spatial Data Management</a:t>
            </a:r>
          </a:p>
          <a:p>
            <a:r>
              <a:rPr lang="tr-TR" altLang="tr-TR"/>
              <a:t>Chapter 27: Deductive Databases</a:t>
            </a:r>
          </a:p>
          <a:p>
            <a:r>
              <a:rPr lang="tr-TR" altLang="tr-TR"/>
              <a:t>Chapter 28: Additional Topics</a:t>
            </a:r>
          </a:p>
          <a:p>
            <a:endParaRPr lang="tr-TR" altLang="tr-TR"/>
          </a:p>
        </p:txBody>
      </p:sp>
    </p:spTree>
    <p:extLst>
      <p:ext uri="{BB962C8B-B14F-4D97-AF65-F5344CB8AC3E}">
        <p14:creationId xmlns:p14="http://schemas.microsoft.com/office/powerpoint/2010/main" val="2381304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843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12</a:t>
            </a:r>
          </a:p>
        </p:txBody>
      </p:sp>
      <p:sp>
        <p:nvSpPr>
          <p:cNvPr id="1843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843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8438" name="Rectangle 6"/>
          <p:cNvSpPr>
            <a:spLocks noGrp="1" noRot="1" noChangeAspect="1" noChangeArrowheads="1" noTextEdit="1"/>
          </p:cNvSpPr>
          <p:nvPr>
            <p:ph type="sldImg"/>
          </p:nvPr>
        </p:nvSpPr>
        <p:spPr>
          <a:xfrm>
            <a:off x="1150938" y="692150"/>
            <a:ext cx="4556125" cy="3416300"/>
          </a:xfrm>
          <a:ln cap="flat"/>
        </p:spPr>
      </p:sp>
      <p:sp>
        <p:nvSpPr>
          <p:cNvPr id="18439"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3507591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tr-TR" dirty="0" smtClean="0"/>
              <a:t>Ayrışık (Disjoint) Dağılım: Üst sınıf departman,</a:t>
            </a:r>
            <a:r>
              <a:rPr lang="tr-TR" baseline="0" dirty="0" smtClean="0"/>
              <a:t> alt sınıflar satış, üretim, satın alma gibi departmanlar ise firmadaki her bir departmanın alt sınıfta bulunan varlıklardan sadece birisi olabilmesi</a:t>
            </a:r>
          </a:p>
          <a:p>
            <a:pPr marL="0" marR="0" indent="0" algn="l" defTabSz="914400" rtl="0" eaLnBrk="0" fontAlgn="base" latinLnBrk="0" hangingPunct="0">
              <a:lnSpc>
                <a:spcPct val="100000"/>
              </a:lnSpc>
              <a:spcBef>
                <a:spcPct val="30000"/>
              </a:spcBef>
              <a:spcAft>
                <a:spcPct val="0"/>
              </a:spcAft>
              <a:buClrTx/>
              <a:buSzTx/>
              <a:buFontTx/>
              <a:buNone/>
              <a:tabLst/>
              <a:defRPr/>
            </a:pPr>
            <a:r>
              <a:rPr lang="tr-TR" dirty="0" smtClean="0"/>
              <a:t>Örtüşük (Overlap) Dağılım:</a:t>
            </a:r>
            <a:r>
              <a:rPr lang="tr-TR" baseline="0" dirty="0" smtClean="0"/>
              <a:t> Bir firmada üst sınıf personel, alt sınıflar ise satış personeli, üretim personeli, satın alma personeli gibi personellerin çalıştığı bölümlere göre tanımlanmış olsun. Bazı personellerin hem üretim hem de satış personeli olarak çalışması mümkündür.</a:t>
            </a:r>
            <a:endParaRPr lang="tr-T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tr-TR" dirty="0" smtClean="0"/>
              <a:t>ISA’da üst sınıf ile alt sınıf arasında tek çizgi: üst sınıfta bulunan bir varlığın alt sınıf elemanı</a:t>
            </a:r>
            <a:r>
              <a:rPr lang="tr-TR" baseline="0" dirty="0" smtClean="0"/>
              <a:t> olma zorunluğu yok</a:t>
            </a:r>
            <a:endParaRPr lang="tr-T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tr-TR" dirty="0" smtClean="0"/>
              <a:t>ISA’da üst sınıf ile alt sınıf arasında çift çizgi: üst sınıfta bulunan bir varlığın alt sınıf elemanı</a:t>
            </a:r>
            <a:r>
              <a:rPr lang="tr-TR" baseline="0" dirty="0" smtClean="0"/>
              <a:t> olma zorunluğu var</a:t>
            </a:r>
            <a:endParaRPr lang="tr-TR" dirty="0" smtClean="0"/>
          </a:p>
          <a:p>
            <a:endParaRPr lang="tr-TR" dirty="0"/>
          </a:p>
        </p:txBody>
      </p:sp>
    </p:spTree>
    <p:extLst>
      <p:ext uri="{BB962C8B-B14F-4D97-AF65-F5344CB8AC3E}">
        <p14:creationId xmlns:p14="http://schemas.microsoft.com/office/powerpoint/2010/main" val="813797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48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2</a:t>
            </a:r>
          </a:p>
        </p:txBody>
      </p:sp>
      <p:sp>
        <p:nvSpPr>
          <p:cNvPr id="204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48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486" name="Rectangle 6"/>
          <p:cNvSpPr>
            <a:spLocks noGrp="1" noRot="1" noChangeAspect="1" noChangeArrowheads="1" noTextEdit="1"/>
          </p:cNvSpPr>
          <p:nvPr>
            <p:ph type="sldImg"/>
          </p:nvPr>
        </p:nvSpPr>
        <p:spPr>
          <a:xfrm>
            <a:off x="1150938" y="692150"/>
            <a:ext cx="4556125" cy="3416300"/>
          </a:xfrm>
          <a:ln cap="flat"/>
        </p:spPr>
      </p:sp>
      <p:sp>
        <p:nvSpPr>
          <p:cNvPr id="20487"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393821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53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3</a:t>
            </a:r>
          </a:p>
        </p:txBody>
      </p:sp>
      <p:sp>
        <p:nvSpPr>
          <p:cNvPr id="2253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53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534" name="Rectangle 6"/>
          <p:cNvSpPr>
            <a:spLocks noGrp="1" noRot="1" noChangeAspect="1" noChangeArrowheads="1" noTextEdit="1"/>
          </p:cNvSpPr>
          <p:nvPr>
            <p:ph type="sldImg"/>
          </p:nvPr>
        </p:nvSpPr>
        <p:spPr>
          <a:xfrm>
            <a:off x="1150938" y="692150"/>
            <a:ext cx="4556125" cy="3416300"/>
          </a:xfrm>
          <a:ln cap="flat"/>
        </p:spPr>
      </p:sp>
      <p:sp>
        <p:nvSpPr>
          <p:cNvPr id="22535"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2447459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50938" y="692150"/>
            <a:ext cx="4556125" cy="3416300"/>
          </a:xfrm>
          <a:ln cap="flat"/>
        </p:spPr>
      </p:sp>
      <p:sp>
        <p:nvSpPr>
          <p:cNvPr id="24579" name="Rectangle 3"/>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1319463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662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5</a:t>
            </a:r>
          </a:p>
        </p:txBody>
      </p:sp>
      <p:sp>
        <p:nvSpPr>
          <p:cNvPr id="2662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662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6630" name="Rectangle 6"/>
          <p:cNvSpPr>
            <a:spLocks noGrp="1" noRot="1" noChangeAspect="1" noChangeArrowheads="1" noTextEdit="1"/>
          </p:cNvSpPr>
          <p:nvPr>
            <p:ph type="sldImg"/>
          </p:nvPr>
        </p:nvSpPr>
        <p:spPr>
          <a:xfrm>
            <a:off x="1150938" y="692150"/>
            <a:ext cx="4556125" cy="3416300"/>
          </a:xfrm>
          <a:ln cap="flat"/>
        </p:spPr>
      </p:sp>
      <p:sp>
        <p:nvSpPr>
          <p:cNvPr id="26631"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3608958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867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6</a:t>
            </a:r>
          </a:p>
        </p:txBody>
      </p:sp>
      <p:sp>
        <p:nvSpPr>
          <p:cNvPr id="2867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867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8678" name="Rectangle 6"/>
          <p:cNvSpPr>
            <a:spLocks noGrp="1" noRot="1" noChangeAspect="1" noChangeArrowheads="1" noTextEdit="1"/>
          </p:cNvSpPr>
          <p:nvPr>
            <p:ph type="sldImg"/>
          </p:nvPr>
        </p:nvSpPr>
        <p:spPr>
          <a:xfrm>
            <a:off x="1150938" y="692150"/>
            <a:ext cx="4556125" cy="3416300"/>
          </a:xfrm>
          <a:ln cap="flat"/>
        </p:spPr>
      </p:sp>
      <p:sp>
        <p:nvSpPr>
          <p:cNvPr id="28679"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1170024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072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7</a:t>
            </a:r>
          </a:p>
        </p:txBody>
      </p:sp>
      <p:sp>
        <p:nvSpPr>
          <p:cNvPr id="3072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072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0726" name="Rectangle 6"/>
          <p:cNvSpPr>
            <a:spLocks noGrp="1" noRot="1" noChangeAspect="1" noChangeArrowheads="1" noTextEdit="1"/>
          </p:cNvSpPr>
          <p:nvPr>
            <p:ph type="sldImg"/>
          </p:nvPr>
        </p:nvSpPr>
        <p:spPr>
          <a:xfrm>
            <a:off x="1150938" y="692150"/>
            <a:ext cx="4556125" cy="3416300"/>
          </a:xfrm>
          <a:ln cap="flat"/>
        </p:spPr>
      </p:sp>
      <p:sp>
        <p:nvSpPr>
          <p:cNvPr id="30727"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3107435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277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9</a:t>
            </a:r>
          </a:p>
        </p:txBody>
      </p:sp>
      <p:sp>
        <p:nvSpPr>
          <p:cNvPr id="3277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277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2774" name="Rectangle 6"/>
          <p:cNvSpPr>
            <a:spLocks noGrp="1" noRot="1" noChangeAspect="1" noChangeArrowheads="1" noTextEdit="1"/>
          </p:cNvSpPr>
          <p:nvPr>
            <p:ph type="sldImg"/>
          </p:nvPr>
        </p:nvSpPr>
        <p:spPr>
          <a:xfrm>
            <a:off x="1150938" y="692150"/>
            <a:ext cx="4556125" cy="3416300"/>
          </a:xfrm>
          <a:ln cap="flat"/>
        </p:spPr>
      </p:sp>
      <p:sp>
        <p:nvSpPr>
          <p:cNvPr id="32775"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3082336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481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11</a:t>
            </a:r>
          </a:p>
        </p:txBody>
      </p:sp>
      <p:sp>
        <p:nvSpPr>
          <p:cNvPr id="348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48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4822" name="Rectangle 6"/>
          <p:cNvSpPr>
            <a:spLocks noGrp="1" noRot="1" noChangeAspect="1" noChangeArrowheads="1" noTextEdit="1"/>
          </p:cNvSpPr>
          <p:nvPr>
            <p:ph type="sldImg"/>
          </p:nvPr>
        </p:nvSpPr>
        <p:spPr>
          <a:xfrm>
            <a:off x="1150938" y="692150"/>
            <a:ext cx="4556125" cy="3416300"/>
          </a:xfrm>
          <a:ln cap="flat"/>
        </p:spPr>
      </p:sp>
      <p:sp>
        <p:nvSpPr>
          <p:cNvPr id="34823"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137917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6150" name="Rectangle 6"/>
          <p:cNvSpPr>
            <a:spLocks noGrp="1" noRot="1" noChangeAspect="1" noChangeArrowheads="1" noTextEdit="1"/>
          </p:cNvSpPr>
          <p:nvPr>
            <p:ph type="sldImg"/>
          </p:nvPr>
        </p:nvSpPr>
        <p:spPr>
          <a:xfrm>
            <a:off x="1150938" y="692150"/>
            <a:ext cx="4556125" cy="3416300"/>
          </a:xfrm>
          <a:ln cap="flat"/>
        </p:spPr>
      </p:sp>
      <p:sp>
        <p:nvSpPr>
          <p:cNvPr id="6151"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2979013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686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12</a:t>
            </a:r>
          </a:p>
        </p:txBody>
      </p:sp>
      <p:sp>
        <p:nvSpPr>
          <p:cNvPr id="3686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686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6870" name="Rectangle 6"/>
          <p:cNvSpPr>
            <a:spLocks noGrp="1" noRot="1" noChangeAspect="1" noChangeArrowheads="1" noTextEdit="1"/>
          </p:cNvSpPr>
          <p:nvPr>
            <p:ph type="sldImg"/>
          </p:nvPr>
        </p:nvSpPr>
        <p:spPr>
          <a:xfrm>
            <a:off x="1150938" y="692150"/>
            <a:ext cx="4556125" cy="3416300"/>
          </a:xfrm>
          <a:ln cap="flat"/>
        </p:spPr>
      </p:sp>
      <p:sp>
        <p:nvSpPr>
          <p:cNvPr id="36871"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3941542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89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13</a:t>
            </a:r>
          </a:p>
        </p:txBody>
      </p:sp>
      <p:sp>
        <p:nvSpPr>
          <p:cNvPr id="389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89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8918" name="Rectangle 6"/>
          <p:cNvSpPr>
            <a:spLocks noGrp="1" noRot="1" noChangeAspect="1" noChangeArrowheads="1" noTextEdit="1"/>
          </p:cNvSpPr>
          <p:nvPr>
            <p:ph type="sldImg"/>
          </p:nvPr>
        </p:nvSpPr>
        <p:spPr>
          <a:xfrm>
            <a:off x="1150938" y="692150"/>
            <a:ext cx="4556125" cy="3416300"/>
          </a:xfrm>
          <a:ln cap="flat"/>
        </p:spPr>
      </p:sp>
      <p:sp>
        <p:nvSpPr>
          <p:cNvPr id="38919"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1767289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198" name="Rectangle 6"/>
          <p:cNvSpPr>
            <a:spLocks noGrp="1" noRot="1" noChangeAspect="1" noChangeArrowheads="1" noTextEdit="1"/>
          </p:cNvSpPr>
          <p:nvPr>
            <p:ph type="sldImg"/>
          </p:nvPr>
        </p:nvSpPr>
        <p:spPr>
          <a:xfrm>
            <a:off x="1150938" y="692150"/>
            <a:ext cx="4556125" cy="3416300"/>
          </a:xfrm>
          <a:ln cap="flat"/>
        </p:spPr>
      </p:sp>
      <p:sp>
        <p:nvSpPr>
          <p:cNvPr id="8199" name="Rectangle 7"/>
          <p:cNvSpPr>
            <a:spLocks noGrp="1" noChangeArrowheads="1"/>
          </p:cNvSpPr>
          <p:nvPr>
            <p:ph type="body" idx="1"/>
          </p:nvPr>
        </p:nvSpPr>
        <p:spPr>
          <a:noFill/>
          <a:ln/>
        </p:spPr>
        <p:txBody>
          <a:bodyPr/>
          <a:lstStyle/>
          <a:p>
            <a:r>
              <a:rPr lang="tr-TR" altLang="tr-TR"/>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tr-TR" altLang="tr-TR"/>
          </a:p>
          <a:p>
            <a:r>
              <a:rPr lang="tr-TR" altLang="tr-TR"/>
              <a:t>Module (1):  Introduction (DBMS, Relational Model)</a:t>
            </a:r>
          </a:p>
          <a:p>
            <a:r>
              <a:rPr lang="tr-TR" altLang="tr-TR"/>
              <a:t>Module (2):  Storage and File Organizations (Disks, Buffering, Indexes)</a:t>
            </a:r>
          </a:p>
          <a:p>
            <a:r>
              <a:rPr lang="tr-TR" altLang="tr-TR"/>
              <a:t>Module (3):  Database Concepts (Relational Queries, DDL/ICs, Views and Security)</a:t>
            </a:r>
          </a:p>
          <a:p>
            <a:r>
              <a:rPr lang="tr-TR" altLang="tr-TR"/>
              <a:t>Module (4):  Relational Implementation (Query Evaluation, Optimization)</a:t>
            </a:r>
          </a:p>
          <a:p>
            <a:r>
              <a:rPr lang="tr-TR" altLang="tr-TR"/>
              <a:t>Module (5): Database Design (ER Model, Normalization, Physical Design, Tuning)</a:t>
            </a:r>
          </a:p>
          <a:p>
            <a:r>
              <a:rPr lang="tr-TR" altLang="tr-TR"/>
              <a:t>Module (6): Transaction Processing (Concurrency Control, Recovery)</a:t>
            </a:r>
          </a:p>
          <a:p>
            <a:r>
              <a:rPr lang="tr-TR" altLang="tr-TR"/>
              <a:t>Module (7): Advanced Topics</a:t>
            </a:r>
          </a:p>
        </p:txBody>
      </p:sp>
    </p:spTree>
    <p:extLst>
      <p:ext uri="{BB962C8B-B14F-4D97-AF65-F5344CB8AC3E}">
        <p14:creationId xmlns:p14="http://schemas.microsoft.com/office/powerpoint/2010/main" val="315821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tr-TR" b="1" dirty="0" smtClean="0">
                <a:solidFill>
                  <a:srgbClr val="FF0000"/>
                </a:solidFill>
              </a:rPr>
              <a:t>NULL</a:t>
            </a:r>
            <a:r>
              <a:rPr lang="tr-TR" dirty="0" smtClean="0">
                <a:solidFill>
                  <a:srgbClr val="FF0000"/>
                </a:solidFill>
              </a:rPr>
              <a:t> </a:t>
            </a:r>
            <a:r>
              <a:rPr lang="tr-TR" dirty="0" smtClean="0"/>
              <a:t>değeri ilgili niteliğe</a:t>
            </a:r>
            <a:r>
              <a:rPr lang="tr-TR" baseline="0" dirty="0" smtClean="0"/>
              <a:t> değer atanmadığı ya da niteliğin değerinin bilinmediği anlamına gelir.</a:t>
            </a:r>
            <a:endParaRPr lang="tr-TR" dirty="0"/>
          </a:p>
        </p:txBody>
      </p:sp>
    </p:spTree>
    <p:extLst>
      <p:ext uri="{BB962C8B-B14F-4D97-AF65-F5344CB8AC3E}">
        <p14:creationId xmlns:p14="http://schemas.microsoft.com/office/powerpoint/2010/main" val="4271966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024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4</a:t>
            </a:r>
          </a:p>
        </p:txBody>
      </p:sp>
      <p:sp>
        <p:nvSpPr>
          <p:cNvPr id="1024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024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0246" name="Rectangle 6"/>
          <p:cNvSpPr>
            <a:spLocks noGrp="1" noRot="1" noChangeAspect="1" noChangeArrowheads="1" noTextEdit="1"/>
          </p:cNvSpPr>
          <p:nvPr>
            <p:ph type="sldImg"/>
          </p:nvPr>
        </p:nvSpPr>
        <p:spPr>
          <a:xfrm>
            <a:off x="1150938" y="692150"/>
            <a:ext cx="4556125" cy="3416300"/>
          </a:xfrm>
          <a:ln cap="flat"/>
        </p:spPr>
      </p:sp>
      <p:sp>
        <p:nvSpPr>
          <p:cNvPr id="10247"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1724452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tr-TR" dirty="0" smtClean="0"/>
              <a:t>a1:</a:t>
            </a:r>
            <a:r>
              <a:rPr lang="tr-TR" baseline="0" dirty="0" smtClean="0"/>
              <a:t> min(E1)</a:t>
            </a:r>
          </a:p>
          <a:p>
            <a:r>
              <a:rPr lang="tr-TR" baseline="0" dirty="0" smtClean="0"/>
              <a:t>a2: max(E1)</a:t>
            </a:r>
          </a:p>
          <a:p>
            <a:r>
              <a:rPr lang="tr-TR" baseline="0" dirty="0" smtClean="0"/>
              <a:t>b1: min(E2)</a:t>
            </a:r>
          </a:p>
          <a:p>
            <a:r>
              <a:rPr lang="tr-TR" baseline="0" dirty="0" smtClean="0"/>
              <a:t>b2: max(E2)</a:t>
            </a:r>
            <a:endParaRPr lang="tr-TR" dirty="0"/>
          </a:p>
        </p:txBody>
      </p:sp>
    </p:spTree>
    <p:extLst>
      <p:ext uri="{BB962C8B-B14F-4D97-AF65-F5344CB8AC3E}">
        <p14:creationId xmlns:p14="http://schemas.microsoft.com/office/powerpoint/2010/main" val="2206058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29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6</a:t>
            </a:r>
          </a:p>
        </p:txBody>
      </p:sp>
      <p:sp>
        <p:nvSpPr>
          <p:cNvPr id="1229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293"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294" name="Rectangle 6"/>
          <p:cNvSpPr>
            <a:spLocks noGrp="1" noRot="1" noChangeAspect="1" noChangeArrowheads="1" noTextEdit="1"/>
          </p:cNvSpPr>
          <p:nvPr>
            <p:ph type="sldImg"/>
          </p:nvPr>
        </p:nvSpPr>
        <p:spPr>
          <a:xfrm>
            <a:off x="1150938" y="692150"/>
            <a:ext cx="4556125" cy="3416300"/>
          </a:xfrm>
          <a:ln cap="flat"/>
        </p:spPr>
      </p:sp>
      <p:sp>
        <p:nvSpPr>
          <p:cNvPr id="12295"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3067886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433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8</a:t>
            </a:r>
          </a:p>
        </p:txBody>
      </p:sp>
      <p:sp>
        <p:nvSpPr>
          <p:cNvPr id="1434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4341"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4342" name="Rectangle 6"/>
          <p:cNvSpPr>
            <a:spLocks noGrp="1" noRot="1" noChangeAspect="1" noChangeArrowheads="1" noTextEdit="1"/>
          </p:cNvSpPr>
          <p:nvPr>
            <p:ph type="sldImg"/>
          </p:nvPr>
        </p:nvSpPr>
        <p:spPr>
          <a:xfrm>
            <a:off x="1150938" y="692150"/>
            <a:ext cx="4556125" cy="3416300"/>
          </a:xfrm>
          <a:ln cap="flat"/>
        </p:spPr>
      </p:sp>
      <p:sp>
        <p:nvSpPr>
          <p:cNvPr id="14343"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1454800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63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10</a:t>
            </a:r>
          </a:p>
        </p:txBody>
      </p:sp>
      <p:sp>
        <p:nvSpPr>
          <p:cNvPr id="163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638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6390" name="Rectangle 6"/>
          <p:cNvSpPr>
            <a:spLocks noGrp="1" noRot="1" noChangeAspect="1" noChangeArrowheads="1" noTextEdit="1"/>
          </p:cNvSpPr>
          <p:nvPr>
            <p:ph type="sldImg"/>
          </p:nvPr>
        </p:nvSpPr>
        <p:spPr>
          <a:xfrm>
            <a:off x="1150938" y="692150"/>
            <a:ext cx="4556125" cy="3416300"/>
          </a:xfrm>
          <a:ln cap="flat"/>
        </p:spPr>
      </p:sp>
      <p:sp>
        <p:nvSpPr>
          <p:cNvPr id="16391"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140493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tr-TR"/>
          </a:p>
        </p:txBody>
      </p:sp>
    </p:spTree>
    <p:extLst>
      <p:ext uri="{BB962C8B-B14F-4D97-AF65-F5344CB8AC3E}">
        <p14:creationId xmlns:p14="http://schemas.microsoft.com/office/powerpoint/2010/main" val="361230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866692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419100"/>
            <a:ext cx="1943100" cy="5638800"/>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4191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292206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838200" y="19812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lipArt Placeholder 3"/>
          <p:cNvSpPr>
            <a:spLocks noGrp="1"/>
          </p:cNvSpPr>
          <p:nvPr>
            <p:ph type="clipArt" sz="half" idx="2"/>
          </p:nvPr>
        </p:nvSpPr>
        <p:spPr>
          <a:xfrm>
            <a:off x="4800600" y="1981200"/>
            <a:ext cx="3810000" cy="4076700"/>
          </a:xfrm>
        </p:spPr>
        <p:txBody>
          <a:bodyPr/>
          <a:lstStyle/>
          <a:p>
            <a:endParaRPr lang="tr-TR"/>
          </a:p>
        </p:txBody>
      </p:sp>
    </p:spTree>
    <p:extLst>
      <p:ext uri="{BB962C8B-B14F-4D97-AF65-F5344CB8AC3E}">
        <p14:creationId xmlns:p14="http://schemas.microsoft.com/office/powerpoint/2010/main" val="170250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352053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6804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8006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377764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36665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120102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25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908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2546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2" name="Group 8"/>
          <p:cNvGrpSpPr>
            <a:grpSpLocks/>
          </p:cNvGrpSpPr>
          <p:nvPr/>
        </p:nvGrpSpPr>
        <p:grpSpPr bwMode="auto">
          <a:xfrm>
            <a:off x="381000" y="209550"/>
            <a:ext cx="1525588" cy="1525588"/>
            <a:chOff x="240" y="132"/>
            <a:chExt cx="961" cy="961"/>
          </a:xfrm>
        </p:grpSpPr>
        <p:sp>
          <p:nvSpPr>
            <p:cNvPr id="1026" name="Freeform 2"/>
            <p:cNvSpPr>
              <a:spLocks/>
            </p:cNvSpPr>
            <p:nvPr/>
          </p:nvSpPr>
          <p:spPr bwMode="auto">
            <a:xfrm>
              <a:off x="336" y="228"/>
              <a:ext cx="769" cy="769"/>
            </a:xfrm>
            <a:custGeom>
              <a:avLst/>
              <a:gdLst>
                <a:gd name="T0" fmla="*/ 384 w 769"/>
                <a:gd name="T1" fmla="*/ 0 h 769"/>
                <a:gd name="T2" fmla="*/ 0 w 769"/>
                <a:gd name="T3" fmla="*/ 384 h 769"/>
                <a:gd name="T4" fmla="*/ 384 w 769"/>
                <a:gd name="T5" fmla="*/ 768 h 769"/>
                <a:gd name="T6" fmla="*/ 768 w 769"/>
                <a:gd name="T7" fmla="*/ 384 h 769"/>
                <a:gd name="T8" fmla="*/ 384 w 769"/>
                <a:gd name="T9" fmla="*/ 0 h 769"/>
              </a:gdLst>
              <a:ahLst/>
              <a:cxnLst>
                <a:cxn ang="0">
                  <a:pos x="T0" y="T1"/>
                </a:cxn>
                <a:cxn ang="0">
                  <a:pos x="T2" y="T3"/>
                </a:cxn>
                <a:cxn ang="0">
                  <a:pos x="T4" y="T5"/>
                </a:cxn>
                <a:cxn ang="0">
                  <a:pos x="T6" y="T7"/>
                </a:cxn>
                <a:cxn ang="0">
                  <a:pos x="T8" y="T9"/>
                </a:cxn>
              </a:cxnLst>
              <a:rect l="0" t="0" r="r" b="b"/>
              <a:pathLst>
                <a:path w="769" h="769">
                  <a:moveTo>
                    <a:pt x="384" y="0"/>
                  </a:moveTo>
                  <a:lnTo>
                    <a:pt x="0" y="384"/>
                  </a:lnTo>
                  <a:lnTo>
                    <a:pt x="384" y="768"/>
                  </a:lnTo>
                  <a:lnTo>
                    <a:pt x="768" y="384"/>
                  </a:lnTo>
                  <a:lnTo>
                    <a:pt x="384" y="0"/>
                  </a:lnTo>
                </a:path>
              </a:pathLst>
            </a:custGeom>
            <a:solidFill>
              <a:srgbClr val="EDEDED"/>
            </a:solidFill>
            <a:ln>
              <a:noFill/>
            </a:ln>
            <a:effectLst/>
            <a:extLst>
              <a:ext uri="{91240B29-F687-4F45-9708-019B960494DF}">
                <a14:hiddenLine xmlns:a14="http://schemas.microsoft.com/office/drawing/2010/main" w="12700" cap="rnd"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nvGrpSpPr>
            <p:cNvPr id="1031" name="Group 7"/>
            <p:cNvGrpSpPr>
              <a:grpSpLocks/>
            </p:cNvGrpSpPr>
            <p:nvPr/>
          </p:nvGrpSpPr>
          <p:grpSpPr bwMode="auto">
            <a:xfrm>
              <a:off x="240" y="132"/>
              <a:ext cx="961" cy="961"/>
              <a:chOff x="240" y="132"/>
              <a:chExt cx="961" cy="961"/>
            </a:xfrm>
          </p:grpSpPr>
          <p:sp>
            <p:nvSpPr>
              <p:cNvPr id="1027" name="Freeform 3"/>
              <p:cNvSpPr>
                <a:spLocks/>
              </p:cNvSpPr>
              <p:nvPr/>
            </p:nvSpPr>
            <p:spPr bwMode="auto">
              <a:xfrm>
                <a:off x="720" y="132"/>
                <a:ext cx="481" cy="481"/>
              </a:xfrm>
              <a:custGeom>
                <a:avLst/>
                <a:gdLst>
                  <a:gd name="T0" fmla="*/ 0 w 481"/>
                  <a:gd name="T1" fmla="*/ 96 h 481"/>
                  <a:gd name="T2" fmla="*/ 0 w 481"/>
                  <a:gd name="T3" fmla="*/ 0 h 481"/>
                  <a:gd name="T4" fmla="*/ 480 w 481"/>
                  <a:gd name="T5" fmla="*/ 480 h 481"/>
                  <a:gd name="T6" fmla="*/ 384 w 481"/>
                  <a:gd name="T7" fmla="*/ 480 h 481"/>
                  <a:gd name="T8" fmla="*/ 0 w 481"/>
                  <a:gd name="T9" fmla="*/ 96 h 481"/>
                </a:gdLst>
                <a:ahLst/>
                <a:cxnLst>
                  <a:cxn ang="0">
                    <a:pos x="T0" y="T1"/>
                  </a:cxn>
                  <a:cxn ang="0">
                    <a:pos x="T2" y="T3"/>
                  </a:cxn>
                  <a:cxn ang="0">
                    <a:pos x="T4" y="T5"/>
                  </a:cxn>
                  <a:cxn ang="0">
                    <a:pos x="T6" y="T7"/>
                  </a:cxn>
                  <a:cxn ang="0">
                    <a:pos x="T8" y="T9"/>
                  </a:cxn>
                </a:cxnLst>
                <a:rect l="0" t="0" r="r" b="b"/>
                <a:pathLst>
                  <a:path w="481" h="481">
                    <a:moveTo>
                      <a:pt x="0" y="96"/>
                    </a:moveTo>
                    <a:lnTo>
                      <a:pt x="0" y="0"/>
                    </a:lnTo>
                    <a:lnTo>
                      <a:pt x="480" y="480"/>
                    </a:lnTo>
                    <a:lnTo>
                      <a:pt x="384" y="480"/>
                    </a:lnTo>
                    <a:lnTo>
                      <a:pt x="0" y="96"/>
                    </a:lnTo>
                  </a:path>
                </a:pathLst>
              </a:custGeom>
              <a:solidFill>
                <a:srgbClr val="CECECE"/>
              </a:solidFill>
              <a:ln>
                <a:noFill/>
              </a:ln>
              <a:effectLst/>
              <a:extLst>
                <a:ext uri="{91240B29-F687-4F45-9708-019B960494DF}">
                  <a14:hiddenLine xmlns:a14="http://schemas.microsoft.com/office/drawing/2010/main" w="12700" cap="rnd"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028" name="Freeform 4"/>
              <p:cNvSpPr>
                <a:spLocks/>
              </p:cNvSpPr>
              <p:nvPr/>
            </p:nvSpPr>
            <p:spPr bwMode="auto">
              <a:xfrm>
                <a:off x="240" y="132"/>
                <a:ext cx="481" cy="481"/>
              </a:xfrm>
              <a:custGeom>
                <a:avLst/>
                <a:gdLst>
                  <a:gd name="T0" fmla="*/ 480 w 481"/>
                  <a:gd name="T1" fmla="*/ 0 h 481"/>
                  <a:gd name="T2" fmla="*/ 480 w 481"/>
                  <a:gd name="T3" fmla="*/ 96 h 481"/>
                  <a:gd name="T4" fmla="*/ 96 w 481"/>
                  <a:gd name="T5" fmla="*/ 480 h 481"/>
                  <a:gd name="T6" fmla="*/ 0 w 481"/>
                  <a:gd name="T7" fmla="*/ 480 h 481"/>
                  <a:gd name="T8" fmla="*/ 480 w 481"/>
                  <a:gd name="T9" fmla="*/ 0 h 481"/>
                </a:gdLst>
                <a:ahLst/>
                <a:cxnLst>
                  <a:cxn ang="0">
                    <a:pos x="T0" y="T1"/>
                  </a:cxn>
                  <a:cxn ang="0">
                    <a:pos x="T2" y="T3"/>
                  </a:cxn>
                  <a:cxn ang="0">
                    <a:pos x="T4" y="T5"/>
                  </a:cxn>
                  <a:cxn ang="0">
                    <a:pos x="T6" y="T7"/>
                  </a:cxn>
                  <a:cxn ang="0">
                    <a:pos x="T8" y="T9"/>
                  </a:cxn>
                </a:cxnLst>
                <a:rect l="0" t="0" r="r" b="b"/>
                <a:pathLst>
                  <a:path w="481" h="481">
                    <a:moveTo>
                      <a:pt x="480" y="0"/>
                    </a:moveTo>
                    <a:lnTo>
                      <a:pt x="480" y="96"/>
                    </a:lnTo>
                    <a:lnTo>
                      <a:pt x="96" y="480"/>
                    </a:lnTo>
                    <a:lnTo>
                      <a:pt x="0" y="480"/>
                    </a:lnTo>
                    <a:lnTo>
                      <a:pt x="480" y="0"/>
                    </a:lnTo>
                  </a:path>
                </a:pathLst>
              </a:custGeom>
              <a:solidFill>
                <a:srgbClr val="DADADA"/>
              </a:solidFill>
              <a:ln>
                <a:noFill/>
              </a:ln>
              <a:effectLst/>
              <a:extLst>
                <a:ext uri="{91240B29-F687-4F45-9708-019B960494DF}">
                  <a14:hiddenLine xmlns:a14="http://schemas.microsoft.com/office/drawing/2010/main" w="12700" cap="rnd"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029" name="Freeform 5"/>
              <p:cNvSpPr>
                <a:spLocks/>
              </p:cNvSpPr>
              <p:nvPr/>
            </p:nvSpPr>
            <p:spPr bwMode="auto">
              <a:xfrm>
                <a:off x="720" y="612"/>
                <a:ext cx="481" cy="481"/>
              </a:xfrm>
              <a:custGeom>
                <a:avLst/>
                <a:gdLst>
                  <a:gd name="T0" fmla="*/ 384 w 481"/>
                  <a:gd name="T1" fmla="*/ 0 h 481"/>
                  <a:gd name="T2" fmla="*/ 480 w 481"/>
                  <a:gd name="T3" fmla="*/ 0 h 481"/>
                  <a:gd name="T4" fmla="*/ 0 w 481"/>
                  <a:gd name="T5" fmla="*/ 480 h 481"/>
                  <a:gd name="T6" fmla="*/ 0 w 481"/>
                  <a:gd name="T7" fmla="*/ 384 h 481"/>
                  <a:gd name="T8" fmla="*/ 384 w 481"/>
                  <a:gd name="T9" fmla="*/ 0 h 481"/>
                </a:gdLst>
                <a:ahLst/>
                <a:cxnLst>
                  <a:cxn ang="0">
                    <a:pos x="T0" y="T1"/>
                  </a:cxn>
                  <a:cxn ang="0">
                    <a:pos x="T2" y="T3"/>
                  </a:cxn>
                  <a:cxn ang="0">
                    <a:pos x="T4" y="T5"/>
                  </a:cxn>
                  <a:cxn ang="0">
                    <a:pos x="T6" y="T7"/>
                  </a:cxn>
                  <a:cxn ang="0">
                    <a:pos x="T8" y="T9"/>
                  </a:cxn>
                </a:cxnLst>
                <a:rect l="0" t="0" r="r" b="b"/>
                <a:pathLst>
                  <a:path w="481" h="481">
                    <a:moveTo>
                      <a:pt x="384" y="0"/>
                    </a:moveTo>
                    <a:lnTo>
                      <a:pt x="480" y="0"/>
                    </a:lnTo>
                    <a:lnTo>
                      <a:pt x="0" y="480"/>
                    </a:lnTo>
                    <a:lnTo>
                      <a:pt x="0" y="384"/>
                    </a:lnTo>
                    <a:lnTo>
                      <a:pt x="384" y="0"/>
                    </a:lnTo>
                  </a:path>
                </a:pathLst>
              </a:custGeom>
              <a:solidFill>
                <a:srgbClr val="B9B9B9"/>
              </a:solidFill>
              <a:ln>
                <a:noFill/>
              </a:ln>
              <a:effectLst/>
              <a:extLst>
                <a:ext uri="{91240B29-F687-4F45-9708-019B960494DF}">
                  <a14:hiddenLine xmlns:a14="http://schemas.microsoft.com/office/drawing/2010/main" w="12700" cap="rnd"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030" name="Freeform 6"/>
              <p:cNvSpPr>
                <a:spLocks/>
              </p:cNvSpPr>
              <p:nvPr/>
            </p:nvSpPr>
            <p:spPr bwMode="auto">
              <a:xfrm>
                <a:off x="240" y="612"/>
                <a:ext cx="481" cy="481"/>
              </a:xfrm>
              <a:custGeom>
                <a:avLst/>
                <a:gdLst>
                  <a:gd name="T0" fmla="*/ 96 w 481"/>
                  <a:gd name="T1" fmla="*/ 0 h 481"/>
                  <a:gd name="T2" fmla="*/ 480 w 481"/>
                  <a:gd name="T3" fmla="*/ 384 h 481"/>
                  <a:gd name="T4" fmla="*/ 480 w 481"/>
                  <a:gd name="T5" fmla="*/ 480 h 481"/>
                  <a:gd name="T6" fmla="*/ 0 w 481"/>
                  <a:gd name="T7" fmla="*/ 0 h 481"/>
                  <a:gd name="T8" fmla="*/ 96 w 481"/>
                  <a:gd name="T9" fmla="*/ 0 h 481"/>
                </a:gdLst>
                <a:ahLst/>
                <a:cxnLst>
                  <a:cxn ang="0">
                    <a:pos x="T0" y="T1"/>
                  </a:cxn>
                  <a:cxn ang="0">
                    <a:pos x="T2" y="T3"/>
                  </a:cxn>
                  <a:cxn ang="0">
                    <a:pos x="T4" y="T5"/>
                  </a:cxn>
                  <a:cxn ang="0">
                    <a:pos x="T6" y="T7"/>
                  </a:cxn>
                  <a:cxn ang="0">
                    <a:pos x="T8" y="T9"/>
                  </a:cxn>
                </a:cxnLst>
                <a:rect l="0" t="0" r="r" b="b"/>
                <a:pathLst>
                  <a:path w="481" h="481">
                    <a:moveTo>
                      <a:pt x="96" y="0"/>
                    </a:moveTo>
                    <a:lnTo>
                      <a:pt x="480" y="384"/>
                    </a:lnTo>
                    <a:lnTo>
                      <a:pt x="480" y="480"/>
                    </a:lnTo>
                    <a:lnTo>
                      <a:pt x="0" y="0"/>
                    </a:lnTo>
                    <a:lnTo>
                      <a:pt x="96" y="0"/>
                    </a:lnTo>
                  </a:path>
                </a:pathLst>
              </a:custGeom>
              <a:solidFill>
                <a:srgbClr val="919191"/>
              </a:solidFill>
              <a:ln>
                <a:noFill/>
              </a:ln>
              <a:effectLst/>
              <a:extLst>
                <a:ext uri="{91240B29-F687-4F45-9708-019B960494DF}">
                  <a14:hiddenLine xmlns:a14="http://schemas.microsoft.com/office/drawing/2010/main" w="12700" cap="rnd"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sp>
        <p:nvSpPr>
          <p:cNvPr id="1033" name="Rectangle 9"/>
          <p:cNvSpPr>
            <a:spLocks noGrp="1" noChangeArrowheads="1"/>
          </p:cNvSpPr>
          <p:nvPr>
            <p:ph type="title"/>
          </p:nvPr>
        </p:nvSpPr>
        <p:spPr bwMode="auto">
          <a:xfrm>
            <a:off x="838200" y="41910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tr-TR" altLang="tr-TR" smtClean="0"/>
              <a:t>Click to edit Master title style</a:t>
            </a:r>
          </a:p>
        </p:txBody>
      </p:sp>
      <p:sp>
        <p:nvSpPr>
          <p:cNvPr id="1034" name="Rectangle 10"/>
          <p:cNvSpPr>
            <a:spLocks noGrp="1" noChangeArrowheads="1"/>
          </p:cNvSpPr>
          <p:nvPr>
            <p:ph type="body" idx="1"/>
          </p:nvPr>
        </p:nvSpPr>
        <p:spPr bwMode="auto">
          <a:xfrm>
            <a:off x="838200" y="1981200"/>
            <a:ext cx="77724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tr-TR" altLang="tr-TR" smtClean="0"/>
              <a:t>Click to edit Master text styles</a:t>
            </a:r>
          </a:p>
          <a:p>
            <a:pPr lvl="1"/>
            <a:r>
              <a:rPr lang="tr-TR" altLang="tr-TR" smtClean="0"/>
              <a:t>Second Level</a:t>
            </a:r>
          </a:p>
          <a:p>
            <a:pPr lvl="2"/>
            <a:r>
              <a:rPr lang="tr-TR" altLang="tr-TR" smtClean="0"/>
              <a:t>Third Level</a:t>
            </a:r>
          </a:p>
          <a:p>
            <a:pPr lvl="3"/>
            <a:r>
              <a:rPr lang="tr-TR" altLang="tr-TR" smtClean="0"/>
              <a:t>Fourth Level</a:t>
            </a:r>
          </a:p>
          <a:p>
            <a:pPr lvl="4"/>
            <a:r>
              <a:rPr lang="tr-TR" altLang="tr-TR" smtClean="0"/>
              <a:t>Fifth Level</a:t>
            </a:r>
          </a:p>
        </p:txBody>
      </p:sp>
      <p:sp>
        <p:nvSpPr>
          <p:cNvPr id="1035" name="Rectangle 11"/>
          <p:cNvSpPr>
            <a:spLocks noChangeArrowheads="1"/>
          </p:cNvSpPr>
          <p:nvPr/>
        </p:nvSpPr>
        <p:spPr bwMode="auto">
          <a:xfrm>
            <a:off x="87313" y="6488113"/>
            <a:ext cx="52339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r>
              <a:rPr lang="tr-TR" altLang="tr-TR" sz="1400">
                <a:latin typeface="Book Antiqua" pitchFamily="18" charset="0"/>
              </a:rPr>
              <a:t>Database Management Systems, R. Ramakrishnan and J. Gehrke</a:t>
            </a:r>
          </a:p>
        </p:txBody>
      </p:sp>
      <p:sp>
        <p:nvSpPr>
          <p:cNvPr id="1036" name="Rectangle 12"/>
          <p:cNvSpPr>
            <a:spLocks noChangeArrowheads="1"/>
          </p:cNvSpPr>
          <p:nvPr/>
        </p:nvSpPr>
        <p:spPr bwMode="auto">
          <a:xfrm>
            <a:off x="8661400" y="6488113"/>
            <a:ext cx="396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r"/>
            <a:fld id="{DAB7FB65-83AB-4332-AADA-E7FCA0D88A46}" type="slidenum">
              <a:rPr lang="tr-TR" altLang="tr-TR" sz="1400">
                <a:latin typeface="Book Antiqua" pitchFamily="18" charset="0"/>
              </a:rPr>
              <a:pPr algn="r"/>
              <a:t>‹#›</a:t>
            </a:fld>
            <a:endParaRPr lang="tr-TR" altLang="tr-TR" sz="1400">
              <a:latin typeface="Book Antiqua"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000" i="1">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itchFamily="18" charset="0"/>
        </a:defRPr>
      </a:lvl2pPr>
      <a:lvl3pPr algn="l" rtl="0" eaLnBrk="0" fontAlgn="base" hangingPunct="0">
        <a:spcBef>
          <a:spcPct val="0"/>
        </a:spcBef>
        <a:spcAft>
          <a:spcPct val="0"/>
        </a:spcAft>
        <a:defRPr sz="4000" i="1">
          <a:solidFill>
            <a:schemeClr val="tx2"/>
          </a:solidFill>
          <a:latin typeface="Book Antiqua" pitchFamily="18" charset="0"/>
        </a:defRPr>
      </a:lvl3pPr>
      <a:lvl4pPr algn="l" rtl="0" eaLnBrk="0" fontAlgn="base" hangingPunct="0">
        <a:spcBef>
          <a:spcPct val="0"/>
        </a:spcBef>
        <a:spcAft>
          <a:spcPct val="0"/>
        </a:spcAft>
        <a:defRPr sz="4000" i="1">
          <a:solidFill>
            <a:schemeClr val="tx2"/>
          </a:solidFill>
          <a:latin typeface="Book Antiqua" pitchFamily="18" charset="0"/>
        </a:defRPr>
      </a:lvl4pPr>
      <a:lvl5pPr algn="l" rtl="0" eaLnBrk="0" fontAlgn="base" hangingPunct="0">
        <a:spcBef>
          <a:spcPct val="0"/>
        </a:spcBef>
        <a:spcAft>
          <a:spcPct val="0"/>
        </a:spcAft>
        <a:defRPr sz="4000" i="1">
          <a:solidFill>
            <a:schemeClr val="tx2"/>
          </a:solidFill>
          <a:latin typeface="Book Antiqua" pitchFamily="18" charset="0"/>
        </a:defRPr>
      </a:lvl5pPr>
      <a:lvl6pPr marL="457200" algn="l" rtl="0" eaLnBrk="0" fontAlgn="base" hangingPunct="0">
        <a:spcBef>
          <a:spcPct val="0"/>
        </a:spcBef>
        <a:spcAft>
          <a:spcPct val="0"/>
        </a:spcAft>
        <a:defRPr sz="4000" i="1">
          <a:solidFill>
            <a:schemeClr val="tx2"/>
          </a:solidFill>
          <a:latin typeface="Book Antiqua" pitchFamily="18" charset="0"/>
        </a:defRPr>
      </a:lvl6pPr>
      <a:lvl7pPr marL="914400" algn="l" rtl="0" eaLnBrk="0" fontAlgn="base" hangingPunct="0">
        <a:spcBef>
          <a:spcPct val="0"/>
        </a:spcBef>
        <a:spcAft>
          <a:spcPct val="0"/>
        </a:spcAft>
        <a:defRPr sz="4000" i="1">
          <a:solidFill>
            <a:schemeClr val="tx2"/>
          </a:solidFill>
          <a:latin typeface="Book Antiqua" pitchFamily="18" charset="0"/>
        </a:defRPr>
      </a:lvl7pPr>
      <a:lvl8pPr marL="1371600" algn="l" rtl="0" eaLnBrk="0" fontAlgn="base" hangingPunct="0">
        <a:spcBef>
          <a:spcPct val="0"/>
        </a:spcBef>
        <a:spcAft>
          <a:spcPct val="0"/>
        </a:spcAft>
        <a:defRPr sz="4000" i="1">
          <a:solidFill>
            <a:schemeClr val="tx2"/>
          </a:solidFill>
          <a:latin typeface="Book Antiqua" pitchFamily="18" charset="0"/>
        </a:defRPr>
      </a:lvl8pPr>
      <a:lvl9pPr marL="1828800" algn="l" rtl="0" eaLnBrk="0" fontAlgn="base" hangingPunct="0">
        <a:spcBef>
          <a:spcPct val="0"/>
        </a:spcBef>
        <a:spcAft>
          <a:spcPct val="0"/>
        </a:spcAft>
        <a:defRPr sz="4000" i="1">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tx1"/>
        </a:buClr>
        <a:buSzPct val="75000"/>
        <a:buFont typeface="Monotype Sorts" charset="0"/>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65000"/>
        <a:buFont typeface="Monotype Sorts" charset="0"/>
        <a:buChar char="u"/>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100000"/>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a:solidFill>
            <a:schemeClr val="tx1"/>
          </a:solidFill>
          <a:latin typeface="+mn-lt"/>
        </a:defRPr>
      </a:lvl5pPr>
      <a:lvl6pPr marL="2514600" indent="-228600" algn="l" rtl="0" eaLnBrk="0" fontAlgn="base" hangingPunct="0">
        <a:spcBef>
          <a:spcPct val="20000"/>
        </a:spcBef>
        <a:spcAft>
          <a:spcPct val="0"/>
        </a:spcAft>
        <a:buClr>
          <a:schemeClr val="tx1"/>
        </a:buClr>
        <a:buSzPct val="100000"/>
        <a:buChar char="–"/>
        <a:defRPr>
          <a:solidFill>
            <a:schemeClr val="tx1"/>
          </a:solidFill>
          <a:latin typeface="+mn-lt"/>
        </a:defRPr>
      </a:lvl6pPr>
      <a:lvl7pPr marL="2971800" indent="-228600" algn="l" rtl="0" eaLnBrk="0" fontAlgn="base" hangingPunct="0">
        <a:spcBef>
          <a:spcPct val="20000"/>
        </a:spcBef>
        <a:spcAft>
          <a:spcPct val="0"/>
        </a:spcAft>
        <a:buClr>
          <a:schemeClr val="tx1"/>
        </a:buClr>
        <a:buSzPct val="100000"/>
        <a:buChar char="–"/>
        <a:defRPr>
          <a:solidFill>
            <a:schemeClr val="tx1"/>
          </a:solidFill>
          <a:latin typeface="+mn-lt"/>
        </a:defRPr>
      </a:lvl7pPr>
      <a:lvl8pPr marL="3429000" indent="-228600" algn="l" rtl="0" eaLnBrk="0" fontAlgn="base" hangingPunct="0">
        <a:spcBef>
          <a:spcPct val="20000"/>
        </a:spcBef>
        <a:spcAft>
          <a:spcPct val="0"/>
        </a:spcAft>
        <a:buClr>
          <a:schemeClr val="tx1"/>
        </a:buClr>
        <a:buSzPct val="100000"/>
        <a:buChar char="–"/>
        <a:defRPr>
          <a:solidFill>
            <a:schemeClr val="tx1"/>
          </a:solidFill>
          <a:latin typeface="+mn-lt"/>
        </a:defRPr>
      </a:lvl8pPr>
      <a:lvl9pPr marL="3886200" indent="-228600" algn="l" rtl="0" eaLnBrk="0" fontAlgn="base" hangingPunct="0">
        <a:spcBef>
          <a:spcPct val="20000"/>
        </a:spcBef>
        <a:spcAft>
          <a:spcPct val="0"/>
        </a:spcAft>
        <a:buClr>
          <a:schemeClr val="tx1"/>
        </a:buClr>
        <a:buSzPct val="100000"/>
        <a:buChar char="–"/>
        <a:defRPr>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07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076" name="Rectangle 4"/>
          <p:cNvSpPr>
            <a:spLocks noGrp="1" noChangeArrowheads="1"/>
          </p:cNvSpPr>
          <p:nvPr>
            <p:ph type="ctrTitle"/>
          </p:nvPr>
        </p:nvSpPr>
        <p:spPr>
          <a:xfrm>
            <a:off x="685800" y="2286000"/>
            <a:ext cx="7772400" cy="1143000"/>
          </a:xfrm>
          <a:noFill/>
          <a:ln/>
        </p:spPr>
        <p:txBody>
          <a:bodyPr/>
          <a:lstStyle/>
          <a:p>
            <a:r>
              <a:rPr lang="tr-TR" altLang="tr-TR"/>
              <a:t>The Entity-Relationship Model</a:t>
            </a:r>
          </a:p>
        </p:txBody>
      </p:sp>
      <p:sp>
        <p:nvSpPr>
          <p:cNvPr id="3077" name="Rectangle 5"/>
          <p:cNvSpPr>
            <a:spLocks noGrp="1" noChangeArrowheads="1"/>
          </p:cNvSpPr>
          <p:nvPr>
            <p:ph type="subTitle" idx="1"/>
          </p:nvPr>
        </p:nvSpPr>
        <p:spPr>
          <a:noFill/>
          <a:ln/>
        </p:spPr>
        <p:txBody>
          <a:bodyPr/>
          <a:lstStyle/>
          <a:p>
            <a:r>
              <a:rPr lang="tr-TR" altLang="tr-TR"/>
              <a:t>Chapter 2</a:t>
            </a: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Zorunlu Katılım Kısıtlamaları</a:t>
            </a:r>
            <a:endParaRPr lang="tr-TR" dirty="0"/>
          </a:p>
        </p:txBody>
      </p:sp>
      <p:sp>
        <p:nvSpPr>
          <p:cNvPr id="3" name="Content Placeholder 2"/>
          <p:cNvSpPr>
            <a:spLocks noGrp="1"/>
          </p:cNvSpPr>
          <p:nvPr>
            <p:ph idx="1"/>
          </p:nvPr>
        </p:nvSpPr>
        <p:spPr/>
        <p:txBody>
          <a:bodyPr/>
          <a:lstStyle/>
          <a:p>
            <a:r>
              <a:rPr lang="tr-TR" dirty="0" smtClean="0"/>
              <a:t>Zorunlu (</a:t>
            </a:r>
            <a:r>
              <a:rPr lang="tr-TR" b="1" dirty="0" smtClean="0">
                <a:solidFill>
                  <a:srgbClr val="FF0000"/>
                </a:solidFill>
              </a:rPr>
              <a:t>total/mondatory</a:t>
            </a:r>
            <a:r>
              <a:rPr lang="tr-TR" dirty="0" smtClean="0"/>
              <a:t>) bağıntı</a:t>
            </a:r>
          </a:p>
          <a:p>
            <a:pPr lvl="1"/>
            <a:r>
              <a:rPr lang="tr-TR" dirty="0" smtClean="0"/>
              <a:t>Öğrencinin mutlaka bir bölüme kayıtlı olmak zorunda olması.</a:t>
            </a:r>
          </a:p>
          <a:p>
            <a:r>
              <a:rPr lang="tr-TR" dirty="0" smtClean="0"/>
              <a:t>Kısmen (</a:t>
            </a:r>
            <a:r>
              <a:rPr lang="tr-TR" b="1" dirty="0" smtClean="0">
                <a:solidFill>
                  <a:srgbClr val="FF0000"/>
                </a:solidFill>
              </a:rPr>
              <a:t>partial/optional</a:t>
            </a:r>
            <a:r>
              <a:rPr lang="tr-TR" dirty="0" smtClean="0"/>
              <a:t>) bağıntı</a:t>
            </a:r>
          </a:p>
          <a:p>
            <a:pPr lvl="1"/>
            <a:r>
              <a:rPr lang="tr-TR" dirty="0" smtClean="0"/>
              <a:t>Öğrencinin bazı dersleri almaması durumu.</a:t>
            </a:r>
          </a:p>
          <a:p>
            <a:pPr lvl="1"/>
            <a:endParaRPr lang="tr-TR" dirty="0"/>
          </a:p>
          <a:p>
            <a:pPr marL="457200" lvl="1" indent="0">
              <a:buNone/>
            </a:pPr>
            <a:endParaRPr lang="tr-TR" dirty="0"/>
          </a:p>
        </p:txBody>
      </p:sp>
      <p:sp>
        <p:nvSpPr>
          <p:cNvPr id="4" name="Rectangle 3"/>
          <p:cNvSpPr/>
          <p:nvPr/>
        </p:nvSpPr>
        <p:spPr bwMode="auto">
          <a:xfrm>
            <a:off x="1907704" y="4725144"/>
            <a:ext cx="952750" cy="432048"/>
          </a:xfrm>
          <a:prstGeom prst="rect">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2123728" y="4725144"/>
            <a:ext cx="648072" cy="461665"/>
          </a:xfrm>
          <a:prstGeom prst="rect">
            <a:avLst/>
          </a:prstGeom>
          <a:noFill/>
        </p:spPr>
        <p:txBody>
          <a:bodyPr wrap="square" rtlCol="0">
            <a:spAutoFit/>
          </a:bodyPr>
          <a:lstStyle/>
          <a:p>
            <a:r>
              <a:rPr lang="tr-TR" dirty="0"/>
              <a:t>E</a:t>
            </a:r>
            <a:r>
              <a:rPr lang="tr-TR" dirty="0" smtClean="0"/>
              <a:t>1</a:t>
            </a:r>
            <a:endParaRPr lang="tr-TR" dirty="0"/>
          </a:p>
        </p:txBody>
      </p:sp>
      <p:sp>
        <p:nvSpPr>
          <p:cNvPr id="6" name="Rectangle 5"/>
          <p:cNvSpPr/>
          <p:nvPr/>
        </p:nvSpPr>
        <p:spPr bwMode="auto">
          <a:xfrm>
            <a:off x="5868144" y="4724785"/>
            <a:ext cx="1080120" cy="432048"/>
          </a:xfrm>
          <a:prstGeom prst="rect">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7" name="TextBox 6"/>
          <p:cNvSpPr txBox="1"/>
          <p:nvPr/>
        </p:nvSpPr>
        <p:spPr>
          <a:xfrm>
            <a:off x="6084168" y="4759198"/>
            <a:ext cx="648072" cy="461665"/>
          </a:xfrm>
          <a:prstGeom prst="rect">
            <a:avLst/>
          </a:prstGeom>
          <a:noFill/>
        </p:spPr>
        <p:txBody>
          <a:bodyPr wrap="square" rtlCol="0">
            <a:spAutoFit/>
          </a:bodyPr>
          <a:lstStyle/>
          <a:p>
            <a:r>
              <a:rPr lang="tr-TR" dirty="0" smtClean="0"/>
              <a:t>E2</a:t>
            </a:r>
            <a:endParaRPr lang="tr-TR" dirty="0"/>
          </a:p>
        </p:txBody>
      </p:sp>
      <p:sp>
        <p:nvSpPr>
          <p:cNvPr id="8" name="Diamond 7"/>
          <p:cNvSpPr/>
          <p:nvPr/>
        </p:nvSpPr>
        <p:spPr bwMode="auto">
          <a:xfrm>
            <a:off x="3635896" y="4581128"/>
            <a:ext cx="1440160" cy="720080"/>
          </a:xfrm>
          <a:prstGeom prst="diamond">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9" name="TextBox 8"/>
          <p:cNvSpPr txBox="1"/>
          <p:nvPr/>
        </p:nvSpPr>
        <p:spPr>
          <a:xfrm>
            <a:off x="4161051" y="4759198"/>
            <a:ext cx="389850" cy="461665"/>
          </a:xfrm>
          <a:prstGeom prst="rect">
            <a:avLst/>
          </a:prstGeom>
          <a:noFill/>
        </p:spPr>
        <p:txBody>
          <a:bodyPr wrap="none" rtlCol="0">
            <a:spAutoFit/>
          </a:bodyPr>
          <a:lstStyle/>
          <a:p>
            <a:r>
              <a:rPr lang="tr-TR" dirty="0" smtClean="0"/>
              <a:t>R</a:t>
            </a:r>
            <a:endParaRPr lang="tr-TR" dirty="0"/>
          </a:p>
        </p:txBody>
      </p:sp>
      <p:cxnSp>
        <p:nvCxnSpPr>
          <p:cNvPr id="10" name="Straight Connector 9"/>
          <p:cNvCxnSpPr>
            <a:stCxn id="4" idx="3"/>
            <a:endCxn id="8" idx="1"/>
          </p:cNvCxnSpPr>
          <p:nvPr/>
        </p:nvCxnSpPr>
        <p:spPr bwMode="auto">
          <a:xfrm>
            <a:off x="2860454" y="4941168"/>
            <a:ext cx="775442" cy="0"/>
          </a:xfrm>
          <a:prstGeom prst="lin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4932040" y="5013176"/>
            <a:ext cx="936104" cy="0"/>
          </a:xfrm>
          <a:prstGeom prst="lin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4962394" y="4869160"/>
            <a:ext cx="905750" cy="0"/>
          </a:xfrm>
          <a:prstGeom prst="lin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5092088" y="4397042"/>
            <a:ext cx="681597" cy="400110"/>
          </a:xfrm>
          <a:prstGeom prst="rect">
            <a:avLst/>
          </a:prstGeom>
          <a:noFill/>
        </p:spPr>
        <p:txBody>
          <a:bodyPr wrap="none" rtlCol="0">
            <a:spAutoFit/>
          </a:bodyPr>
          <a:lstStyle/>
          <a:p>
            <a:r>
              <a:rPr lang="tr-TR" sz="2000" b="1" dirty="0" smtClean="0"/>
              <a:t>total</a:t>
            </a:r>
            <a:endParaRPr lang="tr-TR" b="1" dirty="0"/>
          </a:p>
        </p:txBody>
      </p:sp>
    </p:spTree>
    <p:extLst>
      <p:ext uri="{BB962C8B-B14F-4D97-AF65-F5344CB8AC3E}">
        <p14:creationId xmlns:p14="http://schemas.microsoft.com/office/powerpoint/2010/main" val="1442294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126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1268" name="Rectangle 4"/>
          <p:cNvSpPr>
            <a:spLocks noGrp="1" noChangeArrowheads="1"/>
          </p:cNvSpPr>
          <p:nvPr>
            <p:ph type="title"/>
          </p:nvPr>
        </p:nvSpPr>
        <p:spPr>
          <a:xfrm>
            <a:off x="76200" y="190500"/>
            <a:ext cx="7772400" cy="1104900"/>
          </a:xfrm>
          <a:noFill/>
          <a:ln/>
        </p:spPr>
        <p:txBody>
          <a:bodyPr/>
          <a:lstStyle/>
          <a:p>
            <a:r>
              <a:rPr lang="tr-TR" altLang="tr-TR" sz="3600"/>
              <a:t>Construct prop. Subtle prop. Of datas</a:t>
            </a:r>
            <a:br>
              <a:rPr lang="tr-TR" altLang="tr-TR" sz="3600"/>
            </a:br>
            <a:r>
              <a:rPr lang="tr-TR" altLang="tr-TR" sz="3600"/>
              <a:t>Key Constraints</a:t>
            </a:r>
          </a:p>
        </p:txBody>
      </p:sp>
      <p:sp>
        <p:nvSpPr>
          <p:cNvPr id="11269" name="Rectangle 5"/>
          <p:cNvSpPr>
            <a:spLocks noGrp="1" noChangeArrowheads="1"/>
          </p:cNvSpPr>
          <p:nvPr>
            <p:ph type="body" sz="half" idx="1"/>
          </p:nvPr>
        </p:nvSpPr>
        <p:spPr>
          <a:xfrm>
            <a:off x="0" y="1752600"/>
            <a:ext cx="3276600" cy="4800600"/>
          </a:xfrm>
          <a:noFill/>
          <a:ln/>
        </p:spPr>
        <p:txBody>
          <a:bodyPr/>
          <a:lstStyle/>
          <a:p>
            <a:pPr>
              <a:lnSpc>
                <a:spcPct val="90000"/>
              </a:lnSpc>
            </a:pPr>
            <a:r>
              <a:rPr lang="tr-TR" altLang="tr-TR" sz="2400" dirty="0"/>
              <a:t>Consider Works_In:  An employee can work in many departments; a dept can have many employees.</a:t>
            </a:r>
          </a:p>
          <a:p>
            <a:pPr>
              <a:lnSpc>
                <a:spcPct val="90000"/>
              </a:lnSpc>
            </a:pPr>
            <a:r>
              <a:rPr lang="tr-TR" altLang="tr-TR" sz="2400" dirty="0"/>
              <a:t>In contrast, each dept has at most one manager, according to the    </a:t>
            </a:r>
            <a:r>
              <a:rPr lang="tr-TR" altLang="tr-TR" sz="2400" i="1" u="sng" dirty="0">
                <a:solidFill>
                  <a:schemeClr val="accent2"/>
                </a:solidFill>
              </a:rPr>
              <a:t>key constraint</a:t>
            </a:r>
            <a:r>
              <a:rPr lang="tr-TR" altLang="tr-TR" sz="2400" i="1" dirty="0">
                <a:solidFill>
                  <a:schemeClr val="accent2"/>
                </a:solidFill>
              </a:rPr>
              <a:t> </a:t>
            </a:r>
            <a:r>
              <a:rPr lang="tr-TR" altLang="tr-TR" sz="2400" dirty="0"/>
              <a:t>on Manages. (shown with arrow)</a:t>
            </a:r>
          </a:p>
        </p:txBody>
      </p:sp>
      <p:sp>
        <p:nvSpPr>
          <p:cNvPr id="11297" name="Freeform 33"/>
          <p:cNvSpPr>
            <a:spLocks/>
          </p:cNvSpPr>
          <p:nvPr/>
        </p:nvSpPr>
        <p:spPr bwMode="auto">
          <a:xfrm>
            <a:off x="6846888" y="2962672"/>
            <a:ext cx="720725" cy="519113"/>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298" name="Freeform 34"/>
          <p:cNvSpPr>
            <a:spLocks/>
          </p:cNvSpPr>
          <p:nvPr/>
        </p:nvSpPr>
        <p:spPr bwMode="auto">
          <a:xfrm>
            <a:off x="8166100" y="2940373"/>
            <a:ext cx="912813" cy="496888"/>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nvGrpSpPr>
          <p:cNvPr id="11301" name="Group 37"/>
          <p:cNvGrpSpPr>
            <a:grpSpLocks/>
          </p:cNvGrpSpPr>
          <p:nvPr/>
        </p:nvGrpSpPr>
        <p:grpSpPr bwMode="auto">
          <a:xfrm>
            <a:off x="7416800" y="2581672"/>
            <a:ext cx="939800" cy="519113"/>
            <a:chOff x="4672" y="468"/>
            <a:chExt cx="592" cy="327"/>
          </a:xfrm>
        </p:grpSpPr>
        <p:sp>
          <p:nvSpPr>
            <p:cNvPr id="11299" name="Freeform 35"/>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300" name="Rectangle 36"/>
            <p:cNvSpPr>
              <a:spLocks noChangeArrowheads="1"/>
            </p:cNvSpPr>
            <p:nvPr/>
          </p:nvSpPr>
          <p:spPr bwMode="auto">
            <a:xfrm>
              <a:off x="4696" y="507"/>
              <a:ext cx="5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dname</a:t>
              </a:r>
            </a:p>
          </p:txBody>
        </p:sp>
      </p:grpSp>
      <p:sp>
        <p:nvSpPr>
          <p:cNvPr id="11302" name="Rectangle 38"/>
          <p:cNvSpPr>
            <a:spLocks noChangeArrowheads="1"/>
          </p:cNvSpPr>
          <p:nvPr/>
        </p:nvSpPr>
        <p:spPr bwMode="auto">
          <a:xfrm>
            <a:off x="8221663" y="2995936"/>
            <a:ext cx="8588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budget</a:t>
            </a:r>
          </a:p>
        </p:txBody>
      </p:sp>
      <p:sp>
        <p:nvSpPr>
          <p:cNvPr id="11303" name="Rectangle 39"/>
          <p:cNvSpPr>
            <a:spLocks noChangeArrowheads="1"/>
          </p:cNvSpPr>
          <p:nvPr/>
        </p:nvSpPr>
        <p:spPr bwMode="auto">
          <a:xfrm>
            <a:off x="6945313" y="3040460"/>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did</a:t>
            </a:r>
          </a:p>
        </p:txBody>
      </p:sp>
      <p:grpSp>
        <p:nvGrpSpPr>
          <p:cNvPr id="11306" name="Group 42"/>
          <p:cNvGrpSpPr>
            <a:grpSpLocks/>
          </p:cNvGrpSpPr>
          <p:nvPr/>
        </p:nvGrpSpPr>
        <p:grpSpPr bwMode="auto">
          <a:xfrm>
            <a:off x="5748338" y="2276872"/>
            <a:ext cx="722312" cy="519113"/>
            <a:chOff x="3621" y="276"/>
            <a:chExt cx="455" cy="327"/>
          </a:xfrm>
        </p:grpSpPr>
        <p:sp>
          <p:nvSpPr>
            <p:cNvPr id="11304" name="Freeform 40"/>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305" name="Rectangle 41"/>
            <p:cNvSpPr>
              <a:spLocks noChangeArrowheads="1"/>
            </p:cNvSpPr>
            <p:nvPr/>
          </p:nvSpPr>
          <p:spPr bwMode="auto">
            <a:xfrm>
              <a:off x="3621" y="334"/>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since</a:t>
              </a:r>
            </a:p>
          </p:txBody>
        </p:sp>
      </p:grpSp>
      <p:grpSp>
        <p:nvGrpSpPr>
          <p:cNvPr id="11313" name="Group 49"/>
          <p:cNvGrpSpPr>
            <a:grpSpLocks/>
          </p:cNvGrpSpPr>
          <p:nvPr/>
        </p:nvGrpSpPr>
        <p:grpSpPr bwMode="auto">
          <a:xfrm>
            <a:off x="3284538" y="2565797"/>
            <a:ext cx="2039937" cy="900113"/>
            <a:chOff x="2069" y="458"/>
            <a:chExt cx="1285" cy="567"/>
          </a:xfrm>
        </p:grpSpPr>
        <p:sp>
          <p:nvSpPr>
            <p:cNvPr id="11307" name="Freeform 43"/>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308" name="Freeform 44"/>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309" name="Freeform 45"/>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310" name="Rectangle 46"/>
            <p:cNvSpPr>
              <a:spLocks noChangeArrowheads="1"/>
            </p:cNvSpPr>
            <p:nvPr/>
          </p:nvSpPr>
          <p:spPr bwMode="auto">
            <a:xfrm>
              <a:off x="2976" y="757"/>
              <a:ext cx="2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lot</a:t>
              </a:r>
            </a:p>
          </p:txBody>
        </p:sp>
        <p:sp>
          <p:nvSpPr>
            <p:cNvPr id="11311" name="Rectangle 47"/>
            <p:cNvSpPr>
              <a:spLocks noChangeArrowheads="1"/>
            </p:cNvSpPr>
            <p:nvPr/>
          </p:nvSpPr>
          <p:spPr bwMode="auto">
            <a:xfrm>
              <a:off x="2470" y="497"/>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name</a:t>
              </a:r>
            </a:p>
          </p:txBody>
        </p:sp>
        <p:sp>
          <p:nvSpPr>
            <p:cNvPr id="11312" name="Rectangle 48"/>
            <p:cNvSpPr>
              <a:spLocks noChangeArrowheads="1"/>
            </p:cNvSpPr>
            <p:nvPr/>
          </p:nvSpPr>
          <p:spPr bwMode="auto">
            <a:xfrm>
              <a:off x="2121" y="750"/>
              <a:ext cx="3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ssn</a:t>
              </a:r>
            </a:p>
          </p:txBody>
        </p:sp>
      </p:grpSp>
      <p:grpSp>
        <p:nvGrpSpPr>
          <p:cNvPr id="11316" name="Group 52"/>
          <p:cNvGrpSpPr>
            <a:grpSpLocks/>
          </p:cNvGrpSpPr>
          <p:nvPr/>
        </p:nvGrpSpPr>
        <p:grpSpPr bwMode="auto">
          <a:xfrm>
            <a:off x="5486400" y="3510360"/>
            <a:ext cx="1220788" cy="920750"/>
            <a:chOff x="3456" y="1053"/>
            <a:chExt cx="769" cy="580"/>
          </a:xfrm>
        </p:grpSpPr>
        <p:sp>
          <p:nvSpPr>
            <p:cNvPr id="11314" name="Rectangle 50"/>
            <p:cNvSpPr>
              <a:spLocks noChangeArrowheads="1"/>
            </p:cNvSpPr>
            <p:nvPr/>
          </p:nvSpPr>
          <p:spPr bwMode="auto">
            <a:xfrm>
              <a:off x="3522" y="1266"/>
              <a:ext cx="6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Manages</a:t>
              </a:r>
            </a:p>
          </p:txBody>
        </p:sp>
        <p:sp>
          <p:nvSpPr>
            <p:cNvPr id="11315" name="Freeform 51"/>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Lst>
              <a:ahLst/>
              <a:cxnLst>
                <a:cxn ang="0">
                  <a:pos x="T0" y="T1"/>
                </a:cxn>
                <a:cxn ang="0">
                  <a:pos x="T2" y="T3"/>
                </a:cxn>
                <a:cxn ang="0">
                  <a:pos x="T4" y="T5"/>
                </a:cxn>
                <a:cxn ang="0">
                  <a:pos x="T6" y="T7"/>
                </a:cxn>
                <a:cxn ang="0">
                  <a:pos x="T8" y="T9"/>
                </a:cxn>
              </a:cxnLst>
              <a:rect l="0" t="0" r="r" b="b"/>
              <a:pathLst>
                <a:path w="769" h="580">
                  <a:moveTo>
                    <a:pt x="0" y="290"/>
                  </a:moveTo>
                  <a:lnTo>
                    <a:pt x="378" y="0"/>
                  </a:lnTo>
                  <a:lnTo>
                    <a:pt x="768" y="300"/>
                  </a:lnTo>
                  <a:lnTo>
                    <a:pt x="378" y="579"/>
                  </a:lnTo>
                  <a:lnTo>
                    <a:pt x="0" y="29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11317" name="Freeform 53"/>
          <p:cNvSpPr>
            <a:spLocks/>
          </p:cNvSpPr>
          <p:nvPr/>
        </p:nvSpPr>
        <p:spPr bwMode="auto">
          <a:xfrm>
            <a:off x="7264400" y="3800872"/>
            <a:ext cx="1295400" cy="479425"/>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Lst>
            <a:ahLst/>
            <a:cxnLst>
              <a:cxn ang="0">
                <a:pos x="T0" y="T1"/>
              </a:cxn>
              <a:cxn ang="0">
                <a:pos x="T2" y="T3"/>
              </a:cxn>
              <a:cxn ang="0">
                <a:pos x="T4" y="T5"/>
              </a:cxn>
              <a:cxn ang="0">
                <a:pos x="T6" y="T7"/>
              </a:cxn>
              <a:cxn ang="0">
                <a:pos x="T8" y="T9"/>
              </a:cxn>
            </a:cxnLst>
            <a:rect l="0" t="0" r="r" b="b"/>
            <a:pathLst>
              <a:path w="816" h="302">
                <a:moveTo>
                  <a:pt x="815" y="301"/>
                </a:moveTo>
                <a:lnTo>
                  <a:pt x="815" y="0"/>
                </a:lnTo>
                <a:lnTo>
                  <a:pt x="0" y="0"/>
                </a:lnTo>
                <a:lnTo>
                  <a:pt x="0" y="301"/>
                </a:lnTo>
                <a:lnTo>
                  <a:pt x="815" y="30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nvGrpSpPr>
          <p:cNvPr id="11320" name="Group 56"/>
          <p:cNvGrpSpPr>
            <a:grpSpLocks/>
          </p:cNvGrpSpPr>
          <p:nvPr/>
        </p:nvGrpSpPr>
        <p:grpSpPr bwMode="auto">
          <a:xfrm>
            <a:off x="3695700" y="3784997"/>
            <a:ext cx="1292225" cy="468313"/>
            <a:chOff x="2328" y="1226"/>
            <a:chExt cx="814" cy="295"/>
          </a:xfrm>
        </p:grpSpPr>
        <p:sp>
          <p:nvSpPr>
            <p:cNvPr id="11318" name="Freeform 54"/>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Lst>
              <a:ahLst/>
              <a:cxnLst>
                <a:cxn ang="0">
                  <a:pos x="T0" y="T1"/>
                </a:cxn>
                <a:cxn ang="0">
                  <a:pos x="T2" y="T3"/>
                </a:cxn>
                <a:cxn ang="0">
                  <a:pos x="T4" y="T5"/>
                </a:cxn>
                <a:cxn ang="0">
                  <a:pos x="T6" y="T7"/>
                </a:cxn>
                <a:cxn ang="0">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319" name="Rectangle 55"/>
            <p:cNvSpPr>
              <a:spLocks noChangeArrowheads="1"/>
            </p:cNvSpPr>
            <p:nvPr/>
          </p:nvSpPr>
          <p:spPr bwMode="auto">
            <a:xfrm>
              <a:off x="2336" y="1266"/>
              <a:ext cx="7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Employees</a:t>
              </a:r>
            </a:p>
          </p:txBody>
        </p:sp>
      </p:grpSp>
      <p:sp>
        <p:nvSpPr>
          <p:cNvPr id="11321" name="Rectangle 57"/>
          <p:cNvSpPr>
            <a:spLocks noChangeArrowheads="1"/>
          </p:cNvSpPr>
          <p:nvPr/>
        </p:nvSpPr>
        <p:spPr bwMode="auto">
          <a:xfrm>
            <a:off x="7177088" y="3864372"/>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Departments</a:t>
            </a:r>
          </a:p>
        </p:txBody>
      </p:sp>
      <p:sp>
        <p:nvSpPr>
          <p:cNvPr id="11365" name="Line 101"/>
          <p:cNvSpPr>
            <a:spLocks noChangeShapeType="1"/>
          </p:cNvSpPr>
          <p:nvPr/>
        </p:nvSpPr>
        <p:spPr bwMode="auto">
          <a:xfrm flipH="1">
            <a:off x="4946650" y="3972322"/>
            <a:ext cx="5461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366" name="Line 102"/>
          <p:cNvSpPr>
            <a:spLocks noChangeShapeType="1"/>
          </p:cNvSpPr>
          <p:nvPr/>
        </p:nvSpPr>
        <p:spPr bwMode="auto">
          <a:xfrm>
            <a:off x="6711950" y="3972322"/>
            <a:ext cx="520700" cy="0"/>
          </a:xfrm>
          <a:prstGeom prst="line">
            <a:avLst/>
          </a:prstGeom>
          <a:noFill/>
          <a:ln w="127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367" name="Line 103"/>
          <p:cNvSpPr>
            <a:spLocks noChangeShapeType="1"/>
          </p:cNvSpPr>
          <p:nvPr/>
        </p:nvSpPr>
        <p:spPr bwMode="auto">
          <a:xfrm flipH="1">
            <a:off x="4718050" y="3445272"/>
            <a:ext cx="241300" cy="2921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368" name="Line 104"/>
          <p:cNvSpPr>
            <a:spLocks noChangeShapeType="1"/>
          </p:cNvSpPr>
          <p:nvPr/>
        </p:nvSpPr>
        <p:spPr bwMode="auto">
          <a:xfrm>
            <a:off x="4267200" y="3064272"/>
            <a:ext cx="0" cy="6731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369" name="Line 105"/>
          <p:cNvSpPr>
            <a:spLocks noChangeShapeType="1"/>
          </p:cNvSpPr>
          <p:nvPr/>
        </p:nvSpPr>
        <p:spPr bwMode="auto">
          <a:xfrm>
            <a:off x="3740150" y="3445272"/>
            <a:ext cx="139700" cy="2921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370" name="Line 106"/>
          <p:cNvSpPr>
            <a:spLocks noChangeShapeType="1"/>
          </p:cNvSpPr>
          <p:nvPr/>
        </p:nvSpPr>
        <p:spPr bwMode="auto">
          <a:xfrm>
            <a:off x="6096000" y="2835672"/>
            <a:ext cx="0" cy="6731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371" name="Line 107"/>
          <p:cNvSpPr>
            <a:spLocks noChangeShapeType="1"/>
          </p:cNvSpPr>
          <p:nvPr/>
        </p:nvSpPr>
        <p:spPr bwMode="auto">
          <a:xfrm>
            <a:off x="7321550" y="3445272"/>
            <a:ext cx="215900" cy="3683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372" name="Line 108"/>
          <p:cNvSpPr>
            <a:spLocks noChangeShapeType="1"/>
          </p:cNvSpPr>
          <p:nvPr/>
        </p:nvSpPr>
        <p:spPr bwMode="auto">
          <a:xfrm>
            <a:off x="7848600" y="3140472"/>
            <a:ext cx="0" cy="6731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373" name="Line 109"/>
          <p:cNvSpPr>
            <a:spLocks noChangeShapeType="1"/>
          </p:cNvSpPr>
          <p:nvPr/>
        </p:nvSpPr>
        <p:spPr bwMode="auto">
          <a:xfrm flipH="1">
            <a:off x="8223250" y="3445272"/>
            <a:ext cx="165100" cy="3683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374" name="Text Box 110"/>
          <p:cNvSpPr txBox="1">
            <a:spLocks noChangeArrowheads="1"/>
          </p:cNvSpPr>
          <p:nvPr/>
        </p:nvSpPr>
        <p:spPr bwMode="auto">
          <a:xfrm>
            <a:off x="3924300" y="5949950"/>
            <a:ext cx="42481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500">
                <a:solidFill>
                  <a:schemeClr val="tx2"/>
                </a:solidFill>
              </a:rPr>
              <a:t>Works_in, manages examples.</a:t>
            </a:r>
          </a:p>
        </p:txBody>
      </p:sp>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1038" y="6018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3315" name="Rectangle 3"/>
          <p:cNvSpPr>
            <a:spLocks noChangeArrowheads="1"/>
          </p:cNvSpPr>
          <p:nvPr/>
        </p:nvSpPr>
        <p:spPr bwMode="auto">
          <a:xfrm>
            <a:off x="3119438" y="60182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3316" name="Rectangle 4"/>
          <p:cNvSpPr>
            <a:spLocks noGrp="1" noChangeArrowheads="1"/>
          </p:cNvSpPr>
          <p:nvPr>
            <p:ph type="title"/>
          </p:nvPr>
        </p:nvSpPr>
        <p:spPr>
          <a:xfrm>
            <a:off x="762000" y="304800"/>
            <a:ext cx="7772400" cy="1104900"/>
          </a:xfrm>
          <a:noFill/>
          <a:ln/>
        </p:spPr>
        <p:txBody>
          <a:bodyPr/>
          <a:lstStyle/>
          <a:p>
            <a:r>
              <a:rPr lang="tr-TR" altLang="tr-TR"/>
              <a:t>Participation Constraints</a:t>
            </a:r>
          </a:p>
        </p:txBody>
      </p:sp>
      <p:sp>
        <p:nvSpPr>
          <p:cNvPr id="13317" name="Rectangle 5"/>
          <p:cNvSpPr>
            <a:spLocks noGrp="1" noChangeArrowheads="1"/>
          </p:cNvSpPr>
          <p:nvPr>
            <p:ph type="body" idx="1"/>
          </p:nvPr>
        </p:nvSpPr>
        <p:spPr>
          <a:xfrm>
            <a:off x="457200" y="1524000"/>
            <a:ext cx="8305800" cy="2133600"/>
          </a:xfrm>
          <a:noFill/>
          <a:ln/>
        </p:spPr>
        <p:txBody>
          <a:bodyPr/>
          <a:lstStyle/>
          <a:p>
            <a:r>
              <a:rPr lang="tr-TR" altLang="tr-TR" sz="2400"/>
              <a:t>Does every department have a manager?</a:t>
            </a:r>
          </a:p>
          <a:p>
            <a:pPr lvl="1">
              <a:buSzPct val="75000"/>
            </a:pPr>
            <a:r>
              <a:rPr lang="tr-TR" altLang="tr-TR" sz="2000"/>
              <a:t>If so, this is a </a:t>
            </a:r>
            <a:r>
              <a:rPr lang="tr-TR" altLang="tr-TR" sz="2000" i="1" u="sng">
                <a:solidFill>
                  <a:schemeClr val="accent2"/>
                </a:solidFill>
              </a:rPr>
              <a:t>participation constraint</a:t>
            </a:r>
            <a:r>
              <a:rPr lang="tr-TR" altLang="tr-TR" sz="2000"/>
              <a:t>:  the participation of Departments in Manages is said to be </a:t>
            </a:r>
            <a:r>
              <a:rPr lang="tr-TR" altLang="tr-TR" sz="2000" i="1">
                <a:solidFill>
                  <a:schemeClr val="accent2"/>
                </a:solidFill>
              </a:rPr>
              <a:t>total</a:t>
            </a:r>
            <a:r>
              <a:rPr lang="tr-TR" altLang="tr-TR" sz="2000">
                <a:solidFill>
                  <a:schemeClr val="accent2"/>
                </a:solidFill>
              </a:rPr>
              <a:t> (vs. </a:t>
            </a:r>
            <a:r>
              <a:rPr lang="tr-TR" altLang="tr-TR" sz="2000" i="1">
                <a:solidFill>
                  <a:schemeClr val="accent2"/>
                </a:solidFill>
              </a:rPr>
              <a:t>partial</a:t>
            </a:r>
            <a:r>
              <a:rPr lang="tr-TR" altLang="tr-TR" sz="2000">
                <a:solidFill>
                  <a:schemeClr val="accent2"/>
                </a:solidFill>
              </a:rPr>
              <a:t>)</a:t>
            </a:r>
            <a:r>
              <a:rPr lang="tr-TR" altLang="tr-TR" sz="2000"/>
              <a:t>.</a:t>
            </a:r>
          </a:p>
          <a:p>
            <a:pPr lvl="2"/>
            <a:r>
              <a:rPr lang="tr-TR" altLang="tr-TR"/>
              <a:t>Every </a:t>
            </a:r>
            <a:r>
              <a:rPr lang="tr-TR" altLang="tr-TR" i="1"/>
              <a:t>did</a:t>
            </a:r>
            <a:r>
              <a:rPr lang="tr-TR" altLang="tr-TR"/>
              <a:t> value in Departments table must appear in a row of the Manages table (with a non-null </a:t>
            </a:r>
            <a:r>
              <a:rPr lang="tr-TR" altLang="tr-TR" i="1"/>
              <a:t>ssn</a:t>
            </a:r>
            <a:r>
              <a:rPr lang="tr-TR" altLang="tr-TR"/>
              <a:t> value!)</a:t>
            </a:r>
          </a:p>
        </p:txBody>
      </p:sp>
      <p:sp>
        <p:nvSpPr>
          <p:cNvPr id="13318" name="Freeform 6"/>
          <p:cNvSpPr>
            <a:spLocks/>
          </p:cNvSpPr>
          <p:nvPr/>
        </p:nvSpPr>
        <p:spPr bwMode="auto">
          <a:xfrm>
            <a:off x="5351463" y="3917950"/>
            <a:ext cx="1057275" cy="371475"/>
          </a:xfrm>
          <a:custGeom>
            <a:avLst/>
            <a:gdLst>
              <a:gd name="T0" fmla="*/ 662 w 666"/>
              <a:gd name="T1" fmla="*/ 106 h 234"/>
              <a:gd name="T2" fmla="*/ 652 w 666"/>
              <a:gd name="T3" fmla="*/ 86 h 234"/>
              <a:gd name="T4" fmla="*/ 633 w 666"/>
              <a:gd name="T5" fmla="*/ 68 h 234"/>
              <a:gd name="T6" fmla="*/ 604 w 666"/>
              <a:gd name="T7" fmla="*/ 50 h 234"/>
              <a:gd name="T8" fmla="*/ 566 w 666"/>
              <a:gd name="T9" fmla="*/ 34 h 234"/>
              <a:gd name="T10" fmla="*/ 522 w 666"/>
              <a:gd name="T11" fmla="*/ 21 h 234"/>
              <a:gd name="T12" fmla="*/ 472 w 666"/>
              <a:gd name="T13" fmla="*/ 11 h 234"/>
              <a:gd name="T14" fmla="*/ 419 w 666"/>
              <a:gd name="T15" fmla="*/ 4 h 234"/>
              <a:gd name="T16" fmla="*/ 360 w 666"/>
              <a:gd name="T17" fmla="*/ 1 h 234"/>
              <a:gd name="T18" fmla="*/ 304 w 666"/>
              <a:gd name="T19" fmla="*/ 1 h 234"/>
              <a:gd name="T20" fmla="*/ 247 w 666"/>
              <a:gd name="T21" fmla="*/ 4 h 234"/>
              <a:gd name="T22" fmla="*/ 191 w 666"/>
              <a:gd name="T23" fmla="*/ 11 h 234"/>
              <a:gd name="T24" fmla="*/ 141 w 666"/>
              <a:gd name="T25" fmla="*/ 21 h 234"/>
              <a:gd name="T26" fmla="*/ 98 w 666"/>
              <a:gd name="T27" fmla="*/ 34 h 234"/>
              <a:gd name="T28" fmla="*/ 60 w 666"/>
              <a:gd name="T29" fmla="*/ 50 h 234"/>
              <a:gd name="T30" fmla="*/ 31 w 666"/>
              <a:gd name="T31" fmla="*/ 68 h 234"/>
              <a:gd name="T32" fmla="*/ 10 w 666"/>
              <a:gd name="T33" fmla="*/ 86 h 234"/>
              <a:gd name="T34" fmla="*/ 1 w 666"/>
              <a:gd name="T35" fmla="*/ 106 h 234"/>
              <a:gd name="T36" fmla="*/ 1 w 666"/>
              <a:gd name="T37" fmla="*/ 127 h 234"/>
              <a:gd name="T38" fmla="*/ 10 w 666"/>
              <a:gd name="T39" fmla="*/ 147 h 234"/>
              <a:gd name="T40" fmla="*/ 31 w 666"/>
              <a:gd name="T41" fmla="*/ 166 h 234"/>
              <a:gd name="T42" fmla="*/ 60 w 666"/>
              <a:gd name="T43" fmla="*/ 183 h 234"/>
              <a:gd name="T44" fmla="*/ 98 w 666"/>
              <a:gd name="T45" fmla="*/ 199 h 234"/>
              <a:gd name="T46" fmla="*/ 141 w 666"/>
              <a:gd name="T47" fmla="*/ 212 h 234"/>
              <a:gd name="T48" fmla="*/ 191 w 666"/>
              <a:gd name="T49" fmla="*/ 222 h 234"/>
              <a:gd name="T50" fmla="*/ 247 w 666"/>
              <a:gd name="T51" fmla="*/ 229 h 234"/>
              <a:gd name="T52" fmla="*/ 304 w 666"/>
              <a:gd name="T53" fmla="*/ 232 h 234"/>
              <a:gd name="T54" fmla="*/ 360 w 666"/>
              <a:gd name="T55" fmla="*/ 232 h 234"/>
              <a:gd name="T56" fmla="*/ 419 w 666"/>
              <a:gd name="T57" fmla="*/ 229 h 234"/>
              <a:gd name="T58" fmla="*/ 472 w 666"/>
              <a:gd name="T59" fmla="*/ 222 h 234"/>
              <a:gd name="T60" fmla="*/ 522 w 666"/>
              <a:gd name="T61" fmla="*/ 212 h 234"/>
              <a:gd name="T62" fmla="*/ 566 w 666"/>
              <a:gd name="T63" fmla="*/ 199 h 234"/>
              <a:gd name="T64" fmla="*/ 604 w 666"/>
              <a:gd name="T65" fmla="*/ 183 h 234"/>
              <a:gd name="T66" fmla="*/ 633 w 666"/>
              <a:gd name="T67" fmla="*/ 166 h 234"/>
              <a:gd name="T68" fmla="*/ 652 w 666"/>
              <a:gd name="T69" fmla="*/ 147 h 234"/>
              <a:gd name="T70" fmla="*/ 662 w 666"/>
              <a:gd name="T71" fmla="*/ 12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6" h="234">
                <a:moveTo>
                  <a:pt x="665" y="117"/>
                </a:moveTo>
                <a:lnTo>
                  <a:pt x="662" y="106"/>
                </a:lnTo>
                <a:lnTo>
                  <a:pt x="658" y="96"/>
                </a:lnTo>
                <a:lnTo>
                  <a:pt x="652" y="86"/>
                </a:lnTo>
                <a:lnTo>
                  <a:pt x="644" y="77"/>
                </a:lnTo>
                <a:lnTo>
                  <a:pt x="633" y="68"/>
                </a:lnTo>
                <a:lnTo>
                  <a:pt x="620" y="58"/>
                </a:lnTo>
                <a:lnTo>
                  <a:pt x="604" y="50"/>
                </a:lnTo>
                <a:lnTo>
                  <a:pt x="586" y="42"/>
                </a:lnTo>
                <a:lnTo>
                  <a:pt x="566" y="34"/>
                </a:lnTo>
                <a:lnTo>
                  <a:pt x="546" y="27"/>
                </a:lnTo>
                <a:lnTo>
                  <a:pt x="522" y="21"/>
                </a:lnTo>
                <a:lnTo>
                  <a:pt x="497" y="16"/>
                </a:lnTo>
                <a:lnTo>
                  <a:pt x="472" y="11"/>
                </a:lnTo>
                <a:lnTo>
                  <a:pt x="445" y="7"/>
                </a:lnTo>
                <a:lnTo>
                  <a:pt x="419" y="4"/>
                </a:lnTo>
                <a:lnTo>
                  <a:pt x="390" y="2"/>
                </a:lnTo>
                <a:lnTo>
                  <a:pt x="360" y="1"/>
                </a:lnTo>
                <a:lnTo>
                  <a:pt x="331" y="0"/>
                </a:lnTo>
                <a:lnTo>
                  <a:pt x="304" y="1"/>
                </a:lnTo>
                <a:lnTo>
                  <a:pt x="274" y="2"/>
                </a:lnTo>
                <a:lnTo>
                  <a:pt x="247" y="4"/>
                </a:lnTo>
                <a:lnTo>
                  <a:pt x="218" y="7"/>
                </a:lnTo>
                <a:lnTo>
                  <a:pt x="191" y="11"/>
                </a:lnTo>
                <a:lnTo>
                  <a:pt x="165" y="16"/>
                </a:lnTo>
                <a:lnTo>
                  <a:pt x="141" y="21"/>
                </a:lnTo>
                <a:lnTo>
                  <a:pt x="118" y="27"/>
                </a:lnTo>
                <a:lnTo>
                  <a:pt x="98" y="34"/>
                </a:lnTo>
                <a:lnTo>
                  <a:pt x="77" y="42"/>
                </a:lnTo>
                <a:lnTo>
                  <a:pt x="60" y="50"/>
                </a:lnTo>
                <a:lnTo>
                  <a:pt x="44" y="58"/>
                </a:lnTo>
                <a:lnTo>
                  <a:pt x="31" y="68"/>
                </a:lnTo>
                <a:lnTo>
                  <a:pt x="20" y="77"/>
                </a:lnTo>
                <a:lnTo>
                  <a:pt x="10" y="86"/>
                </a:lnTo>
                <a:lnTo>
                  <a:pt x="6" y="96"/>
                </a:lnTo>
                <a:lnTo>
                  <a:pt x="1" y="106"/>
                </a:lnTo>
                <a:lnTo>
                  <a:pt x="0" y="117"/>
                </a:lnTo>
                <a:lnTo>
                  <a:pt x="1" y="127"/>
                </a:lnTo>
                <a:lnTo>
                  <a:pt x="6" y="137"/>
                </a:lnTo>
                <a:lnTo>
                  <a:pt x="10" y="147"/>
                </a:lnTo>
                <a:lnTo>
                  <a:pt x="20" y="156"/>
                </a:lnTo>
                <a:lnTo>
                  <a:pt x="31" y="166"/>
                </a:lnTo>
                <a:lnTo>
                  <a:pt x="44" y="175"/>
                </a:lnTo>
                <a:lnTo>
                  <a:pt x="60" y="183"/>
                </a:lnTo>
                <a:lnTo>
                  <a:pt x="77" y="191"/>
                </a:lnTo>
                <a:lnTo>
                  <a:pt x="98" y="199"/>
                </a:lnTo>
                <a:lnTo>
                  <a:pt x="118" y="205"/>
                </a:lnTo>
                <a:lnTo>
                  <a:pt x="141" y="212"/>
                </a:lnTo>
                <a:lnTo>
                  <a:pt x="165" y="217"/>
                </a:lnTo>
                <a:lnTo>
                  <a:pt x="191" y="222"/>
                </a:lnTo>
                <a:lnTo>
                  <a:pt x="218" y="226"/>
                </a:lnTo>
                <a:lnTo>
                  <a:pt x="247" y="229"/>
                </a:lnTo>
                <a:lnTo>
                  <a:pt x="274" y="231"/>
                </a:lnTo>
                <a:lnTo>
                  <a:pt x="304" y="232"/>
                </a:lnTo>
                <a:lnTo>
                  <a:pt x="331" y="233"/>
                </a:lnTo>
                <a:lnTo>
                  <a:pt x="360" y="232"/>
                </a:lnTo>
                <a:lnTo>
                  <a:pt x="390" y="231"/>
                </a:lnTo>
                <a:lnTo>
                  <a:pt x="419" y="229"/>
                </a:lnTo>
                <a:lnTo>
                  <a:pt x="445" y="226"/>
                </a:lnTo>
                <a:lnTo>
                  <a:pt x="472" y="222"/>
                </a:lnTo>
                <a:lnTo>
                  <a:pt x="497" y="217"/>
                </a:lnTo>
                <a:lnTo>
                  <a:pt x="522" y="212"/>
                </a:lnTo>
                <a:lnTo>
                  <a:pt x="546" y="205"/>
                </a:lnTo>
                <a:lnTo>
                  <a:pt x="566" y="199"/>
                </a:lnTo>
                <a:lnTo>
                  <a:pt x="586" y="191"/>
                </a:lnTo>
                <a:lnTo>
                  <a:pt x="604" y="183"/>
                </a:lnTo>
                <a:lnTo>
                  <a:pt x="620" y="175"/>
                </a:lnTo>
                <a:lnTo>
                  <a:pt x="633" y="166"/>
                </a:lnTo>
                <a:lnTo>
                  <a:pt x="644" y="156"/>
                </a:lnTo>
                <a:lnTo>
                  <a:pt x="652" y="147"/>
                </a:lnTo>
                <a:lnTo>
                  <a:pt x="658" y="137"/>
                </a:lnTo>
                <a:lnTo>
                  <a:pt x="662" y="127"/>
                </a:lnTo>
                <a:lnTo>
                  <a:pt x="665" y="11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19" name="Freeform 7"/>
          <p:cNvSpPr>
            <a:spLocks/>
          </p:cNvSpPr>
          <p:nvPr/>
        </p:nvSpPr>
        <p:spPr bwMode="auto">
          <a:xfrm>
            <a:off x="7291388" y="3917950"/>
            <a:ext cx="1185862" cy="371475"/>
          </a:xfrm>
          <a:custGeom>
            <a:avLst/>
            <a:gdLst>
              <a:gd name="T0" fmla="*/ 1 w 747"/>
              <a:gd name="T1" fmla="*/ 127 h 234"/>
              <a:gd name="T2" fmla="*/ 12 w 747"/>
              <a:gd name="T3" fmla="*/ 147 h 234"/>
              <a:gd name="T4" fmla="*/ 35 w 747"/>
              <a:gd name="T5" fmla="*/ 166 h 234"/>
              <a:gd name="T6" fmla="*/ 66 w 747"/>
              <a:gd name="T7" fmla="*/ 183 h 234"/>
              <a:gd name="T8" fmla="*/ 108 w 747"/>
              <a:gd name="T9" fmla="*/ 199 h 234"/>
              <a:gd name="T10" fmla="*/ 159 w 747"/>
              <a:gd name="T11" fmla="*/ 212 h 234"/>
              <a:gd name="T12" fmla="*/ 215 w 747"/>
              <a:gd name="T13" fmla="*/ 222 h 234"/>
              <a:gd name="T14" fmla="*/ 276 w 747"/>
              <a:gd name="T15" fmla="*/ 229 h 234"/>
              <a:gd name="T16" fmla="*/ 340 w 747"/>
              <a:gd name="T17" fmla="*/ 232 h 234"/>
              <a:gd name="T18" fmla="*/ 405 w 747"/>
              <a:gd name="T19" fmla="*/ 232 h 234"/>
              <a:gd name="T20" fmla="*/ 469 w 747"/>
              <a:gd name="T21" fmla="*/ 229 h 234"/>
              <a:gd name="T22" fmla="*/ 530 w 747"/>
              <a:gd name="T23" fmla="*/ 222 h 234"/>
              <a:gd name="T24" fmla="*/ 586 w 747"/>
              <a:gd name="T25" fmla="*/ 212 h 234"/>
              <a:gd name="T26" fmla="*/ 637 w 747"/>
              <a:gd name="T27" fmla="*/ 198 h 234"/>
              <a:gd name="T28" fmla="*/ 677 w 747"/>
              <a:gd name="T29" fmla="*/ 183 h 234"/>
              <a:gd name="T30" fmla="*/ 710 w 747"/>
              <a:gd name="T31" fmla="*/ 166 h 234"/>
              <a:gd name="T32" fmla="*/ 733 w 747"/>
              <a:gd name="T33" fmla="*/ 146 h 234"/>
              <a:gd name="T34" fmla="*/ 744 w 747"/>
              <a:gd name="T35" fmla="*/ 126 h 234"/>
              <a:gd name="T36" fmla="*/ 744 w 747"/>
              <a:gd name="T37" fmla="*/ 106 h 234"/>
              <a:gd name="T38" fmla="*/ 733 w 747"/>
              <a:gd name="T39" fmla="*/ 86 h 234"/>
              <a:gd name="T40" fmla="*/ 710 w 747"/>
              <a:gd name="T41" fmla="*/ 67 h 234"/>
              <a:gd name="T42" fmla="*/ 677 w 747"/>
              <a:gd name="T43" fmla="*/ 50 h 234"/>
              <a:gd name="T44" fmla="*/ 637 w 747"/>
              <a:gd name="T45" fmla="*/ 34 h 234"/>
              <a:gd name="T46" fmla="*/ 586 w 747"/>
              <a:gd name="T47" fmla="*/ 21 h 234"/>
              <a:gd name="T48" fmla="*/ 530 w 747"/>
              <a:gd name="T49" fmla="*/ 11 h 234"/>
              <a:gd name="T50" fmla="*/ 469 w 747"/>
              <a:gd name="T51" fmla="*/ 4 h 234"/>
              <a:gd name="T52" fmla="*/ 405 w 747"/>
              <a:gd name="T53" fmla="*/ 1 h 234"/>
              <a:gd name="T54" fmla="*/ 340 w 747"/>
              <a:gd name="T55" fmla="*/ 1 h 234"/>
              <a:gd name="T56" fmla="*/ 276 w 747"/>
              <a:gd name="T57" fmla="*/ 4 h 234"/>
              <a:gd name="T58" fmla="*/ 215 w 747"/>
              <a:gd name="T59" fmla="*/ 11 h 234"/>
              <a:gd name="T60" fmla="*/ 159 w 747"/>
              <a:gd name="T61" fmla="*/ 21 h 234"/>
              <a:gd name="T62" fmla="*/ 108 w 747"/>
              <a:gd name="T63" fmla="*/ 34 h 234"/>
              <a:gd name="T64" fmla="*/ 66 w 747"/>
              <a:gd name="T65" fmla="*/ 50 h 234"/>
              <a:gd name="T66" fmla="*/ 35 w 747"/>
              <a:gd name="T67" fmla="*/ 68 h 234"/>
              <a:gd name="T68" fmla="*/ 12 w 747"/>
              <a:gd name="T69" fmla="*/ 86 h 234"/>
              <a:gd name="T70" fmla="*/ 1 w 747"/>
              <a:gd name="T71" fmla="*/ 10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7" h="234">
                <a:moveTo>
                  <a:pt x="0" y="117"/>
                </a:moveTo>
                <a:lnTo>
                  <a:pt x="1" y="127"/>
                </a:lnTo>
                <a:lnTo>
                  <a:pt x="5" y="137"/>
                </a:lnTo>
                <a:lnTo>
                  <a:pt x="12" y="147"/>
                </a:lnTo>
                <a:lnTo>
                  <a:pt x="21" y="156"/>
                </a:lnTo>
                <a:lnTo>
                  <a:pt x="35" y="166"/>
                </a:lnTo>
                <a:lnTo>
                  <a:pt x="49" y="175"/>
                </a:lnTo>
                <a:lnTo>
                  <a:pt x="66" y="183"/>
                </a:lnTo>
                <a:lnTo>
                  <a:pt x="87" y="191"/>
                </a:lnTo>
                <a:lnTo>
                  <a:pt x="108" y="199"/>
                </a:lnTo>
                <a:lnTo>
                  <a:pt x="133" y="205"/>
                </a:lnTo>
                <a:lnTo>
                  <a:pt x="159" y="212"/>
                </a:lnTo>
                <a:lnTo>
                  <a:pt x="186" y="217"/>
                </a:lnTo>
                <a:lnTo>
                  <a:pt x="215" y="222"/>
                </a:lnTo>
                <a:lnTo>
                  <a:pt x="245" y="226"/>
                </a:lnTo>
                <a:lnTo>
                  <a:pt x="276" y="229"/>
                </a:lnTo>
                <a:lnTo>
                  <a:pt x="307" y="231"/>
                </a:lnTo>
                <a:lnTo>
                  <a:pt x="340" y="232"/>
                </a:lnTo>
                <a:lnTo>
                  <a:pt x="373" y="233"/>
                </a:lnTo>
                <a:lnTo>
                  <a:pt x="405" y="232"/>
                </a:lnTo>
                <a:lnTo>
                  <a:pt x="436" y="231"/>
                </a:lnTo>
                <a:lnTo>
                  <a:pt x="469" y="229"/>
                </a:lnTo>
                <a:lnTo>
                  <a:pt x="500" y="226"/>
                </a:lnTo>
                <a:lnTo>
                  <a:pt x="530" y="222"/>
                </a:lnTo>
                <a:lnTo>
                  <a:pt x="559" y="217"/>
                </a:lnTo>
                <a:lnTo>
                  <a:pt x="586" y="212"/>
                </a:lnTo>
                <a:lnTo>
                  <a:pt x="612" y="205"/>
                </a:lnTo>
                <a:lnTo>
                  <a:pt x="637" y="198"/>
                </a:lnTo>
                <a:lnTo>
                  <a:pt x="658" y="191"/>
                </a:lnTo>
                <a:lnTo>
                  <a:pt x="677" y="183"/>
                </a:lnTo>
                <a:lnTo>
                  <a:pt x="695" y="175"/>
                </a:lnTo>
                <a:lnTo>
                  <a:pt x="710" y="166"/>
                </a:lnTo>
                <a:lnTo>
                  <a:pt x="722" y="156"/>
                </a:lnTo>
                <a:lnTo>
                  <a:pt x="733" y="146"/>
                </a:lnTo>
                <a:lnTo>
                  <a:pt x="740" y="137"/>
                </a:lnTo>
                <a:lnTo>
                  <a:pt x="744" y="126"/>
                </a:lnTo>
                <a:lnTo>
                  <a:pt x="746" y="117"/>
                </a:lnTo>
                <a:lnTo>
                  <a:pt x="744" y="106"/>
                </a:lnTo>
                <a:lnTo>
                  <a:pt x="740" y="96"/>
                </a:lnTo>
                <a:lnTo>
                  <a:pt x="733" y="86"/>
                </a:lnTo>
                <a:lnTo>
                  <a:pt x="722" y="77"/>
                </a:lnTo>
                <a:lnTo>
                  <a:pt x="710" y="67"/>
                </a:lnTo>
                <a:lnTo>
                  <a:pt x="695" y="58"/>
                </a:lnTo>
                <a:lnTo>
                  <a:pt x="677" y="50"/>
                </a:lnTo>
                <a:lnTo>
                  <a:pt x="658" y="42"/>
                </a:lnTo>
                <a:lnTo>
                  <a:pt x="637" y="34"/>
                </a:lnTo>
                <a:lnTo>
                  <a:pt x="612" y="27"/>
                </a:lnTo>
                <a:lnTo>
                  <a:pt x="586" y="21"/>
                </a:lnTo>
                <a:lnTo>
                  <a:pt x="559" y="16"/>
                </a:lnTo>
                <a:lnTo>
                  <a:pt x="530" y="11"/>
                </a:lnTo>
                <a:lnTo>
                  <a:pt x="500" y="7"/>
                </a:lnTo>
                <a:lnTo>
                  <a:pt x="469" y="4"/>
                </a:lnTo>
                <a:lnTo>
                  <a:pt x="436" y="2"/>
                </a:lnTo>
                <a:lnTo>
                  <a:pt x="405" y="1"/>
                </a:lnTo>
                <a:lnTo>
                  <a:pt x="373" y="0"/>
                </a:lnTo>
                <a:lnTo>
                  <a:pt x="340" y="1"/>
                </a:lnTo>
                <a:lnTo>
                  <a:pt x="307" y="2"/>
                </a:lnTo>
                <a:lnTo>
                  <a:pt x="276" y="4"/>
                </a:lnTo>
                <a:lnTo>
                  <a:pt x="245" y="7"/>
                </a:lnTo>
                <a:lnTo>
                  <a:pt x="215" y="11"/>
                </a:lnTo>
                <a:lnTo>
                  <a:pt x="186" y="16"/>
                </a:lnTo>
                <a:lnTo>
                  <a:pt x="159" y="21"/>
                </a:lnTo>
                <a:lnTo>
                  <a:pt x="132" y="28"/>
                </a:lnTo>
                <a:lnTo>
                  <a:pt x="108" y="34"/>
                </a:lnTo>
                <a:lnTo>
                  <a:pt x="87" y="42"/>
                </a:lnTo>
                <a:lnTo>
                  <a:pt x="66" y="50"/>
                </a:lnTo>
                <a:lnTo>
                  <a:pt x="49" y="58"/>
                </a:lnTo>
                <a:lnTo>
                  <a:pt x="35" y="68"/>
                </a:lnTo>
                <a:lnTo>
                  <a:pt x="21" y="77"/>
                </a:lnTo>
                <a:lnTo>
                  <a:pt x="12" y="86"/>
                </a:lnTo>
                <a:lnTo>
                  <a:pt x="5" y="97"/>
                </a:lnTo>
                <a:lnTo>
                  <a:pt x="1" y="106"/>
                </a:lnTo>
                <a:lnTo>
                  <a:pt x="0" y="11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20" name="Freeform 8"/>
          <p:cNvSpPr>
            <a:spLocks/>
          </p:cNvSpPr>
          <p:nvPr/>
        </p:nvSpPr>
        <p:spPr bwMode="auto">
          <a:xfrm>
            <a:off x="1131888" y="3906838"/>
            <a:ext cx="1055687" cy="371475"/>
          </a:xfrm>
          <a:custGeom>
            <a:avLst/>
            <a:gdLst>
              <a:gd name="T0" fmla="*/ 662 w 665"/>
              <a:gd name="T1" fmla="*/ 106 h 234"/>
              <a:gd name="T2" fmla="*/ 653 w 665"/>
              <a:gd name="T3" fmla="*/ 86 h 234"/>
              <a:gd name="T4" fmla="*/ 633 w 665"/>
              <a:gd name="T5" fmla="*/ 68 h 234"/>
              <a:gd name="T6" fmla="*/ 604 w 665"/>
              <a:gd name="T7" fmla="*/ 50 h 234"/>
              <a:gd name="T8" fmla="*/ 567 w 665"/>
              <a:gd name="T9" fmla="*/ 34 h 234"/>
              <a:gd name="T10" fmla="*/ 522 w 665"/>
              <a:gd name="T11" fmla="*/ 21 h 234"/>
              <a:gd name="T12" fmla="*/ 472 w 665"/>
              <a:gd name="T13" fmla="*/ 11 h 234"/>
              <a:gd name="T14" fmla="*/ 418 w 665"/>
              <a:gd name="T15" fmla="*/ 5 h 234"/>
              <a:gd name="T16" fmla="*/ 361 w 665"/>
              <a:gd name="T17" fmla="*/ 1 h 234"/>
              <a:gd name="T18" fmla="*/ 302 w 665"/>
              <a:gd name="T19" fmla="*/ 1 h 234"/>
              <a:gd name="T20" fmla="*/ 247 w 665"/>
              <a:gd name="T21" fmla="*/ 5 h 234"/>
              <a:gd name="T22" fmla="*/ 191 w 665"/>
              <a:gd name="T23" fmla="*/ 11 h 234"/>
              <a:gd name="T24" fmla="*/ 141 w 665"/>
              <a:gd name="T25" fmla="*/ 21 h 234"/>
              <a:gd name="T26" fmla="*/ 96 w 665"/>
              <a:gd name="T27" fmla="*/ 34 h 234"/>
              <a:gd name="T28" fmla="*/ 60 w 665"/>
              <a:gd name="T29" fmla="*/ 50 h 234"/>
              <a:gd name="T30" fmla="*/ 31 w 665"/>
              <a:gd name="T31" fmla="*/ 68 h 234"/>
              <a:gd name="T32" fmla="*/ 10 w 665"/>
              <a:gd name="T33" fmla="*/ 86 h 234"/>
              <a:gd name="T34" fmla="*/ 1 w 665"/>
              <a:gd name="T35" fmla="*/ 106 h 234"/>
              <a:gd name="T36" fmla="*/ 1 w 665"/>
              <a:gd name="T37" fmla="*/ 127 h 234"/>
              <a:gd name="T38" fmla="*/ 10 w 665"/>
              <a:gd name="T39" fmla="*/ 147 h 234"/>
              <a:gd name="T40" fmla="*/ 31 w 665"/>
              <a:gd name="T41" fmla="*/ 166 h 234"/>
              <a:gd name="T42" fmla="*/ 60 w 665"/>
              <a:gd name="T43" fmla="*/ 183 h 234"/>
              <a:gd name="T44" fmla="*/ 96 w 665"/>
              <a:gd name="T45" fmla="*/ 199 h 234"/>
              <a:gd name="T46" fmla="*/ 141 w 665"/>
              <a:gd name="T47" fmla="*/ 212 h 234"/>
              <a:gd name="T48" fmla="*/ 191 w 665"/>
              <a:gd name="T49" fmla="*/ 222 h 234"/>
              <a:gd name="T50" fmla="*/ 247 w 665"/>
              <a:gd name="T51" fmla="*/ 229 h 234"/>
              <a:gd name="T52" fmla="*/ 302 w 665"/>
              <a:gd name="T53" fmla="*/ 232 h 234"/>
              <a:gd name="T54" fmla="*/ 361 w 665"/>
              <a:gd name="T55" fmla="*/ 232 h 234"/>
              <a:gd name="T56" fmla="*/ 418 w 665"/>
              <a:gd name="T57" fmla="*/ 229 h 234"/>
              <a:gd name="T58" fmla="*/ 472 w 665"/>
              <a:gd name="T59" fmla="*/ 222 h 234"/>
              <a:gd name="T60" fmla="*/ 522 w 665"/>
              <a:gd name="T61" fmla="*/ 212 h 234"/>
              <a:gd name="T62" fmla="*/ 567 w 665"/>
              <a:gd name="T63" fmla="*/ 199 h 234"/>
              <a:gd name="T64" fmla="*/ 604 w 665"/>
              <a:gd name="T65" fmla="*/ 183 h 234"/>
              <a:gd name="T66" fmla="*/ 633 w 665"/>
              <a:gd name="T67" fmla="*/ 166 h 234"/>
              <a:gd name="T68" fmla="*/ 653 w 665"/>
              <a:gd name="T69" fmla="*/ 147 h 234"/>
              <a:gd name="T70" fmla="*/ 662 w 665"/>
              <a:gd name="T71" fmla="*/ 12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234">
                <a:moveTo>
                  <a:pt x="664" y="117"/>
                </a:moveTo>
                <a:lnTo>
                  <a:pt x="662" y="106"/>
                </a:lnTo>
                <a:lnTo>
                  <a:pt x="659" y="97"/>
                </a:lnTo>
                <a:lnTo>
                  <a:pt x="653" y="86"/>
                </a:lnTo>
                <a:lnTo>
                  <a:pt x="644" y="77"/>
                </a:lnTo>
                <a:lnTo>
                  <a:pt x="633" y="68"/>
                </a:lnTo>
                <a:lnTo>
                  <a:pt x="620" y="58"/>
                </a:lnTo>
                <a:lnTo>
                  <a:pt x="604" y="50"/>
                </a:lnTo>
                <a:lnTo>
                  <a:pt x="586" y="42"/>
                </a:lnTo>
                <a:lnTo>
                  <a:pt x="567" y="34"/>
                </a:lnTo>
                <a:lnTo>
                  <a:pt x="546" y="28"/>
                </a:lnTo>
                <a:lnTo>
                  <a:pt x="522" y="21"/>
                </a:lnTo>
                <a:lnTo>
                  <a:pt x="498" y="16"/>
                </a:lnTo>
                <a:lnTo>
                  <a:pt x="472" y="11"/>
                </a:lnTo>
                <a:lnTo>
                  <a:pt x="445" y="7"/>
                </a:lnTo>
                <a:lnTo>
                  <a:pt x="418" y="5"/>
                </a:lnTo>
                <a:lnTo>
                  <a:pt x="390" y="2"/>
                </a:lnTo>
                <a:lnTo>
                  <a:pt x="361" y="1"/>
                </a:lnTo>
                <a:lnTo>
                  <a:pt x="332" y="0"/>
                </a:lnTo>
                <a:lnTo>
                  <a:pt x="302" y="1"/>
                </a:lnTo>
                <a:lnTo>
                  <a:pt x="275" y="2"/>
                </a:lnTo>
                <a:lnTo>
                  <a:pt x="247" y="5"/>
                </a:lnTo>
                <a:lnTo>
                  <a:pt x="218" y="7"/>
                </a:lnTo>
                <a:lnTo>
                  <a:pt x="191" y="11"/>
                </a:lnTo>
                <a:lnTo>
                  <a:pt x="166" y="16"/>
                </a:lnTo>
                <a:lnTo>
                  <a:pt x="141" y="21"/>
                </a:lnTo>
                <a:lnTo>
                  <a:pt x="118" y="28"/>
                </a:lnTo>
                <a:lnTo>
                  <a:pt x="96" y="34"/>
                </a:lnTo>
                <a:lnTo>
                  <a:pt x="77" y="42"/>
                </a:lnTo>
                <a:lnTo>
                  <a:pt x="60" y="50"/>
                </a:lnTo>
                <a:lnTo>
                  <a:pt x="44" y="58"/>
                </a:lnTo>
                <a:lnTo>
                  <a:pt x="31" y="68"/>
                </a:lnTo>
                <a:lnTo>
                  <a:pt x="20" y="77"/>
                </a:lnTo>
                <a:lnTo>
                  <a:pt x="10" y="86"/>
                </a:lnTo>
                <a:lnTo>
                  <a:pt x="4" y="97"/>
                </a:lnTo>
                <a:lnTo>
                  <a:pt x="1" y="106"/>
                </a:lnTo>
                <a:lnTo>
                  <a:pt x="0" y="117"/>
                </a:lnTo>
                <a:lnTo>
                  <a:pt x="1" y="127"/>
                </a:lnTo>
                <a:lnTo>
                  <a:pt x="4" y="137"/>
                </a:lnTo>
                <a:lnTo>
                  <a:pt x="10" y="147"/>
                </a:lnTo>
                <a:lnTo>
                  <a:pt x="20" y="156"/>
                </a:lnTo>
                <a:lnTo>
                  <a:pt x="31" y="166"/>
                </a:lnTo>
                <a:lnTo>
                  <a:pt x="44" y="175"/>
                </a:lnTo>
                <a:lnTo>
                  <a:pt x="60" y="183"/>
                </a:lnTo>
                <a:lnTo>
                  <a:pt x="77" y="191"/>
                </a:lnTo>
                <a:lnTo>
                  <a:pt x="96" y="199"/>
                </a:lnTo>
                <a:lnTo>
                  <a:pt x="118" y="206"/>
                </a:lnTo>
                <a:lnTo>
                  <a:pt x="141" y="212"/>
                </a:lnTo>
                <a:lnTo>
                  <a:pt x="166" y="217"/>
                </a:lnTo>
                <a:lnTo>
                  <a:pt x="191" y="222"/>
                </a:lnTo>
                <a:lnTo>
                  <a:pt x="218" y="226"/>
                </a:lnTo>
                <a:lnTo>
                  <a:pt x="247" y="229"/>
                </a:lnTo>
                <a:lnTo>
                  <a:pt x="275" y="231"/>
                </a:lnTo>
                <a:lnTo>
                  <a:pt x="302" y="232"/>
                </a:lnTo>
                <a:lnTo>
                  <a:pt x="332" y="233"/>
                </a:lnTo>
                <a:lnTo>
                  <a:pt x="361" y="232"/>
                </a:lnTo>
                <a:lnTo>
                  <a:pt x="390" y="231"/>
                </a:lnTo>
                <a:lnTo>
                  <a:pt x="418" y="229"/>
                </a:lnTo>
                <a:lnTo>
                  <a:pt x="445" y="226"/>
                </a:lnTo>
                <a:lnTo>
                  <a:pt x="472" y="222"/>
                </a:lnTo>
                <a:lnTo>
                  <a:pt x="498" y="217"/>
                </a:lnTo>
                <a:lnTo>
                  <a:pt x="522" y="212"/>
                </a:lnTo>
                <a:lnTo>
                  <a:pt x="546" y="206"/>
                </a:lnTo>
                <a:lnTo>
                  <a:pt x="567" y="199"/>
                </a:lnTo>
                <a:lnTo>
                  <a:pt x="586" y="191"/>
                </a:lnTo>
                <a:lnTo>
                  <a:pt x="604" y="183"/>
                </a:lnTo>
                <a:lnTo>
                  <a:pt x="620" y="175"/>
                </a:lnTo>
                <a:lnTo>
                  <a:pt x="633" y="166"/>
                </a:lnTo>
                <a:lnTo>
                  <a:pt x="644" y="156"/>
                </a:lnTo>
                <a:lnTo>
                  <a:pt x="653" y="147"/>
                </a:lnTo>
                <a:lnTo>
                  <a:pt x="659" y="137"/>
                </a:lnTo>
                <a:lnTo>
                  <a:pt x="662" y="127"/>
                </a:lnTo>
                <a:lnTo>
                  <a:pt x="664" y="11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21" name="Freeform 9"/>
          <p:cNvSpPr>
            <a:spLocks/>
          </p:cNvSpPr>
          <p:nvPr/>
        </p:nvSpPr>
        <p:spPr bwMode="auto">
          <a:xfrm>
            <a:off x="2081213" y="3636963"/>
            <a:ext cx="1057275" cy="369887"/>
          </a:xfrm>
          <a:custGeom>
            <a:avLst/>
            <a:gdLst>
              <a:gd name="T0" fmla="*/ 663 w 666"/>
              <a:gd name="T1" fmla="*/ 106 h 233"/>
              <a:gd name="T2" fmla="*/ 652 w 666"/>
              <a:gd name="T3" fmla="*/ 86 h 233"/>
              <a:gd name="T4" fmla="*/ 633 w 666"/>
              <a:gd name="T5" fmla="*/ 66 h 233"/>
              <a:gd name="T6" fmla="*/ 605 w 666"/>
              <a:gd name="T7" fmla="*/ 49 h 233"/>
              <a:gd name="T8" fmla="*/ 568 w 666"/>
              <a:gd name="T9" fmla="*/ 34 h 233"/>
              <a:gd name="T10" fmla="*/ 523 w 666"/>
              <a:gd name="T11" fmla="*/ 21 h 233"/>
              <a:gd name="T12" fmla="*/ 472 w 666"/>
              <a:gd name="T13" fmla="*/ 10 h 233"/>
              <a:gd name="T14" fmla="*/ 419 w 666"/>
              <a:gd name="T15" fmla="*/ 3 h 233"/>
              <a:gd name="T16" fmla="*/ 362 w 666"/>
              <a:gd name="T17" fmla="*/ 0 h 233"/>
              <a:gd name="T18" fmla="*/ 304 w 666"/>
              <a:gd name="T19" fmla="*/ 0 h 233"/>
              <a:gd name="T20" fmla="*/ 247 w 666"/>
              <a:gd name="T21" fmla="*/ 3 h 233"/>
              <a:gd name="T22" fmla="*/ 192 w 666"/>
              <a:gd name="T23" fmla="*/ 10 h 233"/>
              <a:gd name="T24" fmla="*/ 141 w 666"/>
              <a:gd name="T25" fmla="*/ 21 h 233"/>
              <a:gd name="T26" fmla="*/ 98 w 666"/>
              <a:gd name="T27" fmla="*/ 34 h 233"/>
              <a:gd name="T28" fmla="*/ 60 w 666"/>
              <a:gd name="T29" fmla="*/ 49 h 233"/>
              <a:gd name="T30" fmla="*/ 31 w 666"/>
              <a:gd name="T31" fmla="*/ 66 h 233"/>
              <a:gd name="T32" fmla="*/ 12 w 666"/>
              <a:gd name="T33" fmla="*/ 86 h 233"/>
              <a:gd name="T34" fmla="*/ 1 w 666"/>
              <a:gd name="T35" fmla="*/ 106 h 233"/>
              <a:gd name="T36" fmla="*/ 1 w 666"/>
              <a:gd name="T37" fmla="*/ 126 h 233"/>
              <a:gd name="T38" fmla="*/ 12 w 666"/>
              <a:gd name="T39" fmla="*/ 146 h 233"/>
              <a:gd name="T40" fmla="*/ 31 w 666"/>
              <a:gd name="T41" fmla="*/ 165 h 233"/>
              <a:gd name="T42" fmla="*/ 60 w 666"/>
              <a:gd name="T43" fmla="*/ 182 h 233"/>
              <a:gd name="T44" fmla="*/ 98 w 666"/>
              <a:gd name="T45" fmla="*/ 198 h 233"/>
              <a:gd name="T46" fmla="*/ 141 w 666"/>
              <a:gd name="T47" fmla="*/ 211 h 233"/>
              <a:gd name="T48" fmla="*/ 192 w 666"/>
              <a:gd name="T49" fmla="*/ 221 h 233"/>
              <a:gd name="T50" fmla="*/ 247 w 666"/>
              <a:gd name="T51" fmla="*/ 228 h 233"/>
              <a:gd name="T52" fmla="*/ 304 w 666"/>
              <a:gd name="T53" fmla="*/ 232 h 233"/>
              <a:gd name="T54" fmla="*/ 362 w 666"/>
              <a:gd name="T55" fmla="*/ 232 h 233"/>
              <a:gd name="T56" fmla="*/ 419 w 666"/>
              <a:gd name="T57" fmla="*/ 228 h 233"/>
              <a:gd name="T58" fmla="*/ 472 w 666"/>
              <a:gd name="T59" fmla="*/ 221 h 233"/>
              <a:gd name="T60" fmla="*/ 523 w 666"/>
              <a:gd name="T61" fmla="*/ 211 h 233"/>
              <a:gd name="T62" fmla="*/ 568 w 666"/>
              <a:gd name="T63" fmla="*/ 198 h 233"/>
              <a:gd name="T64" fmla="*/ 605 w 666"/>
              <a:gd name="T65" fmla="*/ 182 h 233"/>
              <a:gd name="T66" fmla="*/ 633 w 666"/>
              <a:gd name="T67" fmla="*/ 165 h 233"/>
              <a:gd name="T68" fmla="*/ 652 w 666"/>
              <a:gd name="T69" fmla="*/ 146 h 233"/>
              <a:gd name="T70" fmla="*/ 663 w 666"/>
              <a:gd name="T71" fmla="*/ 12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22" name="Freeform 10"/>
          <p:cNvSpPr>
            <a:spLocks/>
          </p:cNvSpPr>
          <p:nvPr/>
        </p:nvSpPr>
        <p:spPr bwMode="auto">
          <a:xfrm>
            <a:off x="4191000" y="6143625"/>
            <a:ext cx="1055688" cy="369888"/>
          </a:xfrm>
          <a:custGeom>
            <a:avLst/>
            <a:gdLst>
              <a:gd name="T0" fmla="*/ 1 w 665"/>
              <a:gd name="T1" fmla="*/ 126 h 233"/>
              <a:gd name="T2" fmla="*/ 12 w 665"/>
              <a:gd name="T3" fmla="*/ 146 h 233"/>
              <a:gd name="T4" fmla="*/ 31 w 665"/>
              <a:gd name="T5" fmla="*/ 165 h 233"/>
              <a:gd name="T6" fmla="*/ 60 w 665"/>
              <a:gd name="T7" fmla="*/ 183 h 233"/>
              <a:gd name="T8" fmla="*/ 96 w 665"/>
              <a:gd name="T9" fmla="*/ 198 h 233"/>
              <a:gd name="T10" fmla="*/ 141 w 665"/>
              <a:gd name="T11" fmla="*/ 211 h 233"/>
              <a:gd name="T12" fmla="*/ 192 w 665"/>
              <a:gd name="T13" fmla="*/ 221 h 233"/>
              <a:gd name="T14" fmla="*/ 245 w 665"/>
              <a:gd name="T15" fmla="*/ 228 h 233"/>
              <a:gd name="T16" fmla="*/ 302 w 665"/>
              <a:gd name="T17" fmla="*/ 232 h 233"/>
              <a:gd name="T18" fmla="*/ 361 w 665"/>
              <a:gd name="T19" fmla="*/ 232 h 233"/>
              <a:gd name="T20" fmla="*/ 418 w 665"/>
              <a:gd name="T21" fmla="*/ 228 h 233"/>
              <a:gd name="T22" fmla="*/ 472 w 665"/>
              <a:gd name="T23" fmla="*/ 221 h 233"/>
              <a:gd name="T24" fmla="*/ 523 w 665"/>
              <a:gd name="T25" fmla="*/ 211 h 233"/>
              <a:gd name="T26" fmla="*/ 567 w 665"/>
              <a:gd name="T27" fmla="*/ 198 h 233"/>
              <a:gd name="T28" fmla="*/ 604 w 665"/>
              <a:gd name="T29" fmla="*/ 183 h 233"/>
              <a:gd name="T30" fmla="*/ 633 w 665"/>
              <a:gd name="T31" fmla="*/ 165 h 233"/>
              <a:gd name="T32" fmla="*/ 653 w 665"/>
              <a:gd name="T33" fmla="*/ 146 h 233"/>
              <a:gd name="T34" fmla="*/ 664 w 665"/>
              <a:gd name="T35" fmla="*/ 126 h 233"/>
              <a:gd name="T36" fmla="*/ 664 w 665"/>
              <a:gd name="T37" fmla="*/ 106 h 233"/>
              <a:gd name="T38" fmla="*/ 653 w 665"/>
              <a:gd name="T39" fmla="*/ 86 h 233"/>
              <a:gd name="T40" fmla="*/ 633 w 665"/>
              <a:gd name="T41" fmla="*/ 67 h 233"/>
              <a:gd name="T42" fmla="*/ 604 w 665"/>
              <a:gd name="T43" fmla="*/ 49 h 233"/>
              <a:gd name="T44" fmla="*/ 567 w 665"/>
              <a:gd name="T45" fmla="*/ 34 h 233"/>
              <a:gd name="T46" fmla="*/ 523 w 665"/>
              <a:gd name="T47" fmla="*/ 21 h 233"/>
              <a:gd name="T48" fmla="*/ 472 w 665"/>
              <a:gd name="T49" fmla="*/ 11 h 233"/>
              <a:gd name="T50" fmla="*/ 418 w 665"/>
              <a:gd name="T51" fmla="*/ 4 h 233"/>
              <a:gd name="T52" fmla="*/ 361 w 665"/>
              <a:gd name="T53" fmla="*/ 0 h 233"/>
              <a:gd name="T54" fmla="*/ 302 w 665"/>
              <a:gd name="T55" fmla="*/ 0 h 233"/>
              <a:gd name="T56" fmla="*/ 245 w 665"/>
              <a:gd name="T57" fmla="*/ 4 h 233"/>
              <a:gd name="T58" fmla="*/ 192 w 665"/>
              <a:gd name="T59" fmla="*/ 11 h 233"/>
              <a:gd name="T60" fmla="*/ 141 w 665"/>
              <a:gd name="T61" fmla="*/ 21 h 233"/>
              <a:gd name="T62" fmla="*/ 96 w 665"/>
              <a:gd name="T63" fmla="*/ 34 h 233"/>
              <a:gd name="T64" fmla="*/ 60 w 665"/>
              <a:gd name="T65" fmla="*/ 50 h 233"/>
              <a:gd name="T66" fmla="*/ 31 w 665"/>
              <a:gd name="T67" fmla="*/ 67 h 233"/>
              <a:gd name="T68" fmla="*/ 12 w 665"/>
              <a:gd name="T69" fmla="*/ 86 h 233"/>
              <a:gd name="T70" fmla="*/ 1 w 665"/>
              <a:gd name="T71" fmla="*/ 10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233">
                <a:moveTo>
                  <a:pt x="0" y="116"/>
                </a:moveTo>
                <a:lnTo>
                  <a:pt x="1" y="126"/>
                </a:lnTo>
                <a:lnTo>
                  <a:pt x="4" y="136"/>
                </a:lnTo>
                <a:lnTo>
                  <a:pt x="12" y="146"/>
                </a:lnTo>
                <a:lnTo>
                  <a:pt x="20" y="156"/>
                </a:lnTo>
                <a:lnTo>
                  <a:pt x="31" y="165"/>
                </a:lnTo>
                <a:lnTo>
                  <a:pt x="44" y="174"/>
                </a:lnTo>
                <a:lnTo>
                  <a:pt x="60" y="183"/>
                </a:lnTo>
                <a:lnTo>
                  <a:pt x="77" y="191"/>
                </a:lnTo>
                <a:lnTo>
                  <a:pt x="96" y="198"/>
                </a:lnTo>
                <a:lnTo>
                  <a:pt x="118" y="205"/>
                </a:lnTo>
                <a:lnTo>
                  <a:pt x="141" y="211"/>
                </a:lnTo>
                <a:lnTo>
                  <a:pt x="167" y="217"/>
                </a:lnTo>
                <a:lnTo>
                  <a:pt x="192" y="221"/>
                </a:lnTo>
                <a:lnTo>
                  <a:pt x="219" y="225"/>
                </a:lnTo>
                <a:lnTo>
                  <a:pt x="245" y="228"/>
                </a:lnTo>
                <a:lnTo>
                  <a:pt x="275" y="231"/>
                </a:lnTo>
                <a:lnTo>
                  <a:pt x="302" y="232"/>
                </a:lnTo>
                <a:lnTo>
                  <a:pt x="333" y="232"/>
                </a:lnTo>
                <a:lnTo>
                  <a:pt x="361" y="232"/>
                </a:lnTo>
                <a:lnTo>
                  <a:pt x="390" y="231"/>
                </a:lnTo>
                <a:lnTo>
                  <a:pt x="418" y="228"/>
                </a:lnTo>
                <a:lnTo>
                  <a:pt x="445" y="225"/>
                </a:lnTo>
                <a:lnTo>
                  <a:pt x="472" y="221"/>
                </a:lnTo>
                <a:lnTo>
                  <a:pt x="499" y="217"/>
                </a:lnTo>
                <a:lnTo>
                  <a:pt x="523" y="211"/>
                </a:lnTo>
                <a:lnTo>
                  <a:pt x="546" y="205"/>
                </a:lnTo>
                <a:lnTo>
                  <a:pt x="567" y="198"/>
                </a:lnTo>
                <a:lnTo>
                  <a:pt x="587" y="191"/>
                </a:lnTo>
                <a:lnTo>
                  <a:pt x="604" y="183"/>
                </a:lnTo>
                <a:lnTo>
                  <a:pt x="620" y="174"/>
                </a:lnTo>
                <a:lnTo>
                  <a:pt x="633" y="165"/>
                </a:lnTo>
                <a:lnTo>
                  <a:pt x="644" y="156"/>
                </a:lnTo>
                <a:lnTo>
                  <a:pt x="653" y="146"/>
                </a:lnTo>
                <a:lnTo>
                  <a:pt x="659" y="136"/>
                </a:lnTo>
                <a:lnTo>
                  <a:pt x="664" y="126"/>
                </a:lnTo>
                <a:lnTo>
                  <a:pt x="664" y="116"/>
                </a:lnTo>
                <a:lnTo>
                  <a:pt x="664" y="106"/>
                </a:lnTo>
                <a:lnTo>
                  <a:pt x="659" y="96"/>
                </a:lnTo>
                <a:lnTo>
                  <a:pt x="653" y="86"/>
                </a:lnTo>
                <a:lnTo>
                  <a:pt x="644" y="76"/>
                </a:lnTo>
                <a:lnTo>
                  <a:pt x="633" y="67"/>
                </a:lnTo>
                <a:lnTo>
                  <a:pt x="619" y="58"/>
                </a:lnTo>
                <a:lnTo>
                  <a:pt x="604" y="49"/>
                </a:lnTo>
                <a:lnTo>
                  <a:pt x="587" y="41"/>
                </a:lnTo>
                <a:lnTo>
                  <a:pt x="567" y="34"/>
                </a:lnTo>
                <a:lnTo>
                  <a:pt x="546" y="27"/>
                </a:lnTo>
                <a:lnTo>
                  <a:pt x="523" y="21"/>
                </a:lnTo>
                <a:lnTo>
                  <a:pt x="498" y="15"/>
                </a:lnTo>
                <a:lnTo>
                  <a:pt x="472" y="11"/>
                </a:lnTo>
                <a:lnTo>
                  <a:pt x="445" y="7"/>
                </a:lnTo>
                <a:lnTo>
                  <a:pt x="418" y="4"/>
                </a:lnTo>
                <a:lnTo>
                  <a:pt x="390" y="2"/>
                </a:lnTo>
                <a:lnTo>
                  <a:pt x="361" y="0"/>
                </a:lnTo>
                <a:lnTo>
                  <a:pt x="332" y="0"/>
                </a:lnTo>
                <a:lnTo>
                  <a:pt x="302" y="0"/>
                </a:lnTo>
                <a:lnTo>
                  <a:pt x="275" y="2"/>
                </a:lnTo>
                <a:lnTo>
                  <a:pt x="245" y="4"/>
                </a:lnTo>
                <a:lnTo>
                  <a:pt x="219" y="7"/>
                </a:lnTo>
                <a:lnTo>
                  <a:pt x="192" y="11"/>
                </a:lnTo>
                <a:lnTo>
                  <a:pt x="166" y="15"/>
                </a:lnTo>
                <a:lnTo>
                  <a:pt x="141" y="21"/>
                </a:lnTo>
                <a:lnTo>
                  <a:pt x="118" y="27"/>
                </a:lnTo>
                <a:lnTo>
                  <a:pt x="96" y="34"/>
                </a:lnTo>
                <a:lnTo>
                  <a:pt x="77" y="42"/>
                </a:lnTo>
                <a:lnTo>
                  <a:pt x="60" y="50"/>
                </a:lnTo>
                <a:lnTo>
                  <a:pt x="44" y="58"/>
                </a:lnTo>
                <a:lnTo>
                  <a:pt x="31" y="67"/>
                </a:lnTo>
                <a:lnTo>
                  <a:pt x="20" y="77"/>
                </a:lnTo>
                <a:lnTo>
                  <a:pt x="12" y="86"/>
                </a:lnTo>
                <a:lnTo>
                  <a:pt x="4" y="96"/>
                </a:lnTo>
                <a:lnTo>
                  <a:pt x="1" y="106"/>
                </a:lnTo>
                <a:lnTo>
                  <a:pt x="0" y="11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23" name="Freeform 11"/>
          <p:cNvSpPr>
            <a:spLocks/>
          </p:cNvSpPr>
          <p:nvPr/>
        </p:nvSpPr>
        <p:spPr bwMode="auto">
          <a:xfrm>
            <a:off x="4191000" y="3429000"/>
            <a:ext cx="1055688" cy="371475"/>
          </a:xfrm>
          <a:custGeom>
            <a:avLst/>
            <a:gdLst>
              <a:gd name="T0" fmla="*/ 1 w 665"/>
              <a:gd name="T1" fmla="*/ 127 h 234"/>
              <a:gd name="T2" fmla="*/ 12 w 665"/>
              <a:gd name="T3" fmla="*/ 147 h 234"/>
              <a:gd name="T4" fmla="*/ 31 w 665"/>
              <a:gd name="T5" fmla="*/ 166 h 234"/>
              <a:gd name="T6" fmla="*/ 60 w 665"/>
              <a:gd name="T7" fmla="*/ 183 h 234"/>
              <a:gd name="T8" fmla="*/ 96 w 665"/>
              <a:gd name="T9" fmla="*/ 199 h 234"/>
              <a:gd name="T10" fmla="*/ 141 w 665"/>
              <a:gd name="T11" fmla="*/ 212 h 234"/>
              <a:gd name="T12" fmla="*/ 192 w 665"/>
              <a:gd name="T13" fmla="*/ 222 h 234"/>
              <a:gd name="T14" fmla="*/ 245 w 665"/>
              <a:gd name="T15" fmla="*/ 229 h 234"/>
              <a:gd name="T16" fmla="*/ 302 w 665"/>
              <a:gd name="T17" fmla="*/ 232 h 234"/>
              <a:gd name="T18" fmla="*/ 361 w 665"/>
              <a:gd name="T19" fmla="*/ 232 h 234"/>
              <a:gd name="T20" fmla="*/ 418 w 665"/>
              <a:gd name="T21" fmla="*/ 229 h 234"/>
              <a:gd name="T22" fmla="*/ 472 w 665"/>
              <a:gd name="T23" fmla="*/ 222 h 234"/>
              <a:gd name="T24" fmla="*/ 523 w 665"/>
              <a:gd name="T25" fmla="*/ 212 h 234"/>
              <a:gd name="T26" fmla="*/ 567 w 665"/>
              <a:gd name="T27" fmla="*/ 199 h 234"/>
              <a:gd name="T28" fmla="*/ 604 w 665"/>
              <a:gd name="T29" fmla="*/ 183 h 234"/>
              <a:gd name="T30" fmla="*/ 633 w 665"/>
              <a:gd name="T31" fmla="*/ 166 h 234"/>
              <a:gd name="T32" fmla="*/ 653 w 665"/>
              <a:gd name="T33" fmla="*/ 147 h 234"/>
              <a:gd name="T34" fmla="*/ 664 w 665"/>
              <a:gd name="T35" fmla="*/ 127 h 234"/>
              <a:gd name="T36" fmla="*/ 664 w 665"/>
              <a:gd name="T37" fmla="*/ 106 h 234"/>
              <a:gd name="T38" fmla="*/ 653 w 665"/>
              <a:gd name="T39" fmla="*/ 87 h 234"/>
              <a:gd name="T40" fmla="*/ 633 w 665"/>
              <a:gd name="T41" fmla="*/ 68 h 234"/>
              <a:gd name="T42" fmla="*/ 604 w 665"/>
              <a:gd name="T43" fmla="*/ 50 h 234"/>
              <a:gd name="T44" fmla="*/ 567 w 665"/>
              <a:gd name="T45" fmla="*/ 34 h 234"/>
              <a:gd name="T46" fmla="*/ 523 w 665"/>
              <a:gd name="T47" fmla="*/ 21 h 234"/>
              <a:gd name="T48" fmla="*/ 472 w 665"/>
              <a:gd name="T49" fmla="*/ 12 h 234"/>
              <a:gd name="T50" fmla="*/ 418 w 665"/>
              <a:gd name="T51" fmla="*/ 5 h 234"/>
              <a:gd name="T52" fmla="*/ 361 w 665"/>
              <a:gd name="T53" fmla="*/ 1 h 234"/>
              <a:gd name="T54" fmla="*/ 302 w 665"/>
              <a:gd name="T55" fmla="*/ 1 h 234"/>
              <a:gd name="T56" fmla="*/ 245 w 665"/>
              <a:gd name="T57" fmla="*/ 5 h 234"/>
              <a:gd name="T58" fmla="*/ 192 w 665"/>
              <a:gd name="T59" fmla="*/ 12 h 234"/>
              <a:gd name="T60" fmla="*/ 141 w 665"/>
              <a:gd name="T61" fmla="*/ 22 h 234"/>
              <a:gd name="T62" fmla="*/ 96 w 665"/>
              <a:gd name="T63" fmla="*/ 35 h 234"/>
              <a:gd name="T64" fmla="*/ 60 w 665"/>
              <a:gd name="T65" fmla="*/ 50 h 234"/>
              <a:gd name="T66" fmla="*/ 31 w 665"/>
              <a:gd name="T67" fmla="*/ 68 h 234"/>
              <a:gd name="T68" fmla="*/ 12 w 665"/>
              <a:gd name="T69" fmla="*/ 87 h 234"/>
              <a:gd name="T70" fmla="*/ 1 w 665"/>
              <a:gd name="T71" fmla="*/ 10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234">
                <a:moveTo>
                  <a:pt x="0" y="117"/>
                </a:moveTo>
                <a:lnTo>
                  <a:pt x="1" y="127"/>
                </a:lnTo>
                <a:lnTo>
                  <a:pt x="4" y="137"/>
                </a:lnTo>
                <a:lnTo>
                  <a:pt x="12" y="147"/>
                </a:lnTo>
                <a:lnTo>
                  <a:pt x="20" y="157"/>
                </a:lnTo>
                <a:lnTo>
                  <a:pt x="31" y="166"/>
                </a:lnTo>
                <a:lnTo>
                  <a:pt x="44" y="175"/>
                </a:lnTo>
                <a:lnTo>
                  <a:pt x="60" y="183"/>
                </a:lnTo>
                <a:lnTo>
                  <a:pt x="77" y="191"/>
                </a:lnTo>
                <a:lnTo>
                  <a:pt x="96" y="199"/>
                </a:lnTo>
                <a:lnTo>
                  <a:pt x="118" y="206"/>
                </a:lnTo>
                <a:lnTo>
                  <a:pt x="141" y="212"/>
                </a:lnTo>
                <a:lnTo>
                  <a:pt x="167" y="217"/>
                </a:lnTo>
                <a:lnTo>
                  <a:pt x="192" y="222"/>
                </a:lnTo>
                <a:lnTo>
                  <a:pt x="219" y="226"/>
                </a:lnTo>
                <a:lnTo>
                  <a:pt x="245" y="229"/>
                </a:lnTo>
                <a:lnTo>
                  <a:pt x="275" y="231"/>
                </a:lnTo>
                <a:lnTo>
                  <a:pt x="302" y="232"/>
                </a:lnTo>
                <a:lnTo>
                  <a:pt x="333" y="233"/>
                </a:lnTo>
                <a:lnTo>
                  <a:pt x="361" y="232"/>
                </a:lnTo>
                <a:lnTo>
                  <a:pt x="390" y="231"/>
                </a:lnTo>
                <a:lnTo>
                  <a:pt x="418" y="229"/>
                </a:lnTo>
                <a:lnTo>
                  <a:pt x="445" y="226"/>
                </a:lnTo>
                <a:lnTo>
                  <a:pt x="472" y="222"/>
                </a:lnTo>
                <a:lnTo>
                  <a:pt x="499" y="217"/>
                </a:lnTo>
                <a:lnTo>
                  <a:pt x="523" y="212"/>
                </a:lnTo>
                <a:lnTo>
                  <a:pt x="546" y="206"/>
                </a:lnTo>
                <a:lnTo>
                  <a:pt x="567" y="199"/>
                </a:lnTo>
                <a:lnTo>
                  <a:pt x="587" y="191"/>
                </a:lnTo>
                <a:lnTo>
                  <a:pt x="604" y="183"/>
                </a:lnTo>
                <a:lnTo>
                  <a:pt x="620" y="175"/>
                </a:lnTo>
                <a:lnTo>
                  <a:pt x="633" y="166"/>
                </a:lnTo>
                <a:lnTo>
                  <a:pt x="644" y="157"/>
                </a:lnTo>
                <a:lnTo>
                  <a:pt x="653" y="147"/>
                </a:lnTo>
                <a:lnTo>
                  <a:pt x="659" y="137"/>
                </a:lnTo>
                <a:lnTo>
                  <a:pt x="664" y="127"/>
                </a:lnTo>
                <a:lnTo>
                  <a:pt x="664" y="117"/>
                </a:lnTo>
                <a:lnTo>
                  <a:pt x="664" y="106"/>
                </a:lnTo>
                <a:lnTo>
                  <a:pt x="659" y="97"/>
                </a:lnTo>
                <a:lnTo>
                  <a:pt x="653" y="87"/>
                </a:lnTo>
                <a:lnTo>
                  <a:pt x="644" y="77"/>
                </a:lnTo>
                <a:lnTo>
                  <a:pt x="633" y="68"/>
                </a:lnTo>
                <a:lnTo>
                  <a:pt x="619" y="59"/>
                </a:lnTo>
                <a:lnTo>
                  <a:pt x="604" y="50"/>
                </a:lnTo>
                <a:lnTo>
                  <a:pt x="587" y="42"/>
                </a:lnTo>
                <a:lnTo>
                  <a:pt x="567" y="34"/>
                </a:lnTo>
                <a:lnTo>
                  <a:pt x="546" y="28"/>
                </a:lnTo>
                <a:lnTo>
                  <a:pt x="523" y="21"/>
                </a:lnTo>
                <a:lnTo>
                  <a:pt x="498" y="16"/>
                </a:lnTo>
                <a:lnTo>
                  <a:pt x="472" y="12"/>
                </a:lnTo>
                <a:lnTo>
                  <a:pt x="445" y="7"/>
                </a:lnTo>
                <a:lnTo>
                  <a:pt x="418" y="5"/>
                </a:lnTo>
                <a:lnTo>
                  <a:pt x="390" y="3"/>
                </a:lnTo>
                <a:lnTo>
                  <a:pt x="361" y="1"/>
                </a:lnTo>
                <a:lnTo>
                  <a:pt x="332" y="0"/>
                </a:lnTo>
                <a:lnTo>
                  <a:pt x="302" y="1"/>
                </a:lnTo>
                <a:lnTo>
                  <a:pt x="275" y="3"/>
                </a:lnTo>
                <a:lnTo>
                  <a:pt x="245" y="5"/>
                </a:lnTo>
                <a:lnTo>
                  <a:pt x="219" y="8"/>
                </a:lnTo>
                <a:lnTo>
                  <a:pt x="192" y="12"/>
                </a:lnTo>
                <a:lnTo>
                  <a:pt x="166" y="16"/>
                </a:lnTo>
                <a:lnTo>
                  <a:pt x="141" y="22"/>
                </a:lnTo>
                <a:lnTo>
                  <a:pt x="118" y="28"/>
                </a:lnTo>
                <a:lnTo>
                  <a:pt x="96" y="35"/>
                </a:lnTo>
                <a:lnTo>
                  <a:pt x="77" y="42"/>
                </a:lnTo>
                <a:lnTo>
                  <a:pt x="60" y="50"/>
                </a:lnTo>
                <a:lnTo>
                  <a:pt x="44" y="59"/>
                </a:lnTo>
                <a:lnTo>
                  <a:pt x="31" y="68"/>
                </a:lnTo>
                <a:lnTo>
                  <a:pt x="20" y="77"/>
                </a:lnTo>
                <a:lnTo>
                  <a:pt x="12" y="87"/>
                </a:lnTo>
                <a:lnTo>
                  <a:pt x="4" y="97"/>
                </a:lnTo>
                <a:lnTo>
                  <a:pt x="1" y="107"/>
                </a:lnTo>
                <a:lnTo>
                  <a:pt x="0" y="11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24" name="Freeform 12"/>
          <p:cNvSpPr>
            <a:spLocks/>
          </p:cNvSpPr>
          <p:nvPr/>
        </p:nvSpPr>
        <p:spPr bwMode="auto">
          <a:xfrm>
            <a:off x="3071813" y="3906838"/>
            <a:ext cx="1055687" cy="371475"/>
          </a:xfrm>
          <a:custGeom>
            <a:avLst/>
            <a:gdLst>
              <a:gd name="T0" fmla="*/ 1 w 665"/>
              <a:gd name="T1" fmla="*/ 127 h 234"/>
              <a:gd name="T2" fmla="*/ 10 w 665"/>
              <a:gd name="T3" fmla="*/ 147 h 234"/>
              <a:gd name="T4" fmla="*/ 31 w 665"/>
              <a:gd name="T5" fmla="*/ 166 h 234"/>
              <a:gd name="T6" fmla="*/ 59 w 665"/>
              <a:gd name="T7" fmla="*/ 183 h 234"/>
              <a:gd name="T8" fmla="*/ 96 w 665"/>
              <a:gd name="T9" fmla="*/ 199 h 234"/>
              <a:gd name="T10" fmla="*/ 141 w 665"/>
              <a:gd name="T11" fmla="*/ 212 h 234"/>
              <a:gd name="T12" fmla="*/ 191 w 665"/>
              <a:gd name="T13" fmla="*/ 222 h 234"/>
              <a:gd name="T14" fmla="*/ 245 w 665"/>
              <a:gd name="T15" fmla="*/ 229 h 234"/>
              <a:gd name="T16" fmla="*/ 302 w 665"/>
              <a:gd name="T17" fmla="*/ 232 h 234"/>
              <a:gd name="T18" fmla="*/ 361 w 665"/>
              <a:gd name="T19" fmla="*/ 232 h 234"/>
              <a:gd name="T20" fmla="*/ 418 w 665"/>
              <a:gd name="T21" fmla="*/ 229 h 234"/>
              <a:gd name="T22" fmla="*/ 472 w 665"/>
              <a:gd name="T23" fmla="*/ 222 h 234"/>
              <a:gd name="T24" fmla="*/ 522 w 665"/>
              <a:gd name="T25" fmla="*/ 212 h 234"/>
              <a:gd name="T26" fmla="*/ 565 w 665"/>
              <a:gd name="T27" fmla="*/ 199 h 234"/>
              <a:gd name="T28" fmla="*/ 603 w 665"/>
              <a:gd name="T29" fmla="*/ 183 h 234"/>
              <a:gd name="T30" fmla="*/ 632 w 665"/>
              <a:gd name="T31" fmla="*/ 166 h 234"/>
              <a:gd name="T32" fmla="*/ 653 w 665"/>
              <a:gd name="T33" fmla="*/ 147 h 234"/>
              <a:gd name="T34" fmla="*/ 662 w 665"/>
              <a:gd name="T35" fmla="*/ 127 h 234"/>
              <a:gd name="T36" fmla="*/ 662 w 665"/>
              <a:gd name="T37" fmla="*/ 106 h 234"/>
              <a:gd name="T38" fmla="*/ 653 w 665"/>
              <a:gd name="T39" fmla="*/ 86 h 234"/>
              <a:gd name="T40" fmla="*/ 632 w 665"/>
              <a:gd name="T41" fmla="*/ 68 h 234"/>
              <a:gd name="T42" fmla="*/ 603 w 665"/>
              <a:gd name="T43" fmla="*/ 50 h 234"/>
              <a:gd name="T44" fmla="*/ 565 w 665"/>
              <a:gd name="T45" fmla="*/ 34 h 234"/>
              <a:gd name="T46" fmla="*/ 522 w 665"/>
              <a:gd name="T47" fmla="*/ 21 h 234"/>
              <a:gd name="T48" fmla="*/ 472 w 665"/>
              <a:gd name="T49" fmla="*/ 11 h 234"/>
              <a:gd name="T50" fmla="*/ 416 w 665"/>
              <a:gd name="T51" fmla="*/ 5 h 234"/>
              <a:gd name="T52" fmla="*/ 361 w 665"/>
              <a:gd name="T53" fmla="*/ 1 h 234"/>
              <a:gd name="T54" fmla="*/ 302 w 665"/>
              <a:gd name="T55" fmla="*/ 1 h 234"/>
              <a:gd name="T56" fmla="*/ 245 w 665"/>
              <a:gd name="T57" fmla="*/ 5 h 234"/>
              <a:gd name="T58" fmla="*/ 191 w 665"/>
              <a:gd name="T59" fmla="*/ 12 h 234"/>
              <a:gd name="T60" fmla="*/ 141 w 665"/>
              <a:gd name="T61" fmla="*/ 21 h 234"/>
              <a:gd name="T62" fmla="*/ 96 w 665"/>
              <a:gd name="T63" fmla="*/ 35 h 234"/>
              <a:gd name="T64" fmla="*/ 59 w 665"/>
              <a:gd name="T65" fmla="*/ 50 h 234"/>
              <a:gd name="T66" fmla="*/ 31 w 665"/>
              <a:gd name="T67" fmla="*/ 68 h 234"/>
              <a:gd name="T68" fmla="*/ 10 w 665"/>
              <a:gd name="T69" fmla="*/ 86 h 234"/>
              <a:gd name="T70" fmla="*/ 1 w 665"/>
              <a:gd name="T71" fmla="*/ 10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234">
                <a:moveTo>
                  <a:pt x="0" y="117"/>
                </a:moveTo>
                <a:lnTo>
                  <a:pt x="1" y="127"/>
                </a:lnTo>
                <a:lnTo>
                  <a:pt x="4" y="137"/>
                </a:lnTo>
                <a:lnTo>
                  <a:pt x="10" y="147"/>
                </a:lnTo>
                <a:lnTo>
                  <a:pt x="19" y="156"/>
                </a:lnTo>
                <a:lnTo>
                  <a:pt x="31" y="166"/>
                </a:lnTo>
                <a:lnTo>
                  <a:pt x="43" y="175"/>
                </a:lnTo>
                <a:lnTo>
                  <a:pt x="59" y="183"/>
                </a:lnTo>
                <a:lnTo>
                  <a:pt x="77" y="191"/>
                </a:lnTo>
                <a:lnTo>
                  <a:pt x="96" y="199"/>
                </a:lnTo>
                <a:lnTo>
                  <a:pt x="118" y="206"/>
                </a:lnTo>
                <a:lnTo>
                  <a:pt x="141" y="212"/>
                </a:lnTo>
                <a:lnTo>
                  <a:pt x="166" y="217"/>
                </a:lnTo>
                <a:lnTo>
                  <a:pt x="191" y="222"/>
                </a:lnTo>
                <a:lnTo>
                  <a:pt x="218" y="226"/>
                </a:lnTo>
                <a:lnTo>
                  <a:pt x="245" y="229"/>
                </a:lnTo>
                <a:lnTo>
                  <a:pt x="273" y="231"/>
                </a:lnTo>
                <a:lnTo>
                  <a:pt x="302" y="232"/>
                </a:lnTo>
                <a:lnTo>
                  <a:pt x="332" y="233"/>
                </a:lnTo>
                <a:lnTo>
                  <a:pt x="361" y="232"/>
                </a:lnTo>
                <a:lnTo>
                  <a:pt x="388" y="231"/>
                </a:lnTo>
                <a:lnTo>
                  <a:pt x="418" y="229"/>
                </a:lnTo>
                <a:lnTo>
                  <a:pt x="445" y="226"/>
                </a:lnTo>
                <a:lnTo>
                  <a:pt x="472" y="222"/>
                </a:lnTo>
                <a:lnTo>
                  <a:pt x="498" y="217"/>
                </a:lnTo>
                <a:lnTo>
                  <a:pt x="522" y="212"/>
                </a:lnTo>
                <a:lnTo>
                  <a:pt x="545" y="205"/>
                </a:lnTo>
                <a:lnTo>
                  <a:pt x="565" y="199"/>
                </a:lnTo>
                <a:lnTo>
                  <a:pt x="586" y="191"/>
                </a:lnTo>
                <a:lnTo>
                  <a:pt x="603" y="183"/>
                </a:lnTo>
                <a:lnTo>
                  <a:pt x="619" y="175"/>
                </a:lnTo>
                <a:lnTo>
                  <a:pt x="632" y="166"/>
                </a:lnTo>
                <a:lnTo>
                  <a:pt x="643" y="156"/>
                </a:lnTo>
                <a:lnTo>
                  <a:pt x="653" y="147"/>
                </a:lnTo>
                <a:lnTo>
                  <a:pt x="659" y="137"/>
                </a:lnTo>
                <a:lnTo>
                  <a:pt x="662" y="127"/>
                </a:lnTo>
                <a:lnTo>
                  <a:pt x="664" y="117"/>
                </a:lnTo>
                <a:lnTo>
                  <a:pt x="662" y="106"/>
                </a:lnTo>
                <a:lnTo>
                  <a:pt x="659" y="96"/>
                </a:lnTo>
                <a:lnTo>
                  <a:pt x="653" y="86"/>
                </a:lnTo>
                <a:lnTo>
                  <a:pt x="643" y="77"/>
                </a:lnTo>
                <a:lnTo>
                  <a:pt x="632" y="68"/>
                </a:lnTo>
                <a:lnTo>
                  <a:pt x="619" y="58"/>
                </a:lnTo>
                <a:lnTo>
                  <a:pt x="603" y="50"/>
                </a:lnTo>
                <a:lnTo>
                  <a:pt x="586" y="42"/>
                </a:lnTo>
                <a:lnTo>
                  <a:pt x="565" y="34"/>
                </a:lnTo>
                <a:lnTo>
                  <a:pt x="545" y="28"/>
                </a:lnTo>
                <a:lnTo>
                  <a:pt x="522" y="21"/>
                </a:lnTo>
                <a:lnTo>
                  <a:pt x="498" y="16"/>
                </a:lnTo>
                <a:lnTo>
                  <a:pt x="472" y="11"/>
                </a:lnTo>
                <a:lnTo>
                  <a:pt x="445" y="7"/>
                </a:lnTo>
                <a:lnTo>
                  <a:pt x="416" y="5"/>
                </a:lnTo>
                <a:lnTo>
                  <a:pt x="388" y="2"/>
                </a:lnTo>
                <a:lnTo>
                  <a:pt x="361" y="1"/>
                </a:lnTo>
                <a:lnTo>
                  <a:pt x="332" y="0"/>
                </a:lnTo>
                <a:lnTo>
                  <a:pt x="302" y="1"/>
                </a:lnTo>
                <a:lnTo>
                  <a:pt x="273" y="2"/>
                </a:lnTo>
                <a:lnTo>
                  <a:pt x="245" y="5"/>
                </a:lnTo>
                <a:lnTo>
                  <a:pt x="218" y="7"/>
                </a:lnTo>
                <a:lnTo>
                  <a:pt x="191" y="12"/>
                </a:lnTo>
                <a:lnTo>
                  <a:pt x="166" y="16"/>
                </a:lnTo>
                <a:lnTo>
                  <a:pt x="141" y="21"/>
                </a:lnTo>
                <a:lnTo>
                  <a:pt x="117" y="28"/>
                </a:lnTo>
                <a:lnTo>
                  <a:pt x="96" y="35"/>
                </a:lnTo>
                <a:lnTo>
                  <a:pt x="77" y="42"/>
                </a:lnTo>
                <a:lnTo>
                  <a:pt x="59" y="50"/>
                </a:lnTo>
                <a:lnTo>
                  <a:pt x="43" y="58"/>
                </a:lnTo>
                <a:lnTo>
                  <a:pt x="31" y="68"/>
                </a:lnTo>
                <a:lnTo>
                  <a:pt x="19" y="77"/>
                </a:lnTo>
                <a:lnTo>
                  <a:pt x="10" y="86"/>
                </a:lnTo>
                <a:lnTo>
                  <a:pt x="4" y="97"/>
                </a:lnTo>
                <a:lnTo>
                  <a:pt x="1" y="107"/>
                </a:lnTo>
                <a:lnTo>
                  <a:pt x="0" y="11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25" name="Freeform 13"/>
          <p:cNvSpPr>
            <a:spLocks/>
          </p:cNvSpPr>
          <p:nvPr/>
        </p:nvSpPr>
        <p:spPr bwMode="auto">
          <a:xfrm>
            <a:off x="4138613" y="4364038"/>
            <a:ext cx="1176337" cy="609600"/>
          </a:xfrm>
          <a:custGeom>
            <a:avLst/>
            <a:gdLst>
              <a:gd name="T0" fmla="*/ 0 w 741"/>
              <a:gd name="T1" fmla="*/ 191 h 384"/>
              <a:gd name="T2" fmla="*/ 365 w 741"/>
              <a:gd name="T3" fmla="*/ 0 h 384"/>
              <a:gd name="T4" fmla="*/ 740 w 741"/>
              <a:gd name="T5" fmla="*/ 198 h 384"/>
              <a:gd name="T6" fmla="*/ 365 w 741"/>
              <a:gd name="T7" fmla="*/ 383 h 384"/>
              <a:gd name="T8" fmla="*/ 0 w 741"/>
              <a:gd name="T9" fmla="*/ 191 h 384"/>
            </a:gdLst>
            <a:ahLst/>
            <a:cxnLst>
              <a:cxn ang="0">
                <a:pos x="T0" y="T1"/>
              </a:cxn>
              <a:cxn ang="0">
                <a:pos x="T2" y="T3"/>
              </a:cxn>
              <a:cxn ang="0">
                <a:pos x="T4" y="T5"/>
              </a:cxn>
              <a:cxn ang="0">
                <a:pos x="T6" y="T7"/>
              </a:cxn>
              <a:cxn ang="0">
                <a:pos x="T8" y="T9"/>
              </a:cxn>
            </a:cxnLst>
            <a:rect l="0" t="0" r="r" b="b"/>
            <a:pathLst>
              <a:path w="741" h="384">
                <a:moveTo>
                  <a:pt x="0" y="191"/>
                </a:moveTo>
                <a:lnTo>
                  <a:pt x="365" y="0"/>
                </a:lnTo>
                <a:lnTo>
                  <a:pt x="740" y="198"/>
                </a:lnTo>
                <a:lnTo>
                  <a:pt x="365" y="383"/>
                </a:lnTo>
                <a:lnTo>
                  <a:pt x="0" y="1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26" name="Freeform 14"/>
          <p:cNvSpPr>
            <a:spLocks/>
          </p:cNvSpPr>
          <p:nvPr/>
        </p:nvSpPr>
        <p:spPr bwMode="auto">
          <a:xfrm>
            <a:off x="2081213" y="4505325"/>
            <a:ext cx="1249362" cy="331788"/>
          </a:xfrm>
          <a:custGeom>
            <a:avLst/>
            <a:gdLst>
              <a:gd name="T0" fmla="*/ 786 w 787"/>
              <a:gd name="T1" fmla="*/ 208 h 209"/>
              <a:gd name="T2" fmla="*/ 786 w 787"/>
              <a:gd name="T3" fmla="*/ 0 h 209"/>
              <a:gd name="T4" fmla="*/ 0 w 787"/>
              <a:gd name="T5" fmla="*/ 0 h 209"/>
              <a:gd name="T6" fmla="*/ 0 w 787"/>
              <a:gd name="T7" fmla="*/ 208 h 209"/>
              <a:gd name="T8" fmla="*/ 786 w 787"/>
              <a:gd name="T9" fmla="*/ 208 h 209"/>
            </a:gdLst>
            <a:ahLst/>
            <a:cxnLst>
              <a:cxn ang="0">
                <a:pos x="T0" y="T1"/>
              </a:cxn>
              <a:cxn ang="0">
                <a:pos x="T2" y="T3"/>
              </a:cxn>
              <a:cxn ang="0">
                <a:pos x="T4" y="T5"/>
              </a:cxn>
              <a:cxn ang="0">
                <a:pos x="T6" y="T7"/>
              </a:cxn>
              <a:cxn ang="0">
                <a:pos x="T8" y="T9"/>
              </a:cxn>
            </a:cxnLst>
            <a:rect l="0" t="0" r="r" b="b"/>
            <a:pathLst>
              <a:path w="787" h="209">
                <a:moveTo>
                  <a:pt x="786" y="208"/>
                </a:moveTo>
                <a:lnTo>
                  <a:pt x="786" y="0"/>
                </a:lnTo>
                <a:lnTo>
                  <a:pt x="0" y="0"/>
                </a:lnTo>
                <a:lnTo>
                  <a:pt x="0" y="208"/>
                </a:lnTo>
                <a:lnTo>
                  <a:pt x="786" y="20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27" name="Freeform 15"/>
          <p:cNvSpPr>
            <a:spLocks/>
          </p:cNvSpPr>
          <p:nvPr/>
        </p:nvSpPr>
        <p:spPr bwMode="auto">
          <a:xfrm>
            <a:off x="6299200" y="3646488"/>
            <a:ext cx="1058863" cy="371475"/>
          </a:xfrm>
          <a:custGeom>
            <a:avLst/>
            <a:gdLst>
              <a:gd name="T0" fmla="*/ 664 w 667"/>
              <a:gd name="T1" fmla="*/ 107 h 234"/>
              <a:gd name="T2" fmla="*/ 655 w 667"/>
              <a:gd name="T3" fmla="*/ 86 h 234"/>
              <a:gd name="T4" fmla="*/ 634 w 667"/>
              <a:gd name="T5" fmla="*/ 67 h 234"/>
              <a:gd name="T6" fmla="*/ 606 w 667"/>
              <a:gd name="T7" fmla="*/ 50 h 234"/>
              <a:gd name="T8" fmla="*/ 568 w 667"/>
              <a:gd name="T9" fmla="*/ 35 h 234"/>
              <a:gd name="T10" fmla="*/ 524 w 667"/>
              <a:gd name="T11" fmla="*/ 21 h 234"/>
              <a:gd name="T12" fmla="*/ 474 w 667"/>
              <a:gd name="T13" fmla="*/ 11 h 234"/>
              <a:gd name="T14" fmla="*/ 419 w 667"/>
              <a:gd name="T15" fmla="*/ 4 h 234"/>
              <a:gd name="T16" fmla="*/ 362 w 667"/>
              <a:gd name="T17" fmla="*/ 1 h 234"/>
              <a:gd name="T18" fmla="*/ 304 w 667"/>
              <a:gd name="T19" fmla="*/ 1 h 234"/>
              <a:gd name="T20" fmla="*/ 247 w 667"/>
              <a:gd name="T21" fmla="*/ 4 h 234"/>
              <a:gd name="T22" fmla="*/ 192 w 667"/>
              <a:gd name="T23" fmla="*/ 11 h 234"/>
              <a:gd name="T24" fmla="*/ 143 w 667"/>
              <a:gd name="T25" fmla="*/ 21 h 234"/>
              <a:gd name="T26" fmla="*/ 98 w 667"/>
              <a:gd name="T27" fmla="*/ 35 h 234"/>
              <a:gd name="T28" fmla="*/ 60 w 667"/>
              <a:gd name="T29" fmla="*/ 50 h 234"/>
              <a:gd name="T30" fmla="*/ 31 w 667"/>
              <a:gd name="T31" fmla="*/ 67 h 234"/>
              <a:gd name="T32" fmla="*/ 12 w 667"/>
              <a:gd name="T33" fmla="*/ 86 h 234"/>
              <a:gd name="T34" fmla="*/ 2 w 667"/>
              <a:gd name="T35" fmla="*/ 107 h 234"/>
              <a:gd name="T36" fmla="*/ 2 w 667"/>
              <a:gd name="T37" fmla="*/ 127 h 234"/>
              <a:gd name="T38" fmla="*/ 12 w 667"/>
              <a:gd name="T39" fmla="*/ 147 h 234"/>
              <a:gd name="T40" fmla="*/ 31 w 667"/>
              <a:gd name="T41" fmla="*/ 166 h 234"/>
              <a:gd name="T42" fmla="*/ 60 w 667"/>
              <a:gd name="T43" fmla="*/ 183 h 234"/>
              <a:gd name="T44" fmla="*/ 98 w 667"/>
              <a:gd name="T45" fmla="*/ 199 h 234"/>
              <a:gd name="T46" fmla="*/ 143 w 667"/>
              <a:gd name="T47" fmla="*/ 212 h 234"/>
              <a:gd name="T48" fmla="*/ 192 w 667"/>
              <a:gd name="T49" fmla="*/ 222 h 234"/>
              <a:gd name="T50" fmla="*/ 247 w 667"/>
              <a:gd name="T51" fmla="*/ 229 h 234"/>
              <a:gd name="T52" fmla="*/ 304 w 667"/>
              <a:gd name="T53" fmla="*/ 232 h 234"/>
              <a:gd name="T54" fmla="*/ 362 w 667"/>
              <a:gd name="T55" fmla="*/ 232 h 234"/>
              <a:gd name="T56" fmla="*/ 419 w 667"/>
              <a:gd name="T57" fmla="*/ 229 h 234"/>
              <a:gd name="T58" fmla="*/ 474 w 667"/>
              <a:gd name="T59" fmla="*/ 222 h 234"/>
              <a:gd name="T60" fmla="*/ 524 w 667"/>
              <a:gd name="T61" fmla="*/ 212 h 234"/>
              <a:gd name="T62" fmla="*/ 568 w 667"/>
              <a:gd name="T63" fmla="*/ 199 h 234"/>
              <a:gd name="T64" fmla="*/ 606 w 667"/>
              <a:gd name="T65" fmla="*/ 183 h 234"/>
              <a:gd name="T66" fmla="*/ 634 w 667"/>
              <a:gd name="T67" fmla="*/ 166 h 234"/>
              <a:gd name="T68" fmla="*/ 655 w 667"/>
              <a:gd name="T69" fmla="*/ 147 h 234"/>
              <a:gd name="T70" fmla="*/ 664 w 667"/>
              <a:gd name="T71" fmla="*/ 12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7" h="234">
                <a:moveTo>
                  <a:pt x="666" y="116"/>
                </a:moveTo>
                <a:lnTo>
                  <a:pt x="664" y="107"/>
                </a:lnTo>
                <a:lnTo>
                  <a:pt x="661" y="96"/>
                </a:lnTo>
                <a:lnTo>
                  <a:pt x="655" y="86"/>
                </a:lnTo>
                <a:lnTo>
                  <a:pt x="646" y="77"/>
                </a:lnTo>
                <a:lnTo>
                  <a:pt x="634" y="67"/>
                </a:lnTo>
                <a:lnTo>
                  <a:pt x="621" y="58"/>
                </a:lnTo>
                <a:lnTo>
                  <a:pt x="606" y="50"/>
                </a:lnTo>
                <a:lnTo>
                  <a:pt x="588" y="42"/>
                </a:lnTo>
                <a:lnTo>
                  <a:pt x="568" y="35"/>
                </a:lnTo>
                <a:lnTo>
                  <a:pt x="547" y="28"/>
                </a:lnTo>
                <a:lnTo>
                  <a:pt x="524" y="21"/>
                </a:lnTo>
                <a:lnTo>
                  <a:pt x="499" y="16"/>
                </a:lnTo>
                <a:lnTo>
                  <a:pt x="474" y="11"/>
                </a:lnTo>
                <a:lnTo>
                  <a:pt x="447" y="7"/>
                </a:lnTo>
                <a:lnTo>
                  <a:pt x="419" y="4"/>
                </a:lnTo>
                <a:lnTo>
                  <a:pt x="391" y="2"/>
                </a:lnTo>
                <a:lnTo>
                  <a:pt x="362" y="1"/>
                </a:lnTo>
                <a:lnTo>
                  <a:pt x="333" y="0"/>
                </a:lnTo>
                <a:lnTo>
                  <a:pt x="304" y="1"/>
                </a:lnTo>
                <a:lnTo>
                  <a:pt x="275" y="2"/>
                </a:lnTo>
                <a:lnTo>
                  <a:pt x="247" y="4"/>
                </a:lnTo>
                <a:lnTo>
                  <a:pt x="219" y="7"/>
                </a:lnTo>
                <a:lnTo>
                  <a:pt x="192" y="11"/>
                </a:lnTo>
                <a:lnTo>
                  <a:pt x="167" y="16"/>
                </a:lnTo>
                <a:lnTo>
                  <a:pt x="143" y="21"/>
                </a:lnTo>
                <a:lnTo>
                  <a:pt x="120" y="28"/>
                </a:lnTo>
                <a:lnTo>
                  <a:pt x="98" y="35"/>
                </a:lnTo>
                <a:lnTo>
                  <a:pt x="78" y="42"/>
                </a:lnTo>
                <a:lnTo>
                  <a:pt x="60" y="50"/>
                </a:lnTo>
                <a:lnTo>
                  <a:pt x="46" y="58"/>
                </a:lnTo>
                <a:lnTo>
                  <a:pt x="31" y="67"/>
                </a:lnTo>
                <a:lnTo>
                  <a:pt x="20" y="77"/>
                </a:lnTo>
                <a:lnTo>
                  <a:pt x="12" y="86"/>
                </a:lnTo>
                <a:lnTo>
                  <a:pt x="6" y="96"/>
                </a:lnTo>
                <a:lnTo>
                  <a:pt x="2" y="107"/>
                </a:lnTo>
                <a:lnTo>
                  <a:pt x="0" y="116"/>
                </a:lnTo>
                <a:lnTo>
                  <a:pt x="2" y="127"/>
                </a:lnTo>
                <a:lnTo>
                  <a:pt x="6" y="137"/>
                </a:lnTo>
                <a:lnTo>
                  <a:pt x="12" y="147"/>
                </a:lnTo>
                <a:lnTo>
                  <a:pt x="20" y="156"/>
                </a:lnTo>
                <a:lnTo>
                  <a:pt x="31" y="166"/>
                </a:lnTo>
                <a:lnTo>
                  <a:pt x="46" y="175"/>
                </a:lnTo>
                <a:lnTo>
                  <a:pt x="60" y="183"/>
                </a:lnTo>
                <a:lnTo>
                  <a:pt x="78" y="191"/>
                </a:lnTo>
                <a:lnTo>
                  <a:pt x="98" y="199"/>
                </a:lnTo>
                <a:lnTo>
                  <a:pt x="120" y="206"/>
                </a:lnTo>
                <a:lnTo>
                  <a:pt x="143" y="212"/>
                </a:lnTo>
                <a:lnTo>
                  <a:pt x="167" y="217"/>
                </a:lnTo>
                <a:lnTo>
                  <a:pt x="192" y="222"/>
                </a:lnTo>
                <a:lnTo>
                  <a:pt x="219" y="226"/>
                </a:lnTo>
                <a:lnTo>
                  <a:pt x="247" y="229"/>
                </a:lnTo>
                <a:lnTo>
                  <a:pt x="275" y="231"/>
                </a:lnTo>
                <a:lnTo>
                  <a:pt x="304" y="232"/>
                </a:lnTo>
                <a:lnTo>
                  <a:pt x="333" y="233"/>
                </a:lnTo>
                <a:lnTo>
                  <a:pt x="362" y="232"/>
                </a:lnTo>
                <a:lnTo>
                  <a:pt x="391" y="231"/>
                </a:lnTo>
                <a:lnTo>
                  <a:pt x="419" y="229"/>
                </a:lnTo>
                <a:lnTo>
                  <a:pt x="447" y="226"/>
                </a:lnTo>
                <a:lnTo>
                  <a:pt x="474" y="222"/>
                </a:lnTo>
                <a:lnTo>
                  <a:pt x="499" y="217"/>
                </a:lnTo>
                <a:lnTo>
                  <a:pt x="524" y="212"/>
                </a:lnTo>
                <a:lnTo>
                  <a:pt x="547" y="206"/>
                </a:lnTo>
                <a:lnTo>
                  <a:pt x="568" y="199"/>
                </a:lnTo>
                <a:lnTo>
                  <a:pt x="588" y="191"/>
                </a:lnTo>
                <a:lnTo>
                  <a:pt x="606" y="183"/>
                </a:lnTo>
                <a:lnTo>
                  <a:pt x="621" y="175"/>
                </a:lnTo>
                <a:lnTo>
                  <a:pt x="634" y="166"/>
                </a:lnTo>
                <a:lnTo>
                  <a:pt x="646" y="156"/>
                </a:lnTo>
                <a:lnTo>
                  <a:pt x="655" y="147"/>
                </a:lnTo>
                <a:lnTo>
                  <a:pt x="661" y="137"/>
                </a:lnTo>
                <a:lnTo>
                  <a:pt x="664" y="127"/>
                </a:lnTo>
                <a:lnTo>
                  <a:pt x="666" y="11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28" name="Rectangle 16"/>
          <p:cNvSpPr>
            <a:spLocks noChangeArrowheads="1"/>
          </p:cNvSpPr>
          <p:nvPr/>
        </p:nvSpPr>
        <p:spPr bwMode="auto">
          <a:xfrm>
            <a:off x="3384550" y="3902075"/>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lot</a:t>
            </a:r>
          </a:p>
        </p:txBody>
      </p:sp>
      <p:sp>
        <p:nvSpPr>
          <p:cNvPr id="13329" name="Freeform 17"/>
          <p:cNvSpPr>
            <a:spLocks/>
          </p:cNvSpPr>
          <p:nvPr/>
        </p:nvSpPr>
        <p:spPr bwMode="auto">
          <a:xfrm>
            <a:off x="6299200" y="4514850"/>
            <a:ext cx="1474788" cy="361950"/>
          </a:xfrm>
          <a:custGeom>
            <a:avLst/>
            <a:gdLst>
              <a:gd name="T0" fmla="*/ 928 w 929"/>
              <a:gd name="T1" fmla="*/ 227 h 228"/>
              <a:gd name="T2" fmla="*/ 928 w 929"/>
              <a:gd name="T3" fmla="*/ 0 h 228"/>
              <a:gd name="T4" fmla="*/ 0 w 929"/>
              <a:gd name="T5" fmla="*/ 0 h 228"/>
              <a:gd name="T6" fmla="*/ 0 w 929"/>
              <a:gd name="T7" fmla="*/ 227 h 228"/>
              <a:gd name="T8" fmla="*/ 928 w 929"/>
              <a:gd name="T9" fmla="*/ 227 h 228"/>
            </a:gdLst>
            <a:ahLst/>
            <a:cxnLst>
              <a:cxn ang="0">
                <a:pos x="T0" y="T1"/>
              </a:cxn>
              <a:cxn ang="0">
                <a:pos x="T2" y="T3"/>
              </a:cxn>
              <a:cxn ang="0">
                <a:pos x="T4" y="T5"/>
              </a:cxn>
              <a:cxn ang="0">
                <a:pos x="T6" y="T7"/>
              </a:cxn>
              <a:cxn ang="0">
                <a:pos x="T8" y="T9"/>
              </a:cxn>
            </a:cxnLst>
            <a:rect l="0" t="0" r="r" b="b"/>
            <a:pathLst>
              <a:path w="929" h="228">
                <a:moveTo>
                  <a:pt x="928" y="227"/>
                </a:moveTo>
                <a:lnTo>
                  <a:pt x="928" y="0"/>
                </a:lnTo>
                <a:lnTo>
                  <a:pt x="0" y="0"/>
                </a:lnTo>
                <a:lnTo>
                  <a:pt x="0" y="227"/>
                </a:lnTo>
                <a:lnTo>
                  <a:pt x="928" y="22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30" name="Freeform 18"/>
          <p:cNvSpPr>
            <a:spLocks/>
          </p:cNvSpPr>
          <p:nvPr/>
        </p:nvSpPr>
        <p:spPr bwMode="auto">
          <a:xfrm>
            <a:off x="4138613" y="5176838"/>
            <a:ext cx="1404937" cy="609600"/>
          </a:xfrm>
          <a:custGeom>
            <a:avLst/>
            <a:gdLst>
              <a:gd name="T0" fmla="*/ 0 w 885"/>
              <a:gd name="T1" fmla="*/ 192 h 384"/>
              <a:gd name="T2" fmla="*/ 436 w 885"/>
              <a:gd name="T3" fmla="*/ 0 h 384"/>
              <a:gd name="T4" fmla="*/ 884 w 885"/>
              <a:gd name="T5" fmla="*/ 198 h 384"/>
              <a:gd name="T6" fmla="*/ 436 w 885"/>
              <a:gd name="T7" fmla="*/ 383 h 384"/>
              <a:gd name="T8" fmla="*/ 0 w 885"/>
              <a:gd name="T9" fmla="*/ 192 h 384"/>
            </a:gdLst>
            <a:ahLst/>
            <a:cxnLst>
              <a:cxn ang="0">
                <a:pos x="T0" y="T1"/>
              </a:cxn>
              <a:cxn ang="0">
                <a:pos x="T2" y="T3"/>
              </a:cxn>
              <a:cxn ang="0">
                <a:pos x="T4" y="T5"/>
              </a:cxn>
              <a:cxn ang="0">
                <a:pos x="T6" y="T7"/>
              </a:cxn>
              <a:cxn ang="0">
                <a:pos x="T8" y="T9"/>
              </a:cxn>
            </a:cxnLst>
            <a:rect l="0" t="0" r="r" b="b"/>
            <a:pathLst>
              <a:path w="885" h="384">
                <a:moveTo>
                  <a:pt x="0" y="192"/>
                </a:moveTo>
                <a:lnTo>
                  <a:pt x="436" y="0"/>
                </a:lnTo>
                <a:lnTo>
                  <a:pt x="884" y="198"/>
                </a:lnTo>
                <a:lnTo>
                  <a:pt x="436" y="383"/>
                </a:lnTo>
                <a:lnTo>
                  <a:pt x="0" y="1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31" name="Rectangle 19"/>
          <p:cNvSpPr>
            <a:spLocks noChangeArrowheads="1"/>
          </p:cNvSpPr>
          <p:nvPr/>
        </p:nvSpPr>
        <p:spPr bwMode="auto">
          <a:xfrm>
            <a:off x="2314575" y="3608388"/>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name</a:t>
            </a:r>
          </a:p>
        </p:txBody>
      </p:sp>
      <p:sp>
        <p:nvSpPr>
          <p:cNvPr id="13332" name="Rectangle 20"/>
          <p:cNvSpPr>
            <a:spLocks noChangeArrowheads="1"/>
          </p:cNvSpPr>
          <p:nvPr/>
        </p:nvSpPr>
        <p:spPr bwMode="auto">
          <a:xfrm>
            <a:off x="6496050" y="3617913"/>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dname</a:t>
            </a:r>
          </a:p>
        </p:txBody>
      </p:sp>
      <p:sp>
        <p:nvSpPr>
          <p:cNvPr id="13333" name="Rectangle 21"/>
          <p:cNvSpPr>
            <a:spLocks noChangeArrowheads="1"/>
          </p:cNvSpPr>
          <p:nvPr/>
        </p:nvSpPr>
        <p:spPr bwMode="auto">
          <a:xfrm>
            <a:off x="7512050" y="3900488"/>
            <a:ext cx="8588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budget</a:t>
            </a:r>
          </a:p>
        </p:txBody>
      </p:sp>
      <p:sp>
        <p:nvSpPr>
          <p:cNvPr id="13334" name="Rectangle 22"/>
          <p:cNvSpPr>
            <a:spLocks noChangeArrowheads="1"/>
          </p:cNvSpPr>
          <p:nvPr/>
        </p:nvSpPr>
        <p:spPr bwMode="auto">
          <a:xfrm>
            <a:off x="5637213" y="3900488"/>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did</a:t>
            </a:r>
          </a:p>
        </p:txBody>
      </p:sp>
      <p:sp>
        <p:nvSpPr>
          <p:cNvPr id="13335" name="Rectangle 23"/>
          <p:cNvSpPr>
            <a:spLocks noChangeArrowheads="1"/>
          </p:cNvSpPr>
          <p:nvPr/>
        </p:nvSpPr>
        <p:spPr bwMode="auto">
          <a:xfrm>
            <a:off x="4437063" y="3422650"/>
            <a:ext cx="700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since</a:t>
            </a:r>
          </a:p>
        </p:txBody>
      </p:sp>
      <p:sp>
        <p:nvSpPr>
          <p:cNvPr id="13336" name="Rectangle 24"/>
          <p:cNvSpPr>
            <a:spLocks noChangeArrowheads="1"/>
          </p:cNvSpPr>
          <p:nvPr/>
        </p:nvSpPr>
        <p:spPr bwMode="auto">
          <a:xfrm>
            <a:off x="2314575" y="3608388"/>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name</a:t>
            </a:r>
          </a:p>
        </p:txBody>
      </p:sp>
      <p:sp>
        <p:nvSpPr>
          <p:cNvPr id="13337" name="Rectangle 25"/>
          <p:cNvSpPr>
            <a:spLocks noChangeArrowheads="1"/>
          </p:cNvSpPr>
          <p:nvPr/>
        </p:nvSpPr>
        <p:spPr bwMode="auto">
          <a:xfrm>
            <a:off x="6496050" y="3617913"/>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dname</a:t>
            </a:r>
          </a:p>
        </p:txBody>
      </p:sp>
      <p:sp>
        <p:nvSpPr>
          <p:cNvPr id="13338" name="Rectangle 26"/>
          <p:cNvSpPr>
            <a:spLocks noChangeArrowheads="1"/>
          </p:cNvSpPr>
          <p:nvPr/>
        </p:nvSpPr>
        <p:spPr bwMode="auto">
          <a:xfrm>
            <a:off x="7512050" y="3900488"/>
            <a:ext cx="8588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budget</a:t>
            </a:r>
          </a:p>
        </p:txBody>
      </p:sp>
      <p:sp>
        <p:nvSpPr>
          <p:cNvPr id="13339" name="Rectangle 27"/>
          <p:cNvSpPr>
            <a:spLocks noChangeArrowheads="1"/>
          </p:cNvSpPr>
          <p:nvPr/>
        </p:nvSpPr>
        <p:spPr bwMode="auto">
          <a:xfrm>
            <a:off x="5637213" y="3900488"/>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did</a:t>
            </a:r>
          </a:p>
        </p:txBody>
      </p:sp>
      <p:sp>
        <p:nvSpPr>
          <p:cNvPr id="13340" name="Rectangle 28"/>
          <p:cNvSpPr>
            <a:spLocks noChangeArrowheads="1"/>
          </p:cNvSpPr>
          <p:nvPr/>
        </p:nvSpPr>
        <p:spPr bwMode="auto">
          <a:xfrm>
            <a:off x="4437063" y="3422650"/>
            <a:ext cx="700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since</a:t>
            </a:r>
          </a:p>
        </p:txBody>
      </p:sp>
      <p:sp>
        <p:nvSpPr>
          <p:cNvPr id="13341" name="Rectangle 29"/>
          <p:cNvSpPr>
            <a:spLocks noChangeArrowheads="1"/>
          </p:cNvSpPr>
          <p:nvPr/>
        </p:nvSpPr>
        <p:spPr bwMode="auto">
          <a:xfrm>
            <a:off x="4176713" y="4514850"/>
            <a:ext cx="1050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Manages</a:t>
            </a:r>
          </a:p>
        </p:txBody>
      </p:sp>
      <p:sp>
        <p:nvSpPr>
          <p:cNvPr id="13342" name="Rectangle 30"/>
          <p:cNvSpPr>
            <a:spLocks noChangeArrowheads="1"/>
          </p:cNvSpPr>
          <p:nvPr/>
        </p:nvSpPr>
        <p:spPr bwMode="auto">
          <a:xfrm>
            <a:off x="4438650" y="6135688"/>
            <a:ext cx="700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since</a:t>
            </a:r>
          </a:p>
        </p:txBody>
      </p:sp>
      <p:sp>
        <p:nvSpPr>
          <p:cNvPr id="13343" name="Rectangle 31"/>
          <p:cNvSpPr>
            <a:spLocks noChangeArrowheads="1"/>
          </p:cNvSpPr>
          <p:nvPr/>
        </p:nvSpPr>
        <p:spPr bwMode="auto">
          <a:xfrm>
            <a:off x="6351588" y="4497388"/>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Departments</a:t>
            </a:r>
          </a:p>
        </p:txBody>
      </p:sp>
      <p:sp>
        <p:nvSpPr>
          <p:cNvPr id="13344" name="Rectangle 32"/>
          <p:cNvSpPr>
            <a:spLocks noChangeArrowheads="1"/>
          </p:cNvSpPr>
          <p:nvPr/>
        </p:nvSpPr>
        <p:spPr bwMode="auto">
          <a:xfrm>
            <a:off x="2157413" y="4498975"/>
            <a:ext cx="1254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Employees</a:t>
            </a:r>
          </a:p>
        </p:txBody>
      </p:sp>
      <p:sp>
        <p:nvSpPr>
          <p:cNvPr id="13345" name="Rectangle 33"/>
          <p:cNvSpPr>
            <a:spLocks noChangeArrowheads="1"/>
          </p:cNvSpPr>
          <p:nvPr/>
        </p:nvSpPr>
        <p:spPr bwMode="auto">
          <a:xfrm>
            <a:off x="1392238" y="3890963"/>
            <a:ext cx="531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ssn</a:t>
            </a:r>
          </a:p>
        </p:txBody>
      </p:sp>
      <p:sp>
        <p:nvSpPr>
          <p:cNvPr id="13346" name="Rectangle 34"/>
          <p:cNvSpPr>
            <a:spLocks noChangeArrowheads="1"/>
          </p:cNvSpPr>
          <p:nvPr/>
        </p:nvSpPr>
        <p:spPr bwMode="auto">
          <a:xfrm>
            <a:off x="4346575" y="5300663"/>
            <a:ext cx="1095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Works_In</a:t>
            </a:r>
          </a:p>
        </p:txBody>
      </p:sp>
      <p:sp>
        <p:nvSpPr>
          <p:cNvPr id="13347" name="Line 35"/>
          <p:cNvSpPr>
            <a:spLocks noChangeShapeType="1"/>
          </p:cNvSpPr>
          <p:nvPr/>
        </p:nvSpPr>
        <p:spPr bwMode="auto">
          <a:xfrm>
            <a:off x="1657350" y="4300538"/>
            <a:ext cx="646113" cy="20796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48" name="Line 36"/>
          <p:cNvSpPr>
            <a:spLocks noChangeShapeType="1"/>
          </p:cNvSpPr>
          <p:nvPr/>
        </p:nvSpPr>
        <p:spPr bwMode="auto">
          <a:xfrm>
            <a:off x="2600325" y="4019550"/>
            <a:ext cx="0" cy="4889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49" name="Line 37"/>
          <p:cNvSpPr>
            <a:spLocks noChangeShapeType="1"/>
          </p:cNvSpPr>
          <p:nvPr/>
        </p:nvSpPr>
        <p:spPr bwMode="auto">
          <a:xfrm flipH="1">
            <a:off x="2911475" y="4300538"/>
            <a:ext cx="668338" cy="20796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50" name="Line 38"/>
          <p:cNvSpPr>
            <a:spLocks noChangeShapeType="1"/>
          </p:cNvSpPr>
          <p:nvPr/>
        </p:nvSpPr>
        <p:spPr bwMode="auto">
          <a:xfrm flipV="1">
            <a:off x="4716463" y="3760788"/>
            <a:ext cx="0" cy="59531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51" name="Line 39"/>
          <p:cNvSpPr>
            <a:spLocks noChangeShapeType="1"/>
          </p:cNvSpPr>
          <p:nvPr/>
        </p:nvSpPr>
        <p:spPr bwMode="auto">
          <a:xfrm>
            <a:off x="5865813" y="4300538"/>
            <a:ext cx="838200" cy="20796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52" name="Line 40"/>
          <p:cNvSpPr>
            <a:spLocks noChangeShapeType="1"/>
          </p:cNvSpPr>
          <p:nvPr/>
        </p:nvSpPr>
        <p:spPr bwMode="auto">
          <a:xfrm>
            <a:off x="6831013" y="4019550"/>
            <a:ext cx="0" cy="4889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53" name="Line 41"/>
          <p:cNvSpPr>
            <a:spLocks noChangeShapeType="1"/>
          </p:cNvSpPr>
          <p:nvPr/>
        </p:nvSpPr>
        <p:spPr bwMode="auto">
          <a:xfrm flipH="1">
            <a:off x="7286625" y="4300538"/>
            <a:ext cx="547688" cy="22701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54" name="Line 42"/>
          <p:cNvSpPr>
            <a:spLocks noChangeShapeType="1"/>
          </p:cNvSpPr>
          <p:nvPr/>
        </p:nvSpPr>
        <p:spPr bwMode="auto">
          <a:xfrm flipH="1">
            <a:off x="4710113" y="5783263"/>
            <a:ext cx="133350" cy="3683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55" name="Line 43"/>
          <p:cNvSpPr>
            <a:spLocks noChangeShapeType="1"/>
          </p:cNvSpPr>
          <p:nvPr/>
        </p:nvSpPr>
        <p:spPr bwMode="auto">
          <a:xfrm>
            <a:off x="5324475" y="4675188"/>
            <a:ext cx="920750" cy="0"/>
          </a:xfrm>
          <a:prstGeom prst="line">
            <a:avLst/>
          </a:prstGeom>
          <a:noFill/>
          <a:ln w="508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56" name="Line 44"/>
          <p:cNvSpPr>
            <a:spLocks noChangeShapeType="1"/>
          </p:cNvSpPr>
          <p:nvPr/>
        </p:nvSpPr>
        <p:spPr bwMode="auto">
          <a:xfrm flipH="1">
            <a:off x="3348038" y="4675188"/>
            <a:ext cx="766762"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57" name="Line 45"/>
          <p:cNvSpPr>
            <a:spLocks noChangeShapeType="1"/>
          </p:cNvSpPr>
          <p:nvPr/>
        </p:nvSpPr>
        <p:spPr bwMode="auto">
          <a:xfrm flipH="1" flipV="1">
            <a:off x="3298825" y="4724400"/>
            <a:ext cx="830263" cy="773113"/>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58" name="Line 46"/>
          <p:cNvSpPr>
            <a:spLocks noChangeShapeType="1"/>
          </p:cNvSpPr>
          <p:nvPr/>
        </p:nvSpPr>
        <p:spPr bwMode="auto">
          <a:xfrm flipV="1">
            <a:off x="5543550" y="4870450"/>
            <a:ext cx="1066800" cy="650875"/>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59" name="Text Box 47"/>
          <p:cNvSpPr txBox="1">
            <a:spLocks noChangeArrowheads="1"/>
          </p:cNvSpPr>
          <p:nvPr/>
        </p:nvSpPr>
        <p:spPr bwMode="auto">
          <a:xfrm>
            <a:off x="6156325" y="5516563"/>
            <a:ext cx="2808288"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500" b="1" dirty="0">
                <a:solidFill>
                  <a:schemeClr val="tx2"/>
                </a:solidFill>
              </a:rPr>
              <a:t>Total participation: thick line</a:t>
            </a:r>
          </a:p>
          <a:p>
            <a:pPr>
              <a:spcBef>
                <a:spcPct val="50000"/>
              </a:spcBef>
            </a:pPr>
            <a:r>
              <a:rPr lang="tr-TR" altLang="tr-TR" sz="1500" b="1" dirty="0">
                <a:solidFill>
                  <a:schemeClr val="tx2"/>
                </a:solidFill>
              </a:rPr>
              <a:t>Key constraint: Arrow</a:t>
            </a:r>
          </a:p>
        </p:txBody>
      </p:sp>
    </p:spTree>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536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5364" name="Rectangle 4"/>
          <p:cNvSpPr>
            <a:spLocks noGrp="1" noChangeArrowheads="1"/>
          </p:cNvSpPr>
          <p:nvPr>
            <p:ph type="title"/>
          </p:nvPr>
        </p:nvSpPr>
        <p:spPr>
          <a:noFill/>
          <a:ln/>
        </p:spPr>
        <p:txBody>
          <a:bodyPr/>
          <a:lstStyle/>
          <a:p>
            <a:r>
              <a:rPr lang="tr-TR" altLang="tr-TR"/>
              <a:t>Weak Entities</a:t>
            </a:r>
          </a:p>
        </p:txBody>
      </p:sp>
      <p:sp>
        <p:nvSpPr>
          <p:cNvPr id="15365" name="Rectangle 5"/>
          <p:cNvSpPr>
            <a:spLocks noGrp="1" noChangeArrowheads="1"/>
          </p:cNvSpPr>
          <p:nvPr>
            <p:ph type="body" idx="1"/>
          </p:nvPr>
        </p:nvSpPr>
        <p:spPr>
          <a:xfrm>
            <a:off x="304800" y="1600200"/>
            <a:ext cx="8588375" cy="2549525"/>
          </a:xfrm>
          <a:noFill/>
          <a:ln/>
        </p:spPr>
        <p:txBody>
          <a:bodyPr/>
          <a:lstStyle/>
          <a:p>
            <a:pPr>
              <a:lnSpc>
                <a:spcPct val="80000"/>
              </a:lnSpc>
            </a:pPr>
            <a:r>
              <a:rPr lang="tr-TR" altLang="tr-TR" sz="2400"/>
              <a:t>A </a:t>
            </a:r>
            <a:r>
              <a:rPr lang="tr-TR" altLang="tr-TR" sz="2400" i="1">
                <a:solidFill>
                  <a:schemeClr val="accent2"/>
                </a:solidFill>
              </a:rPr>
              <a:t>weak entity </a:t>
            </a:r>
            <a:r>
              <a:rPr lang="tr-TR" altLang="tr-TR" sz="2400"/>
              <a:t>can be identified uniquely only by considering the primary key of another (</a:t>
            </a:r>
            <a:r>
              <a:rPr lang="tr-TR" altLang="tr-TR" sz="2400" i="1"/>
              <a:t>owner</a:t>
            </a:r>
            <a:r>
              <a:rPr lang="tr-TR" altLang="tr-TR" sz="2400"/>
              <a:t>) entity.</a:t>
            </a:r>
          </a:p>
          <a:p>
            <a:pPr lvl="1">
              <a:lnSpc>
                <a:spcPct val="80000"/>
              </a:lnSpc>
              <a:buSzPct val="75000"/>
            </a:pPr>
            <a:r>
              <a:rPr lang="tr-TR" altLang="tr-TR" sz="2000"/>
              <a:t>Owner entity set and weak entity set must participate in a one-to-many relationship set (one owner, many weak entities).</a:t>
            </a:r>
          </a:p>
          <a:p>
            <a:pPr lvl="1">
              <a:lnSpc>
                <a:spcPct val="80000"/>
              </a:lnSpc>
              <a:buSzPct val="75000"/>
            </a:pPr>
            <a:r>
              <a:rPr lang="tr-TR" altLang="tr-TR" sz="2000"/>
              <a:t>Weak entity set must have total participation in this </a:t>
            </a:r>
            <a:r>
              <a:rPr lang="tr-TR" altLang="tr-TR" sz="2000" i="1">
                <a:solidFill>
                  <a:schemeClr val="accent2"/>
                </a:solidFill>
              </a:rPr>
              <a:t>identifying </a:t>
            </a:r>
            <a:r>
              <a:rPr lang="tr-TR" altLang="tr-TR" sz="2000"/>
              <a:t>relationship set.  </a:t>
            </a:r>
          </a:p>
          <a:p>
            <a:pPr lvl="2">
              <a:lnSpc>
                <a:spcPct val="80000"/>
              </a:lnSpc>
              <a:buSzPct val="75000"/>
            </a:pPr>
            <a:r>
              <a:rPr lang="tr-TR" altLang="tr-TR" sz="1800"/>
              <a:t>partial name: dashed underline, </a:t>
            </a:r>
          </a:p>
          <a:p>
            <a:pPr lvl="2">
              <a:lnSpc>
                <a:spcPct val="80000"/>
              </a:lnSpc>
              <a:buSzPct val="75000"/>
            </a:pPr>
            <a:r>
              <a:rPr lang="tr-TR" altLang="tr-TR" sz="1800"/>
              <a:t>draw with dark line:Depnd. İs weak entity and policy is identfying rel.</a:t>
            </a:r>
          </a:p>
        </p:txBody>
      </p:sp>
      <p:sp>
        <p:nvSpPr>
          <p:cNvPr id="15366" name="Freeform 6"/>
          <p:cNvSpPr>
            <a:spLocks/>
          </p:cNvSpPr>
          <p:nvPr/>
        </p:nvSpPr>
        <p:spPr bwMode="auto">
          <a:xfrm>
            <a:off x="5845175" y="4722813"/>
            <a:ext cx="1254125" cy="530225"/>
          </a:xfrm>
          <a:custGeom>
            <a:avLst/>
            <a:gdLst>
              <a:gd name="T0" fmla="*/ 788 w 790"/>
              <a:gd name="T1" fmla="*/ 153 h 334"/>
              <a:gd name="T2" fmla="*/ 775 w 790"/>
              <a:gd name="T3" fmla="*/ 124 h 334"/>
              <a:gd name="T4" fmla="*/ 752 w 790"/>
              <a:gd name="T5" fmla="*/ 97 h 334"/>
              <a:gd name="T6" fmla="*/ 718 w 790"/>
              <a:gd name="T7" fmla="*/ 71 h 334"/>
              <a:gd name="T8" fmla="*/ 674 w 790"/>
              <a:gd name="T9" fmla="*/ 50 h 334"/>
              <a:gd name="T10" fmla="*/ 621 w 790"/>
              <a:gd name="T11" fmla="*/ 30 h 334"/>
              <a:gd name="T12" fmla="*/ 561 w 790"/>
              <a:gd name="T13" fmla="*/ 17 h 334"/>
              <a:gd name="T14" fmla="*/ 497 w 790"/>
              <a:gd name="T15" fmla="*/ 6 h 334"/>
              <a:gd name="T16" fmla="*/ 429 w 790"/>
              <a:gd name="T17" fmla="*/ 1 h 334"/>
              <a:gd name="T18" fmla="*/ 360 w 790"/>
              <a:gd name="T19" fmla="*/ 1 h 334"/>
              <a:gd name="T20" fmla="*/ 293 w 790"/>
              <a:gd name="T21" fmla="*/ 6 h 334"/>
              <a:gd name="T22" fmla="*/ 228 w 790"/>
              <a:gd name="T23" fmla="*/ 17 h 334"/>
              <a:gd name="T24" fmla="*/ 169 w 790"/>
              <a:gd name="T25" fmla="*/ 30 h 334"/>
              <a:gd name="T26" fmla="*/ 116 w 790"/>
              <a:gd name="T27" fmla="*/ 50 h 334"/>
              <a:gd name="T28" fmla="*/ 72 w 790"/>
              <a:gd name="T29" fmla="*/ 71 h 334"/>
              <a:gd name="T30" fmla="*/ 38 w 790"/>
              <a:gd name="T31" fmla="*/ 97 h 334"/>
              <a:gd name="T32" fmla="*/ 14 w 790"/>
              <a:gd name="T33" fmla="*/ 124 h 334"/>
              <a:gd name="T34" fmla="*/ 2 w 790"/>
              <a:gd name="T35" fmla="*/ 153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1 w 790"/>
              <a:gd name="T61" fmla="*/ 303 h 334"/>
              <a:gd name="T62" fmla="*/ 674 w 790"/>
              <a:gd name="T63" fmla="*/ 284 h 334"/>
              <a:gd name="T64" fmla="*/ 718 w 790"/>
              <a:gd name="T65" fmla="*/ 262 h 334"/>
              <a:gd name="T66" fmla="*/ 752 w 790"/>
              <a:gd name="T67" fmla="*/ 237 h 334"/>
              <a:gd name="T68" fmla="*/ 775 w 790"/>
              <a:gd name="T69" fmla="*/ 210 h 334"/>
              <a:gd name="T70" fmla="*/ 788 w 790"/>
              <a:gd name="T71" fmla="*/ 18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67" name="Freeform 7"/>
          <p:cNvSpPr>
            <a:spLocks/>
          </p:cNvSpPr>
          <p:nvPr/>
        </p:nvSpPr>
        <p:spPr bwMode="auto">
          <a:xfrm>
            <a:off x="7378700" y="4738688"/>
            <a:ext cx="1254125" cy="530225"/>
          </a:xfrm>
          <a:custGeom>
            <a:avLst/>
            <a:gdLst>
              <a:gd name="T0" fmla="*/ 2 w 790"/>
              <a:gd name="T1" fmla="*/ 181 h 334"/>
              <a:gd name="T2" fmla="*/ 13 w 790"/>
              <a:gd name="T3" fmla="*/ 210 h 334"/>
              <a:gd name="T4" fmla="*/ 38 w 790"/>
              <a:gd name="T5" fmla="*/ 237 h 334"/>
              <a:gd name="T6" fmla="*/ 72 w 790"/>
              <a:gd name="T7" fmla="*/ 262 h 334"/>
              <a:gd name="T8" fmla="*/ 116 w 790"/>
              <a:gd name="T9" fmla="*/ 284 h 334"/>
              <a:gd name="T10" fmla="*/ 169 w 790"/>
              <a:gd name="T11" fmla="*/ 303 h 334"/>
              <a:gd name="T12" fmla="*/ 228 w 790"/>
              <a:gd name="T13" fmla="*/ 317 h 334"/>
              <a:gd name="T14" fmla="*/ 293 w 790"/>
              <a:gd name="T15" fmla="*/ 327 h 334"/>
              <a:gd name="T16" fmla="*/ 360 w 790"/>
              <a:gd name="T17" fmla="*/ 332 h 334"/>
              <a:gd name="T18" fmla="*/ 429 w 790"/>
              <a:gd name="T19" fmla="*/ 332 h 334"/>
              <a:gd name="T20" fmla="*/ 497 w 790"/>
              <a:gd name="T21" fmla="*/ 327 h 334"/>
              <a:gd name="T22" fmla="*/ 561 w 790"/>
              <a:gd name="T23" fmla="*/ 317 h 334"/>
              <a:gd name="T24" fmla="*/ 621 w 790"/>
              <a:gd name="T25" fmla="*/ 303 h 334"/>
              <a:gd name="T26" fmla="*/ 673 w 790"/>
              <a:gd name="T27" fmla="*/ 284 h 334"/>
              <a:gd name="T28" fmla="*/ 717 w 790"/>
              <a:gd name="T29" fmla="*/ 262 h 334"/>
              <a:gd name="T30" fmla="*/ 752 w 790"/>
              <a:gd name="T31" fmla="*/ 237 h 334"/>
              <a:gd name="T32" fmla="*/ 775 w 790"/>
              <a:gd name="T33" fmla="*/ 210 h 334"/>
              <a:gd name="T34" fmla="*/ 787 w 790"/>
              <a:gd name="T35" fmla="*/ 181 h 334"/>
              <a:gd name="T36" fmla="*/ 787 w 790"/>
              <a:gd name="T37" fmla="*/ 152 h 334"/>
              <a:gd name="T38" fmla="*/ 775 w 790"/>
              <a:gd name="T39" fmla="*/ 124 h 334"/>
              <a:gd name="T40" fmla="*/ 751 w 790"/>
              <a:gd name="T41" fmla="*/ 97 h 334"/>
              <a:gd name="T42" fmla="*/ 717 w 790"/>
              <a:gd name="T43" fmla="*/ 71 h 334"/>
              <a:gd name="T44" fmla="*/ 673 w 790"/>
              <a:gd name="T45" fmla="*/ 49 h 334"/>
              <a:gd name="T46" fmla="*/ 620 w 790"/>
              <a:gd name="T47" fmla="*/ 30 h 334"/>
              <a:gd name="T48" fmla="*/ 561 w 790"/>
              <a:gd name="T49" fmla="*/ 16 h 334"/>
              <a:gd name="T50" fmla="*/ 496 w 790"/>
              <a:gd name="T51" fmla="*/ 6 h 334"/>
              <a:gd name="T52" fmla="*/ 429 w 790"/>
              <a:gd name="T53" fmla="*/ 1 h 334"/>
              <a:gd name="T54" fmla="*/ 360 w 790"/>
              <a:gd name="T55" fmla="*/ 1 h 334"/>
              <a:gd name="T56" fmla="*/ 293 w 790"/>
              <a:gd name="T57" fmla="*/ 7 h 334"/>
              <a:gd name="T58" fmla="*/ 228 w 790"/>
              <a:gd name="T59" fmla="*/ 16 h 334"/>
              <a:gd name="T60" fmla="*/ 169 w 790"/>
              <a:gd name="T61" fmla="*/ 30 h 334"/>
              <a:gd name="T62" fmla="*/ 116 w 790"/>
              <a:gd name="T63" fmla="*/ 50 h 334"/>
              <a:gd name="T64" fmla="*/ 72 w 790"/>
              <a:gd name="T65" fmla="*/ 71 h 334"/>
              <a:gd name="T66" fmla="*/ 38 w 790"/>
              <a:gd name="T67" fmla="*/ 97 h 334"/>
              <a:gd name="T68" fmla="*/ 13 w 790"/>
              <a:gd name="T69" fmla="*/ 124 h 334"/>
              <a:gd name="T70" fmla="*/ 2 w 790"/>
              <a:gd name="T71" fmla="*/ 152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68" name="Freeform 8"/>
          <p:cNvSpPr>
            <a:spLocks/>
          </p:cNvSpPr>
          <p:nvPr/>
        </p:nvSpPr>
        <p:spPr bwMode="auto">
          <a:xfrm>
            <a:off x="496888" y="4754563"/>
            <a:ext cx="1254125" cy="530225"/>
          </a:xfrm>
          <a:custGeom>
            <a:avLst/>
            <a:gdLst>
              <a:gd name="T0" fmla="*/ 787 w 790"/>
              <a:gd name="T1" fmla="*/ 152 h 334"/>
              <a:gd name="T2" fmla="*/ 776 w 790"/>
              <a:gd name="T3" fmla="*/ 124 h 334"/>
              <a:gd name="T4" fmla="*/ 752 w 790"/>
              <a:gd name="T5" fmla="*/ 96 h 334"/>
              <a:gd name="T6" fmla="*/ 717 w 790"/>
              <a:gd name="T7" fmla="*/ 71 h 334"/>
              <a:gd name="T8" fmla="*/ 673 w 790"/>
              <a:gd name="T9" fmla="*/ 49 h 334"/>
              <a:gd name="T10" fmla="*/ 620 w 790"/>
              <a:gd name="T11" fmla="*/ 30 h 334"/>
              <a:gd name="T12" fmla="*/ 561 w 790"/>
              <a:gd name="T13" fmla="*/ 16 h 334"/>
              <a:gd name="T14" fmla="*/ 497 w 790"/>
              <a:gd name="T15" fmla="*/ 6 h 334"/>
              <a:gd name="T16" fmla="*/ 429 w 790"/>
              <a:gd name="T17" fmla="*/ 1 h 334"/>
              <a:gd name="T18" fmla="*/ 360 w 790"/>
              <a:gd name="T19" fmla="*/ 1 h 334"/>
              <a:gd name="T20" fmla="*/ 293 w 790"/>
              <a:gd name="T21" fmla="*/ 6 h 334"/>
              <a:gd name="T22" fmla="*/ 228 w 790"/>
              <a:gd name="T23" fmla="*/ 16 h 334"/>
              <a:gd name="T24" fmla="*/ 169 w 790"/>
              <a:gd name="T25" fmla="*/ 30 h 334"/>
              <a:gd name="T26" fmla="*/ 116 w 790"/>
              <a:gd name="T27" fmla="*/ 49 h 334"/>
              <a:gd name="T28" fmla="*/ 72 w 790"/>
              <a:gd name="T29" fmla="*/ 71 h 334"/>
              <a:gd name="T30" fmla="*/ 38 w 790"/>
              <a:gd name="T31" fmla="*/ 96 h 334"/>
              <a:gd name="T32" fmla="*/ 14 w 790"/>
              <a:gd name="T33" fmla="*/ 124 h 334"/>
              <a:gd name="T34" fmla="*/ 2 w 790"/>
              <a:gd name="T35" fmla="*/ 152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0 w 790"/>
              <a:gd name="T61" fmla="*/ 303 h 334"/>
              <a:gd name="T62" fmla="*/ 673 w 790"/>
              <a:gd name="T63" fmla="*/ 284 h 334"/>
              <a:gd name="T64" fmla="*/ 717 w 790"/>
              <a:gd name="T65" fmla="*/ 262 h 334"/>
              <a:gd name="T66" fmla="*/ 752 w 790"/>
              <a:gd name="T67" fmla="*/ 237 h 334"/>
              <a:gd name="T68" fmla="*/ 776 w 790"/>
              <a:gd name="T69" fmla="*/ 210 h 334"/>
              <a:gd name="T70" fmla="*/ 787 w 790"/>
              <a:gd name="T71" fmla="*/ 18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69" name="Freeform 9"/>
          <p:cNvSpPr>
            <a:spLocks/>
          </p:cNvSpPr>
          <p:nvPr/>
        </p:nvSpPr>
        <p:spPr bwMode="auto">
          <a:xfrm>
            <a:off x="2797175" y="4754563"/>
            <a:ext cx="1252538" cy="530225"/>
          </a:xfrm>
          <a:custGeom>
            <a:avLst/>
            <a:gdLst>
              <a:gd name="T0" fmla="*/ 2 w 789"/>
              <a:gd name="T1" fmla="*/ 181 h 334"/>
              <a:gd name="T2" fmla="*/ 13 w 789"/>
              <a:gd name="T3" fmla="*/ 210 h 334"/>
              <a:gd name="T4" fmla="*/ 37 w 789"/>
              <a:gd name="T5" fmla="*/ 237 h 334"/>
              <a:gd name="T6" fmla="*/ 71 w 789"/>
              <a:gd name="T7" fmla="*/ 262 h 334"/>
              <a:gd name="T8" fmla="*/ 116 w 789"/>
              <a:gd name="T9" fmla="*/ 284 h 334"/>
              <a:gd name="T10" fmla="*/ 168 w 789"/>
              <a:gd name="T11" fmla="*/ 303 h 334"/>
              <a:gd name="T12" fmla="*/ 227 w 789"/>
              <a:gd name="T13" fmla="*/ 317 h 334"/>
              <a:gd name="T14" fmla="*/ 293 w 789"/>
              <a:gd name="T15" fmla="*/ 327 h 334"/>
              <a:gd name="T16" fmla="*/ 360 w 789"/>
              <a:gd name="T17" fmla="*/ 332 h 334"/>
              <a:gd name="T18" fmla="*/ 428 w 789"/>
              <a:gd name="T19" fmla="*/ 332 h 334"/>
              <a:gd name="T20" fmla="*/ 497 w 789"/>
              <a:gd name="T21" fmla="*/ 327 h 334"/>
              <a:gd name="T22" fmla="*/ 561 w 789"/>
              <a:gd name="T23" fmla="*/ 317 h 334"/>
              <a:gd name="T24" fmla="*/ 620 w 789"/>
              <a:gd name="T25" fmla="*/ 302 h 334"/>
              <a:gd name="T26" fmla="*/ 673 w 789"/>
              <a:gd name="T27" fmla="*/ 284 h 334"/>
              <a:gd name="T28" fmla="*/ 717 w 789"/>
              <a:gd name="T29" fmla="*/ 261 h 334"/>
              <a:gd name="T30" fmla="*/ 751 w 789"/>
              <a:gd name="T31" fmla="*/ 237 h 334"/>
              <a:gd name="T32" fmla="*/ 775 w 789"/>
              <a:gd name="T33" fmla="*/ 209 h 334"/>
              <a:gd name="T34" fmla="*/ 787 w 789"/>
              <a:gd name="T35" fmla="*/ 180 h 334"/>
              <a:gd name="T36" fmla="*/ 787 w 789"/>
              <a:gd name="T37" fmla="*/ 152 h 334"/>
              <a:gd name="T38" fmla="*/ 775 w 789"/>
              <a:gd name="T39" fmla="*/ 124 h 334"/>
              <a:gd name="T40" fmla="*/ 751 w 789"/>
              <a:gd name="T41" fmla="*/ 96 h 334"/>
              <a:gd name="T42" fmla="*/ 717 w 789"/>
              <a:gd name="T43" fmla="*/ 71 h 334"/>
              <a:gd name="T44" fmla="*/ 673 w 789"/>
              <a:gd name="T45" fmla="*/ 49 h 334"/>
              <a:gd name="T46" fmla="*/ 620 w 789"/>
              <a:gd name="T47" fmla="*/ 30 h 334"/>
              <a:gd name="T48" fmla="*/ 561 w 789"/>
              <a:gd name="T49" fmla="*/ 16 h 334"/>
              <a:gd name="T50" fmla="*/ 496 w 789"/>
              <a:gd name="T51" fmla="*/ 6 h 334"/>
              <a:gd name="T52" fmla="*/ 428 w 789"/>
              <a:gd name="T53" fmla="*/ 1 h 334"/>
              <a:gd name="T54" fmla="*/ 360 w 789"/>
              <a:gd name="T55" fmla="*/ 1 h 334"/>
              <a:gd name="T56" fmla="*/ 292 w 789"/>
              <a:gd name="T57" fmla="*/ 6 h 334"/>
              <a:gd name="T58" fmla="*/ 227 w 789"/>
              <a:gd name="T59" fmla="*/ 16 h 334"/>
              <a:gd name="T60" fmla="*/ 168 w 789"/>
              <a:gd name="T61" fmla="*/ 30 h 334"/>
              <a:gd name="T62" fmla="*/ 116 w 789"/>
              <a:gd name="T63" fmla="*/ 49 h 334"/>
              <a:gd name="T64" fmla="*/ 71 w 789"/>
              <a:gd name="T65" fmla="*/ 71 h 334"/>
              <a:gd name="T66" fmla="*/ 37 w 789"/>
              <a:gd name="T67" fmla="*/ 97 h 334"/>
              <a:gd name="T68" fmla="*/ 13 w 789"/>
              <a:gd name="T69" fmla="*/ 124 h 334"/>
              <a:gd name="T70" fmla="*/ 2 w 789"/>
              <a:gd name="T71" fmla="*/ 152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70" name="Freeform 10"/>
          <p:cNvSpPr>
            <a:spLocks/>
          </p:cNvSpPr>
          <p:nvPr/>
        </p:nvSpPr>
        <p:spPr bwMode="auto">
          <a:xfrm>
            <a:off x="4344988" y="4630738"/>
            <a:ext cx="1252537" cy="528637"/>
          </a:xfrm>
          <a:custGeom>
            <a:avLst/>
            <a:gdLst>
              <a:gd name="T0" fmla="*/ 2 w 789"/>
              <a:gd name="T1" fmla="*/ 181 h 333"/>
              <a:gd name="T2" fmla="*/ 14 w 789"/>
              <a:gd name="T3" fmla="*/ 209 h 333"/>
              <a:gd name="T4" fmla="*/ 38 w 789"/>
              <a:gd name="T5" fmla="*/ 237 h 333"/>
              <a:gd name="T6" fmla="*/ 72 w 789"/>
              <a:gd name="T7" fmla="*/ 262 h 333"/>
              <a:gd name="T8" fmla="*/ 116 w 789"/>
              <a:gd name="T9" fmla="*/ 284 h 333"/>
              <a:gd name="T10" fmla="*/ 169 w 789"/>
              <a:gd name="T11" fmla="*/ 302 h 333"/>
              <a:gd name="T12" fmla="*/ 228 w 789"/>
              <a:gd name="T13" fmla="*/ 317 h 333"/>
              <a:gd name="T14" fmla="*/ 292 w 789"/>
              <a:gd name="T15" fmla="*/ 327 h 333"/>
              <a:gd name="T16" fmla="*/ 360 w 789"/>
              <a:gd name="T17" fmla="*/ 332 h 333"/>
              <a:gd name="T18" fmla="*/ 429 w 789"/>
              <a:gd name="T19" fmla="*/ 332 h 333"/>
              <a:gd name="T20" fmla="*/ 496 w 789"/>
              <a:gd name="T21" fmla="*/ 327 h 333"/>
              <a:gd name="T22" fmla="*/ 560 w 789"/>
              <a:gd name="T23" fmla="*/ 317 h 333"/>
              <a:gd name="T24" fmla="*/ 620 w 789"/>
              <a:gd name="T25" fmla="*/ 302 h 333"/>
              <a:gd name="T26" fmla="*/ 673 w 789"/>
              <a:gd name="T27" fmla="*/ 284 h 333"/>
              <a:gd name="T28" fmla="*/ 716 w 789"/>
              <a:gd name="T29" fmla="*/ 262 h 333"/>
              <a:gd name="T30" fmla="*/ 751 w 789"/>
              <a:gd name="T31" fmla="*/ 236 h 333"/>
              <a:gd name="T32" fmla="*/ 775 w 789"/>
              <a:gd name="T33" fmla="*/ 209 h 333"/>
              <a:gd name="T34" fmla="*/ 786 w 789"/>
              <a:gd name="T35" fmla="*/ 181 h 333"/>
              <a:gd name="T36" fmla="*/ 786 w 789"/>
              <a:gd name="T37" fmla="*/ 151 h 333"/>
              <a:gd name="T38" fmla="*/ 775 w 789"/>
              <a:gd name="T39" fmla="*/ 123 h 333"/>
              <a:gd name="T40" fmla="*/ 751 w 789"/>
              <a:gd name="T41" fmla="*/ 96 h 333"/>
              <a:gd name="T42" fmla="*/ 716 w 789"/>
              <a:gd name="T43" fmla="*/ 71 h 333"/>
              <a:gd name="T44" fmla="*/ 672 w 789"/>
              <a:gd name="T45" fmla="*/ 48 h 333"/>
              <a:gd name="T46" fmla="*/ 620 w 789"/>
              <a:gd name="T47" fmla="*/ 30 h 333"/>
              <a:gd name="T48" fmla="*/ 560 w 789"/>
              <a:gd name="T49" fmla="*/ 15 h 333"/>
              <a:gd name="T50" fmla="*/ 496 w 789"/>
              <a:gd name="T51" fmla="*/ 6 h 333"/>
              <a:gd name="T52" fmla="*/ 428 w 789"/>
              <a:gd name="T53" fmla="*/ 1 h 333"/>
              <a:gd name="T54" fmla="*/ 360 w 789"/>
              <a:gd name="T55" fmla="*/ 1 h 333"/>
              <a:gd name="T56" fmla="*/ 292 w 789"/>
              <a:gd name="T57" fmla="*/ 6 h 333"/>
              <a:gd name="T58" fmla="*/ 228 w 789"/>
              <a:gd name="T59" fmla="*/ 16 h 333"/>
              <a:gd name="T60" fmla="*/ 169 w 789"/>
              <a:gd name="T61" fmla="*/ 30 h 333"/>
              <a:gd name="T62" fmla="*/ 116 w 789"/>
              <a:gd name="T63" fmla="*/ 49 h 333"/>
              <a:gd name="T64" fmla="*/ 72 w 789"/>
              <a:gd name="T65" fmla="*/ 71 h 333"/>
              <a:gd name="T66" fmla="*/ 38 w 789"/>
              <a:gd name="T67" fmla="*/ 96 h 333"/>
              <a:gd name="T68" fmla="*/ 14 w 789"/>
              <a:gd name="T69" fmla="*/ 123 h 333"/>
              <a:gd name="T70" fmla="*/ 2 w 789"/>
              <a:gd name="T71" fmla="*/ 15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9" h="333">
                <a:moveTo>
                  <a:pt x="0" y="166"/>
                </a:moveTo>
                <a:lnTo>
                  <a:pt x="2" y="181"/>
                </a:lnTo>
                <a:lnTo>
                  <a:pt x="6" y="195"/>
                </a:lnTo>
                <a:lnTo>
                  <a:pt x="14" y="209"/>
                </a:lnTo>
                <a:lnTo>
                  <a:pt x="24" y="223"/>
                </a:lnTo>
                <a:lnTo>
                  <a:pt x="38" y="237"/>
                </a:lnTo>
                <a:lnTo>
                  <a:pt x="53" y="249"/>
                </a:lnTo>
                <a:lnTo>
                  <a:pt x="72" y="262"/>
                </a:lnTo>
                <a:lnTo>
                  <a:pt x="93" y="273"/>
                </a:lnTo>
                <a:lnTo>
                  <a:pt x="116" y="284"/>
                </a:lnTo>
                <a:lnTo>
                  <a:pt x="141" y="294"/>
                </a:lnTo>
                <a:lnTo>
                  <a:pt x="169" y="302"/>
                </a:lnTo>
                <a:lnTo>
                  <a:pt x="197" y="310"/>
                </a:lnTo>
                <a:lnTo>
                  <a:pt x="228" y="317"/>
                </a:lnTo>
                <a:lnTo>
                  <a:pt x="259" y="322"/>
                </a:lnTo>
                <a:lnTo>
                  <a:pt x="292" y="327"/>
                </a:lnTo>
                <a:lnTo>
                  <a:pt x="325" y="330"/>
                </a:lnTo>
                <a:lnTo>
                  <a:pt x="360" y="332"/>
                </a:lnTo>
                <a:lnTo>
                  <a:pt x="394" y="332"/>
                </a:lnTo>
                <a:lnTo>
                  <a:pt x="429" y="332"/>
                </a:lnTo>
                <a:lnTo>
                  <a:pt x="463" y="330"/>
                </a:lnTo>
                <a:lnTo>
                  <a:pt x="496" y="327"/>
                </a:lnTo>
                <a:lnTo>
                  <a:pt x="529" y="322"/>
                </a:lnTo>
                <a:lnTo>
                  <a:pt x="560" y="317"/>
                </a:lnTo>
                <a:lnTo>
                  <a:pt x="591" y="310"/>
                </a:lnTo>
                <a:lnTo>
                  <a:pt x="620" y="302"/>
                </a:lnTo>
                <a:lnTo>
                  <a:pt x="647" y="293"/>
                </a:lnTo>
                <a:lnTo>
                  <a:pt x="673" y="284"/>
                </a:lnTo>
                <a:lnTo>
                  <a:pt x="696" y="273"/>
                </a:lnTo>
                <a:lnTo>
                  <a:pt x="716" y="262"/>
                </a:lnTo>
                <a:lnTo>
                  <a:pt x="735" y="249"/>
                </a:lnTo>
                <a:lnTo>
                  <a:pt x="751" y="236"/>
                </a:lnTo>
                <a:lnTo>
                  <a:pt x="765" y="223"/>
                </a:lnTo>
                <a:lnTo>
                  <a:pt x="775" y="209"/>
                </a:lnTo>
                <a:lnTo>
                  <a:pt x="782" y="195"/>
                </a:lnTo>
                <a:lnTo>
                  <a:pt x="786" y="181"/>
                </a:lnTo>
                <a:lnTo>
                  <a:pt x="788" y="166"/>
                </a:lnTo>
                <a:lnTo>
                  <a:pt x="786" y="151"/>
                </a:lnTo>
                <a:lnTo>
                  <a:pt x="782" y="137"/>
                </a:lnTo>
                <a:lnTo>
                  <a:pt x="775" y="123"/>
                </a:lnTo>
                <a:lnTo>
                  <a:pt x="765" y="109"/>
                </a:lnTo>
                <a:lnTo>
                  <a:pt x="751" y="96"/>
                </a:lnTo>
                <a:lnTo>
                  <a:pt x="735" y="83"/>
                </a:lnTo>
                <a:lnTo>
                  <a:pt x="716" y="71"/>
                </a:lnTo>
                <a:lnTo>
                  <a:pt x="695" y="59"/>
                </a:lnTo>
                <a:lnTo>
                  <a:pt x="672" y="48"/>
                </a:lnTo>
                <a:lnTo>
                  <a:pt x="647" y="39"/>
                </a:lnTo>
                <a:lnTo>
                  <a:pt x="620" y="30"/>
                </a:lnTo>
                <a:lnTo>
                  <a:pt x="591" y="22"/>
                </a:lnTo>
                <a:lnTo>
                  <a:pt x="560" y="15"/>
                </a:lnTo>
                <a:lnTo>
                  <a:pt x="529" y="10"/>
                </a:lnTo>
                <a:lnTo>
                  <a:pt x="496" y="6"/>
                </a:lnTo>
                <a:lnTo>
                  <a:pt x="462" y="2"/>
                </a:lnTo>
                <a:lnTo>
                  <a:pt x="428" y="1"/>
                </a:lnTo>
                <a:lnTo>
                  <a:pt x="394" y="0"/>
                </a:lnTo>
                <a:lnTo>
                  <a:pt x="360" y="1"/>
                </a:lnTo>
                <a:lnTo>
                  <a:pt x="325" y="3"/>
                </a:lnTo>
                <a:lnTo>
                  <a:pt x="292" y="6"/>
                </a:lnTo>
                <a:lnTo>
                  <a:pt x="259" y="10"/>
                </a:lnTo>
                <a:lnTo>
                  <a:pt x="228" y="16"/>
                </a:lnTo>
                <a:lnTo>
                  <a:pt x="197" y="22"/>
                </a:lnTo>
                <a:lnTo>
                  <a:pt x="169" y="30"/>
                </a:lnTo>
                <a:lnTo>
                  <a:pt x="141" y="39"/>
                </a:lnTo>
                <a:lnTo>
                  <a:pt x="116" y="49"/>
                </a:lnTo>
                <a:lnTo>
                  <a:pt x="93" y="60"/>
                </a:lnTo>
                <a:lnTo>
                  <a:pt x="72" y="71"/>
                </a:lnTo>
                <a:lnTo>
                  <a:pt x="53" y="83"/>
                </a:lnTo>
                <a:lnTo>
                  <a:pt x="38" y="96"/>
                </a:lnTo>
                <a:lnTo>
                  <a:pt x="24" y="109"/>
                </a:lnTo>
                <a:lnTo>
                  <a:pt x="14" y="123"/>
                </a:lnTo>
                <a:lnTo>
                  <a:pt x="6" y="138"/>
                </a:lnTo>
                <a:lnTo>
                  <a:pt x="2" y="152"/>
                </a:lnTo>
                <a:lnTo>
                  <a:pt x="0" y="1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71" name="Freeform 11"/>
          <p:cNvSpPr>
            <a:spLocks/>
          </p:cNvSpPr>
          <p:nvPr/>
        </p:nvSpPr>
        <p:spPr bwMode="auto">
          <a:xfrm>
            <a:off x="6627813" y="5624513"/>
            <a:ext cx="1449387" cy="544512"/>
          </a:xfrm>
          <a:custGeom>
            <a:avLst/>
            <a:gdLst>
              <a:gd name="T0" fmla="*/ 912 w 913"/>
              <a:gd name="T1" fmla="*/ 342 h 343"/>
              <a:gd name="T2" fmla="*/ 912 w 913"/>
              <a:gd name="T3" fmla="*/ 0 h 343"/>
              <a:gd name="T4" fmla="*/ 0 w 913"/>
              <a:gd name="T5" fmla="*/ 0 h 343"/>
              <a:gd name="T6" fmla="*/ 0 w 913"/>
              <a:gd name="T7" fmla="*/ 342 h 343"/>
              <a:gd name="T8" fmla="*/ 912 w 913"/>
              <a:gd name="T9" fmla="*/ 342 h 343"/>
            </a:gdLst>
            <a:ahLst/>
            <a:cxnLst>
              <a:cxn ang="0">
                <a:pos x="T0" y="T1"/>
              </a:cxn>
              <a:cxn ang="0">
                <a:pos x="T2" y="T3"/>
              </a:cxn>
              <a:cxn ang="0">
                <a:pos x="T4" y="T5"/>
              </a:cxn>
              <a:cxn ang="0">
                <a:pos x="T6" y="T7"/>
              </a:cxn>
              <a:cxn ang="0">
                <a:pos x="T8" y="T9"/>
              </a:cxn>
            </a:cxnLst>
            <a:rect l="0" t="0" r="r" b="b"/>
            <a:pathLst>
              <a:path w="913" h="343">
                <a:moveTo>
                  <a:pt x="912" y="342"/>
                </a:moveTo>
                <a:lnTo>
                  <a:pt x="912" y="0"/>
                </a:lnTo>
                <a:lnTo>
                  <a:pt x="0" y="0"/>
                </a:lnTo>
                <a:lnTo>
                  <a:pt x="0" y="342"/>
                </a:lnTo>
                <a:lnTo>
                  <a:pt x="912" y="342"/>
                </a:lnTo>
              </a:path>
            </a:pathLst>
          </a:custGeom>
          <a:noFill/>
          <a:ln w="508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72" name="Freeform 12"/>
          <p:cNvSpPr>
            <a:spLocks/>
          </p:cNvSpPr>
          <p:nvPr/>
        </p:nvSpPr>
        <p:spPr bwMode="auto">
          <a:xfrm>
            <a:off x="1624013" y="5608638"/>
            <a:ext cx="1252537" cy="544512"/>
          </a:xfrm>
          <a:custGeom>
            <a:avLst/>
            <a:gdLst>
              <a:gd name="T0" fmla="*/ 788 w 789"/>
              <a:gd name="T1" fmla="*/ 342 h 343"/>
              <a:gd name="T2" fmla="*/ 788 w 789"/>
              <a:gd name="T3" fmla="*/ 0 h 343"/>
              <a:gd name="T4" fmla="*/ 0 w 789"/>
              <a:gd name="T5" fmla="*/ 0 h 343"/>
              <a:gd name="T6" fmla="*/ 0 w 789"/>
              <a:gd name="T7" fmla="*/ 342 h 343"/>
              <a:gd name="T8" fmla="*/ 788 w 789"/>
              <a:gd name="T9" fmla="*/ 342 h 343"/>
            </a:gdLst>
            <a:ahLst/>
            <a:cxnLst>
              <a:cxn ang="0">
                <a:pos x="T0" y="T1"/>
              </a:cxn>
              <a:cxn ang="0">
                <a:pos x="T2" y="T3"/>
              </a:cxn>
              <a:cxn ang="0">
                <a:pos x="T4" y="T5"/>
              </a:cxn>
              <a:cxn ang="0">
                <a:pos x="T6" y="T7"/>
              </a:cxn>
              <a:cxn ang="0">
                <a:pos x="T8" y="T9"/>
              </a:cxn>
            </a:cxnLst>
            <a:rect l="0" t="0" r="r" b="b"/>
            <a:pathLst>
              <a:path w="789" h="343">
                <a:moveTo>
                  <a:pt x="788" y="342"/>
                </a:moveTo>
                <a:lnTo>
                  <a:pt x="788" y="0"/>
                </a:lnTo>
                <a:lnTo>
                  <a:pt x="0" y="0"/>
                </a:lnTo>
                <a:lnTo>
                  <a:pt x="0" y="342"/>
                </a:lnTo>
                <a:lnTo>
                  <a:pt x="788" y="34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73" name="Freeform 13"/>
          <p:cNvSpPr>
            <a:spLocks/>
          </p:cNvSpPr>
          <p:nvPr/>
        </p:nvSpPr>
        <p:spPr bwMode="auto">
          <a:xfrm>
            <a:off x="1624013" y="4367213"/>
            <a:ext cx="1252537" cy="528637"/>
          </a:xfrm>
          <a:custGeom>
            <a:avLst/>
            <a:gdLst>
              <a:gd name="T0" fmla="*/ 787 w 789"/>
              <a:gd name="T1" fmla="*/ 151 h 333"/>
              <a:gd name="T2" fmla="*/ 775 w 789"/>
              <a:gd name="T3" fmla="*/ 123 h 333"/>
              <a:gd name="T4" fmla="*/ 751 w 789"/>
              <a:gd name="T5" fmla="*/ 96 h 333"/>
              <a:gd name="T6" fmla="*/ 717 w 789"/>
              <a:gd name="T7" fmla="*/ 70 h 333"/>
              <a:gd name="T8" fmla="*/ 673 w 789"/>
              <a:gd name="T9" fmla="*/ 49 h 333"/>
              <a:gd name="T10" fmla="*/ 620 w 789"/>
              <a:gd name="T11" fmla="*/ 30 h 333"/>
              <a:gd name="T12" fmla="*/ 561 w 789"/>
              <a:gd name="T13" fmla="*/ 16 h 333"/>
              <a:gd name="T14" fmla="*/ 496 w 789"/>
              <a:gd name="T15" fmla="*/ 6 h 333"/>
              <a:gd name="T16" fmla="*/ 429 w 789"/>
              <a:gd name="T17" fmla="*/ 0 h 333"/>
              <a:gd name="T18" fmla="*/ 360 w 789"/>
              <a:gd name="T19" fmla="*/ 0 h 333"/>
              <a:gd name="T20" fmla="*/ 292 w 789"/>
              <a:gd name="T21" fmla="*/ 6 h 333"/>
              <a:gd name="T22" fmla="*/ 228 w 789"/>
              <a:gd name="T23" fmla="*/ 16 h 333"/>
              <a:gd name="T24" fmla="*/ 168 w 789"/>
              <a:gd name="T25" fmla="*/ 30 h 333"/>
              <a:gd name="T26" fmla="*/ 115 w 789"/>
              <a:gd name="T27" fmla="*/ 49 h 333"/>
              <a:gd name="T28" fmla="*/ 71 w 789"/>
              <a:gd name="T29" fmla="*/ 70 h 333"/>
              <a:gd name="T30" fmla="*/ 37 w 789"/>
              <a:gd name="T31" fmla="*/ 96 h 333"/>
              <a:gd name="T32" fmla="*/ 14 w 789"/>
              <a:gd name="T33" fmla="*/ 123 h 333"/>
              <a:gd name="T34" fmla="*/ 1 w 789"/>
              <a:gd name="T35" fmla="*/ 151 h 333"/>
              <a:gd name="T36" fmla="*/ 1 w 789"/>
              <a:gd name="T37" fmla="*/ 180 h 333"/>
              <a:gd name="T38" fmla="*/ 14 w 789"/>
              <a:gd name="T39" fmla="*/ 209 h 333"/>
              <a:gd name="T40" fmla="*/ 37 w 789"/>
              <a:gd name="T41" fmla="*/ 236 h 333"/>
              <a:gd name="T42" fmla="*/ 71 w 789"/>
              <a:gd name="T43" fmla="*/ 261 h 333"/>
              <a:gd name="T44" fmla="*/ 115 w 789"/>
              <a:gd name="T45" fmla="*/ 284 h 333"/>
              <a:gd name="T46" fmla="*/ 168 w 789"/>
              <a:gd name="T47" fmla="*/ 302 h 333"/>
              <a:gd name="T48" fmla="*/ 228 w 789"/>
              <a:gd name="T49" fmla="*/ 317 h 333"/>
              <a:gd name="T50" fmla="*/ 292 w 789"/>
              <a:gd name="T51" fmla="*/ 327 h 333"/>
              <a:gd name="T52" fmla="*/ 360 w 789"/>
              <a:gd name="T53" fmla="*/ 331 h 333"/>
              <a:gd name="T54" fmla="*/ 429 w 789"/>
              <a:gd name="T55" fmla="*/ 331 h 333"/>
              <a:gd name="T56" fmla="*/ 496 w 789"/>
              <a:gd name="T57" fmla="*/ 327 h 333"/>
              <a:gd name="T58" fmla="*/ 561 w 789"/>
              <a:gd name="T59" fmla="*/ 317 h 333"/>
              <a:gd name="T60" fmla="*/ 620 w 789"/>
              <a:gd name="T61" fmla="*/ 302 h 333"/>
              <a:gd name="T62" fmla="*/ 673 w 789"/>
              <a:gd name="T63" fmla="*/ 284 h 333"/>
              <a:gd name="T64" fmla="*/ 717 w 789"/>
              <a:gd name="T65" fmla="*/ 261 h 333"/>
              <a:gd name="T66" fmla="*/ 751 w 789"/>
              <a:gd name="T67" fmla="*/ 236 h 333"/>
              <a:gd name="T68" fmla="*/ 775 w 789"/>
              <a:gd name="T69" fmla="*/ 209 h 333"/>
              <a:gd name="T70" fmla="*/ 787 w 789"/>
              <a:gd name="T71" fmla="*/ 18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74" name="Rectangle 14"/>
          <p:cNvSpPr>
            <a:spLocks noChangeArrowheads="1"/>
          </p:cNvSpPr>
          <p:nvPr/>
        </p:nvSpPr>
        <p:spPr bwMode="auto">
          <a:xfrm>
            <a:off x="3233738" y="4860925"/>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lot</a:t>
            </a:r>
          </a:p>
        </p:txBody>
      </p:sp>
      <p:sp>
        <p:nvSpPr>
          <p:cNvPr id="15375" name="Freeform 15"/>
          <p:cNvSpPr>
            <a:spLocks/>
          </p:cNvSpPr>
          <p:nvPr/>
        </p:nvSpPr>
        <p:spPr bwMode="auto">
          <a:xfrm>
            <a:off x="4360863" y="5546725"/>
            <a:ext cx="1252537" cy="622300"/>
          </a:xfrm>
          <a:custGeom>
            <a:avLst/>
            <a:gdLst>
              <a:gd name="T0" fmla="*/ 0 w 789"/>
              <a:gd name="T1" fmla="*/ 196 h 392"/>
              <a:gd name="T2" fmla="*/ 394 w 789"/>
              <a:gd name="T3" fmla="*/ 0 h 392"/>
              <a:gd name="T4" fmla="*/ 788 w 789"/>
              <a:gd name="T5" fmla="*/ 196 h 392"/>
              <a:gd name="T6" fmla="*/ 394 w 789"/>
              <a:gd name="T7" fmla="*/ 391 h 392"/>
              <a:gd name="T8" fmla="*/ 0 w 789"/>
              <a:gd name="T9" fmla="*/ 196 h 392"/>
            </a:gdLst>
            <a:ahLst/>
            <a:cxnLst>
              <a:cxn ang="0">
                <a:pos x="T0" y="T1"/>
              </a:cxn>
              <a:cxn ang="0">
                <a:pos x="T2" y="T3"/>
              </a:cxn>
              <a:cxn ang="0">
                <a:pos x="T4" y="T5"/>
              </a:cxn>
              <a:cxn ang="0">
                <a:pos x="T6" y="T7"/>
              </a:cxn>
              <a:cxn ang="0">
                <a:pos x="T8" y="T9"/>
              </a:cxn>
            </a:cxnLst>
            <a:rect l="0" t="0" r="r" b="b"/>
            <a:pathLst>
              <a:path w="789" h="392">
                <a:moveTo>
                  <a:pt x="0" y="196"/>
                </a:moveTo>
                <a:lnTo>
                  <a:pt x="394" y="0"/>
                </a:lnTo>
                <a:lnTo>
                  <a:pt x="788" y="196"/>
                </a:lnTo>
                <a:lnTo>
                  <a:pt x="394" y="391"/>
                </a:lnTo>
                <a:lnTo>
                  <a:pt x="0" y="196"/>
                </a:lnTo>
              </a:path>
            </a:pathLst>
          </a:custGeom>
          <a:noFill/>
          <a:ln w="508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76" name="Rectangle 16"/>
          <p:cNvSpPr>
            <a:spLocks noChangeArrowheads="1"/>
          </p:cNvSpPr>
          <p:nvPr/>
        </p:nvSpPr>
        <p:spPr bwMode="auto">
          <a:xfrm>
            <a:off x="1966913" y="4441825"/>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name</a:t>
            </a:r>
          </a:p>
        </p:txBody>
      </p:sp>
      <p:sp>
        <p:nvSpPr>
          <p:cNvPr id="15377" name="Rectangle 17"/>
          <p:cNvSpPr>
            <a:spLocks noChangeArrowheads="1"/>
          </p:cNvSpPr>
          <p:nvPr/>
        </p:nvSpPr>
        <p:spPr bwMode="auto">
          <a:xfrm>
            <a:off x="7797800" y="4814888"/>
            <a:ext cx="5318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age</a:t>
            </a:r>
          </a:p>
        </p:txBody>
      </p:sp>
      <p:sp>
        <p:nvSpPr>
          <p:cNvPr id="15378" name="Rectangle 18"/>
          <p:cNvSpPr>
            <a:spLocks noChangeArrowheads="1"/>
          </p:cNvSpPr>
          <p:nvPr/>
        </p:nvSpPr>
        <p:spPr bwMode="auto">
          <a:xfrm>
            <a:off x="6140450" y="4799013"/>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pname</a:t>
            </a:r>
          </a:p>
        </p:txBody>
      </p:sp>
      <p:sp>
        <p:nvSpPr>
          <p:cNvPr id="15379" name="Rectangle 19"/>
          <p:cNvSpPr>
            <a:spLocks noChangeArrowheads="1"/>
          </p:cNvSpPr>
          <p:nvPr/>
        </p:nvSpPr>
        <p:spPr bwMode="auto">
          <a:xfrm>
            <a:off x="6735763" y="5699125"/>
            <a:ext cx="13446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Dependents</a:t>
            </a:r>
          </a:p>
        </p:txBody>
      </p:sp>
      <p:sp>
        <p:nvSpPr>
          <p:cNvPr id="15380" name="Rectangle 20"/>
          <p:cNvSpPr>
            <a:spLocks noChangeArrowheads="1"/>
          </p:cNvSpPr>
          <p:nvPr/>
        </p:nvSpPr>
        <p:spPr bwMode="auto">
          <a:xfrm>
            <a:off x="1612900" y="5716588"/>
            <a:ext cx="1254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Employees</a:t>
            </a:r>
          </a:p>
        </p:txBody>
      </p:sp>
      <p:sp>
        <p:nvSpPr>
          <p:cNvPr id="15381" name="Rectangle 21"/>
          <p:cNvSpPr>
            <a:spLocks noChangeArrowheads="1"/>
          </p:cNvSpPr>
          <p:nvPr/>
        </p:nvSpPr>
        <p:spPr bwMode="auto">
          <a:xfrm>
            <a:off x="871538" y="4846638"/>
            <a:ext cx="531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ssn</a:t>
            </a:r>
          </a:p>
        </p:txBody>
      </p:sp>
      <p:sp>
        <p:nvSpPr>
          <p:cNvPr id="15382" name="Rectangle 22"/>
          <p:cNvSpPr>
            <a:spLocks noChangeArrowheads="1"/>
          </p:cNvSpPr>
          <p:nvPr/>
        </p:nvSpPr>
        <p:spPr bwMode="auto">
          <a:xfrm>
            <a:off x="4587875" y="5699125"/>
            <a:ext cx="7794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Policy</a:t>
            </a:r>
          </a:p>
        </p:txBody>
      </p:sp>
      <p:sp>
        <p:nvSpPr>
          <p:cNvPr id="15383" name="Rectangle 23"/>
          <p:cNvSpPr>
            <a:spLocks noChangeArrowheads="1"/>
          </p:cNvSpPr>
          <p:nvPr/>
        </p:nvSpPr>
        <p:spPr bwMode="auto">
          <a:xfrm>
            <a:off x="4702175" y="4737100"/>
            <a:ext cx="5984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cost</a:t>
            </a:r>
          </a:p>
        </p:txBody>
      </p:sp>
      <p:sp>
        <p:nvSpPr>
          <p:cNvPr id="15384" name="Line 24"/>
          <p:cNvSpPr>
            <a:spLocks noChangeShapeType="1"/>
          </p:cNvSpPr>
          <p:nvPr/>
        </p:nvSpPr>
        <p:spPr bwMode="auto">
          <a:xfrm flipH="1">
            <a:off x="6237288" y="5108575"/>
            <a:ext cx="609600" cy="0"/>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85" name="Line 25"/>
          <p:cNvSpPr>
            <a:spLocks noChangeShapeType="1"/>
          </p:cNvSpPr>
          <p:nvPr/>
        </p:nvSpPr>
        <p:spPr bwMode="auto">
          <a:xfrm>
            <a:off x="2265363" y="4919663"/>
            <a:ext cx="0" cy="66833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86" name="Line 26"/>
          <p:cNvSpPr>
            <a:spLocks noChangeShapeType="1"/>
          </p:cNvSpPr>
          <p:nvPr/>
        </p:nvSpPr>
        <p:spPr bwMode="auto">
          <a:xfrm>
            <a:off x="1108075" y="5299075"/>
            <a:ext cx="809625" cy="30956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87" name="Line 27"/>
          <p:cNvSpPr>
            <a:spLocks noChangeShapeType="1"/>
          </p:cNvSpPr>
          <p:nvPr/>
        </p:nvSpPr>
        <p:spPr bwMode="auto">
          <a:xfrm flipH="1">
            <a:off x="2600325" y="5280025"/>
            <a:ext cx="814388" cy="3286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88" name="Line 28"/>
          <p:cNvSpPr>
            <a:spLocks noChangeShapeType="1"/>
          </p:cNvSpPr>
          <p:nvPr/>
        </p:nvSpPr>
        <p:spPr bwMode="auto">
          <a:xfrm flipV="1">
            <a:off x="4973638" y="5141913"/>
            <a:ext cx="0" cy="41433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89" name="Line 29"/>
          <p:cNvSpPr>
            <a:spLocks noChangeShapeType="1"/>
          </p:cNvSpPr>
          <p:nvPr/>
        </p:nvSpPr>
        <p:spPr bwMode="auto">
          <a:xfrm>
            <a:off x="6483350" y="5280025"/>
            <a:ext cx="369888" cy="34766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90" name="Line 30"/>
          <p:cNvSpPr>
            <a:spLocks noChangeShapeType="1"/>
          </p:cNvSpPr>
          <p:nvPr/>
        </p:nvSpPr>
        <p:spPr bwMode="auto">
          <a:xfrm flipH="1">
            <a:off x="7473950" y="5280025"/>
            <a:ext cx="514350" cy="34766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91" name="Line 31"/>
          <p:cNvSpPr>
            <a:spLocks noChangeShapeType="1"/>
          </p:cNvSpPr>
          <p:nvPr/>
        </p:nvSpPr>
        <p:spPr bwMode="auto">
          <a:xfrm flipH="1">
            <a:off x="2881313" y="5854700"/>
            <a:ext cx="141605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5392" name="Line 32"/>
          <p:cNvSpPr>
            <a:spLocks noChangeShapeType="1"/>
          </p:cNvSpPr>
          <p:nvPr/>
        </p:nvSpPr>
        <p:spPr bwMode="auto">
          <a:xfrm>
            <a:off x="5640388" y="5854700"/>
            <a:ext cx="931862" cy="0"/>
          </a:xfrm>
          <a:prstGeom prst="line">
            <a:avLst/>
          </a:prstGeom>
          <a:noFill/>
          <a:ln w="508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Tree>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741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7412" name="Rectangle 4"/>
          <p:cNvSpPr>
            <a:spLocks noGrp="1" noChangeArrowheads="1"/>
          </p:cNvSpPr>
          <p:nvPr>
            <p:ph type="title"/>
          </p:nvPr>
        </p:nvSpPr>
        <p:spPr>
          <a:noFill/>
          <a:ln/>
        </p:spPr>
        <p:txBody>
          <a:bodyPr/>
          <a:lstStyle/>
          <a:p>
            <a:r>
              <a:rPr lang="tr-TR" altLang="tr-TR" dirty="0"/>
              <a:t>ISA (`is a’) Hierarchies</a:t>
            </a:r>
          </a:p>
        </p:txBody>
      </p:sp>
      <p:sp>
        <p:nvSpPr>
          <p:cNvPr id="17413" name="Rectangle 5"/>
          <p:cNvSpPr>
            <a:spLocks noChangeArrowheads="1"/>
          </p:cNvSpPr>
          <p:nvPr/>
        </p:nvSpPr>
        <p:spPr bwMode="auto">
          <a:xfrm>
            <a:off x="7499350" y="2781300"/>
            <a:ext cx="14954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400" b="1">
                <a:solidFill>
                  <a:srgbClr val="000000"/>
                </a:solidFill>
                <a:latin typeface="Arial" pitchFamily="34" charset="0"/>
              </a:rPr>
              <a:t>Contract_Emps</a:t>
            </a:r>
          </a:p>
        </p:txBody>
      </p:sp>
      <p:sp>
        <p:nvSpPr>
          <p:cNvPr id="17414" name="Freeform 6"/>
          <p:cNvSpPr>
            <a:spLocks/>
          </p:cNvSpPr>
          <p:nvPr/>
        </p:nvSpPr>
        <p:spPr bwMode="auto">
          <a:xfrm>
            <a:off x="5781675" y="400050"/>
            <a:ext cx="1055688" cy="390525"/>
          </a:xfrm>
          <a:custGeom>
            <a:avLst/>
            <a:gdLst>
              <a:gd name="T0" fmla="*/ 662 w 665"/>
              <a:gd name="T1" fmla="*/ 111 h 246"/>
              <a:gd name="T2" fmla="*/ 653 w 665"/>
              <a:gd name="T3" fmla="*/ 90 h 246"/>
              <a:gd name="T4" fmla="*/ 633 w 665"/>
              <a:gd name="T5" fmla="*/ 70 h 246"/>
              <a:gd name="T6" fmla="*/ 604 w 665"/>
              <a:gd name="T7" fmla="*/ 52 h 246"/>
              <a:gd name="T8" fmla="*/ 567 w 665"/>
              <a:gd name="T9" fmla="*/ 35 h 246"/>
              <a:gd name="T10" fmla="*/ 522 w 665"/>
              <a:gd name="T11" fmla="*/ 23 h 246"/>
              <a:gd name="T12" fmla="*/ 473 w 665"/>
              <a:gd name="T13" fmla="*/ 11 h 246"/>
              <a:gd name="T14" fmla="*/ 418 w 665"/>
              <a:gd name="T15" fmla="*/ 4 h 246"/>
              <a:gd name="T16" fmla="*/ 361 w 665"/>
              <a:gd name="T17" fmla="*/ 1 h 246"/>
              <a:gd name="T18" fmla="*/ 303 w 665"/>
              <a:gd name="T19" fmla="*/ 1 h 246"/>
              <a:gd name="T20" fmla="*/ 246 w 665"/>
              <a:gd name="T21" fmla="*/ 4 h 246"/>
              <a:gd name="T22" fmla="*/ 192 w 665"/>
              <a:gd name="T23" fmla="*/ 11 h 246"/>
              <a:gd name="T24" fmla="*/ 141 w 665"/>
              <a:gd name="T25" fmla="*/ 23 h 246"/>
              <a:gd name="T26" fmla="*/ 98 w 665"/>
              <a:gd name="T27" fmla="*/ 35 h 246"/>
              <a:gd name="T28" fmla="*/ 60 w 665"/>
              <a:gd name="T29" fmla="*/ 52 h 246"/>
              <a:gd name="T30" fmla="*/ 31 w 665"/>
              <a:gd name="T31" fmla="*/ 70 h 246"/>
              <a:gd name="T32" fmla="*/ 11 w 665"/>
              <a:gd name="T33" fmla="*/ 90 h 246"/>
              <a:gd name="T34" fmla="*/ 1 w 665"/>
              <a:gd name="T35" fmla="*/ 111 h 246"/>
              <a:gd name="T36" fmla="*/ 1 w 665"/>
              <a:gd name="T37" fmla="*/ 133 h 246"/>
              <a:gd name="T38" fmla="*/ 11 w 665"/>
              <a:gd name="T39" fmla="*/ 154 h 246"/>
              <a:gd name="T40" fmla="*/ 31 w 665"/>
              <a:gd name="T41" fmla="*/ 174 h 246"/>
              <a:gd name="T42" fmla="*/ 60 w 665"/>
              <a:gd name="T43" fmla="*/ 193 h 246"/>
              <a:gd name="T44" fmla="*/ 98 w 665"/>
              <a:gd name="T45" fmla="*/ 209 h 246"/>
              <a:gd name="T46" fmla="*/ 141 w 665"/>
              <a:gd name="T47" fmla="*/ 223 h 246"/>
              <a:gd name="T48" fmla="*/ 192 w 665"/>
              <a:gd name="T49" fmla="*/ 233 h 246"/>
              <a:gd name="T50" fmla="*/ 246 w 665"/>
              <a:gd name="T51" fmla="*/ 240 h 246"/>
              <a:gd name="T52" fmla="*/ 303 w 665"/>
              <a:gd name="T53" fmla="*/ 245 h 246"/>
              <a:gd name="T54" fmla="*/ 361 w 665"/>
              <a:gd name="T55" fmla="*/ 245 h 246"/>
              <a:gd name="T56" fmla="*/ 418 w 665"/>
              <a:gd name="T57" fmla="*/ 240 h 246"/>
              <a:gd name="T58" fmla="*/ 473 w 665"/>
              <a:gd name="T59" fmla="*/ 233 h 246"/>
              <a:gd name="T60" fmla="*/ 522 w 665"/>
              <a:gd name="T61" fmla="*/ 223 h 246"/>
              <a:gd name="T62" fmla="*/ 567 w 665"/>
              <a:gd name="T63" fmla="*/ 209 h 246"/>
              <a:gd name="T64" fmla="*/ 604 w 665"/>
              <a:gd name="T65" fmla="*/ 193 h 246"/>
              <a:gd name="T66" fmla="*/ 633 w 665"/>
              <a:gd name="T67" fmla="*/ 174 h 246"/>
              <a:gd name="T68" fmla="*/ 653 w 665"/>
              <a:gd name="T69" fmla="*/ 154 h 246"/>
              <a:gd name="T70" fmla="*/ 662 w 665"/>
              <a:gd name="T71" fmla="*/ 13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15" name="Freeform 7"/>
          <p:cNvSpPr>
            <a:spLocks/>
          </p:cNvSpPr>
          <p:nvPr/>
        </p:nvSpPr>
        <p:spPr bwMode="auto">
          <a:xfrm>
            <a:off x="7718425" y="400050"/>
            <a:ext cx="1054100" cy="390525"/>
          </a:xfrm>
          <a:custGeom>
            <a:avLst/>
            <a:gdLst>
              <a:gd name="T0" fmla="*/ 1 w 664"/>
              <a:gd name="T1" fmla="*/ 133 h 246"/>
              <a:gd name="T2" fmla="*/ 10 w 664"/>
              <a:gd name="T3" fmla="*/ 154 h 246"/>
              <a:gd name="T4" fmla="*/ 30 w 664"/>
              <a:gd name="T5" fmla="*/ 174 h 246"/>
              <a:gd name="T6" fmla="*/ 59 w 664"/>
              <a:gd name="T7" fmla="*/ 193 h 246"/>
              <a:gd name="T8" fmla="*/ 96 w 664"/>
              <a:gd name="T9" fmla="*/ 209 h 246"/>
              <a:gd name="T10" fmla="*/ 141 w 664"/>
              <a:gd name="T11" fmla="*/ 223 h 246"/>
              <a:gd name="T12" fmla="*/ 190 w 664"/>
              <a:gd name="T13" fmla="*/ 233 h 246"/>
              <a:gd name="T14" fmla="*/ 245 w 664"/>
              <a:gd name="T15" fmla="*/ 240 h 246"/>
              <a:gd name="T16" fmla="*/ 302 w 664"/>
              <a:gd name="T17" fmla="*/ 245 h 246"/>
              <a:gd name="T18" fmla="*/ 359 w 664"/>
              <a:gd name="T19" fmla="*/ 245 h 246"/>
              <a:gd name="T20" fmla="*/ 417 w 664"/>
              <a:gd name="T21" fmla="*/ 240 h 246"/>
              <a:gd name="T22" fmla="*/ 472 w 664"/>
              <a:gd name="T23" fmla="*/ 233 h 246"/>
              <a:gd name="T24" fmla="*/ 521 w 664"/>
              <a:gd name="T25" fmla="*/ 221 h 246"/>
              <a:gd name="T26" fmla="*/ 566 w 664"/>
              <a:gd name="T27" fmla="*/ 209 h 246"/>
              <a:gd name="T28" fmla="*/ 603 w 664"/>
              <a:gd name="T29" fmla="*/ 192 h 246"/>
              <a:gd name="T30" fmla="*/ 631 w 664"/>
              <a:gd name="T31" fmla="*/ 174 h 246"/>
              <a:gd name="T32" fmla="*/ 652 w 664"/>
              <a:gd name="T33" fmla="*/ 154 h 246"/>
              <a:gd name="T34" fmla="*/ 661 w 664"/>
              <a:gd name="T35" fmla="*/ 133 h 246"/>
              <a:gd name="T36" fmla="*/ 661 w 664"/>
              <a:gd name="T37" fmla="*/ 111 h 246"/>
              <a:gd name="T38" fmla="*/ 652 w 664"/>
              <a:gd name="T39" fmla="*/ 90 h 246"/>
              <a:gd name="T40" fmla="*/ 631 w 664"/>
              <a:gd name="T41" fmla="*/ 70 h 246"/>
              <a:gd name="T42" fmla="*/ 603 w 664"/>
              <a:gd name="T43" fmla="*/ 52 h 246"/>
              <a:gd name="T44" fmla="*/ 566 w 664"/>
              <a:gd name="T45" fmla="*/ 35 h 246"/>
              <a:gd name="T46" fmla="*/ 521 w 664"/>
              <a:gd name="T47" fmla="*/ 23 h 246"/>
              <a:gd name="T48" fmla="*/ 472 w 664"/>
              <a:gd name="T49" fmla="*/ 11 h 246"/>
              <a:gd name="T50" fmla="*/ 416 w 664"/>
              <a:gd name="T51" fmla="*/ 4 h 246"/>
              <a:gd name="T52" fmla="*/ 359 w 664"/>
              <a:gd name="T53" fmla="*/ 1 h 246"/>
              <a:gd name="T54" fmla="*/ 302 w 664"/>
              <a:gd name="T55" fmla="*/ 1 h 246"/>
              <a:gd name="T56" fmla="*/ 245 w 664"/>
              <a:gd name="T57" fmla="*/ 4 h 246"/>
              <a:gd name="T58" fmla="*/ 190 w 664"/>
              <a:gd name="T59" fmla="*/ 11 h 246"/>
              <a:gd name="T60" fmla="*/ 141 w 664"/>
              <a:gd name="T61" fmla="*/ 23 h 246"/>
              <a:gd name="T62" fmla="*/ 96 w 664"/>
              <a:gd name="T63" fmla="*/ 35 h 246"/>
              <a:gd name="T64" fmla="*/ 59 w 664"/>
              <a:gd name="T65" fmla="*/ 52 h 246"/>
              <a:gd name="T66" fmla="*/ 30 w 664"/>
              <a:gd name="T67" fmla="*/ 71 h 246"/>
              <a:gd name="T68" fmla="*/ 10 w 664"/>
              <a:gd name="T69" fmla="*/ 90 h 246"/>
              <a:gd name="T70" fmla="*/ 1 w 664"/>
              <a:gd name="T71" fmla="*/ 11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16" name="Freeform 8"/>
          <p:cNvSpPr>
            <a:spLocks/>
          </p:cNvSpPr>
          <p:nvPr/>
        </p:nvSpPr>
        <p:spPr bwMode="auto">
          <a:xfrm>
            <a:off x="6732588" y="115888"/>
            <a:ext cx="1054100" cy="390525"/>
          </a:xfrm>
          <a:custGeom>
            <a:avLst/>
            <a:gdLst>
              <a:gd name="T0" fmla="*/ 661 w 664"/>
              <a:gd name="T1" fmla="*/ 111 h 246"/>
              <a:gd name="T2" fmla="*/ 651 w 664"/>
              <a:gd name="T3" fmla="*/ 90 h 246"/>
              <a:gd name="T4" fmla="*/ 632 w 664"/>
              <a:gd name="T5" fmla="*/ 70 h 246"/>
              <a:gd name="T6" fmla="*/ 603 w 664"/>
              <a:gd name="T7" fmla="*/ 51 h 246"/>
              <a:gd name="T8" fmla="*/ 566 w 664"/>
              <a:gd name="T9" fmla="*/ 35 h 246"/>
              <a:gd name="T10" fmla="*/ 521 w 664"/>
              <a:gd name="T11" fmla="*/ 21 h 246"/>
              <a:gd name="T12" fmla="*/ 471 w 664"/>
              <a:gd name="T13" fmla="*/ 11 h 246"/>
              <a:gd name="T14" fmla="*/ 416 w 664"/>
              <a:gd name="T15" fmla="*/ 4 h 246"/>
              <a:gd name="T16" fmla="*/ 361 w 664"/>
              <a:gd name="T17" fmla="*/ 0 h 246"/>
              <a:gd name="T18" fmla="*/ 303 w 664"/>
              <a:gd name="T19" fmla="*/ 0 h 246"/>
              <a:gd name="T20" fmla="*/ 246 w 664"/>
              <a:gd name="T21" fmla="*/ 4 h 246"/>
              <a:gd name="T22" fmla="*/ 191 w 664"/>
              <a:gd name="T23" fmla="*/ 11 h 246"/>
              <a:gd name="T24" fmla="*/ 141 w 664"/>
              <a:gd name="T25" fmla="*/ 21 h 246"/>
              <a:gd name="T26" fmla="*/ 96 w 664"/>
              <a:gd name="T27" fmla="*/ 35 h 246"/>
              <a:gd name="T28" fmla="*/ 59 w 664"/>
              <a:gd name="T29" fmla="*/ 51 h 246"/>
              <a:gd name="T30" fmla="*/ 31 w 664"/>
              <a:gd name="T31" fmla="*/ 70 h 246"/>
              <a:gd name="T32" fmla="*/ 11 w 664"/>
              <a:gd name="T33" fmla="*/ 90 h 246"/>
              <a:gd name="T34" fmla="*/ 1 w 664"/>
              <a:gd name="T35" fmla="*/ 111 h 246"/>
              <a:gd name="T36" fmla="*/ 1 w 664"/>
              <a:gd name="T37" fmla="*/ 133 h 246"/>
              <a:gd name="T38" fmla="*/ 11 w 664"/>
              <a:gd name="T39" fmla="*/ 154 h 246"/>
              <a:gd name="T40" fmla="*/ 31 w 664"/>
              <a:gd name="T41" fmla="*/ 173 h 246"/>
              <a:gd name="T42" fmla="*/ 59 w 664"/>
              <a:gd name="T43" fmla="*/ 192 h 246"/>
              <a:gd name="T44" fmla="*/ 96 w 664"/>
              <a:gd name="T45" fmla="*/ 209 h 246"/>
              <a:gd name="T46" fmla="*/ 141 w 664"/>
              <a:gd name="T47" fmla="*/ 221 h 246"/>
              <a:gd name="T48" fmla="*/ 191 w 664"/>
              <a:gd name="T49" fmla="*/ 233 h 246"/>
              <a:gd name="T50" fmla="*/ 246 w 664"/>
              <a:gd name="T51" fmla="*/ 240 h 246"/>
              <a:gd name="T52" fmla="*/ 303 w 664"/>
              <a:gd name="T53" fmla="*/ 243 h 246"/>
              <a:gd name="T54" fmla="*/ 361 w 664"/>
              <a:gd name="T55" fmla="*/ 243 h 246"/>
              <a:gd name="T56" fmla="*/ 416 w 664"/>
              <a:gd name="T57" fmla="*/ 240 h 246"/>
              <a:gd name="T58" fmla="*/ 471 w 664"/>
              <a:gd name="T59" fmla="*/ 233 h 246"/>
              <a:gd name="T60" fmla="*/ 521 w 664"/>
              <a:gd name="T61" fmla="*/ 221 h 246"/>
              <a:gd name="T62" fmla="*/ 566 w 664"/>
              <a:gd name="T63" fmla="*/ 209 h 246"/>
              <a:gd name="T64" fmla="*/ 603 w 664"/>
              <a:gd name="T65" fmla="*/ 192 h 246"/>
              <a:gd name="T66" fmla="*/ 632 w 664"/>
              <a:gd name="T67" fmla="*/ 173 h 246"/>
              <a:gd name="T68" fmla="*/ 651 w 664"/>
              <a:gd name="T69" fmla="*/ 154 h 246"/>
              <a:gd name="T70" fmla="*/ 661 w 664"/>
              <a:gd name="T71" fmla="*/ 13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17" name="Freeform 9"/>
          <p:cNvSpPr>
            <a:spLocks/>
          </p:cNvSpPr>
          <p:nvPr/>
        </p:nvSpPr>
        <p:spPr bwMode="auto">
          <a:xfrm>
            <a:off x="6732588" y="1027113"/>
            <a:ext cx="1196975" cy="425450"/>
          </a:xfrm>
          <a:custGeom>
            <a:avLst/>
            <a:gdLst>
              <a:gd name="T0" fmla="*/ 753 w 754"/>
              <a:gd name="T1" fmla="*/ 267 h 268"/>
              <a:gd name="T2" fmla="*/ 753 w 754"/>
              <a:gd name="T3" fmla="*/ 0 h 268"/>
              <a:gd name="T4" fmla="*/ 0 w 754"/>
              <a:gd name="T5" fmla="*/ 0 h 268"/>
              <a:gd name="T6" fmla="*/ 0 w 754"/>
              <a:gd name="T7" fmla="*/ 267 h 268"/>
              <a:gd name="T8" fmla="*/ 753 w 754"/>
              <a:gd name="T9" fmla="*/ 267 h 268"/>
            </a:gdLst>
            <a:ahLst/>
            <a:cxnLst>
              <a:cxn ang="0">
                <a:pos x="T0" y="T1"/>
              </a:cxn>
              <a:cxn ang="0">
                <a:pos x="T2" y="T3"/>
              </a:cxn>
              <a:cxn ang="0">
                <a:pos x="T4" y="T5"/>
              </a:cxn>
              <a:cxn ang="0">
                <a:pos x="T6" y="T7"/>
              </a:cxn>
              <a:cxn ang="0">
                <a:pos x="T8" y="T9"/>
              </a:cxn>
            </a:cxnLst>
            <a:rect l="0" t="0" r="r" b="b"/>
            <a:pathLst>
              <a:path w="754" h="268">
                <a:moveTo>
                  <a:pt x="753" y="267"/>
                </a:moveTo>
                <a:lnTo>
                  <a:pt x="753" y="0"/>
                </a:lnTo>
                <a:lnTo>
                  <a:pt x="0" y="0"/>
                </a:lnTo>
                <a:lnTo>
                  <a:pt x="0" y="267"/>
                </a:lnTo>
                <a:lnTo>
                  <a:pt x="753" y="26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18" name="Rectangle 10"/>
          <p:cNvSpPr>
            <a:spLocks noChangeArrowheads="1"/>
          </p:cNvSpPr>
          <p:nvPr/>
        </p:nvSpPr>
        <p:spPr bwMode="auto">
          <a:xfrm>
            <a:off x="6951663" y="176213"/>
            <a:ext cx="6461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400" b="1">
                <a:solidFill>
                  <a:srgbClr val="000000"/>
                </a:solidFill>
                <a:latin typeface="Arial" pitchFamily="34" charset="0"/>
              </a:rPr>
              <a:t>name</a:t>
            </a:r>
          </a:p>
        </p:txBody>
      </p:sp>
      <p:sp>
        <p:nvSpPr>
          <p:cNvPr id="17419" name="Rectangle 11"/>
          <p:cNvSpPr>
            <a:spLocks noChangeArrowheads="1"/>
          </p:cNvSpPr>
          <p:nvPr/>
        </p:nvSpPr>
        <p:spPr bwMode="auto">
          <a:xfrm>
            <a:off x="6030913" y="396875"/>
            <a:ext cx="4873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400" b="1" u="sng">
                <a:solidFill>
                  <a:srgbClr val="000000"/>
                </a:solidFill>
                <a:latin typeface="Arial" pitchFamily="34" charset="0"/>
              </a:rPr>
              <a:t>ssn</a:t>
            </a:r>
          </a:p>
        </p:txBody>
      </p:sp>
      <p:sp>
        <p:nvSpPr>
          <p:cNvPr id="17420" name="Rectangle 12"/>
          <p:cNvSpPr>
            <a:spLocks noChangeArrowheads="1"/>
          </p:cNvSpPr>
          <p:nvPr/>
        </p:nvSpPr>
        <p:spPr bwMode="auto">
          <a:xfrm>
            <a:off x="6796088" y="1087438"/>
            <a:ext cx="11191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400" b="1">
                <a:solidFill>
                  <a:srgbClr val="000000"/>
                </a:solidFill>
                <a:latin typeface="Arial" pitchFamily="34" charset="0"/>
              </a:rPr>
              <a:t>Employees</a:t>
            </a:r>
          </a:p>
        </p:txBody>
      </p:sp>
      <p:sp>
        <p:nvSpPr>
          <p:cNvPr id="17421" name="Rectangle 13"/>
          <p:cNvSpPr>
            <a:spLocks noChangeArrowheads="1"/>
          </p:cNvSpPr>
          <p:nvPr/>
        </p:nvSpPr>
        <p:spPr bwMode="auto">
          <a:xfrm>
            <a:off x="8016875" y="407988"/>
            <a:ext cx="398463"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400" b="1">
                <a:solidFill>
                  <a:srgbClr val="000000"/>
                </a:solidFill>
                <a:latin typeface="Arial" pitchFamily="34" charset="0"/>
              </a:rPr>
              <a:t>lot</a:t>
            </a:r>
          </a:p>
        </p:txBody>
      </p:sp>
      <p:sp>
        <p:nvSpPr>
          <p:cNvPr id="17422" name="Line 14"/>
          <p:cNvSpPr>
            <a:spLocks noChangeShapeType="1"/>
          </p:cNvSpPr>
          <p:nvPr/>
        </p:nvSpPr>
        <p:spPr bwMode="auto">
          <a:xfrm>
            <a:off x="6300788" y="781050"/>
            <a:ext cx="644525" cy="24447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23" name="Line 15"/>
          <p:cNvSpPr>
            <a:spLocks noChangeShapeType="1"/>
          </p:cNvSpPr>
          <p:nvPr/>
        </p:nvSpPr>
        <p:spPr bwMode="auto">
          <a:xfrm>
            <a:off x="7346950" y="523875"/>
            <a:ext cx="0" cy="5016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24" name="Line 16"/>
          <p:cNvSpPr>
            <a:spLocks noChangeShapeType="1"/>
          </p:cNvSpPr>
          <p:nvPr/>
        </p:nvSpPr>
        <p:spPr bwMode="auto">
          <a:xfrm flipH="1">
            <a:off x="7567613" y="814388"/>
            <a:ext cx="703262" cy="21113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25" name="Freeform 17"/>
          <p:cNvSpPr>
            <a:spLocks/>
          </p:cNvSpPr>
          <p:nvPr/>
        </p:nvSpPr>
        <p:spPr bwMode="auto">
          <a:xfrm>
            <a:off x="3886200" y="1600200"/>
            <a:ext cx="1417638" cy="468313"/>
          </a:xfrm>
          <a:custGeom>
            <a:avLst/>
            <a:gdLst>
              <a:gd name="T0" fmla="*/ 0 w 893"/>
              <a:gd name="T1" fmla="*/ 159 h 295"/>
              <a:gd name="T2" fmla="*/ 14 w 893"/>
              <a:gd name="T3" fmla="*/ 184 h 295"/>
              <a:gd name="T4" fmla="*/ 41 w 893"/>
              <a:gd name="T5" fmla="*/ 208 h 295"/>
              <a:gd name="T6" fmla="*/ 80 w 893"/>
              <a:gd name="T7" fmla="*/ 229 h 295"/>
              <a:gd name="T8" fmla="*/ 129 w 893"/>
              <a:gd name="T9" fmla="*/ 251 h 295"/>
              <a:gd name="T10" fmla="*/ 189 w 893"/>
              <a:gd name="T11" fmla="*/ 265 h 295"/>
              <a:gd name="T12" fmla="*/ 257 w 893"/>
              <a:gd name="T13" fmla="*/ 280 h 295"/>
              <a:gd name="T14" fmla="*/ 329 w 893"/>
              <a:gd name="T15" fmla="*/ 288 h 295"/>
              <a:gd name="T16" fmla="*/ 407 w 893"/>
              <a:gd name="T17" fmla="*/ 292 h 295"/>
              <a:gd name="T18" fmla="*/ 484 w 893"/>
              <a:gd name="T19" fmla="*/ 292 h 295"/>
              <a:gd name="T20" fmla="*/ 562 w 893"/>
              <a:gd name="T21" fmla="*/ 288 h 295"/>
              <a:gd name="T22" fmla="*/ 634 w 893"/>
              <a:gd name="T23" fmla="*/ 278 h 295"/>
              <a:gd name="T24" fmla="*/ 702 w 893"/>
              <a:gd name="T25" fmla="*/ 265 h 295"/>
              <a:gd name="T26" fmla="*/ 761 w 893"/>
              <a:gd name="T27" fmla="*/ 250 h 295"/>
              <a:gd name="T28" fmla="*/ 811 w 893"/>
              <a:gd name="T29" fmla="*/ 229 h 295"/>
              <a:gd name="T30" fmla="*/ 850 w 893"/>
              <a:gd name="T31" fmla="*/ 208 h 295"/>
              <a:gd name="T32" fmla="*/ 877 w 893"/>
              <a:gd name="T33" fmla="*/ 184 h 295"/>
              <a:gd name="T34" fmla="*/ 890 w 893"/>
              <a:gd name="T35" fmla="*/ 159 h 295"/>
              <a:gd name="T36" fmla="*/ 890 w 893"/>
              <a:gd name="T37" fmla="*/ 134 h 295"/>
              <a:gd name="T38" fmla="*/ 877 w 893"/>
              <a:gd name="T39" fmla="*/ 109 h 295"/>
              <a:gd name="T40" fmla="*/ 850 w 893"/>
              <a:gd name="T41" fmla="*/ 84 h 295"/>
              <a:gd name="T42" fmla="*/ 811 w 893"/>
              <a:gd name="T43" fmla="*/ 61 h 295"/>
              <a:gd name="T44" fmla="*/ 761 w 893"/>
              <a:gd name="T45" fmla="*/ 42 h 295"/>
              <a:gd name="T46" fmla="*/ 701 w 893"/>
              <a:gd name="T47" fmla="*/ 25 h 295"/>
              <a:gd name="T48" fmla="*/ 634 w 893"/>
              <a:gd name="T49" fmla="*/ 13 h 295"/>
              <a:gd name="T50" fmla="*/ 560 w 893"/>
              <a:gd name="T51" fmla="*/ 4 h 295"/>
              <a:gd name="T52" fmla="*/ 484 w 893"/>
              <a:gd name="T53" fmla="*/ 0 h 295"/>
              <a:gd name="T54" fmla="*/ 407 w 893"/>
              <a:gd name="T55" fmla="*/ 0 h 295"/>
              <a:gd name="T56" fmla="*/ 329 w 893"/>
              <a:gd name="T57" fmla="*/ 4 h 295"/>
              <a:gd name="T58" fmla="*/ 257 w 893"/>
              <a:gd name="T59" fmla="*/ 13 h 295"/>
              <a:gd name="T60" fmla="*/ 189 w 893"/>
              <a:gd name="T61" fmla="*/ 25 h 295"/>
              <a:gd name="T62" fmla="*/ 129 w 893"/>
              <a:gd name="T63" fmla="*/ 42 h 295"/>
              <a:gd name="T64" fmla="*/ 80 w 893"/>
              <a:gd name="T65" fmla="*/ 61 h 295"/>
              <a:gd name="T66" fmla="*/ 41 w 893"/>
              <a:gd name="T67" fmla="*/ 84 h 295"/>
              <a:gd name="T68" fmla="*/ 14 w 893"/>
              <a:gd name="T69" fmla="*/ 109 h 295"/>
              <a:gd name="T70" fmla="*/ 0 w 893"/>
              <a:gd name="T71" fmla="*/ 13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3" h="295">
                <a:moveTo>
                  <a:pt x="0" y="146"/>
                </a:moveTo>
                <a:lnTo>
                  <a:pt x="0" y="159"/>
                </a:lnTo>
                <a:lnTo>
                  <a:pt x="4" y="172"/>
                </a:lnTo>
                <a:lnTo>
                  <a:pt x="14" y="184"/>
                </a:lnTo>
                <a:lnTo>
                  <a:pt x="26" y="197"/>
                </a:lnTo>
                <a:lnTo>
                  <a:pt x="41" y="208"/>
                </a:lnTo>
                <a:lnTo>
                  <a:pt x="58" y="219"/>
                </a:lnTo>
                <a:lnTo>
                  <a:pt x="80" y="229"/>
                </a:lnTo>
                <a:lnTo>
                  <a:pt x="102" y="241"/>
                </a:lnTo>
                <a:lnTo>
                  <a:pt x="129" y="251"/>
                </a:lnTo>
                <a:lnTo>
                  <a:pt x="159" y="259"/>
                </a:lnTo>
                <a:lnTo>
                  <a:pt x="189" y="265"/>
                </a:lnTo>
                <a:lnTo>
                  <a:pt x="222" y="272"/>
                </a:lnTo>
                <a:lnTo>
                  <a:pt x="257" y="280"/>
                </a:lnTo>
                <a:lnTo>
                  <a:pt x="292" y="283"/>
                </a:lnTo>
                <a:lnTo>
                  <a:pt x="329" y="288"/>
                </a:lnTo>
                <a:lnTo>
                  <a:pt x="369" y="290"/>
                </a:lnTo>
                <a:lnTo>
                  <a:pt x="407" y="292"/>
                </a:lnTo>
                <a:lnTo>
                  <a:pt x="445" y="294"/>
                </a:lnTo>
                <a:lnTo>
                  <a:pt x="484" y="292"/>
                </a:lnTo>
                <a:lnTo>
                  <a:pt x="522" y="290"/>
                </a:lnTo>
                <a:lnTo>
                  <a:pt x="562" y="288"/>
                </a:lnTo>
                <a:lnTo>
                  <a:pt x="599" y="283"/>
                </a:lnTo>
                <a:lnTo>
                  <a:pt x="634" y="278"/>
                </a:lnTo>
                <a:lnTo>
                  <a:pt x="669" y="272"/>
                </a:lnTo>
                <a:lnTo>
                  <a:pt x="702" y="265"/>
                </a:lnTo>
                <a:lnTo>
                  <a:pt x="732" y="259"/>
                </a:lnTo>
                <a:lnTo>
                  <a:pt x="761" y="250"/>
                </a:lnTo>
                <a:lnTo>
                  <a:pt x="788" y="241"/>
                </a:lnTo>
                <a:lnTo>
                  <a:pt x="811" y="229"/>
                </a:lnTo>
                <a:lnTo>
                  <a:pt x="833" y="219"/>
                </a:lnTo>
                <a:lnTo>
                  <a:pt x="850" y="208"/>
                </a:lnTo>
                <a:lnTo>
                  <a:pt x="866" y="197"/>
                </a:lnTo>
                <a:lnTo>
                  <a:pt x="877" y="184"/>
                </a:lnTo>
                <a:lnTo>
                  <a:pt x="884" y="171"/>
                </a:lnTo>
                <a:lnTo>
                  <a:pt x="890" y="159"/>
                </a:lnTo>
                <a:lnTo>
                  <a:pt x="892" y="146"/>
                </a:lnTo>
                <a:lnTo>
                  <a:pt x="890" y="134"/>
                </a:lnTo>
                <a:lnTo>
                  <a:pt x="884" y="121"/>
                </a:lnTo>
                <a:lnTo>
                  <a:pt x="877" y="109"/>
                </a:lnTo>
                <a:lnTo>
                  <a:pt x="865" y="96"/>
                </a:lnTo>
                <a:lnTo>
                  <a:pt x="850" y="84"/>
                </a:lnTo>
                <a:lnTo>
                  <a:pt x="833" y="73"/>
                </a:lnTo>
                <a:lnTo>
                  <a:pt x="811" y="61"/>
                </a:lnTo>
                <a:lnTo>
                  <a:pt x="788" y="51"/>
                </a:lnTo>
                <a:lnTo>
                  <a:pt x="761" y="42"/>
                </a:lnTo>
                <a:lnTo>
                  <a:pt x="732" y="32"/>
                </a:lnTo>
                <a:lnTo>
                  <a:pt x="701" y="25"/>
                </a:lnTo>
                <a:lnTo>
                  <a:pt x="669" y="19"/>
                </a:lnTo>
                <a:lnTo>
                  <a:pt x="634" y="13"/>
                </a:lnTo>
                <a:lnTo>
                  <a:pt x="599" y="7"/>
                </a:lnTo>
                <a:lnTo>
                  <a:pt x="560" y="4"/>
                </a:lnTo>
                <a:lnTo>
                  <a:pt x="522" y="1"/>
                </a:lnTo>
                <a:lnTo>
                  <a:pt x="484" y="0"/>
                </a:lnTo>
                <a:lnTo>
                  <a:pt x="445" y="0"/>
                </a:lnTo>
                <a:lnTo>
                  <a:pt x="407" y="0"/>
                </a:lnTo>
                <a:lnTo>
                  <a:pt x="369" y="1"/>
                </a:lnTo>
                <a:lnTo>
                  <a:pt x="329" y="4"/>
                </a:lnTo>
                <a:lnTo>
                  <a:pt x="292" y="7"/>
                </a:lnTo>
                <a:lnTo>
                  <a:pt x="257" y="13"/>
                </a:lnTo>
                <a:lnTo>
                  <a:pt x="222" y="19"/>
                </a:lnTo>
                <a:lnTo>
                  <a:pt x="189" y="25"/>
                </a:lnTo>
                <a:lnTo>
                  <a:pt x="159" y="33"/>
                </a:lnTo>
                <a:lnTo>
                  <a:pt x="129" y="42"/>
                </a:lnTo>
                <a:lnTo>
                  <a:pt x="102" y="51"/>
                </a:lnTo>
                <a:lnTo>
                  <a:pt x="80" y="61"/>
                </a:lnTo>
                <a:lnTo>
                  <a:pt x="58" y="73"/>
                </a:lnTo>
                <a:lnTo>
                  <a:pt x="41" y="84"/>
                </a:lnTo>
                <a:lnTo>
                  <a:pt x="26" y="96"/>
                </a:lnTo>
                <a:lnTo>
                  <a:pt x="14" y="109"/>
                </a:lnTo>
                <a:lnTo>
                  <a:pt x="4" y="121"/>
                </a:lnTo>
                <a:lnTo>
                  <a:pt x="0" y="134"/>
                </a:lnTo>
                <a:lnTo>
                  <a:pt x="0" y="14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26" name="Rectangle 18"/>
          <p:cNvSpPr>
            <a:spLocks noChangeArrowheads="1"/>
          </p:cNvSpPr>
          <p:nvPr/>
        </p:nvSpPr>
        <p:spPr bwMode="auto">
          <a:xfrm>
            <a:off x="3884613" y="1682750"/>
            <a:ext cx="13668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400" b="1">
                <a:solidFill>
                  <a:srgbClr val="000000"/>
                </a:solidFill>
                <a:latin typeface="Arial" pitchFamily="34" charset="0"/>
              </a:rPr>
              <a:t>hourly_wages</a:t>
            </a:r>
          </a:p>
        </p:txBody>
      </p:sp>
      <p:sp>
        <p:nvSpPr>
          <p:cNvPr id="17427" name="Line 19"/>
          <p:cNvSpPr>
            <a:spLocks noChangeShapeType="1"/>
          </p:cNvSpPr>
          <p:nvPr/>
        </p:nvSpPr>
        <p:spPr bwMode="auto">
          <a:xfrm>
            <a:off x="4713288" y="2078038"/>
            <a:ext cx="1143000" cy="6350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28" name="Freeform 20"/>
          <p:cNvSpPr>
            <a:spLocks/>
          </p:cNvSpPr>
          <p:nvPr/>
        </p:nvSpPr>
        <p:spPr bwMode="auto">
          <a:xfrm>
            <a:off x="7848600" y="2057400"/>
            <a:ext cx="1085850" cy="431800"/>
          </a:xfrm>
          <a:custGeom>
            <a:avLst/>
            <a:gdLst>
              <a:gd name="T0" fmla="*/ 1 w 684"/>
              <a:gd name="T1" fmla="*/ 147 h 272"/>
              <a:gd name="T2" fmla="*/ 10 w 684"/>
              <a:gd name="T3" fmla="*/ 170 h 272"/>
              <a:gd name="T4" fmla="*/ 31 w 684"/>
              <a:gd name="T5" fmla="*/ 192 h 272"/>
              <a:gd name="T6" fmla="*/ 61 w 684"/>
              <a:gd name="T7" fmla="*/ 213 h 272"/>
              <a:gd name="T8" fmla="*/ 98 w 684"/>
              <a:gd name="T9" fmla="*/ 231 h 272"/>
              <a:gd name="T10" fmla="*/ 144 w 684"/>
              <a:gd name="T11" fmla="*/ 247 h 272"/>
              <a:gd name="T12" fmla="*/ 196 w 684"/>
              <a:gd name="T13" fmla="*/ 258 h 272"/>
              <a:gd name="T14" fmla="*/ 251 w 684"/>
              <a:gd name="T15" fmla="*/ 267 h 272"/>
              <a:gd name="T16" fmla="*/ 310 w 684"/>
              <a:gd name="T17" fmla="*/ 271 h 272"/>
              <a:gd name="T18" fmla="*/ 369 w 684"/>
              <a:gd name="T19" fmla="*/ 271 h 272"/>
              <a:gd name="T20" fmla="*/ 428 w 684"/>
              <a:gd name="T21" fmla="*/ 265 h 272"/>
              <a:gd name="T22" fmla="*/ 485 w 684"/>
              <a:gd name="T23" fmla="*/ 258 h 272"/>
              <a:gd name="T24" fmla="*/ 536 w 684"/>
              <a:gd name="T25" fmla="*/ 247 h 272"/>
              <a:gd name="T26" fmla="*/ 582 w 684"/>
              <a:gd name="T27" fmla="*/ 231 h 272"/>
              <a:gd name="T28" fmla="*/ 621 w 684"/>
              <a:gd name="T29" fmla="*/ 213 h 272"/>
              <a:gd name="T30" fmla="*/ 650 w 684"/>
              <a:gd name="T31" fmla="*/ 192 h 272"/>
              <a:gd name="T32" fmla="*/ 671 w 684"/>
              <a:gd name="T33" fmla="*/ 170 h 272"/>
              <a:gd name="T34" fmla="*/ 681 w 684"/>
              <a:gd name="T35" fmla="*/ 147 h 272"/>
              <a:gd name="T36" fmla="*/ 681 w 684"/>
              <a:gd name="T37" fmla="*/ 123 h 272"/>
              <a:gd name="T38" fmla="*/ 671 w 684"/>
              <a:gd name="T39" fmla="*/ 100 h 272"/>
              <a:gd name="T40" fmla="*/ 650 w 684"/>
              <a:gd name="T41" fmla="*/ 79 h 272"/>
              <a:gd name="T42" fmla="*/ 621 w 684"/>
              <a:gd name="T43" fmla="*/ 58 h 272"/>
              <a:gd name="T44" fmla="*/ 582 w 684"/>
              <a:gd name="T45" fmla="*/ 39 h 272"/>
              <a:gd name="T46" fmla="*/ 536 w 684"/>
              <a:gd name="T47" fmla="*/ 25 h 272"/>
              <a:gd name="T48" fmla="*/ 485 w 684"/>
              <a:gd name="T49" fmla="*/ 12 h 272"/>
              <a:gd name="T50" fmla="*/ 428 w 684"/>
              <a:gd name="T51" fmla="*/ 4 h 272"/>
              <a:gd name="T52" fmla="*/ 369 w 684"/>
              <a:gd name="T53" fmla="*/ 1 h 272"/>
              <a:gd name="T54" fmla="*/ 310 w 684"/>
              <a:gd name="T55" fmla="*/ 1 h 272"/>
              <a:gd name="T56" fmla="*/ 251 w 684"/>
              <a:gd name="T57" fmla="*/ 4 h 272"/>
              <a:gd name="T58" fmla="*/ 196 w 684"/>
              <a:gd name="T59" fmla="*/ 12 h 272"/>
              <a:gd name="T60" fmla="*/ 144 w 684"/>
              <a:gd name="T61" fmla="*/ 25 h 272"/>
              <a:gd name="T62" fmla="*/ 98 w 684"/>
              <a:gd name="T63" fmla="*/ 40 h 272"/>
              <a:gd name="T64" fmla="*/ 60 w 684"/>
              <a:gd name="T65" fmla="*/ 58 h 272"/>
              <a:gd name="T66" fmla="*/ 31 w 684"/>
              <a:gd name="T67" fmla="*/ 79 h 272"/>
              <a:gd name="T68" fmla="*/ 10 w 684"/>
              <a:gd name="T69" fmla="*/ 100 h 272"/>
              <a:gd name="T70" fmla="*/ 1 w 684"/>
              <a:gd name="T71" fmla="*/ 1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4" h="272">
                <a:moveTo>
                  <a:pt x="0" y="136"/>
                </a:moveTo>
                <a:lnTo>
                  <a:pt x="1" y="147"/>
                </a:lnTo>
                <a:lnTo>
                  <a:pt x="3" y="158"/>
                </a:lnTo>
                <a:lnTo>
                  <a:pt x="10" y="170"/>
                </a:lnTo>
                <a:lnTo>
                  <a:pt x="19" y="181"/>
                </a:lnTo>
                <a:lnTo>
                  <a:pt x="31" y="192"/>
                </a:lnTo>
                <a:lnTo>
                  <a:pt x="44" y="204"/>
                </a:lnTo>
                <a:lnTo>
                  <a:pt x="61" y="213"/>
                </a:lnTo>
                <a:lnTo>
                  <a:pt x="77" y="222"/>
                </a:lnTo>
                <a:lnTo>
                  <a:pt x="98" y="231"/>
                </a:lnTo>
                <a:lnTo>
                  <a:pt x="120" y="239"/>
                </a:lnTo>
                <a:lnTo>
                  <a:pt x="144" y="247"/>
                </a:lnTo>
                <a:lnTo>
                  <a:pt x="169" y="252"/>
                </a:lnTo>
                <a:lnTo>
                  <a:pt x="196" y="258"/>
                </a:lnTo>
                <a:lnTo>
                  <a:pt x="224" y="263"/>
                </a:lnTo>
                <a:lnTo>
                  <a:pt x="251" y="267"/>
                </a:lnTo>
                <a:lnTo>
                  <a:pt x="281" y="269"/>
                </a:lnTo>
                <a:lnTo>
                  <a:pt x="310" y="271"/>
                </a:lnTo>
                <a:lnTo>
                  <a:pt x="339" y="271"/>
                </a:lnTo>
                <a:lnTo>
                  <a:pt x="369" y="271"/>
                </a:lnTo>
                <a:lnTo>
                  <a:pt x="399" y="269"/>
                </a:lnTo>
                <a:lnTo>
                  <a:pt x="428" y="265"/>
                </a:lnTo>
                <a:lnTo>
                  <a:pt x="457" y="263"/>
                </a:lnTo>
                <a:lnTo>
                  <a:pt x="485" y="258"/>
                </a:lnTo>
                <a:lnTo>
                  <a:pt x="512" y="252"/>
                </a:lnTo>
                <a:lnTo>
                  <a:pt x="536" y="247"/>
                </a:lnTo>
                <a:lnTo>
                  <a:pt x="559" y="239"/>
                </a:lnTo>
                <a:lnTo>
                  <a:pt x="582" y="231"/>
                </a:lnTo>
                <a:lnTo>
                  <a:pt x="601" y="222"/>
                </a:lnTo>
                <a:lnTo>
                  <a:pt x="621" y="213"/>
                </a:lnTo>
                <a:lnTo>
                  <a:pt x="636" y="204"/>
                </a:lnTo>
                <a:lnTo>
                  <a:pt x="650" y="192"/>
                </a:lnTo>
                <a:lnTo>
                  <a:pt x="662" y="181"/>
                </a:lnTo>
                <a:lnTo>
                  <a:pt x="671" y="170"/>
                </a:lnTo>
                <a:lnTo>
                  <a:pt x="677" y="158"/>
                </a:lnTo>
                <a:lnTo>
                  <a:pt x="681" y="147"/>
                </a:lnTo>
                <a:lnTo>
                  <a:pt x="683" y="136"/>
                </a:lnTo>
                <a:lnTo>
                  <a:pt x="681" y="123"/>
                </a:lnTo>
                <a:lnTo>
                  <a:pt x="677" y="112"/>
                </a:lnTo>
                <a:lnTo>
                  <a:pt x="671" y="100"/>
                </a:lnTo>
                <a:lnTo>
                  <a:pt x="662" y="88"/>
                </a:lnTo>
                <a:lnTo>
                  <a:pt x="650" y="79"/>
                </a:lnTo>
                <a:lnTo>
                  <a:pt x="636" y="69"/>
                </a:lnTo>
                <a:lnTo>
                  <a:pt x="621" y="58"/>
                </a:lnTo>
                <a:lnTo>
                  <a:pt x="601" y="48"/>
                </a:lnTo>
                <a:lnTo>
                  <a:pt x="582" y="39"/>
                </a:lnTo>
                <a:lnTo>
                  <a:pt x="559" y="31"/>
                </a:lnTo>
                <a:lnTo>
                  <a:pt x="536" y="25"/>
                </a:lnTo>
                <a:lnTo>
                  <a:pt x="511" y="19"/>
                </a:lnTo>
                <a:lnTo>
                  <a:pt x="485" y="12"/>
                </a:lnTo>
                <a:lnTo>
                  <a:pt x="457" y="9"/>
                </a:lnTo>
                <a:lnTo>
                  <a:pt x="428" y="4"/>
                </a:lnTo>
                <a:lnTo>
                  <a:pt x="399" y="2"/>
                </a:lnTo>
                <a:lnTo>
                  <a:pt x="369" y="1"/>
                </a:lnTo>
                <a:lnTo>
                  <a:pt x="339" y="0"/>
                </a:lnTo>
                <a:lnTo>
                  <a:pt x="310" y="1"/>
                </a:lnTo>
                <a:lnTo>
                  <a:pt x="281" y="2"/>
                </a:lnTo>
                <a:lnTo>
                  <a:pt x="251" y="4"/>
                </a:lnTo>
                <a:lnTo>
                  <a:pt x="224" y="9"/>
                </a:lnTo>
                <a:lnTo>
                  <a:pt x="196" y="12"/>
                </a:lnTo>
                <a:lnTo>
                  <a:pt x="169" y="19"/>
                </a:lnTo>
                <a:lnTo>
                  <a:pt x="144" y="25"/>
                </a:lnTo>
                <a:lnTo>
                  <a:pt x="120" y="31"/>
                </a:lnTo>
                <a:lnTo>
                  <a:pt x="98" y="40"/>
                </a:lnTo>
                <a:lnTo>
                  <a:pt x="77" y="48"/>
                </a:lnTo>
                <a:lnTo>
                  <a:pt x="60" y="58"/>
                </a:lnTo>
                <a:lnTo>
                  <a:pt x="44" y="69"/>
                </a:lnTo>
                <a:lnTo>
                  <a:pt x="31" y="79"/>
                </a:lnTo>
                <a:lnTo>
                  <a:pt x="19" y="88"/>
                </a:lnTo>
                <a:lnTo>
                  <a:pt x="10" y="100"/>
                </a:lnTo>
                <a:lnTo>
                  <a:pt x="3" y="113"/>
                </a:lnTo>
                <a:lnTo>
                  <a:pt x="1" y="123"/>
                </a:lnTo>
                <a:lnTo>
                  <a:pt x="0" y="13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29" name="Freeform 21"/>
          <p:cNvSpPr>
            <a:spLocks/>
          </p:cNvSpPr>
          <p:nvPr/>
        </p:nvSpPr>
        <p:spPr bwMode="auto">
          <a:xfrm>
            <a:off x="5334000" y="1600200"/>
            <a:ext cx="1525588" cy="481013"/>
          </a:xfrm>
          <a:custGeom>
            <a:avLst/>
            <a:gdLst>
              <a:gd name="T0" fmla="*/ 1 w 961"/>
              <a:gd name="T1" fmla="*/ 164 h 303"/>
              <a:gd name="T2" fmla="*/ 17 w 961"/>
              <a:gd name="T3" fmla="*/ 189 h 303"/>
              <a:gd name="T4" fmla="*/ 46 w 961"/>
              <a:gd name="T5" fmla="*/ 215 h 303"/>
              <a:gd name="T6" fmla="*/ 85 w 961"/>
              <a:gd name="T7" fmla="*/ 237 h 303"/>
              <a:gd name="T8" fmla="*/ 139 w 961"/>
              <a:gd name="T9" fmla="*/ 258 h 303"/>
              <a:gd name="T10" fmla="*/ 205 w 961"/>
              <a:gd name="T11" fmla="*/ 274 h 303"/>
              <a:gd name="T12" fmla="*/ 277 w 961"/>
              <a:gd name="T13" fmla="*/ 287 h 303"/>
              <a:gd name="T14" fmla="*/ 355 w 961"/>
              <a:gd name="T15" fmla="*/ 296 h 303"/>
              <a:gd name="T16" fmla="*/ 438 w 961"/>
              <a:gd name="T17" fmla="*/ 302 h 303"/>
              <a:gd name="T18" fmla="*/ 520 w 961"/>
              <a:gd name="T19" fmla="*/ 302 h 303"/>
              <a:gd name="T20" fmla="*/ 604 w 961"/>
              <a:gd name="T21" fmla="*/ 295 h 303"/>
              <a:gd name="T22" fmla="*/ 682 w 961"/>
              <a:gd name="T23" fmla="*/ 287 h 303"/>
              <a:gd name="T24" fmla="*/ 754 w 961"/>
              <a:gd name="T25" fmla="*/ 274 h 303"/>
              <a:gd name="T26" fmla="*/ 820 w 961"/>
              <a:gd name="T27" fmla="*/ 258 h 303"/>
              <a:gd name="T28" fmla="*/ 873 w 961"/>
              <a:gd name="T29" fmla="*/ 237 h 303"/>
              <a:gd name="T30" fmla="*/ 916 w 961"/>
              <a:gd name="T31" fmla="*/ 215 h 303"/>
              <a:gd name="T32" fmla="*/ 942 w 961"/>
              <a:gd name="T33" fmla="*/ 189 h 303"/>
              <a:gd name="T34" fmla="*/ 958 w 961"/>
              <a:gd name="T35" fmla="*/ 164 h 303"/>
              <a:gd name="T36" fmla="*/ 958 w 961"/>
              <a:gd name="T37" fmla="*/ 137 h 303"/>
              <a:gd name="T38" fmla="*/ 942 w 961"/>
              <a:gd name="T39" fmla="*/ 112 h 303"/>
              <a:gd name="T40" fmla="*/ 916 w 961"/>
              <a:gd name="T41" fmla="*/ 87 h 303"/>
              <a:gd name="T42" fmla="*/ 871 w 961"/>
              <a:gd name="T43" fmla="*/ 65 h 303"/>
              <a:gd name="T44" fmla="*/ 820 w 961"/>
              <a:gd name="T45" fmla="*/ 43 h 303"/>
              <a:gd name="T46" fmla="*/ 754 w 961"/>
              <a:gd name="T47" fmla="*/ 28 h 303"/>
              <a:gd name="T48" fmla="*/ 682 w 961"/>
              <a:gd name="T49" fmla="*/ 14 h 303"/>
              <a:gd name="T50" fmla="*/ 604 w 961"/>
              <a:gd name="T51" fmla="*/ 6 h 303"/>
              <a:gd name="T52" fmla="*/ 520 w 961"/>
              <a:gd name="T53" fmla="*/ 1 h 303"/>
              <a:gd name="T54" fmla="*/ 438 w 961"/>
              <a:gd name="T55" fmla="*/ 1 h 303"/>
              <a:gd name="T56" fmla="*/ 355 w 961"/>
              <a:gd name="T57" fmla="*/ 6 h 303"/>
              <a:gd name="T58" fmla="*/ 277 w 961"/>
              <a:gd name="T59" fmla="*/ 14 h 303"/>
              <a:gd name="T60" fmla="*/ 205 w 961"/>
              <a:gd name="T61" fmla="*/ 28 h 303"/>
              <a:gd name="T62" fmla="*/ 139 w 961"/>
              <a:gd name="T63" fmla="*/ 44 h 303"/>
              <a:gd name="T64" fmla="*/ 85 w 961"/>
              <a:gd name="T65" fmla="*/ 65 h 303"/>
              <a:gd name="T66" fmla="*/ 46 w 961"/>
              <a:gd name="T67" fmla="*/ 87 h 303"/>
              <a:gd name="T68" fmla="*/ 17 w 961"/>
              <a:gd name="T69" fmla="*/ 112 h 303"/>
              <a:gd name="T70" fmla="*/ 1 w 961"/>
              <a:gd name="T71" fmla="*/ 13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1" h="303">
                <a:moveTo>
                  <a:pt x="0" y="152"/>
                </a:moveTo>
                <a:lnTo>
                  <a:pt x="1" y="164"/>
                </a:lnTo>
                <a:lnTo>
                  <a:pt x="7" y="177"/>
                </a:lnTo>
                <a:lnTo>
                  <a:pt x="17" y="189"/>
                </a:lnTo>
                <a:lnTo>
                  <a:pt x="28" y="203"/>
                </a:lnTo>
                <a:lnTo>
                  <a:pt x="46" y="215"/>
                </a:lnTo>
                <a:lnTo>
                  <a:pt x="63" y="226"/>
                </a:lnTo>
                <a:lnTo>
                  <a:pt x="85" y="237"/>
                </a:lnTo>
                <a:lnTo>
                  <a:pt x="113" y="247"/>
                </a:lnTo>
                <a:lnTo>
                  <a:pt x="139" y="258"/>
                </a:lnTo>
                <a:lnTo>
                  <a:pt x="172" y="266"/>
                </a:lnTo>
                <a:lnTo>
                  <a:pt x="205" y="274"/>
                </a:lnTo>
                <a:lnTo>
                  <a:pt x="241" y="281"/>
                </a:lnTo>
                <a:lnTo>
                  <a:pt x="277" y="287"/>
                </a:lnTo>
                <a:lnTo>
                  <a:pt x="315" y="292"/>
                </a:lnTo>
                <a:lnTo>
                  <a:pt x="355" y="296"/>
                </a:lnTo>
                <a:lnTo>
                  <a:pt x="396" y="299"/>
                </a:lnTo>
                <a:lnTo>
                  <a:pt x="438" y="302"/>
                </a:lnTo>
                <a:lnTo>
                  <a:pt x="481" y="302"/>
                </a:lnTo>
                <a:lnTo>
                  <a:pt x="520" y="302"/>
                </a:lnTo>
                <a:lnTo>
                  <a:pt x="563" y="299"/>
                </a:lnTo>
                <a:lnTo>
                  <a:pt x="604" y="295"/>
                </a:lnTo>
                <a:lnTo>
                  <a:pt x="643" y="292"/>
                </a:lnTo>
                <a:lnTo>
                  <a:pt x="682" y="287"/>
                </a:lnTo>
                <a:lnTo>
                  <a:pt x="720" y="281"/>
                </a:lnTo>
                <a:lnTo>
                  <a:pt x="754" y="274"/>
                </a:lnTo>
                <a:lnTo>
                  <a:pt x="787" y="266"/>
                </a:lnTo>
                <a:lnTo>
                  <a:pt x="820" y="258"/>
                </a:lnTo>
                <a:lnTo>
                  <a:pt x="848" y="247"/>
                </a:lnTo>
                <a:lnTo>
                  <a:pt x="873" y="237"/>
                </a:lnTo>
                <a:lnTo>
                  <a:pt x="894" y="226"/>
                </a:lnTo>
                <a:lnTo>
                  <a:pt x="916" y="215"/>
                </a:lnTo>
                <a:lnTo>
                  <a:pt x="930" y="203"/>
                </a:lnTo>
                <a:lnTo>
                  <a:pt x="942" y="189"/>
                </a:lnTo>
                <a:lnTo>
                  <a:pt x="952" y="177"/>
                </a:lnTo>
                <a:lnTo>
                  <a:pt x="958" y="164"/>
                </a:lnTo>
                <a:lnTo>
                  <a:pt x="960" y="152"/>
                </a:lnTo>
                <a:lnTo>
                  <a:pt x="958" y="137"/>
                </a:lnTo>
                <a:lnTo>
                  <a:pt x="952" y="124"/>
                </a:lnTo>
                <a:lnTo>
                  <a:pt x="942" y="112"/>
                </a:lnTo>
                <a:lnTo>
                  <a:pt x="930" y="98"/>
                </a:lnTo>
                <a:lnTo>
                  <a:pt x="916" y="87"/>
                </a:lnTo>
                <a:lnTo>
                  <a:pt x="894" y="76"/>
                </a:lnTo>
                <a:lnTo>
                  <a:pt x="871" y="65"/>
                </a:lnTo>
                <a:lnTo>
                  <a:pt x="848" y="54"/>
                </a:lnTo>
                <a:lnTo>
                  <a:pt x="820" y="43"/>
                </a:lnTo>
                <a:lnTo>
                  <a:pt x="787" y="34"/>
                </a:lnTo>
                <a:lnTo>
                  <a:pt x="754" y="28"/>
                </a:lnTo>
                <a:lnTo>
                  <a:pt x="717" y="21"/>
                </a:lnTo>
                <a:lnTo>
                  <a:pt x="682" y="14"/>
                </a:lnTo>
                <a:lnTo>
                  <a:pt x="643" y="10"/>
                </a:lnTo>
                <a:lnTo>
                  <a:pt x="604" y="6"/>
                </a:lnTo>
                <a:lnTo>
                  <a:pt x="563" y="3"/>
                </a:lnTo>
                <a:lnTo>
                  <a:pt x="520" y="1"/>
                </a:lnTo>
                <a:lnTo>
                  <a:pt x="478" y="0"/>
                </a:lnTo>
                <a:lnTo>
                  <a:pt x="438" y="1"/>
                </a:lnTo>
                <a:lnTo>
                  <a:pt x="396" y="3"/>
                </a:lnTo>
                <a:lnTo>
                  <a:pt x="355" y="6"/>
                </a:lnTo>
                <a:lnTo>
                  <a:pt x="315" y="10"/>
                </a:lnTo>
                <a:lnTo>
                  <a:pt x="277" y="14"/>
                </a:lnTo>
                <a:lnTo>
                  <a:pt x="239" y="21"/>
                </a:lnTo>
                <a:lnTo>
                  <a:pt x="205" y="28"/>
                </a:lnTo>
                <a:lnTo>
                  <a:pt x="172" y="34"/>
                </a:lnTo>
                <a:lnTo>
                  <a:pt x="139" y="44"/>
                </a:lnTo>
                <a:lnTo>
                  <a:pt x="113" y="54"/>
                </a:lnTo>
                <a:lnTo>
                  <a:pt x="85" y="65"/>
                </a:lnTo>
                <a:lnTo>
                  <a:pt x="63" y="76"/>
                </a:lnTo>
                <a:lnTo>
                  <a:pt x="46" y="87"/>
                </a:lnTo>
                <a:lnTo>
                  <a:pt x="28" y="98"/>
                </a:lnTo>
                <a:lnTo>
                  <a:pt x="17" y="112"/>
                </a:lnTo>
                <a:lnTo>
                  <a:pt x="7" y="125"/>
                </a:lnTo>
                <a:lnTo>
                  <a:pt x="1" y="137"/>
                </a:lnTo>
                <a:lnTo>
                  <a:pt x="0" y="15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30" name="Freeform 22"/>
          <p:cNvSpPr>
            <a:spLocks/>
          </p:cNvSpPr>
          <p:nvPr/>
        </p:nvSpPr>
        <p:spPr bwMode="auto">
          <a:xfrm>
            <a:off x="5734050" y="2740025"/>
            <a:ext cx="1284288" cy="431800"/>
          </a:xfrm>
          <a:custGeom>
            <a:avLst/>
            <a:gdLst>
              <a:gd name="T0" fmla="*/ 808 w 809"/>
              <a:gd name="T1" fmla="*/ 271 h 272"/>
              <a:gd name="T2" fmla="*/ 808 w 809"/>
              <a:gd name="T3" fmla="*/ 0 h 272"/>
              <a:gd name="T4" fmla="*/ 0 w 809"/>
              <a:gd name="T5" fmla="*/ 0 h 272"/>
              <a:gd name="T6" fmla="*/ 0 w 809"/>
              <a:gd name="T7" fmla="*/ 271 h 272"/>
              <a:gd name="T8" fmla="*/ 808 w 809"/>
              <a:gd name="T9" fmla="*/ 271 h 272"/>
            </a:gdLst>
            <a:ahLst/>
            <a:cxnLst>
              <a:cxn ang="0">
                <a:pos x="T0" y="T1"/>
              </a:cxn>
              <a:cxn ang="0">
                <a:pos x="T2" y="T3"/>
              </a:cxn>
              <a:cxn ang="0">
                <a:pos x="T4" y="T5"/>
              </a:cxn>
              <a:cxn ang="0">
                <a:pos x="T6" y="T7"/>
              </a:cxn>
              <a:cxn ang="0">
                <a:pos x="T8" y="T9"/>
              </a:cxn>
            </a:cxnLst>
            <a:rect l="0" t="0" r="r" b="b"/>
            <a:pathLst>
              <a:path w="809" h="272">
                <a:moveTo>
                  <a:pt x="808" y="271"/>
                </a:moveTo>
                <a:lnTo>
                  <a:pt x="808" y="0"/>
                </a:lnTo>
                <a:lnTo>
                  <a:pt x="0" y="0"/>
                </a:lnTo>
                <a:lnTo>
                  <a:pt x="0" y="271"/>
                </a:lnTo>
                <a:lnTo>
                  <a:pt x="808" y="27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31" name="Freeform 23"/>
          <p:cNvSpPr>
            <a:spLocks/>
          </p:cNvSpPr>
          <p:nvPr/>
        </p:nvSpPr>
        <p:spPr bwMode="auto">
          <a:xfrm>
            <a:off x="7577138" y="2740025"/>
            <a:ext cx="1446212" cy="414338"/>
          </a:xfrm>
          <a:custGeom>
            <a:avLst/>
            <a:gdLst>
              <a:gd name="T0" fmla="*/ 910 w 911"/>
              <a:gd name="T1" fmla="*/ 260 h 261"/>
              <a:gd name="T2" fmla="*/ 910 w 911"/>
              <a:gd name="T3" fmla="*/ 0 h 261"/>
              <a:gd name="T4" fmla="*/ 0 w 911"/>
              <a:gd name="T5" fmla="*/ 0 h 261"/>
              <a:gd name="T6" fmla="*/ 0 w 911"/>
              <a:gd name="T7" fmla="*/ 260 h 261"/>
              <a:gd name="T8" fmla="*/ 910 w 911"/>
              <a:gd name="T9" fmla="*/ 260 h 261"/>
            </a:gdLst>
            <a:ahLst/>
            <a:cxnLst>
              <a:cxn ang="0">
                <a:pos x="T0" y="T1"/>
              </a:cxn>
              <a:cxn ang="0">
                <a:pos x="T2" y="T3"/>
              </a:cxn>
              <a:cxn ang="0">
                <a:pos x="T4" y="T5"/>
              </a:cxn>
              <a:cxn ang="0">
                <a:pos x="T6" y="T7"/>
              </a:cxn>
              <a:cxn ang="0">
                <a:pos x="T8" y="T9"/>
              </a:cxn>
            </a:cxnLst>
            <a:rect l="0" t="0" r="r" b="b"/>
            <a:pathLst>
              <a:path w="911" h="261">
                <a:moveTo>
                  <a:pt x="910" y="260"/>
                </a:moveTo>
                <a:lnTo>
                  <a:pt x="910" y="0"/>
                </a:lnTo>
                <a:lnTo>
                  <a:pt x="0" y="0"/>
                </a:lnTo>
                <a:lnTo>
                  <a:pt x="0" y="260"/>
                </a:lnTo>
                <a:lnTo>
                  <a:pt x="910" y="26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32" name="Freeform 24"/>
          <p:cNvSpPr>
            <a:spLocks/>
          </p:cNvSpPr>
          <p:nvPr/>
        </p:nvSpPr>
        <p:spPr bwMode="auto">
          <a:xfrm>
            <a:off x="6975475" y="1727200"/>
            <a:ext cx="722313" cy="484188"/>
          </a:xfrm>
          <a:custGeom>
            <a:avLst/>
            <a:gdLst>
              <a:gd name="T0" fmla="*/ 226 w 455"/>
              <a:gd name="T1" fmla="*/ 0 h 305"/>
              <a:gd name="T2" fmla="*/ 454 w 455"/>
              <a:gd name="T3" fmla="*/ 304 h 305"/>
              <a:gd name="T4" fmla="*/ 0 w 455"/>
              <a:gd name="T5" fmla="*/ 304 h 305"/>
              <a:gd name="T6" fmla="*/ 226 w 455"/>
              <a:gd name="T7" fmla="*/ 0 h 305"/>
            </a:gdLst>
            <a:ahLst/>
            <a:cxnLst>
              <a:cxn ang="0">
                <a:pos x="T0" y="T1"/>
              </a:cxn>
              <a:cxn ang="0">
                <a:pos x="T2" y="T3"/>
              </a:cxn>
              <a:cxn ang="0">
                <a:pos x="T4" y="T5"/>
              </a:cxn>
              <a:cxn ang="0">
                <a:pos x="T6" y="T7"/>
              </a:cxn>
            </a:cxnLst>
            <a:rect l="0" t="0" r="r" b="b"/>
            <a:pathLst>
              <a:path w="455" h="305">
                <a:moveTo>
                  <a:pt x="226" y="0"/>
                </a:moveTo>
                <a:lnTo>
                  <a:pt x="454" y="304"/>
                </a:lnTo>
                <a:lnTo>
                  <a:pt x="0" y="304"/>
                </a:lnTo>
                <a:lnTo>
                  <a:pt x="226" y="0"/>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33" name="Rectangle 25"/>
          <p:cNvSpPr>
            <a:spLocks noChangeArrowheads="1"/>
          </p:cNvSpPr>
          <p:nvPr/>
        </p:nvSpPr>
        <p:spPr bwMode="auto">
          <a:xfrm>
            <a:off x="7094538" y="1933575"/>
            <a:ext cx="4778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400" b="1">
                <a:solidFill>
                  <a:schemeClr val="accent2"/>
                </a:solidFill>
                <a:latin typeface="Arial" pitchFamily="34" charset="0"/>
              </a:rPr>
              <a:t>ISA</a:t>
            </a:r>
          </a:p>
        </p:txBody>
      </p:sp>
      <p:sp>
        <p:nvSpPr>
          <p:cNvPr id="17434" name="Rectangle 26"/>
          <p:cNvSpPr>
            <a:spLocks noChangeArrowheads="1"/>
          </p:cNvSpPr>
          <p:nvPr/>
        </p:nvSpPr>
        <p:spPr bwMode="auto">
          <a:xfrm>
            <a:off x="5716588" y="2822575"/>
            <a:ext cx="132715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400" b="1">
                <a:solidFill>
                  <a:srgbClr val="000000"/>
                </a:solidFill>
                <a:latin typeface="Arial" pitchFamily="34" charset="0"/>
              </a:rPr>
              <a:t>Hourly_Emps</a:t>
            </a:r>
          </a:p>
        </p:txBody>
      </p:sp>
      <p:sp>
        <p:nvSpPr>
          <p:cNvPr id="17435" name="Rectangle 27"/>
          <p:cNvSpPr>
            <a:spLocks noChangeArrowheads="1"/>
          </p:cNvSpPr>
          <p:nvPr/>
        </p:nvSpPr>
        <p:spPr bwMode="auto">
          <a:xfrm>
            <a:off x="7824788" y="2128838"/>
            <a:ext cx="10398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400" b="1">
                <a:solidFill>
                  <a:srgbClr val="000000"/>
                </a:solidFill>
                <a:latin typeface="Arial" pitchFamily="34" charset="0"/>
              </a:rPr>
              <a:t>contractid</a:t>
            </a:r>
          </a:p>
        </p:txBody>
      </p:sp>
      <p:sp>
        <p:nvSpPr>
          <p:cNvPr id="17436" name="Rectangle 28"/>
          <p:cNvSpPr>
            <a:spLocks noChangeArrowheads="1"/>
          </p:cNvSpPr>
          <p:nvPr/>
        </p:nvSpPr>
        <p:spPr bwMode="auto">
          <a:xfrm>
            <a:off x="5407025" y="1673225"/>
            <a:ext cx="13970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400" b="1">
                <a:solidFill>
                  <a:srgbClr val="000000"/>
                </a:solidFill>
                <a:latin typeface="Arial" pitchFamily="34" charset="0"/>
              </a:rPr>
              <a:t>hours_worked</a:t>
            </a:r>
          </a:p>
        </p:txBody>
      </p:sp>
      <p:sp>
        <p:nvSpPr>
          <p:cNvPr id="17437" name="Line 29"/>
          <p:cNvSpPr>
            <a:spLocks noChangeShapeType="1"/>
          </p:cNvSpPr>
          <p:nvPr/>
        </p:nvSpPr>
        <p:spPr bwMode="auto">
          <a:xfrm flipH="1">
            <a:off x="6389688" y="2195513"/>
            <a:ext cx="774700" cy="53498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38" name="Line 30"/>
          <p:cNvSpPr>
            <a:spLocks noChangeShapeType="1"/>
          </p:cNvSpPr>
          <p:nvPr/>
        </p:nvSpPr>
        <p:spPr bwMode="auto">
          <a:xfrm>
            <a:off x="7415213" y="2195513"/>
            <a:ext cx="785812" cy="53498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39" name="Line 31"/>
          <p:cNvSpPr>
            <a:spLocks noChangeShapeType="1"/>
          </p:cNvSpPr>
          <p:nvPr/>
        </p:nvSpPr>
        <p:spPr bwMode="auto">
          <a:xfrm>
            <a:off x="8383588" y="2516188"/>
            <a:ext cx="0" cy="2286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40" name="Line 32"/>
          <p:cNvSpPr>
            <a:spLocks noChangeShapeType="1"/>
          </p:cNvSpPr>
          <p:nvPr/>
        </p:nvSpPr>
        <p:spPr bwMode="auto">
          <a:xfrm>
            <a:off x="6076950" y="2078038"/>
            <a:ext cx="0" cy="65246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441" name="Rectangle 33"/>
          <p:cNvSpPr>
            <a:spLocks noChangeArrowheads="1"/>
          </p:cNvSpPr>
          <p:nvPr/>
        </p:nvSpPr>
        <p:spPr bwMode="auto">
          <a:xfrm>
            <a:off x="152400" y="1676400"/>
            <a:ext cx="4703763" cy="198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20000"/>
              </a:spcBef>
              <a:buClr>
                <a:schemeClr val="tx1"/>
              </a:buClr>
              <a:buSzPct val="75000"/>
              <a:buFont typeface="Monotype Sorts" charset="0"/>
              <a:buChar char="v"/>
            </a:pPr>
            <a:r>
              <a:rPr lang="tr-TR" altLang="tr-TR">
                <a:latin typeface="Book Antiqua" pitchFamily="18" charset="0"/>
              </a:rPr>
              <a:t>As in C++, or other PLs, attributes are inherited.</a:t>
            </a:r>
          </a:p>
          <a:p>
            <a:pPr>
              <a:spcBef>
                <a:spcPct val="20000"/>
              </a:spcBef>
              <a:buClr>
                <a:schemeClr val="tx1"/>
              </a:buClr>
              <a:buSzPct val="75000"/>
              <a:buFont typeface="Monotype Sorts" charset="0"/>
              <a:buChar char="v"/>
            </a:pPr>
            <a:r>
              <a:rPr lang="tr-TR" altLang="tr-TR">
                <a:latin typeface="Book Antiqua" pitchFamily="18" charset="0"/>
              </a:rPr>
              <a:t>If we declare A </a:t>
            </a:r>
            <a:r>
              <a:rPr lang="tr-TR" altLang="tr-TR" sz="2000" b="1">
                <a:solidFill>
                  <a:schemeClr val="accent2"/>
                </a:solidFill>
                <a:latin typeface="Book Antiqua" pitchFamily="18" charset="0"/>
              </a:rPr>
              <a:t>ISA</a:t>
            </a:r>
            <a:r>
              <a:rPr lang="tr-TR" altLang="tr-TR">
                <a:latin typeface="Book Antiqua" pitchFamily="18" charset="0"/>
              </a:rPr>
              <a:t> B, every A entity is also considered to be a B entity. </a:t>
            </a:r>
          </a:p>
        </p:txBody>
      </p:sp>
      <p:sp>
        <p:nvSpPr>
          <p:cNvPr id="17442" name="Rectangle 34"/>
          <p:cNvSpPr>
            <a:spLocks noGrp="1" noChangeArrowheads="1"/>
          </p:cNvSpPr>
          <p:nvPr>
            <p:ph type="body" sz="half" idx="1"/>
          </p:nvPr>
        </p:nvSpPr>
        <p:spPr>
          <a:xfrm>
            <a:off x="228600" y="3668713"/>
            <a:ext cx="8610600" cy="2732087"/>
          </a:xfrm>
          <a:noFill/>
          <a:ln/>
        </p:spPr>
        <p:txBody>
          <a:bodyPr/>
          <a:lstStyle/>
          <a:p>
            <a:pPr>
              <a:lnSpc>
                <a:spcPct val="90000"/>
              </a:lnSpc>
            </a:pPr>
            <a:r>
              <a:rPr lang="tr-TR" altLang="tr-TR" sz="2400" i="1">
                <a:solidFill>
                  <a:schemeClr val="accent2"/>
                </a:solidFill>
              </a:rPr>
              <a:t>Overlap constraints</a:t>
            </a:r>
            <a:r>
              <a:rPr lang="tr-TR" altLang="tr-TR" sz="2400"/>
              <a:t>:  Can Joe be an Hourly_Emps as well as a Contract_Emps entity?  </a:t>
            </a:r>
            <a:r>
              <a:rPr lang="tr-TR" altLang="tr-TR" sz="2400">
                <a:solidFill>
                  <a:schemeClr val="accent2"/>
                </a:solidFill>
              </a:rPr>
              <a:t>(</a:t>
            </a:r>
            <a:r>
              <a:rPr lang="tr-TR" altLang="tr-TR" sz="2400" i="1">
                <a:solidFill>
                  <a:schemeClr val="accent2"/>
                </a:solidFill>
              </a:rPr>
              <a:t>Allowed/disallowed</a:t>
            </a:r>
            <a:r>
              <a:rPr lang="tr-TR" altLang="tr-TR" sz="2400">
                <a:solidFill>
                  <a:schemeClr val="accent2"/>
                </a:solidFill>
              </a:rPr>
              <a:t>)</a:t>
            </a:r>
          </a:p>
          <a:p>
            <a:pPr>
              <a:lnSpc>
                <a:spcPct val="90000"/>
              </a:lnSpc>
            </a:pPr>
            <a:r>
              <a:rPr lang="tr-TR" altLang="tr-TR" sz="2400" i="1">
                <a:solidFill>
                  <a:schemeClr val="accent2"/>
                </a:solidFill>
              </a:rPr>
              <a:t>Covering constraints</a:t>
            </a:r>
            <a:r>
              <a:rPr lang="tr-TR" altLang="tr-TR" sz="2400"/>
              <a:t>:  Does every Employees entity also have to be an Hourly_Emps or a Contract_Emps entity?</a:t>
            </a:r>
            <a:r>
              <a:rPr lang="tr-TR" altLang="tr-TR" sz="2400" i="1">
                <a:solidFill>
                  <a:schemeClr val="accent2"/>
                </a:solidFill>
              </a:rPr>
              <a:t> (Yes/no) </a:t>
            </a:r>
            <a:endParaRPr lang="tr-TR" altLang="tr-TR" sz="2400"/>
          </a:p>
          <a:p>
            <a:pPr>
              <a:lnSpc>
                <a:spcPct val="90000"/>
              </a:lnSpc>
            </a:pPr>
            <a:r>
              <a:rPr lang="tr-TR" altLang="tr-TR" sz="2400"/>
              <a:t>Reasons for using </a:t>
            </a:r>
            <a:r>
              <a:rPr lang="tr-TR" altLang="tr-TR" sz="2000"/>
              <a:t>ISA</a:t>
            </a:r>
            <a:r>
              <a:rPr lang="tr-TR" altLang="tr-TR" sz="2400"/>
              <a:t>: </a:t>
            </a:r>
          </a:p>
          <a:p>
            <a:pPr lvl="1">
              <a:lnSpc>
                <a:spcPct val="90000"/>
              </a:lnSpc>
              <a:buSzPct val="75000"/>
            </a:pPr>
            <a:r>
              <a:rPr lang="tr-TR" altLang="tr-TR"/>
              <a:t>To add descriptive attributes</a:t>
            </a:r>
            <a:r>
              <a:rPr lang="tr-TR" altLang="tr-TR" sz="2000"/>
              <a:t> </a:t>
            </a:r>
            <a:r>
              <a:rPr lang="tr-TR" altLang="tr-TR"/>
              <a:t>specific to a subclass</a:t>
            </a:r>
            <a:r>
              <a:rPr lang="tr-TR" altLang="tr-TR" sz="2000"/>
              <a:t>.</a:t>
            </a:r>
          </a:p>
          <a:p>
            <a:pPr lvl="1">
              <a:lnSpc>
                <a:spcPct val="90000"/>
              </a:lnSpc>
              <a:buSzPct val="75000"/>
            </a:pPr>
            <a:r>
              <a:rPr lang="tr-TR" altLang="tr-TR"/>
              <a:t>To identify entitities that participate in a relationship</a:t>
            </a:r>
            <a:r>
              <a:rPr lang="tr-TR" altLang="tr-TR" sz="2000"/>
              <a:t>.</a:t>
            </a:r>
          </a:p>
        </p:txBody>
      </p:sp>
      <p:sp>
        <p:nvSpPr>
          <p:cNvPr id="17443" name="Line 35"/>
          <p:cNvSpPr>
            <a:spLocks noChangeShapeType="1"/>
          </p:cNvSpPr>
          <p:nvPr/>
        </p:nvSpPr>
        <p:spPr bwMode="auto">
          <a:xfrm flipV="1">
            <a:off x="7315200" y="1441450"/>
            <a:ext cx="0" cy="3175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442">
                                            <p:txEl>
                                              <p:pRg st="0" end="0"/>
                                            </p:txEl>
                                          </p:spTgt>
                                        </p:tgtEl>
                                        <p:attrNameLst>
                                          <p:attrName>style.visibility</p:attrName>
                                        </p:attrNameLst>
                                      </p:cBhvr>
                                      <p:to>
                                        <p:strVal val="visible"/>
                                      </p:to>
                                    </p:set>
                                    <p:animEffect transition="in" filter="box(out)">
                                      <p:cBhvr>
                                        <p:cTn id="7" dur="500"/>
                                        <p:tgtEl>
                                          <p:spTgt spid="174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442">
                                            <p:txEl>
                                              <p:pRg st="1" end="1"/>
                                            </p:txEl>
                                          </p:spTgt>
                                        </p:tgtEl>
                                        <p:attrNameLst>
                                          <p:attrName>style.visibility</p:attrName>
                                        </p:attrNameLst>
                                      </p:cBhvr>
                                      <p:to>
                                        <p:strVal val="visible"/>
                                      </p:to>
                                    </p:set>
                                    <p:animEffect transition="in" filter="box(out)">
                                      <p:cBhvr>
                                        <p:cTn id="12" dur="500"/>
                                        <p:tgtEl>
                                          <p:spTgt spid="174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442">
                                            <p:txEl>
                                              <p:pRg st="2" end="2"/>
                                            </p:txEl>
                                          </p:spTgt>
                                        </p:tgtEl>
                                        <p:attrNameLst>
                                          <p:attrName>style.visibility</p:attrName>
                                        </p:attrNameLst>
                                      </p:cBhvr>
                                      <p:to>
                                        <p:strVal val="visible"/>
                                      </p:to>
                                    </p:set>
                                    <p:animEffect transition="in" filter="box(out)">
                                      <p:cBhvr>
                                        <p:cTn id="17" dur="500"/>
                                        <p:tgtEl>
                                          <p:spTgt spid="17442">
                                            <p:txEl>
                                              <p:pRg st="2" end="2"/>
                                            </p:txEl>
                                          </p:spTgt>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17442">
                                            <p:txEl>
                                              <p:pRg st="3" end="3"/>
                                            </p:txEl>
                                          </p:spTgt>
                                        </p:tgtEl>
                                        <p:attrNameLst>
                                          <p:attrName>style.visibility</p:attrName>
                                        </p:attrNameLst>
                                      </p:cBhvr>
                                      <p:to>
                                        <p:strVal val="visible"/>
                                      </p:to>
                                    </p:set>
                                    <p:animEffect transition="in" filter="box(out)">
                                      <p:cBhvr>
                                        <p:cTn id="20" dur="500"/>
                                        <p:tgtEl>
                                          <p:spTgt spid="17442">
                                            <p:txEl>
                                              <p:pRg st="3" end="3"/>
                                            </p:txEl>
                                          </p:spTgt>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17442">
                                            <p:txEl>
                                              <p:pRg st="4" end="4"/>
                                            </p:txEl>
                                          </p:spTgt>
                                        </p:tgtEl>
                                        <p:attrNameLst>
                                          <p:attrName>style.visibility</p:attrName>
                                        </p:attrNameLst>
                                      </p:cBhvr>
                                      <p:to>
                                        <p:strVal val="visible"/>
                                      </p:to>
                                    </p:set>
                                    <p:animEffect transition="in" filter="box(out)">
                                      <p:cBhvr>
                                        <p:cTn id="23" dur="500"/>
                                        <p:tgtEl>
                                          <p:spTgt spid="174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tr-TR" dirty="0"/>
              <a:t>ISA (`is a’) </a:t>
            </a:r>
            <a:r>
              <a:rPr lang="tr-TR" altLang="tr-TR" dirty="0" smtClean="0"/>
              <a:t>Hierarchie (Contd)</a:t>
            </a:r>
            <a:endParaRPr lang="tr-TR" dirty="0"/>
          </a:p>
        </p:txBody>
      </p:sp>
      <p:sp>
        <p:nvSpPr>
          <p:cNvPr id="3" name="Text Placeholder 2"/>
          <p:cNvSpPr>
            <a:spLocks noGrp="1"/>
          </p:cNvSpPr>
          <p:nvPr>
            <p:ph type="body" sz="half" idx="1"/>
          </p:nvPr>
        </p:nvSpPr>
        <p:spPr>
          <a:xfrm>
            <a:off x="838200" y="1981200"/>
            <a:ext cx="7334200" cy="4076700"/>
          </a:xfrm>
        </p:spPr>
        <p:txBody>
          <a:bodyPr/>
          <a:lstStyle/>
          <a:p>
            <a:r>
              <a:rPr lang="tr-TR" b="1" dirty="0" smtClean="0">
                <a:solidFill>
                  <a:srgbClr val="FF0000"/>
                </a:solidFill>
              </a:rPr>
              <a:t>Bütünlük (Completeness)</a:t>
            </a:r>
          </a:p>
          <a:p>
            <a:pPr lvl="1"/>
            <a:r>
              <a:rPr lang="tr-TR" dirty="0" smtClean="0"/>
              <a:t>Üst sınıfta bulunan bir varlığın alt sınıfların en az birisinin de üyesi olup olmadığı</a:t>
            </a:r>
          </a:p>
          <a:p>
            <a:r>
              <a:rPr lang="tr-TR" b="1" dirty="0" smtClean="0">
                <a:solidFill>
                  <a:srgbClr val="FF0000"/>
                </a:solidFill>
              </a:rPr>
              <a:t>Toplam Bütünlük (Total Completeness)</a:t>
            </a:r>
          </a:p>
          <a:p>
            <a:pPr lvl="1"/>
            <a:r>
              <a:rPr lang="tr-TR" dirty="0" smtClean="0"/>
              <a:t>Üst sınıfta bulunan bir varlığın alt sınıflardan en az birisinin de elemanı olması</a:t>
            </a:r>
          </a:p>
          <a:p>
            <a:pPr lvl="1"/>
            <a:r>
              <a:rPr lang="tr-TR" dirty="0" smtClean="0"/>
              <a:t>Üst sınıf varlık persoel iken alt sınıf varlıklar işçi ve memur olması durumunda bir personel ya işçi ya da memur olmak zorundadır.</a:t>
            </a:r>
            <a:endParaRPr lang="tr-TR" dirty="0"/>
          </a:p>
        </p:txBody>
      </p:sp>
    </p:spTree>
    <p:extLst>
      <p:ext uri="{BB962C8B-B14F-4D97-AF65-F5344CB8AC3E}">
        <p14:creationId xmlns:p14="http://schemas.microsoft.com/office/powerpoint/2010/main" val="1091267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tr-TR" dirty="0"/>
              <a:t>ISA (`is a’) </a:t>
            </a:r>
            <a:r>
              <a:rPr lang="tr-TR" altLang="tr-TR" dirty="0" smtClean="0"/>
              <a:t>Hierarchie (Contd)</a:t>
            </a:r>
            <a:endParaRPr lang="tr-TR" dirty="0"/>
          </a:p>
        </p:txBody>
      </p:sp>
      <p:sp>
        <p:nvSpPr>
          <p:cNvPr id="3" name="Text Placeholder 2"/>
          <p:cNvSpPr>
            <a:spLocks noGrp="1"/>
          </p:cNvSpPr>
          <p:nvPr>
            <p:ph type="body" sz="half" idx="1"/>
          </p:nvPr>
        </p:nvSpPr>
        <p:spPr>
          <a:xfrm>
            <a:off x="467544" y="1196752"/>
            <a:ext cx="8496944" cy="5472608"/>
          </a:xfrm>
        </p:spPr>
        <p:txBody>
          <a:bodyPr/>
          <a:lstStyle/>
          <a:p>
            <a:r>
              <a:rPr lang="tr-TR" sz="2400" b="1" dirty="0" smtClean="0">
                <a:solidFill>
                  <a:srgbClr val="FF0000"/>
                </a:solidFill>
              </a:rPr>
              <a:t>Bütünlük (Completeness)</a:t>
            </a:r>
          </a:p>
          <a:p>
            <a:pPr lvl="1"/>
            <a:r>
              <a:rPr lang="tr-TR" sz="2000" dirty="0" smtClean="0"/>
              <a:t>Üst sınıfta bulunan bir varlığın alt sınıfların en az birisinin de üyesi olup olmadığı</a:t>
            </a:r>
          </a:p>
          <a:p>
            <a:r>
              <a:rPr lang="tr-TR" sz="2400" b="1" dirty="0" smtClean="0">
                <a:solidFill>
                  <a:srgbClr val="FF0000"/>
                </a:solidFill>
              </a:rPr>
              <a:t>Toplam Bütünlük (Total Completeness)</a:t>
            </a:r>
          </a:p>
          <a:p>
            <a:pPr lvl="1"/>
            <a:r>
              <a:rPr lang="tr-TR" sz="2000" dirty="0" smtClean="0"/>
              <a:t>Üst sınıfta bulunan bir varlığın alt sınıflardan en az birisinin de elemanı olması</a:t>
            </a:r>
          </a:p>
          <a:p>
            <a:pPr lvl="1"/>
            <a:r>
              <a:rPr lang="tr-TR" sz="2000" dirty="0" smtClean="0"/>
              <a:t>Üst sınıf varlık personel iken alt sınıf varlıklar işçi ve memur olması durumunda bir personel ya işçi ya da memur olmak zorundadır.</a:t>
            </a:r>
          </a:p>
          <a:p>
            <a:r>
              <a:rPr lang="tr-TR" sz="2400" b="1" dirty="0" smtClean="0">
                <a:solidFill>
                  <a:srgbClr val="FF0000"/>
                </a:solidFill>
              </a:rPr>
              <a:t>Parçalı Bütünlük (Partial Completeness</a:t>
            </a:r>
            <a:r>
              <a:rPr lang="tr-TR" sz="2400" b="1" dirty="0">
                <a:solidFill>
                  <a:srgbClr val="FF0000"/>
                </a:solidFill>
              </a:rPr>
              <a:t>)</a:t>
            </a:r>
          </a:p>
          <a:p>
            <a:pPr lvl="1"/>
            <a:r>
              <a:rPr lang="tr-TR" sz="2000" dirty="0"/>
              <a:t>Üst sınıfta bulunan bir varlığın </a:t>
            </a:r>
            <a:r>
              <a:rPr lang="tr-TR" sz="2000" dirty="0" smtClean="0"/>
              <a:t>alt sınıf elemanı olma zorunluğu yoksa</a:t>
            </a:r>
            <a:endParaRPr lang="tr-TR" sz="2000" dirty="0"/>
          </a:p>
          <a:p>
            <a:pPr lvl="1"/>
            <a:r>
              <a:rPr lang="tr-TR" sz="2000" dirty="0"/>
              <a:t>Üst sınıf varlık persoel iken alt sınıf varlıklar </a:t>
            </a:r>
            <a:r>
              <a:rPr lang="tr-TR" sz="2000" dirty="0" smtClean="0"/>
              <a:t>yönetici ve ustabaşı olması </a:t>
            </a:r>
            <a:r>
              <a:rPr lang="tr-TR" sz="2000" dirty="0"/>
              <a:t>durumunda </a:t>
            </a:r>
            <a:r>
              <a:rPr lang="tr-TR" sz="2000" dirty="0" smtClean="0"/>
              <a:t>bazı personelin yönetici, bazılarının ustabaşı ve kalanların normal personel olması durumu</a:t>
            </a:r>
            <a:endParaRPr lang="tr-TR" sz="2000" dirty="0"/>
          </a:p>
          <a:p>
            <a:pPr lvl="1"/>
            <a:endParaRPr lang="tr-TR" dirty="0"/>
          </a:p>
        </p:txBody>
      </p:sp>
    </p:spTree>
    <p:extLst>
      <p:ext uri="{BB962C8B-B14F-4D97-AF65-F5344CB8AC3E}">
        <p14:creationId xmlns:p14="http://schemas.microsoft.com/office/powerpoint/2010/main" val="1739311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tr-TR" dirty="0"/>
              <a:t>ISA (`is a’) Hierarchie (Contd)</a:t>
            </a:r>
            <a:endParaRPr lang="tr-TR" dirty="0"/>
          </a:p>
        </p:txBody>
      </p:sp>
      <p:sp>
        <p:nvSpPr>
          <p:cNvPr id="3" name="Text Placeholder 2"/>
          <p:cNvSpPr>
            <a:spLocks noGrp="1"/>
          </p:cNvSpPr>
          <p:nvPr>
            <p:ph type="body" sz="half" idx="1"/>
          </p:nvPr>
        </p:nvSpPr>
        <p:spPr>
          <a:xfrm>
            <a:off x="838200" y="1981200"/>
            <a:ext cx="3949824" cy="4076700"/>
          </a:xfrm>
        </p:spPr>
        <p:txBody>
          <a:bodyPr/>
          <a:lstStyle/>
          <a:p>
            <a:r>
              <a:rPr lang="tr-TR" sz="2000" b="1" dirty="0" smtClean="0">
                <a:solidFill>
                  <a:srgbClr val="FF0000"/>
                </a:solidFill>
              </a:rPr>
              <a:t>Ayrışma (Distjointness)</a:t>
            </a:r>
          </a:p>
          <a:p>
            <a:pPr lvl="1"/>
            <a:r>
              <a:rPr lang="tr-TR" sz="1800" dirty="0" smtClean="0"/>
              <a:t>Üst sınıfta bulunan bir varlığın alt sınıflardan kaç tanesinin elemanı olabileceği</a:t>
            </a:r>
          </a:p>
          <a:p>
            <a:r>
              <a:rPr lang="tr-TR" sz="2000" b="1" dirty="0" smtClean="0">
                <a:solidFill>
                  <a:srgbClr val="FF0000"/>
                </a:solidFill>
              </a:rPr>
              <a:t>Ayrışık (Disjoint) Dağılım</a:t>
            </a:r>
          </a:p>
          <a:p>
            <a:pPr lvl="1"/>
            <a:r>
              <a:rPr lang="tr-TR" sz="1800" dirty="0" smtClean="0"/>
              <a:t>Üst sınıfta bulunan bir varlık alt sınıflardan sadece birisinin elemanı</a:t>
            </a:r>
          </a:p>
          <a:p>
            <a:r>
              <a:rPr lang="tr-TR" sz="2000" b="1" dirty="0" smtClean="0">
                <a:solidFill>
                  <a:srgbClr val="FF0000"/>
                </a:solidFill>
              </a:rPr>
              <a:t>Örtüşük (Overlap) Dağılım </a:t>
            </a:r>
          </a:p>
          <a:p>
            <a:pPr lvl="1"/>
            <a:r>
              <a:rPr lang="tr-TR" sz="1800" dirty="0" smtClean="0"/>
              <a:t>Üst sınıf bir varlığın birden fazla alt sınıfın elemanı olması</a:t>
            </a:r>
            <a:endParaRPr lang="tr-TR" sz="1800" dirty="0"/>
          </a:p>
        </p:txBody>
      </p:sp>
      <p:sp>
        <p:nvSpPr>
          <p:cNvPr id="5" name="Rectangle 4"/>
          <p:cNvSpPr/>
          <p:nvPr/>
        </p:nvSpPr>
        <p:spPr bwMode="auto">
          <a:xfrm>
            <a:off x="6319624" y="1845968"/>
            <a:ext cx="720080" cy="288032"/>
          </a:xfrm>
          <a:prstGeom prst="rect">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6" name="Rectangle 5"/>
          <p:cNvSpPr/>
          <p:nvPr/>
        </p:nvSpPr>
        <p:spPr bwMode="auto">
          <a:xfrm>
            <a:off x="5284734" y="3084873"/>
            <a:ext cx="720080" cy="288032"/>
          </a:xfrm>
          <a:prstGeom prst="rect">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8" name="Rectangle 7"/>
          <p:cNvSpPr/>
          <p:nvPr/>
        </p:nvSpPr>
        <p:spPr bwMode="auto">
          <a:xfrm>
            <a:off x="7428624" y="2998056"/>
            <a:ext cx="720080" cy="288032"/>
          </a:xfrm>
          <a:prstGeom prst="rect">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9" name="Oval 8"/>
          <p:cNvSpPr/>
          <p:nvPr/>
        </p:nvSpPr>
        <p:spPr bwMode="auto">
          <a:xfrm>
            <a:off x="6482468" y="2479192"/>
            <a:ext cx="360040" cy="518864"/>
          </a:xfrm>
          <a:prstGeom prst="ellips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tr-TR" sz="2400" b="0" i="0" u="none" strike="noStrike" cap="none" normalizeH="0" baseline="0" dirty="0" smtClean="0">
                <a:ln>
                  <a:noFill/>
                </a:ln>
                <a:solidFill>
                  <a:schemeClr val="tx1"/>
                </a:solidFill>
                <a:effectLst/>
                <a:latin typeface="Times New Roman" pitchFamily="18" charset="0"/>
              </a:rPr>
              <a:t>d</a:t>
            </a:r>
          </a:p>
        </p:txBody>
      </p:sp>
      <p:cxnSp>
        <p:nvCxnSpPr>
          <p:cNvPr id="11" name="Straight Connector 10"/>
          <p:cNvCxnSpPr>
            <a:stCxn id="5" idx="2"/>
            <a:endCxn id="9" idx="0"/>
          </p:cNvCxnSpPr>
          <p:nvPr/>
        </p:nvCxnSpPr>
        <p:spPr bwMode="auto">
          <a:xfrm flipH="1">
            <a:off x="6662488" y="2134000"/>
            <a:ext cx="17176" cy="345192"/>
          </a:xfrm>
          <a:prstGeom prst="lin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a:stCxn id="9" idx="2"/>
            <a:endCxn id="6" idx="0"/>
          </p:cNvCxnSpPr>
          <p:nvPr/>
        </p:nvCxnSpPr>
        <p:spPr bwMode="auto">
          <a:xfrm flipH="1">
            <a:off x="5644774" y="2738624"/>
            <a:ext cx="837694" cy="346249"/>
          </a:xfrm>
          <a:prstGeom prst="lin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a:stCxn id="9" idx="6"/>
            <a:endCxn id="8" idx="0"/>
          </p:cNvCxnSpPr>
          <p:nvPr/>
        </p:nvCxnSpPr>
        <p:spPr bwMode="auto">
          <a:xfrm>
            <a:off x="6842508" y="2738624"/>
            <a:ext cx="946156" cy="259432"/>
          </a:xfrm>
          <a:prstGeom prst="lin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390390" y="1759151"/>
            <a:ext cx="561372" cy="461665"/>
          </a:xfrm>
          <a:prstGeom prst="rect">
            <a:avLst/>
          </a:prstGeom>
          <a:noFill/>
        </p:spPr>
        <p:txBody>
          <a:bodyPr wrap="none" rtlCol="0">
            <a:spAutoFit/>
          </a:bodyPr>
          <a:lstStyle/>
          <a:p>
            <a:r>
              <a:rPr lang="tr-TR" dirty="0" smtClean="0"/>
              <a:t>V1</a:t>
            </a:r>
            <a:endParaRPr lang="tr-TR" dirty="0"/>
          </a:p>
        </p:txBody>
      </p:sp>
      <p:sp>
        <p:nvSpPr>
          <p:cNvPr id="26" name="TextBox 25"/>
          <p:cNvSpPr txBox="1"/>
          <p:nvPr/>
        </p:nvSpPr>
        <p:spPr>
          <a:xfrm>
            <a:off x="5394610" y="3002012"/>
            <a:ext cx="561372" cy="461665"/>
          </a:xfrm>
          <a:prstGeom prst="rect">
            <a:avLst/>
          </a:prstGeom>
          <a:noFill/>
        </p:spPr>
        <p:txBody>
          <a:bodyPr wrap="none" rtlCol="0">
            <a:spAutoFit/>
          </a:bodyPr>
          <a:lstStyle/>
          <a:p>
            <a:r>
              <a:rPr lang="tr-TR" dirty="0" smtClean="0"/>
              <a:t>V2</a:t>
            </a:r>
            <a:endParaRPr lang="tr-TR" dirty="0"/>
          </a:p>
        </p:txBody>
      </p:sp>
      <p:sp>
        <p:nvSpPr>
          <p:cNvPr id="27" name="TextBox 26"/>
          <p:cNvSpPr txBox="1"/>
          <p:nvPr/>
        </p:nvSpPr>
        <p:spPr>
          <a:xfrm>
            <a:off x="7507978" y="2911748"/>
            <a:ext cx="561372" cy="461665"/>
          </a:xfrm>
          <a:prstGeom prst="rect">
            <a:avLst/>
          </a:prstGeom>
          <a:noFill/>
        </p:spPr>
        <p:txBody>
          <a:bodyPr wrap="none" rtlCol="0">
            <a:spAutoFit/>
          </a:bodyPr>
          <a:lstStyle/>
          <a:p>
            <a:r>
              <a:rPr lang="tr-TR" dirty="0" smtClean="0"/>
              <a:t>V3</a:t>
            </a:r>
            <a:endParaRPr lang="tr-TR" dirty="0"/>
          </a:p>
        </p:txBody>
      </p:sp>
      <p:sp>
        <p:nvSpPr>
          <p:cNvPr id="48" name="Rectangle 47"/>
          <p:cNvSpPr/>
          <p:nvPr/>
        </p:nvSpPr>
        <p:spPr bwMode="auto">
          <a:xfrm>
            <a:off x="6142975" y="3755507"/>
            <a:ext cx="1172611" cy="288032"/>
          </a:xfrm>
          <a:prstGeom prst="rect">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49" name="Rectangle 48"/>
          <p:cNvSpPr/>
          <p:nvPr/>
        </p:nvSpPr>
        <p:spPr bwMode="auto">
          <a:xfrm>
            <a:off x="5364088" y="4994412"/>
            <a:ext cx="720080" cy="288032"/>
          </a:xfrm>
          <a:prstGeom prst="rect">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50" name="Rectangle 49"/>
          <p:cNvSpPr/>
          <p:nvPr/>
        </p:nvSpPr>
        <p:spPr bwMode="auto">
          <a:xfrm>
            <a:off x="7507978" y="4907595"/>
            <a:ext cx="720080" cy="288032"/>
          </a:xfrm>
          <a:prstGeom prst="rect">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51" name="Oval 50"/>
          <p:cNvSpPr/>
          <p:nvPr/>
        </p:nvSpPr>
        <p:spPr bwMode="auto">
          <a:xfrm>
            <a:off x="6561822" y="4388731"/>
            <a:ext cx="360040" cy="518864"/>
          </a:xfrm>
          <a:prstGeom prst="ellips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tr-TR" sz="2400" b="0" i="0" u="none" strike="noStrike" cap="none" normalizeH="0" baseline="0" dirty="0" smtClean="0">
                <a:ln>
                  <a:noFill/>
                </a:ln>
                <a:solidFill>
                  <a:schemeClr val="tx1"/>
                </a:solidFill>
                <a:effectLst/>
                <a:latin typeface="Times New Roman" pitchFamily="18" charset="0"/>
              </a:rPr>
              <a:t>o</a:t>
            </a:r>
          </a:p>
        </p:txBody>
      </p:sp>
      <p:cxnSp>
        <p:nvCxnSpPr>
          <p:cNvPr id="52" name="Straight Connector 51"/>
          <p:cNvCxnSpPr>
            <a:stCxn id="48" idx="2"/>
            <a:endCxn id="51" idx="0"/>
          </p:cNvCxnSpPr>
          <p:nvPr/>
        </p:nvCxnSpPr>
        <p:spPr bwMode="auto">
          <a:xfrm>
            <a:off x="6729281" y="4043539"/>
            <a:ext cx="12561" cy="345192"/>
          </a:xfrm>
          <a:prstGeom prst="lin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a:stCxn id="51" idx="2"/>
            <a:endCxn id="49" idx="0"/>
          </p:cNvCxnSpPr>
          <p:nvPr/>
        </p:nvCxnSpPr>
        <p:spPr bwMode="auto">
          <a:xfrm flipH="1">
            <a:off x="5724128" y="4648163"/>
            <a:ext cx="837694" cy="346249"/>
          </a:xfrm>
          <a:prstGeom prst="lin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51" idx="6"/>
            <a:endCxn id="50" idx="0"/>
          </p:cNvCxnSpPr>
          <p:nvPr/>
        </p:nvCxnSpPr>
        <p:spPr bwMode="auto">
          <a:xfrm>
            <a:off x="6921862" y="4648163"/>
            <a:ext cx="946156" cy="259432"/>
          </a:xfrm>
          <a:prstGeom prst="lin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Box 54"/>
          <p:cNvSpPr txBox="1"/>
          <p:nvPr/>
        </p:nvSpPr>
        <p:spPr>
          <a:xfrm>
            <a:off x="6469744" y="3668690"/>
            <a:ext cx="561372" cy="461665"/>
          </a:xfrm>
          <a:prstGeom prst="rect">
            <a:avLst/>
          </a:prstGeom>
          <a:noFill/>
        </p:spPr>
        <p:txBody>
          <a:bodyPr wrap="none" rtlCol="0">
            <a:spAutoFit/>
          </a:bodyPr>
          <a:lstStyle/>
          <a:p>
            <a:r>
              <a:rPr lang="tr-TR" dirty="0" smtClean="0"/>
              <a:t>V1</a:t>
            </a:r>
            <a:endParaRPr lang="tr-TR" dirty="0"/>
          </a:p>
        </p:txBody>
      </p:sp>
      <p:sp>
        <p:nvSpPr>
          <p:cNvPr id="56" name="TextBox 55"/>
          <p:cNvSpPr txBox="1"/>
          <p:nvPr/>
        </p:nvSpPr>
        <p:spPr>
          <a:xfrm>
            <a:off x="5473964" y="4911551"/>
            <a:ext cx="561372" cy="461665"/>
          </a:xfrm>
          <a:prstGeom prst="rect">
            <a:avLst/>
          </a:prstGeom>
          <a:noFill/>
        </p:spPr>
        <p:txBody>
          <a:bodyPr wrap="none" rtlCol="0">
            <a:spAutoFit/>
          </a:bodyPr>
          <a:lstStyle/>
          <a:p>
            <a:r>
              <a:rPr lang="tr-TR" dirty="0" smtClean="0"/>
              <a:t>V2</a:t>
            </a:r>
            <a:endParaRPr lang="tr-TR" dirty="0"/>
          </a:p>
        </p:txBody>
      </p:sp>
      <p:sp>
        <p:nvSpPr>
          <p:cNvPr id="57" name="TextBox 56"/>
          <p:cNvSpPr txBox="1"/>
          <p:nvPr/>
        </p:nvSpPr>
        <p:spPr>
          <a:xfrm>
            <a:off x="7587332" y="4821287"/>
            <a:ext cx="561372" cy="461665"/>
          </a:xfrm>
          <a:prstGeom prst="rect">
            <a:avLst/>
          </a:prstGeom>
          <a:noFill/>
        </p:spPr>
        <p:txBody>
          <a:bodyPr wrap="none" rtlCol="0">
            <a:spAutoFit/>
          </a:bodyPr>
          <a:lstStyle/>
          <a:p>
            <a:r>
              <a:rPr lang="tr-TR" dirty="0" smtClean="0"/>
              <a:t>V3</a:t>
            </a:r>
            <a:endParaRPr lang="tr-TR" dirty="0"/>
          </a:p>
        </p:txBody>
      </p:sp>
      <p:cxnSp>
        <p:nvCxnSpPr>
          <p:cNvPr id="61" name="Straight Connector 60"/>
          <p:cNvCxnSpPr>
            <a:endCxn id="51" idx="1"/>
          </p:cNvCxnSpPr>
          <p:nvPr/>
        </p:nvCxnSpPr>
        <p:spPr bwMode="auto">
          <a:xfrm>
            <a:off x="6561822" y="4043539"/>
            <a:ext cx="52727" cy="421178"/>
          </a:xfrm>
          <a:prstGeom prst="lin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5385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945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9460" name="Rectangle 4"/>
          <p:cNvSpPr>
            <a:spLocks noGrp="1" noChangeArrowheads="1"/>
          </p:cNvSpPr>
          <p:nvPr>
            <p:ph type="title"/>
          </p:nvPr>
        </p:nvSpPr>
        <p:spPr>
          <a:xfrm>
            <a:off x="533400" y="419100"/>
            <a:ext cx="7772400" cy="1104900"/>
          </a:xfrm>
          <a:noFill/>
          <a:ln/>
        </p:spPr>
        <p:txBody>
          <a:bodyPr/>
          <a:lstStyle/>
          <a:p>
            <a:r>
              <a:rPr lang="tr-TR" altLang="tr-TR"/>
              <a:t>Aggregation</a:t>
            </a:r>
          </a:p>
        </p:txBody>
      </p:sp>
      <p:sp>
        <p:nvSpPr>
          <p:cNvPr id="19461" name="Rectangle 5"/>
          <p:cNvSpPr>
            <a:spLocks noGrp="1" noChangeArrowheads="1"/>
          </p:cNvSpPr>
          <p:nvPr>
            <p:ph type="body" sz="half" idx="1"/>
          </p:nvPr>
        </p:nvSpPr>
        <p:spPr>
          <a:xfrm>
            <a:off x="0" y="1447800"/>
            <a:ext cx="3352800" cy="5105400"/>
          </a:xfrm>
          <a:noFill/>
          <a:ln/>
        </p:spPr>
        <p:txBody>
          <a:bodyPr/>
          <a:lstStyle/>
          <a:p>
            <a:r>
              <a:rPr lang="tr-TR" altLang="tr-TR" sz="2400"/>
              <a:t>Used when we have to model a relationship involving (entitity sets and) a </a:t>
            </a:r>
            <a:r>
              <a:rPr lang="tr-TR" altLang="tr-TR" sz="2400" i="1"/>
              <a:t>relationship set</a:t>
            </a:r>
            <a:r>
              <a:rPr lang="tr-TR" altLang="tr-TR" sz="2400"/>
              <a:t>.</a:t>
            </a:r>
          </a:p>
          <a:p>
            <a:pPr lvl="1">
              <a:buSzPct val="75000"/>
            </a:pPr>
            <a:r>
              <a:rPr lang="tr-TR" altLang="tr-TR" sz="2000" i="1" u="sng">
                <a:solidFill>
                  <a:schemeClr val="accent2"/>
                </a:solidFill>
              </a:rPr>
              <a:t>Aggregation</a:t>
            </a:r>
            <a:r>
              <a:rPr lang="tr-TR" altLang="tr-TR" sz="2000"/>
              <a:t> allows us to treat a relationship set (‘sponsors’) as an entity set   for purposes of participation in (other) relationships.</a:t>
            </a:r>
          </a:p>
        </p:txBody>
      </p:sp>
      <p:sp>
        <p:nvSpPr>
          <p:cNvPr id="19462" name="Rectangle 6"/>
          <p:cNvSpPr>
            <a:spLocks noChangeArrowheads="1"/>
          </p:cNvSpPr>
          <p:nvPr/>
        </p:nvSpPr>
        <p:spPr bwMode="auto">
          <a:xfrm>
            <a:off x="3484563" y="4627563"/>
            <a:ext cx="541020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buSzPct val="100000"/>
              <a:buFont typeface="Monotype Sorts" charset="0"/>
              <a:buChar char="*"/>
            </a:pPr>
            <a:r>
              <a:rPr lang="tr-TR" altLang="tr-TR" i="1">
                <a:latin typeface="Book Antiqua" pitchFamily="18" charset="0"/>
              </a:rPr>
              <a:t> </a:t>
            </a:r>
            <a:r>
              <a:rPr lang="tr-TR" altLang="tr-TR" i="1">
                <a:solidFill>
                  <a:schemeClr val="accent2"/>
                </a:solidFill>
                <a:latin typeface="Book Antiqua" pitchFamily="18" charset="0"/>
              </a:rPr>
              <a:t>Aggregation vs. ternary relationship</a:t>
            </a:r>
            <a:r>
              <a:rPr lang="tr-TR" altLang="tr-TR">
                <a:solidFill>
                  <a:schemeClr val="accent2"/>
                </a:solidFill>
                <a:latin typeface="Book Antiqua" pitchFamily="18" charset="0"/>
              </a:rPr>
              <a:t>:  </a:t>
            </a:r>
            <a:endParaRPr lang="tr-TR" altLang="tr-TR">
              <a:latin typeface="Book Antiqua" pitchFamily="18" charset="0"/>
            </a:endParaRPr>
          </a:p>
          <a:p>
            <a:pPr>
              <a:buSzPct val="75000"/>
              <a:buFont typeface="Monotype Sorts" charset="0"/>
              <a:buChar char="v"/>
            </a:pPr>
            <a:r>
              <a:rPr lang="tr-TR" altLang="tr-TR">
                <a:latin typeface="Book Antiqua" pitchFamily="18" charset="0"/>
              </a:rPr>
              <a:t> Monitors is a distinct relationship, </a:t>
            </a:r>
          </a:p>
          <a:p>
            <a:r>
              <a:rPr lang="tr-TR" altLang="tr-TR">
                <a:latin typeface="Book Antiqua" pitchFamily="18" charset="0"/>
              </a:rPr>
              <a:t>with a descriptive attribute.</a:t>
            </a:r>
          </a:p>
          <a:p>
            <a:pPr>
              <a:buSzPct val="75000"/>
              <a:buFont typeface="Monotype Sorts" charset="0"/>
              <a:buChar char="v"/>
            </a:pPr>
            <a:r>
              <a:rPr lang="tr-TR" altLang="tr-TR">
                <a:latin typeface="Book Antiqua" pitchFamily="18" charset="0"/>
              </a:rPr>
              <a:t>  Also, can say that each sponsorship </a:t>
            </a:r>
          </a:p>
          <a:p>
            <a:r>
              <a:rPr lang="tr-TR" altLang="tr-TR">
                <a:latin typeface="Book Antiqua" pitchFamily="18" charset="0"/>
              </a:rPr>
              <a:t>is monitored by at most one employee.</a:t>
            </a:r>
          </a:p>
        </p:txBody>
      </p:sp>
      <p:sp>
        <p:nvSpPr>
          <p:cNvPr id="19463" name="Freeform 7"/>
          <p:cNvSpPr>
            <a:spLocks/>
          </p:cNvSpPr>
          <p:nvPr/>
        </p:nvSpPr>
        <p:spPr bwMode="auto">
          <a:xfrm>
            <a:off x="6518275" y="3297238"/>
            <a:ext cx="896938" cy="38100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64" name="Freeform 8"/>
          <p:cNvSpPr>
            <a:spLocks/>
          </p:cNvSpPr>
          <p:nvPr/>
        </p:nvSpPr>
        <p:spPr bwMode="auto">
          <a:xfrm>
            <a:off x="8164513" y="3297238"/>
            <a:ext cx="896937" cy="381000"/>
          </a:xfrm>
          <a:custGeom>
            <a:avLst/>
            <a:gdLst>
              <a:gd name="T0" fmla="*/ 1 w 565"/>
              <a:gd name="T1" fmla="*/ 129 h 240"/>
              <a:gd name="T2" fmla="*/ 9 w 565"/>
              <a:gd name="T3" fmla="*/ 150 h 240"/>
              <a:gd name="T4" fmla="*/ 27 w 565"/>
              <a:gd name="T5" fmla="*/ 170 h 240"/>
              <a:gd name="T6" fmla="*/ 51 w 565"/>
              <a:gd name="T7" fmla="*/ 188 h 240"/>
              <a:gd name="T8" fmla="*/ 83 w 565"/>
              <a:gd name="T9" fmla="*/ 204 h 240"/>
              <a:gd name="T10" fmla="*/ 120 w 565"/>
              <a:gd name="T11" fmla="*/ 217 h 240"/>
              <a:gd name="T12" fmla="*/ 163 w 565"/>
              <a:gd name="T13" fmla="*/ 227 h 240"/>
              <a:gd name="T14" fmla="*/ 209 w 565"/>
              <a:gd name="T15" fmla="*/ 235 h 240"/>
              <a:gd name="T16" fmla="*/ 257 w 565"/>
              <a:gd name="T17" fmla="*/ 239 h 240"/>
              <a:gd name="T18" fmla="*/ 306 w 565"/>
              <a:gd name="T19" fmla="*/ 239 h 240"/>
              <a:gd name="T20" fmla="*/ 355 w 565"/>
              <a:gd name="T21" fmla="*/ 235 h 240"/>
              <a:gd name="T22" fmla="*/ 401 w 565"/>
              <a:gd name="T23" fmla="*/ 227 h 240"/>
              <a:gd name="T24" fmla="*/ 443 w 565"/>
              <a:gd name="T25" fmla="*/ 217 h 240"/>
              <a:gd name="T26" fmla="*/ 481 w 565"/>
              <a:gd name="T27" fmla="*/ 204 h 240"/>
              <a:gd name="T28" fmla="*/ 513 w 565"/>
              <a:gd name="T29" fmla="*/ 188 h 240"/>
              <a:gd name="T30" fmla="*/ 537 w 565"/>
              <a:gd name="T31" fmla="*/ 169 h 240"/>
              <a:gd name="T32" fmla="*/ 554 w 565"/>
              <a:gd name="T33" fmla="*/ 150 h 240"/>
              <a:gd name="T34" fmla="*/ 563 w 565"/>
              <a:gd name="T35" fmla="*/ 129 h 240"/>
              <a:gd name="T36" fmla="*/ 563 w 565"/>
              <a:gd name="T37" fmla="*/ 108 h 240"/>
              <a:gd name="T38" fmla="*/ 554 w 565"/>
              <a:gd name="T39" fmla="*/ 88 h 240"/>
              <a:gd name="T40" fmla="*/ 537 w 565"/>
              <a:gd name="T41" fmla="*/ 68 h 240"/>
              <a:gd name="T42" fmla="*/ 513 w 565"/>
              <a:gd name="T43" fmla="*/ 50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8 h 240"/>
              <a:gd name="T68" fmla="*/ 9 w 565"/>
              <a:gd name="T69" fmla="*/ 88 h 240"/>
              <a:gd name="T70" fmla="*/ 1 w 565"/>
              <a:gd name="T71" fmla="*/ 10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65" name="Freeform 9"/>
          <p:cNvSpPr>
            <a:spLocks/>
          </p:cNvSpPr>
          <p:nvPr/>
        </p:nvSpPr>
        <p:spPr bwMode="auto">
          <a:xfrm>
            <a:off x="4198938" y="2924175"/>
            <a:ext cx="1169987" cy="366713"/>
          </a:xfrm>
          <a:custGeom>
            <a:avLst/>
            <a:gdLst>
              <a:gd name="T0" fmla="*/ 736 w 737"/>
              <a:gd name="T1" fmla="*/ 105 h 231"/>
              <a:gd name="T2" fmla="*/ 724 w 737"/>
              <a:gd name="T3" fmla="*/ 85 h 231"/>
              <a:gd name="T4" fmla="*/ 702 w 737"/>
              <a:gd name="T5" fmla="*/ 67 h 231"/>
              <a:gd name="T6" fmla="*/ 670 w 737"/>
              <a:gd name="T7" fmla="*/ 48 h 231"/>
              <a:gd name="T8" fmla="*/ 628 w 737"/>
              <a:gd name="T9" fmla="*/ 33 h 231"/>
              <a:gd name="T10" fmla="*/ 579 w 737"/>
              <a:gd name="T11" fmla="*/ 21 h 231"/>
              <a:gd name="T12" fmla="*/ 524 w 737"/>
              <a:gd name="T13" fmla="*/ 10 h 231"/>
              <a:gd name="T14" fmla="*/ 464 w 737"/>
              <a:gd name="T15" fmla="*/ 3 h 231"/>
              <a:gd name="T16" fmla="*/ 400 w 737"/>
              <a:gd name="T17" fmla="*/ 0 h 231"/>
              <a:gd name="T18" fmla="*/ 336 w 737"/>
              <a:gd name="T19" fmla="*/ 0 h 231"/>
              <a:gd name="T20" fmla="*/ 274 w 737"/>
              <a:gd name="T21" fmla="*/ 3 h 231"/>
              <a:gd name="T22" fmla="*/ 214 w 737"/>
              <a:gd name="T23" fmla="*/ 10 h 231"/>
              <a:gd name="T24" fmla="*/ 157 w 737"/>
              <a:gd name="T25" fmla="*/ 21 h 231"/>
              <a:gd name="T26" fmla="*/ 108 w 737"/>
              <a:gd name="T27" fmla="*/ 33 h 231"/>
              <a:gd name="T28" fmla="*/ 66 w 737"/>
              <a:gd name="T29" fmla="*/ 48 h 231"/>
              <a:gd name="T30" fmla="*/ 35 w 737"/>
              <a:gd name="T31" fmla="*/ 67 h 231"/>
              <a:gd name="T32" fmla="*/ 13 w 737"/>
              <a:gd name="T33" fmla="*/ 85 h 231"/>
              <a:gd name="T34" fmla="*/ 1 w 737"/>
              <a:gd name="T35" fmla="*/ 105 h 231"/>
              <a:gd name="T36" fmla="*/ 1 w 737"/>
              <a:gd name="T37" fmla="*/ 125 h 231"/>
              <a:gd name="T38" fmla="*/ 13 w 737"/>
              <a:gd name="T39" fmla="*/ 144 h 231"/>
              <a:gd name="T40" fmla="*/ 35 w 737"/>
              <a:gd name="T41" fmla="*/ 163 h 231"/>
              <a:gd name="T42" fmla="*/ 66 w 737"/>
              <a:gd name="T43" fmla="*/ 181 h 231"/>
              <a:gd name="T44" fmla="*/ 108 w 737"/>
              <a:gd name="T45" fmla="*/ 196 h 231"/>
              <a:gd name="T46" fmla="*/ 157 w 737"/>
              <a:gd name="T47" fmla="*/ 208 h 231"/>
              <a:gd name="T48" fmla="*/ 214 w 737"/>
              <a:gd name="T49" fmla="*/ 219 h 231"/>
              <a:gd name="T50" fmla="*/ 274 w 737"/>
              <a:gd name="T51" fmla="*/ 226 h 231"/>
              <a:gd name="T52" fmla="*/ 336 w 737"/>
              <a:gd name="T53" fmla="*/ 229 h 231"/>
              <a:gd name="T54" fmla="*/ 400 w 737"/>
              <a:gd name="T55" fmla="*/ 229 h 231"/>
              <a:gd name="T56" fmla="*/ 464 w 737"/>
              <a:gd name="T57" fmla="*/ 226 h 231"/>
              <a:gd name="T58" fmla="*/ 524 w 737"/>
              <a:gd name="T59" fmla="*/ 219 h 231"/>
              <a:gd name="T60" fmla="*/ 579 w 737"/>
              <a:gd name="T61" fmla="*/ 208 h 231"/>
              <a:gd name="T62" fmla="*/ 628 w 737"/>
              <a:gd name="T63" fmla="*/ 196 h 231"/>
              <a:gd name="T64" fmla="*/ 670 w 737"/>
              <a:gd name="T65" fmla="*/ 181 h 231"/>
              <a:gd name="T66" fmla="*/ 702 w 737"/>
              <a:gd name="T67" fmla="*/ 163 h 231"/>
              <a:gd name="T68" fmla="*/ 724 w 737"/>
              <a:gd name="T69" fmla="*/ 144 h 231"/>
              <a:gd name="T70" fmla="*/ 736 w 737"/>
              <a:gd name="T71" fmla="*/ 12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66" name="Freeform 10"/>
          <p:cNvSpPr>
            <a:spLocks/>
          </p:cNvSpPr>
          <p:nvPr/>
        </p:nvSpPr>
        <p:spPr bwMode="auto">
          <a:xfrm>
            <a:off x="3386138" y="3297238"/>
            <a:ext cx="896937" cy="38100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29 h 240"/>
              <a:gd name="T38" fmla="*/ 9 w 565"/>
              <a:gd name="T39" fmla="*/ 150 h 240"/>
              <a:gd name="T40" fmla="*/ 27 w 565"/>
              <a:gd name="T41" fmla="*/ 170 h 240"/>
              <a:gd name="T42" fmla="*/ 51 w 565"/>
              <a:gd name="T43" fmla="*/ 188 h 240"/>
              <a:gd name="T44" fmla="*/ 83 w 565"/>
              <a:gd name="T45" fmla="*/ 204 h 240"/>
              <a:gd name="T46" fmla="*/ 120 w 565"/>
              <a:gd name="T47" fmla="*/ 217 h 240"/>
              <a:gd name="T48" fmla="*/ 163 w 565"/>
              <a:gd name="T49" fmla="*/ 227 h 240"/>
              <a:gd name="T50" fmla="*/ 209 w 565"/>
              <a:gd name="T51" fmla="*/ 235 h 240"/>
              <a:gd name="T52" fmla="*/ 258 w 565"/>
              <a:gd name="T53" fmla="*/ 239 h 240"/>
              <a:gd name="T54" fmla="*/ 306 w 565"/>
              <a:gd name="T55" fmla="*/ 239 h 240"/>
              <a:gd name="T56" fmla="*/ 355 w 565"/>
              <a:gd name="T57" fmla="*/ 235 h 240"/>
              <a:gd name="T58" fmla="*/ 401 w 565"/>
              <a:gd name="T59" fmla="*/ 227 h 240"/>
              <a:gd name="T60" fmla="*/ 444 w 565"/>
              <a:gd name="T61" fmla="*/ 217 h 240"/>
              <a:gd name="T62" fmla="*/ 481 w 565"/>
              <a:gd name="T63" fmla="*/ 204 h 240"/>
              <a:gd name="T64" fmla="*/ 513 w 565"/>
              <a:gd name="T65" fmla="*/ 188 h 240"/>
              <a:gd name="T66" fmla="*/ 538 w 565"/>
              <a:gd name="T67" fmla="*/ 170 h 240"/>
              <a:gd name="T68" fmla="*/ 555 w 565"/>
              <a:gd name="T69" fmla="*/ 150 h 240"/>
              <a:gd name="T70" fmla="*/ 563 w 565"/>
              <a:gd name="T71" fmla="*/ 12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67" name="Freeform 11"/>
          <p:cNvSpPr>
            <a:spLocks/>
          </p:cNvSpPr>
          <p:nvPr/>
        </p:nvSpPr>
        <p:spPr bwMode="auto">
          <a:xfrm>
            <a:off x="5030788" y="3297238"/>
            <a:ext cx="1133475" cy="381000"/>
          </a:xfrm>
          <a:custGeom>
            <a:avLst/>
            <a:gdLst>
              <a:gd name="T0" fmla="*/ 2 w 714"/>
              <a:gd name="T1" fmla="*/ 129 h 240"/>
              <a:gd name="T2" fmla="*/ 12 w 714"/>
              <a:gd name="T3" fmla="*/ 150 h 240"/>
              <a:gd name="T4" fmla="*/ 34 w 714"/>
              <a:gd name="T5" fmla="*/ 170 h 240"/>
              <a:gd name="T6" fmla="*/ 64 w 714"/>
              <a:gd name="T7" fmla="*/ 188 h 240"/>
              <a:gd name="T8" fmla="*/ 104 w 714"/>
              <a:gd name="T9" fmla="*/ 204 h 240"/>
              <a:gd name="T10" fmla="*/ 152 w 714"/>
              <a:gd name="T11" fmla="*/ 217 h 240"/>
              <a:gd name="T12" fmla="*/ 206 w 714"/>
              <a:gd name="T13" fmla="*/ 227 h 240"/>
              <a:gd name="T14" fmla="*/ 265 w 714"/>
              <a:gd name="T15" fmla="*/ 235 h 240"/>
              <a:gd name="T16" fmla="*/ 326 w 714"/>
              <a:gd name="T17" fmla="*/ 239 h 240"/>
              <a:gd name="T18" fmla="*/ 388 w 714"/>
              <a:gd name="T19" fmla="*/ 239 h 240"/>
              <a:gd name="T20" fmla="*/ 450 w 714"/>
              <a:gd name="T21" fmla="*/ 235 h 240"/>
              <a:gd name="T22" fmla="*/ 508 w 714"/>
              <a:gd name="T23" fmla="*/ 227 h 240"/>
              <a:gd name="T24" fmla="*/ 561 w 714"/>
              <a:gd name="T25" fmla="*/ 217 h 240"/>
              <a:gd name="T26" fmla="*/ 609 w 714"/>
              <a:gd name="T27" fmla="*/ 204 h 240"/>
              <a:gd name="T28" fmla="*/ 648 w 714"/>
              <a:gd name="T29" fmla="*/ 188 h 240"/>
              <a:gd name="T30" fmla="*/ 680 w 714"/>
              <a:gd name="T31" fmla="*/ 169 h 240"/>
              <a:gd name="T32" fmla="*/ 701 w 714"/>
              <a:gd name="T33" fmla="*/ 150 h 240"/>
              <a:gd name="T34" fmla="*/ 711 w 714"/>
              <a:gd name="T35" fmla="*/ 129 h 240"/>
              <a:gd name="T36" fmla="*/ 711 w 714"/>
              <a:gd name="T37" fmla="*/ 108 h 240"/>
              <a:gd name="T38" fmla="*/ 701 w 714"/>
              <a:gd name="T39" fmla="*/ 88 h 240"/>
              <a:gd name="T40" fmla="*/ 680 w 714"/>
              <a:gd name="T41" fmla="*/ 68 h 240"/>
              <a:gd name="T42" fmla="*/ 648 w 714"/>
              <a:gd name="T43" fmla="*/ 50 h 240"/>
              <a:gd name="T44" fmla="*/ 609 w 714"/>
              <a:gd name="T45" fmla="*/ 35 h 240"/>
              <a:gd name="T46" fmla="*/ 561 w 714"/>
              <a:gd name="T47" fmla="*/ 21 h 240"/>
              <a:gd name="T48" fmla="*/ 508 w 714"/>
              <a:gd name="T49" fmla="*/ 11 h 240"/>
              <a:gd name="T50" fmla="*/ 448 w 714"/>
              <a:gd name="T51" fmla="*/ 4 h 240"/>
              <a:gd name="T52" fmla="*/ 388 w 714"/>
              <a:gd name="T53" fmla="*/ 0 h 240"/>
              <a:gd name="T54" fmla="*/ 326 w 714"/>
              <a:gd name="T55" fmla="*/ 0 h 240"/>
              <a:gd name="T56" fmla="*/ 264 w 714"/>
              <a:gd name="T57" fmla="*/ 4 h 240"/>
              <a:gd name="T58" fmla="*/ 206 w 714"/>
              <a:gd name="T59" fmla="*/ 11 h 240"/>
              <a:gd name="T60" fmla="*/ 152 w 714"/>
              <a:gd name="T61" fmla="*/ 21 h 240"/>
              <a:gd name="T62" fmla="*/ 104 w 714"/>
              <a:gd name="T63" fmla="*/ 35 h 240"/>
              <a:gd name="T64" fmla="*/ 64 w 714"/>
              <a:gd name="T65" fmla="*/ 51 h 240"/>
              <a:gd name="T66" fmla="*/ 34 w 714"/>
              <a:gd name="T67" fmla="*/ 68 h 240"/>
              <a:gd name="T68" fmla="*/ 12 w 714"/>
              <a:gd name="T69" fmla="*/ 88 h 240"/>
              <a:gd name="T70" fmla="*/ 2 w 714"/>
              <a:gd name="T71" fmla="*/ 10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68" name="Freeform 12"/>
          <p:cNvSpPr>
            <a:spLocks/>
          </p:cNvSpPr>
          <p:nvPr/>
        </p:nvSpPr>
        <p:spPr bwMode="auto">
          <a:xfrm>
            <a:off x="7324725" y="3016250"/>
            <a:ext cx="896938" cy="382588"/>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1 h 241"/>
              <a:gd name="T14" fmla="*/ 355 w 565"/>
              <a:gd name="T15" fmla="*/ 4 h 241"/>
              <a:gd name="T16" fmla="*/ 307 w 565"/>
              <a:gd name="T17" fmla="*/ 1 h 241"/>
              <a:gd name="T18" fmla="*/ 257 w 565"/>
              <a:gd name="T19" fmla="*/ 1 h 241"/>
              <a:gd name="T20" fmla="*/ 209 w 565"/>
              <a:gd name="T21" fmla="*/ 4 h 241"/>
              <a:gd name="T22" fmla="*/ 163 w 565"/>
              <a:gd name="T23" fmla="*/ 11 h 241"/>
              <a:gd name="T24" fmla="*/ 120 w 565"/>
              <a:gd name="T25" fmla="*/ 22 h 241"/>
              <a:gd name="T26" fmla="*/ 83 w 565"/>
              <a:gd name="T27" fmla="*/ 35 h 241"/>
              <a:gd name="T28" fmla="*/ 51 w 565"/>
              <a:gd name="T29" fmla="*/ 51 h 241"/>
              <a:gd name="T30" fmla="*/ 26 w 565"/>
              <a:gd name="T31" fmla="*/ 70 h 241"/>
              <a:gd name="T32" fmla="*/ 10 w 565"/>
              <a:gd name="T33" fmla="*/ 89 h 241"/>
              <a:gd name="T34" fmla="*/ 1 w 565"/>
              <a:gd name="T35" fmla="*/ 110 h 241"/>
              <a:gd name="T36" fmla="*/ 1 w 565"/>
              <a:gd name="T37" fmla="*/ 131 h 241"/>
              <a:gd name="T38" fmla="*/ 10 w 565"/>
              <a:gd name="T39" fmla="*/ 151 h 241"/>
              <a:gd name="T40" fmla="*/ 26 w 565"/>
              <a:gd name="T41" fmla="*/ 171 h 241"/>
              <a:gd name="T42" fmla="*/ 51 w 565"/>
              <a:gd name="T43" fmla="*/ 189 h 241"/>
              <a:gd name="T44" fmla="*/ 83 w 565"/>
              <a:gd name="T45" fmla="*/ 205 h 241"/>
              <a:gd name="T46" fmla="*/ 120 w 565"/>
              <a:gd name="T47" fmla="*/ 218 h 241"/>
              <a:gd name="T48" fmla="*/ 163 w 565"/>
              <a:gd name="T49" fmla="*/ 229 h 241"/>
              <a:gd name="T50" fmla="*/ 209 w 565"/>
              <a:gd name="T51" fmla="*/ 236 h 241"/>
              <a:gd name="T52" fmla="*/ 257 w 565"/>
              <a:gd name="T53" fmla="*/ 239 h 241"/>
              <a:gd name="T54" fmla="*/ 307 w 565"/>
              <a:gd name="T55" fmla="*/ 239 h 241"/>
              <a:gd name="T56" fmla="*/ 355 w 565"/>
              <a:gd name="T57" fmla="*/ 236 h 241"/>
              <a:gd name="T58" fmla="*/ 401 w 565"/>
              <a:gd name="T59" fmla="*/ 229 h 241"/>
              <a:gd name="T60" fmla="*/ 444 w 565"/>
              <a:gd name="T61" fmla="*/ 218 h 241"/>
              <a:gd name="T62" fmla="*/ 482 w 565"/>
              <a:gd name="T63" fmla="*/ 205 h 241"/>
              <a:gd name="T64" fmla="*/ 513 w 565"/>
              <a:gd name="T65" fmla="*/ 189 h 241"/>
              <a:gd name="T66" fmla="*/ 538 w 565"/>
              <a:gd name="T67" fmla="*/ 171 h 241"/>
              <a:gd name="T68" fmla="*/ 554 w 565"/>
              <a:gd name="T69" fmla="*/ 151 h 241"/>
              <a:gd name="T70" fmla="*/ 563 w 565"/>
              <a:gd name="T71" fmla="*/ 13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69" name="Freeform 13"/>
          <p:cNvSpPr>
            <a:spLocks/>
          </p:cNvSpPr>
          <p:nvPr/>
        </p:nvSpPr>
        <p:spPr bwMode="auto">
          <a:xfrm>
            <a:off x="6910388" y="1887538"/>
            <a:ext cx="898525" cy="382587"/>
          </a:xfrm>
          <a:custGeom>
            <a:avLst/>
            <a:gdLst>
              <a:gd name="T0" fmla="*/ 563 w 566"/>
              <a:gd name="T1" fmla="*/ 109 h 241"/>
              <a:gd name="T2" fmla="*/ 555 w 566"/>
              <a:gd name="T3" fmla="*/ 89 h 241"/>
              <a:gd name="T4" fmla="*/ 538 w 566"/>
              <a:gd name="T5" fmla="*/ 69 h 241"/>
              <a:gd name="T6" fmla="*/ 513 w 566"/>
              <a:gd name="T7" fmla="*/ 51 h 241"/>
              <a:gd name="T8" fmla="*/ 482 w 566"/>
              <a:gd name="T9" fmla="*/ 35 h 241"/>
              <a:gd name="T10" fmla="*/ 444 w 566"/>
              <a:gd name="T11" fmla="*/ 22 h 241"/>
              <a:gd name="T12" fmla="*/ 401 w 566"/>
              <a:gd name="T13" fmla="*/ 12 h 241"/>
              <a:gd name="T14" fmla="*/ 355 w 566"/>
              <a:gd name="T15" fmla="*/ 4 h 241"/>
              <a:gd name="T16" fmla="*/ 307 w 566"/>
              <a:gd name="T17" fmla="*/ 1 h 241"/>
              <a:gd name="T18" fmla="*/ 258 w 566"/>
              <a:gd name="T19" fmla="*/ 1 h 241"/>
              <a:gd name="T20" fmla="*/ 209 w 566"/>
              <a:gd name="T21" fmla="*/ 4 h 241"/>
              <a:gd name="T22" fmla="*/ 163 w 566"/>
              <a:gd name="T23" fmla="*/ 12 h 241"/>
              <a:gd name="T24" fmla="*/ 120 w 566"/>
              <a:gd name="T25" fmla="*/ 22 h 241"/>
              <a:gd name="T26" fmla="*/ 83 w 566"/>
              <a:gd name="T27" fmla="*/ 35 h 241"/>
              <a:gd name="T28" fmla="*/ 51 w 566"/>
              <a:gd name="T29" fmla="*/ 51 h 241"/>
              <a:gd name="T30" fmla="*/ 27 w 566"/>
              <a:gd name="T31" fmla="*/ 69 h 241"/>
              <a:gd name="T32" fmla="*/ 10 w 566"/>
              <a:gd name="T33" fmla="*/ 89 h 241"/>
              <a:gd name="T34" fmla="*/ 2 w 566"/>
              <a:gd name="T35" fmla="*/ 109 h 241"/>
              <a:gd name="T36" fmla="*/ 2 w 566"/>
              <a:gd name="T37" fmla="*/ 130 h 241"/>
              <a:gd name="T38" fmla="*/ 10 w 566"/>
              <a:gd name="T39" fmla="*/ 151 h 241"/>
              <a:gd name="T40" fmla="*/ 27 w 566"/>
              <a:gd name="T41" fmla="*/ 170 h 241"/>
              <a:gd name="T42" fmla="*/ 51 w 566"/>
              <a:gd name="T43" fmla="*/ 188 h 241"/>
              <a:gd name="T44" fmla="*/ 83 w 566"/>
              <a:gd name="T45" fmla="*/ 205 h 241"/>
              <a:gd name="T46" fmla="*/ 120 w 566"/>
              <a:gd name="T47" fmla="*/ 218 h 241"/>
              <a:gd name="T48" fmla="*/ 163 w 566"/>
              <a:gd name="T49" fmla="*/ 228 h 241"/>
              <a:gd name="T50" fmla="*/ 209 w 566"/>
              <a:gd name="T51" fmla="*/ 236 h 241"/>
              <a:gd name="T52" fmla="*/ 258 w 566"/>
              <a:gd name="T53" fmla="*/ 239 h 241"/>
              <a:gd name="T54" fmla="*/ 307 w 566"/>
              <a:gd name="T55" fmla="*/ 239 h 241"/>
              <a:gd name="T56" fmla="*/ 355 w 566"/>
              <a:gd name="T57" fmla="*/ 236 h 241"/>
              <a:gd name="T58" fmla="*/ 401 w 566"/>
              <a:gd name="T59" fmla="*/ 228 h 241"/>
              <a:gd name="T60" fmla="*/ 444 w 566"/>
              <a:gd name="T61" fmla="*/ 218 h 241"/>
              <a:gd name="T62" fmla="*/ 482 w 566"/>
              <a:gd name="T63" fmla="*/ 205 h 241"/>
              <a:gd name="T64" fmla="*/ 513 w 566"/>
              <a:gd name="T65" fmla="*/ 188 h 241"/>
              <a:gd name="T66" fmla="*/ 538 w 566"/>
              <a:gd name="T67" fmla="*/ 170 h 241"/>
              <a:gd name="T68" fmla="*/ 555 w 566"/>
              <a:gd name="T69" fmla="*/ 151 h 241"/>
              <a:gd name="T70" fmla="*/ 563 w 566"/>
              <a:gd name="T71" fmla="*/ 13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70" name="Freeform 14"/>
          <p:cNvSpPr>
            <a:spLocks/>
          </p:cNvSpPr>
          <p:nvPr/>
        </p:nvSpPr>
        <p:spPr bwMode="auto">
          <a:xfrm>
            <a:off x="7324725" y="3911600"/>
            <a:ext cx="1355725" cy="387350"/>
          </a:xfrm>
          <a:custGeom>
            <a:avLst/>
            <a:gdLst>
              <a:gd name="T0" fmla="*/ 853 w 854"/>
              <a:gd name="T1" fmla="*/ 243 h 244"/>
              <a:gd name="T2" fmla="*/ 853 w 854"/>
              <a:gd name="T3" fmla="*/ 0 h 244"/>
              <a:gd name="T4" fmla="*/ 0 w 854"/>
              <a:gd name="T5" fmla="*/ 0 h 244"/>
              <a:gd name="T6" fmla="*/ 0 w 854"/>
              <a:gd name="T7" fmla="*/ 243 h 244"/>
              <a:gd name="T8" fmla="*/ 853 w 854"/>
              <a:gd name="T9" fmla="*/ 243 h 244"/>
            </a:gdLst>
            <a:ahLst/>
            <a:cxnLst>
              <a:cxn ang="0">
                <a:pos x="T0" y="T1"/>
              </a:cxn>
              <a:cxn ang="0">
                <a:pos x="T2" y="T3"/>
              </a:cxn>
              <a:cxn ang="0">
                <a:pos x="T4" y="T5"/>
              </a:cxn>
              <a:cxn ang="0">
                <a:pos x="T6" y="T7"/>
              </a:cxn>
              <a:cxn ang="0">
                <a:pos x="T8" y="T9"/>
              </a:cxn>
            </a:cxnLst>
            <a:rect l="0" t="0" r="r" b="b"/>
            <a:pathLst>
              <a:path w="854" h="244">
                <a:moveTo>
                  <a:pt x="853" y="243"/>
                </a:moveTo>
                <a:lnTo>
                  <a:pt x="853" y="0"/>
                </a:lnTo>
                <a:lnTo>
                  <a:pt x="0" y="0"/>
                </a:lnTo>
                <a:lnTo>
                  <a:pt x="0" y="243"/>
                </a:lnTo>
                <a:lnTo>
                  <a:pt x="853" y="24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71" name="Freeform 15"/>
          <p:cNvSpPr>
            <a:spLocks/>
          </p:cNvSpPr>
          <p:nvPr/>
        </p:nvSpPr>
        <p:spPr bwMode="auto">
          <a:xfrm>
            <a:off x="4191000" y="3911600"/>
            <a:ext cx="896938" cy="392113"/>
          </a:xfrm>
          <a:custGeom>
            <a:avLst/>
            <a:gdLst>
              <a:gd name="T0" fmla="*/ 564 w 565"/>
              <a:gd name="T1" fmla="*/ 246 h 247"/>
              <a:gd name="T2" fmla="*/ 564 w 565"/>
              <a:gd name="T3" fmla="*/ 0 h 247"/>
              <a:gd name="T4" fmla="*/ 0 w 565"/>
              <a:gd name="T5" fmla="*/ 0 h 247"/>
              <a:gd name="T6" fmla="*/ 0 w 565"/>
              <a:gd name="T7" fmla="*/ 246 h 247"/>
              <a:gd name="T8" fmla="*/ 564 w 565"/>
              <a:gd name="T9" fmla="*/ 246 h 247"/>
            </a:gdLst>
            <a:ahLst/>
            <a:cxnLst>
              <a:cxn ang="0">
                <a:pos x="T0" y="T1"/>
              </a:cxn>
              <a:cxn ang="0">
                <a:pos x="T2" y="T3"/>
              </a:cxn>
              <a:cxn ang="0">
                <a:pos x="T4" y="T5"/>
              </a:cxn>
              <a:cxn ang="0">
                <a:pos x="T6" y="T7"/>
              </a:cxn>
              <a:cxn ang="0">
                <a:pos x="T8" y="T9"/>
              </a:cxn>
            </a:cxnLst>
            <a:rect l="0" t="0" r="r" b="b"/>
            <a:pathLst>
              <a:path w="565" h="247">
                <a:moveTo>
                  <a:pt x="564" y="246"/>
                </a:moveTo>
                <a:lnTo>
                  <a:pt x="564" y="0"/>
                </a:lnTo>
                <a:lnTo>
                  <a:pt x="0" y="0"/>
                </a:lnTo>
                <a:lnTo>
                  <a:pt x="0" y="246"/>
                </a:lnTo>
                <a:lnTo>
                  <a:pt x="564" y="24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72" name="Freeform 16"/>
          <p:cNvSpPr>
            <a:spLocks/>
          </p:cNvSpPr>
          <p:nvPr/>
        </p:nvSpPr>
        <p:spPr bwMode="auto">
          <a:xfrm>
            <a:off x="5434013" y="1754188"/>
            <a:ext cx="1276350" cy="627062"/>
          </a:xfrm>
          <a:custGeom>
            <a:avLst/>
            <a:gdLst>
              <a:gd name="T0" fmla="*/ 0 w 804"/>
              <a:gd name="T1" fmla="*/ 197 h 395"/>
              <a:gd name="T2" fmla="*/ 396 w 804"/>
              <a:gd name="T3" fmla="*/ 0 h 395"/>
              <a:gd name="T4" fmla="*/ 803 w 804"/>
              <a:gd name="T5" fmla="*/ 204 h 395"/>
              <a:gd name="T6" fmla="*/ 396 w 804"/>
              <a:gd name="T7" fmla="*/ 394 h 395"/>
              <a:gd name="T8" fmla="*/ 0 w 804"/>
              <a:gd name="T9" fmla="*/ 197 h 395"/>
            </a:gdLst>
            <a:ahLst/>
            <a:cxnLst>
              <a:cxn ang="0">
                <a:pos x="T0" y="T1"/>
              </a:cxn>
              <a:cxn ang="0">
                <a:pos x="T2" y="T3"/>
              </a:cxn>
              <a:cxn ang="0">
                <a:pos x="T4" y="T5"/>
              </a:cxn>
              <a:cxn ang="0">
                <a:pos x="T6" y="T7"/>
              </a:cxn>
              <a:cxn ang="0">
                <a:pos x="T8" y="T9"/>
              </a:cxn>
            </a:cxnLst>
            <a:rect l="0" t="0" r="r" b="b"/>
            <a:pathLst>
              <a:path w="804" h="395">
                <a:moveTo>
                  <a:pt x="0" y="197"/>
                </a:moveTo>
                <a:lnTo>
                  <a:pt x="396" y="0"/>
                </a:lnTo>
                <a:lnTo>
                  <a:pt x="803" y="204"/>
                </a:lnTo>
                <a:lnTo>
                  <a:pt x="396" y="394"/>
                </a:lnTo>
                <a:lnTo>
                  <a:pt x="0" y="19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73" name="Freeform 17"/>
          <p:cNvSpPr>
            <a:spLocks/>
          </p:cNvSpPr>
          <p:nvPr/>
        </p:nvSpPr>
        <p:spPr bwMode="auto">
          <a:xfrm>
            <a:off x="5715000" y="3765550"/>
            <a:ext cx="1301750" cy="627063"/>
          </a:xfrm>
          <a:custGeom>
            <a:avLst/>
            <a:gdLst>
              <a:gd name="T0" fmla="*/ 0 w 820"/>
              <a:gd name="T1" fmla="*/ 198 h 395"/>
              <a:gd name="T2" fmla="*/ 404 w 820"/>
              <a:gd name="T3" fmla="*/ 0 h 395"/>
              <a:gd name="T4" fmla="*/ 819 w 820"/>
              <a:gd name="T5" fmla="*/ 204 h 395"/>
              <a:gd name="T6" fmla="*/ 404 w 820"/>
              <a:gd name="T7" fmla="*/ 394 h 395"/>
              <a:gd name="T8" fmla="*/ 0 w 820"/>
              <a:gd name="T9" fmla="*/ 198 h 395"/>
            </a:gdLst>
            <a:ahLst/>
            <a:cxnLst>
              <a:cxn ang="0">
                <a:pos x="T0" y="T1"/>
              </a:cxn>
              <a:cxn ang="0">
                <a:pos x="T2" y="T3"/>
              </a:cxn>
              <a:cxn ang="0">
                <a:pos x="T4" y="T5"/>
              </a:cxn>
              <a:cxn ang="0">
                <a:pos x="T6" y="T7"/>
              </a:cxn>
              <a:cxn ang="0">
                <a:pos x="T8" y="T9"/>
              </a:cxn>
            </a:cxnLst>
            <a:rect l="0" t="0" r="r" b="b"/>
            <a:pathLst>
              <a:path w="820" h="395">
                <a:moveTo>
                  <a:pt x="0" y="198"/>
                </a:moveTo>
                <a:lnTo>
                  <a:pt x="404" y="0"/>
                </a:lnTo>
                <a:lnTo>
                  <a:pt x="819" y="204"/>
                </a:lnTo>
                <a:lnTo>
                  <a:pt x="404" y="394"/>
                </a:lnTo>
                <a:lnTo>
                  <a:pt x="0" y="19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74" name="Rectangle 18"/>
          <p:cNvSpPr>
            <a:spLocks noChangeArrowheads="1"/>
          </p:cNvSpPr>
          <p:nvPr/>
        </p:nvSpPr>
        <p:spPr bwMode="auto">
          <a:xfrm>
            <a:off x="8183563" y="3324225"/>
            <a:ext cx="8588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budget</a:t>
            </a:r>
          </a:p>
        </p:txBody>
      </p:sp>
      <p:sp>
        <p:nvSpPr>
          <p:cNvPr id="19475" name="Rectangle 19"/>
          <p:cNvSpPr>
            <a:spLocks noChangeArrowheads="1"/>
          </p:cNvSpPr>
          <p:nvPr/>
        </p:nvSpPr>
        <p:spPr bwMode="auto">
          <a:xfrm>
            <a:off x="6667500" y="3306763"/>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did</a:t>
            </a:r>
          </a:p>
        </p:txBody>
      </p:sp>
      <p:sp>
        <p:nvSpPr>
          <p:cNvPr id="19476" name="Rectangle 20"/>
          <p:cNvSpPr>
            <a:spLocks noChangeArrowheads="1"/>
          </p:cNvSpPr>
          <p:nvPr/>
        </p:nvSpPr>
        <p:spPr bwMode="auto">
          <a:xfrm>
            <a:off x="3633788" y="3286125"/>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pid</a:t>
            </a:r>
          </a:p>
        </p:txBody>
      </p:sp>
      <p:sp>
        <p:nvSpPr>
          <p:cNvPr id="19477" name="Rectangle 21"/>
          <p:cNvSpPr>
            <a:spLocks noChangeArrowheads="1"/>
          </p:cNvSpPr>
          <p:nvPr/>
        </p:nvSpPr>
        <p:spPr bwMode="auto">
          <a:xfrm>
            <a:off x="4171950" y="2922588"/>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started_on</a:t>
            </a:r>
          </a:p>
        </p:txBody>
      </p:sp>
      <p:sp>
        <p:nvSpPr>
          <p:cNvPr id="19478" name="Rectangle 22"/>
          <p:cNvSpPr>
            <a:spLocks noChangeArrowheads="1"/>
          </p:cNvSpPr>
          <p:nvPr/>
        </p:nvSpPr>
        <p:spPr bwMode="auto">
          <a:xfrm>
            <a:off x="5157788" y="3295650"/>
            <a:ext cx="982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pbudget</a:t>
            </a:r>
          </a:p>
        </p:txBody>
      </p:sp>
      <p:sp>
        <p:nvSpPr>
          <p:cNvPr id="19479" name="Rectangle 23"/>
          <p:cNvSpPr>
            <a:spLocks noChangeArrowheads="1"/>
          </p:cNvSpPr>
          <p:nvPr/>
        </p:nvSpPr>
        <p:spPr bwMode="auto">
          <a:xfrm>
            <a:off x="7359650" y="3041650"/>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dname</a:t>
            </a:r>
          </a:p>
        </p:txBody>
      </p:sp>
      <p:sp>
        <p:nvSpPr>
          <p:cNvPr id="19480" name="Rectangle 24"/>
          <p:cNvSpPr>
            <a:spLocks noChangeArrowheads="1"/>
          </p:cNvSpPr>
          <p:nvPr/>
        </p:nvSpPr>
        <p:spPr bwMode="auto">
          <a:xfrm>
            <a:off x="7042150" y="1908175"/>
            <a:ext cx="609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until</a:t>
            </a:r>
          </a:p>
        </p:txBody>
      </p:sp>
      <p:sp>
        <p:nvSpPr>
          <p:cNvPr id="19481" name="Rectangle 25"/>
          <p:cNvSpPr>
            <a:spLocks noChangeArrowheads="1"/>
          </p:cNvSpPr>
          <p:nvPr/>
        </p:nvSpPr>
        <p:spPr bwMode="auto">
          <a:xfrm>
            <a:off x="7239000" y="3924300"/>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Departments</a:t>
            </a:r>
          </a:p>
        </p:txBody>
      </p:sp>
      <p:sp>
        <p:nvSpPr>
          <p:cNvPr id="19482" name="Rectangle 26"/>
          <p:cNvSpPr>
            <a:spLocks noChangeArrowheads="1"/>
          </p:cNvSpPr>
          <p:nvPr/>
        </p:nvSpPr>
        <p:spPr bwMode="auto">
          <a:xfrm>
            <a:off x="4138613" y="3941763"/>
            <a:ext cx="982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Projects</a:t>
            </a:r>
          </a:p>
        </p:txBody>
      </p:sp>
      <p:sp>
        <p:nvSpPr>
          <p:cNvPr id="19483" name="Rectangle 27"/>
          <p:cNvSpPr>
            <a:spLocks noChangeArrowheads="1"/>
          </p:cNvSpPr>
          <p:nvPr/>
        </p:nvSpPr>
        <p:spPr bwMode="auto">
          <a:xfrm>
            <a:off x="5810250" y="3900488"/>
            <a:ext cx="1117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Sponsors</a:t>
            </a:r>
          </a:p>
        </p:txBody>
      </p:sp>
      <p:grpSp>
        <p:nvGrpSpPr>
          <p:cNvPr id="19486" name="Group 30"/>
          <p:cNvGrpSpPr>
            <a:grpSpLocks/>
          </p:cNvGrpSpPr>
          <p:nvPr/>
        </p:nvGrpSpPr>
        <p:grpSpPr bwMode="auto">
          <a:xfrm>
            <a:off x="5453063" y="982663"/>
            <a:ext cx="1333500" cy="403225"/>
            <a:chOff x="3435" y="619"/>
            <a:chExt cx="840" cy="254"/>
          </a:xfrm>
        </p:grpSpPr>
        <p:sp>
          <p:nvSpPr>
            <p:cNvPr id="19484" name="Freeform 28"/>
            <p:cNvSpPr>
              <a:spLocks/>
            </p:cNvSpPr>
            <p:nvPr/>
          </p:nvSpPr>
          <p:spPr bwMode="auto">
            <a:xfrm>
              <a:off x="3435" y="626"/>
              <a:ext cx="840" cy="247"/>
            </a:xfrm>
            <a:custGeom>
              <a:avLst/>
              <a:gdLst>
                <a:gd name="T0" fmla="*/ 839 w 840"/>
                <a:gd name="T1" fmla="*/ 246 h 247"/>
                <a:gd name="T2" fmla="*/ 839 w 840"/>
                <a:gd name="T3" fmla="*/ 0 h 247"/>
                <a:gd name="T4" fmla="*/ 0 w 840"/>
                <a:gd name="T5" fmla="*/ 0 h 247"/>
                <a:gd name="T6" fmla="*/ 0 w 840"/>
                <a:gd name="T7" fmla="*/ 246 h 247"/>
                <a:gd name="T8" fmla="*/ 839 w 840"/>
                <a:gd name="T9" fmla="*/ 246 h 247"/>
              </a:gdLst>
              <a:ahLst/>
              <a:cxnLst>
                <a:cxn ang="0">
                  <a:pos x="T0" y="T1"/>
                </a:cxn>
                <a:cxn ang="0">
                  <a:pos x="T2" y="T3"/>
                </a:cxn>
                <a:cxn ang="0">
                  <a:pos x="T4" y="T5"/>
                </a:cxn>
                <a:cxn ang="0">
                  <a:pos x="T6" y="T7"/>
                </a:cxn>
                <a:cxn ang="0">
                  <a:pos x="T8" y="T9"/>
                </a:cxn>
              </a:cxnLst>
              <a:rect l="0" t="0" r="r" b="b"/>
              <a:pathLst>
                <a:path w="840" h="247">
                  <a:moveTo>
                    <a:pt x="839" y="246"/>
                  </a:moveTo>
                  <a:lnTo>
                    <a:pt x="839" y="0"/>
                  </a:lnTo>
                  <a:lnTo>
                    <a:pt x="0" y="0"/>
                  </a:lnTo>
                  <a:lnTo>
                    <a:pt x="0" y="246"/>
                  </a:lnTo>
                  <a:lnTo>
                    <a:pt x="839" y="24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85" name="Rectangle 29"/>
            <p:cNvSpPr>
              <a:spLocks noChangeArrowheads="1"/>
            </p:cNvSpPr>
            <p:nvPr/>
          </p:nvSpPr>
          <p:spPr bwMode="auto">
            <a:xfrm>
              <a:off x="3471" y="619"/>
              <a:ext cx="7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Employees</a:t>
              </a:r>
            </a:p>
          </p:txBody>
        </p:sp>
      </p:grpSp>
      <p:sp>
        <p:nvSpPr>
          <p:cNvPr id="19487" name="Rectangle 31"/>
          <p:cNvSpPr>
            <a:spLocks noChangeArrowheads="1"/>
          </p:cNvSpPr>
          <p:nvPr/>
        </p:nvSpPr>
        <p:spPr bwMode="auto">
          <a:xfrm>
            <a:off x="5546725" y="1874838"/>
            <a:ext cx="10382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Monitors</a:t>
            </a:r>
          </a:p>
        </p:txBody>
      </p:sp>
      <p:sp>
        <p:nvSpPr>
          <p:cNvPr id="19488" name="Rectangle 32"/>
          <p:cNvSpPr>
            <a:spLocks noChangeArrowheads="1"/>
          </p:cNvSpPr>
          <p:nvPr/>
        </p:nvSpPr>
        <p:spPr bwMode="auto">
          <a:xfrm>
            <a:off x="3319463" y="2771775"/>
            <a:ext cx="5781675" cy="1741488"/>
          </a:xfrm>
          <a:prstGeom prst="rect">
            <a:avLst/>
          </a:prstGeom>
          <a:noFill/>
          <a:ln w="25400">
            <a:solidFill>
              <a:schemeClr val="tx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9489" name="Line 33"/>
          <p:cNvSpPr>
            <a:spLocks noChangeShapeType="1"/>
          </p:cNvSpPr>
          <p:nvPr/>
        </p:nvSpPr>
        <p:spPr bwMode="auto">
          <a:xfrm>
            <a:off x="3832225" y="3694113"/>
            <a:ext cx="611188"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90" name="Line 34"/>
          <p:cNvSpPr>
            <a:spLocks noChangeShapeType="1"/>
          </p:cNvSpPr>
          <p:nvPr/>
        </p:nvSpPr>
        <p:spPr bwMode="auto">
          <a:xfrm>
            <a:off x="4721225" y="3294063"/>
            <a:ext cx="9525" cy="59372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91" name="Line 35"/>
          <p:cNvSpPr>
            <a:spLocks noChangeShapeType="1"/>
          </p:cNvSpPr>
          <p:nvPr/>
        </p:nvSpPr>
        <p:spPr bwMode="auto">
          <a:xfrm flipH="1">
            <a:off x="4946650" y="3694113"/>
            <a:ext cx="606425"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92" name="Line 36"/>
          <p:cNvSpPr>
            <a:spLocks noChangeShapeType="1"/>
          </p:cNvSpPr>
          <p:nvPr/>
        </p:nvSpPr>
        <p:spPr bwMode="auto">
          <a:xfrm>
            <a:off x="6970713" y="3679825"/>
            <a:ext cx="490537" cy="230188"/>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93" name="Line 37"/>
          <p:cNvSpPr>
            <a:spLocks noChangeShapeType="1"/>
          </p:cNvSpPr>
          <p:nvPr/>
        </p:nvSpPr>
        <p:spPr bwMode="auto">
          <a:xfrm>
            <a:off x="7756525" y="3405188"/>
            <a:ext cx="0" cy="5207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94" name="Line 38"/>
          <p:cNvSpPr>
            <a:spLocks noChangeShapeType="1"/>
          </p:cNvSpPr>
          <p:nvPr/>
        </p:nvSpPr>
        <p:spPr bwMode="auto">
          <a:xfrm flipH="1">
            <a:off x="8147050" y="3694113"/>
            <a:ext cx="347663" cy="23177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95" name="Line 39"/>
          <p:cNvSpPr>
            <a:spLocks noChangeShapeType="1"/>
          </p:cNvSpPr>
          <p:nvPr/>
        </p:nvSpPr>
        <p:spPr bwMode="auto">
          <a:xfrm>
            <a:off x="6064250" y="2398713"/>
            <a:ext cx="0" cy="35401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96" name="Line 40"/>
          <p:cNvSpPr>
            <a:spLocks noChangeShapeType="1"/>
          </p:cNvSpPr>
          <p:nvPr/>
        </p:nvSpPr>
        <p:spPr bwMode="auto">
          <a:xfrm>
            <a:off x="6711950" y="2073275"/>
            <a:ext cx="200025"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97" name="Line 41"/>
          <p:cNvSpPr>
            <a:spLocks noChangeShapeType="1"/>
          </p:cNvSpPr>
          <p:nvPr/>
        </p:nvSpPr>
        <p:spPr bwMode="auto">
          <a:xfrm flipV="1">
            <a:off x="6062663" y="1381125"/>
            <a:ext cx="0" cy="3619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98" name="Freeform 42"/>
          <p:cNvSpPr>
            <a:spLocks/>
          </p:cNvSpPr>
          <p:nvPr/>
        </p:nvSpPr>
        <p:spPr bwMode="auto">
          <a:xfrm>
            <a:off x="6445250" y="379413"/>
            <a:ext cx="896938" cy="381000"/>
          </a:xfrm>
          <a:custGeom>
            <a:avLst/>
            <a:gdLst>
              <a:gd name="T0" fmla="*/ 1 w 565"/>
              <a:gd name="T1" fmla="*/ 130 h 240"/>
              <a:gd name="T2" fmla="*/ 9 w 565"/>
              <a:gd name="T3" fmla="*/ 151 h 240"/>
              <a:gd name="T4" fmla="*/ 27 w 565"/>
              <a:gd name="T5" fmla="*/ 170 h 240"/>
              <a:gd name="T6" fmla="*/ 51 w 565"/>
              <a:gd name="T7" fmla="*/ 188 h 240"/>
              <a:gd name="T8" fmla="*/ 83 w 565"/>
              <a:gd name="T9" fmla="*/ 204 h 240"/>
              <a:gd name="T10" fmla="*/ 120 w 565"/>
              <a:gd name="T11" fmla="*/ 218 h 240"/>
              <a:gd name="T12" fmla="*/ 163 w 565"/>
              <a:gd name="T13" fmla="*/ 228 h 240"/>
              <a:gd name="T14" fmla="*/ 209 w 565"/>
              <a:gd name="T15" fmla="*/ 235 h 240"/>
              <a:gd name="T16" fmla="*/ 257 w 565"/>
              <a:gd name="T17" fmla="*/ 239 h 240"/>
              <a:gd name="T18" fmla="*/ 306 w 565"/>
              <a:gd name="T19" fmla="*/ 239 h 240"/>
              <a:gd name="T20" fmla="*/ 355 w 565"/>
              <a:gd name="T21" fmla="*/ 235 h 240"/>
              <a:gd name="T22" fmla="*/ 401 w 565"/>
              <a:gd name="T23" fmla="*/ 228 h 240"/>
              <a:gd name="T24" fmla="*/ 443 w 565"/>
              <a:gd name="T25" fmla="*/ 217 h 240"/>
              <a:gd name="T26" fmla="*/ 481 w 565"/>
              <a:gd name="T27" fmla="*/ 204 h 240"/>
              <a:gd name="T28" fmla="*/ 513 w 565"/>
              <a:gd name="T29" fmla="*/ 188 h 240"/>
              <a:gd name="T30" fmla="*/ 537 w 565"/>
              <a:gd name="T31" fmla="*/ 170 h 240"/>
              <a:gd name="T32" fmla="*/ 554 w 565"/>
              <a:gd name="T33" fmla="*/ 150 h 240"/>
              <a:gd name="T34" fmla="*/ 563 w 565"/>
              <a:gd name="T35" fmla="*/ 129 h 240"/>
              <a:gd name="T36" fmla="*/ 563 w 565"/>
              <a:gd name="T37" fmla="*/ 109 h 240"/>
              <a:gd name="T38" fmla="*/ 554 w 565"/>
              <a:gd name="T39" fmla="*/ 88 h 240"/>
              <a:gd name="T40" fmla="*/ 537 w 565"/>
              <a:gd name="T41" fmla="*/ 68 h 240"/>
              <a:gd name="T42" fmla="*/ 513 w 565"/>
              <a:gd name="T43" fmla="*/ 51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9 h 240"/>
              <a:gd name="T68" fmla="*/ 9 w 565"/>
              <a:gd name="T69" fmla="*/ 88 h 240"/>
              <a:gd name="T70" fmla="*/ 1 w 565"/>
              <a:gd name="T71" fmla="*/ 10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499" name="Freeform 43"/>
          <p:cNvSpPr>
            <a:spLocks/>
          </p:cNvSpPr>
          <p:nvPr/>
        </p:nvSpPr>
        <p:spPr bwMode="auto">
          <a:xfrm>
            <a:off x="4800600" y="379413"/>
            <a:ext cx="896938" cy="38100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30 h 240"/>
              <a:gd name="T38" fmla="*/ 9 w 565"/>
              <a:gd name="T39" fmla="*/ 151 h 240"/>
              <a:gd name="T40" fmla="*/ 27 w 565"/>
              <a:gd name="T41" fmla="*/ 170 h 240"/>
              <a:gd name="T42" fmla="*/ 51 w 565"/>
              <a:gd name="T43" fmla="*/ 188 h 240"/>
              <a:gd name="T44" fmla="*/ 83 w 565"/>
              <a:gd name="T45" fmla="*/ 204 h 240"/>
              <a:gd name="T46" fmla="*/ 120 w 565"/>
              <a:gd name="T47" fmla="*/ 218 h 240"/>
              <a:gd name="T48" fmla="*/ 163 w 565"/>
              <a:gd name="T49" fmla="*/ 228 h 240"/>
              <a:gd name="T50" fmla="*/ 209 w 565"/>
              <a:gd name="T51" fmla="*/ 235 h 240"/>
              <a:gd name="T52" fmla="*/ 258 w 565"/>
              <a:gd name="T53" fmla="*/ 239 h 240"/>
              <a:gd name="T54" fmla="*/ 306 w 565"/>
              <a:gd name="T55" fmla="*/ 239 h 240"/>
              <a:gd name="T56" fmla="*/ 355 w 565"/>
              <a:gd name="T57" fmla="*/ 235 h 240"/>
              <a:gd name="T58" fmla="*/ 401 w 565"/>
              <a:gd name="T59" fmla="*/ 228 h 240"/>
              <a:gd name="T60" fmla="*/ 444 w 565"/>
              <a:gd name="T61" fmla="*/ 218 h 240"/>
              <a:gd name="T62" fmla="*/ 481 w 565"/>
              <a:gd name="T63" fmla="*/ 204 h 240"/>
              <a:gd name="T64" fmla="*/ 513 w 565"/>
              <a:gd name="T65" fmla="*/ 188 h 240"/>
              <a:gd name="T66" fmla="*/ 538 w 565"/>
              <a:gd name="T67" fmla="*/ 170 h 240"/>
              <a:gd name="T68" fmla="*/ 555 w 565"/>
              <a:gd name="T69" fmla="*/ 151 h 240"/>
              <a:gd name="T70" fmla="*/ 563 w 565"/>
              <a:gd name="T71" fmla="*/ 13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500" name="Freeform 44"/>
          <p:cNvSpPr>
            <a:spLocks/>
          </p:cNvSpPr>
          <p:nvPr/>
        </p:nvSpPr>
        <p:spPr bwMode="auto">
          <a:xfrm>
            <a:off x="5605463" y="98425"/>
            <a:ext cx="896937" cy="382588"/>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2 h 241"/>
              <a:gd name="T14" fmla="*/ 355 w 565"/>
              <a:gd name="T15" fmla="*/ 5 h 241"/>
              <a:gd name="T16" fmla="*/ 307 w 565"/>
              <a:gd name="T17" fmla="*/ 1 h 241"/>
              <a:gd name="T18" fmla="*/ 258 w 565"/>
              <a:gd name="T19" fmla="*/ 1 h 241"/>
              <a:gd name="T20" fmla="*/ 210 w 565"/>
              <a:gd name="T21" fmla="*/ 5 h 241"/>
              <a:gd name="T22" fmla="*/ 164 w 565"/>
              <a:gd name="T23" fmla="*/ 12 h 241"/>
              <a:gd name="T24" fmla="*/ 121 w 565"/>
              <a:gd name="T25" fmla="*/ 22 h 241"/>
              <a:gd name="T26" fmla="*/ 83 w 565"/>
              <a:gd name="T27" fmla="*/ 35 h 241"/>
              <a:gd name="T28" fmla="*/ 51 w 565"/>
              <a:gd name="T29" fmla="*/ 51 h 241"/>
              <a:gd name="T30" fmla="*/ 27 w 565"/>
              <a:gd name="T31" fmla="*/ 70 h 241"/>
              <a:gd name="T32" fmla="*/ 10 w 565"/>
              <a:gd name="T33" fmla="*/ 89 h 241"/>
              <a:gd name="T34" fmla="*/ 1 w 565"/>
              <a:gd name="T35" fmla="*/ 110 h 241"/>
              <a:gd name="T36" fmla="*/ 1 w 565"/>
              <a:gd name="T37" fmla="*/ 131 h 241"/>
              <a:gd name="T38" fmla="*/ 10 w 565"/>
              <a:gd name="T39" fmla="*/ 151 h 241"/>
              <a:gd name="T40" fmla="*/ 27 w 565"/>
              <a:gd name="T41" fmla="*/ 171 h 241"/>
              <a:gd name="T42" fmla="*/ 51 w 565"/>
              <a:gd name="T43" fmla="*/ 189 h 241"/>
              <a:gd name="T44" fmla="*/ 83 w 565"/>
              <a:gd name="T45" fmla="*/ 205 h 241"/>
              <a:gd name="T46" fmla="*/ 121 w 565"/>
              <a:gd name="T47" fmla="*/ 218 h 241"/>
              <a:gd name="T48" fmla="*/ 164 w 565"/>
              <a:gd name="T49" fmla="*/ 229 h 241"/>
              <a:gd name="T50" fmla="*/ 210 w 565"/>
              <a:gd name="T51" fmla="*/ 236 h 241"/>
              <a:gd name="T52" fmla="*/ 258 w 565"/>
              <a:gd name="T53" fmla="*/ 239 h 241"/>
              <a:gd name="T54" fmla="*/ 307 w 565"/>
              <a:gd name="T55" fmla="*/ 239 h 241"/>
              <a:gd name="T56" fmla="*/ 355 w 565"/>
              <a:gd name="T57" fmla="*/ 236 h 241"/>
              <a:gd name="T58" fmla="*/ 401 w 565"/>
              <a:gd name="T59" fmla="*/ 229 h 241"/>
              <a:gd name="T60" fmla="*/ 444 w 565"/>
              <a:gd name="T61" fmla="*/ 218 h 241"/>
              <a:gd name="T62" fmla="*/ 482 w 565"/>
              <a:gd name="T63" fmla="*/ 205 h 241"/>
              <a:gd name="T64" fmla="*/ 513 w 565"/>
              <a:gd name="T65" fmla="*/ 189 h 241"/>
              <a:gd name="T66" fmla="*/ 538 w 565"/>
              <a:gd name="T67" fmla="*/ 171 h 241"/>
              <a:gd name="T68" fmla="*/ 554 w 565"/>
              <a:gd name="T69" fmla="*/ 151 h 241"/>
              <a:gd name="T70" fmla="*/ 563 w 565"/>
              <a:gd name="T71" fmla="*/ 13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501" name="Rectangle 45"/>
          <p:cNvSpPr>
            <a:spLocks noChangeArrowheads="1"/>
          </p:cNvSpPr>
          <p:nvPr/>
        </p:nvSpPr>
        <p:spPr bwMode="auto">
          <a:xfrm>
            <a:off x="6638925" y="377825"/>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lot</a:t>
            </a:r>
          </a:p>
        </p:txBody>
      </p:sp>
      <p:sp>
        <p:nvSpPr>
          <p:cNvPr id="19502" name="Rectangle 46"/>
          <p:cNvSpPr>
            <a:spLocks noChangeArrowheads="1"/>
          </p:cNvSpPr>
          <p:nvPr/>
        </p:nvSpPr>
        <p:spPr bwMode="auto">
          <a:xfrm>
            <a:off x="5732463" y="152400"/>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name</a:t>
            </a:r>
          </a:p>
        </p:txBody>
      </p:sp>
      <p:sp>
        <p:nvSpPr>
          <p:cNvPr id="19503" name="Rectangle 47"/>
          <p:cNvSpPr>
            <a:spLocks noChangeArrowheads="1"/>
          </p:cNvSpPr>
          <p:nvPr/>
        </p:nvSpPr>
        <p:spPr bwMode="auto">
          <a:xfrm>
            <a:off x="4949825" y="368300"/>
            <a:ext cx="5318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ssn</a:t>
            </a:r>
          </a:p>
        </p:txBody>
      </p:sp>
      <p:sp>
        <p:nvSpPr>
          <p:cNvPr id="19504" name="Line 48"/>
          <p:cNvSpPr>
            <a:spLocks noChangeShapeType="1"/>
          </p:cNvSpPr>
          <p:nvPr/>
        </p:nvSpPr>
        <p:spPr bwMode="auto">
          <a:xfrm>
            <a:off x="5248275" y="784225"/>
            <a:ext cx="552450" cy="20002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505" name="Line 49"/>
          <p:cNvSpPr>
            <a:spLocks noChangeShapeType="1"/>
          </p:cNvSpPr>
          <p:nvPr/>
        </p:nvSpPr>
        <p:spPr bwMode="auto">
          <a:xfrm>
            <a:off x="6065838" y="479425"/>
            <a:ext cx="0" cy="4889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506" name="Line 50"/>
          <p:cNvSpPr>
            <a:spLocks noChangeShapeType="1"/>
          </p:cNvSpPr>
          <p:nvPr/>
        </p:nvSpPr>
        <p:spPr bwMode="auto">
          <a:xfrm flipH="1">
            <a:off x="6364288" y="768350"/>
            <a:ext cx="530225"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507" name="Line 51"/>
          <p:cNvSpPr>
            <a:spLocks noChangeShapeType="1"/>
          </p:cNvSpPr>
          <p:nvPr/>
        </p:nvSpPr>
        <p:spPr bwMode="auto">
          <a:xfrm flipH="1">
            <a:off x="5070475" y="4083050"/>
            <a:ext cx="658813"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508" name="Line 52"/>
          <p:cNvSpPr>
            <a:spLocks noChangeShapeType="1"/>
          </p:cNvSpPr>
          <p:nvPr/>
        </p:nvSpPr>
        <p:spPr bwMode="auto">
          <a:xfrm>
            <a:off x="7048500" y="4090988"/>
            <a:ext cx="239713"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509" name="Freeform 53"/>
          <p:cNvSpPr>
            <a:spLocks/>
          </p:cNvSpPr>
          <p:nvPr/>
        </p:nvSpPr>
        <p:spPr bwMode="auto">
          <a:xfrm>
            <a:off x="6019800" y="2895600"/>
            <a:ext cx="896938" cy="38100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510" name="Rectangle 54"/>
          <p:cNvSpPr>
            <a:spLocks noChangeArrowheads="1"/>
          </p:cNvSpPr>
          <p:nvPr/>
        </p:nvSpPr>
        <p:spPr bwMode="auto">
          <a:xfrm>
            <a:off x="6172200" y="2895600"/>
            <a:ext cx="700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since</a:t>
            </a:r>
          </a:p>
        </p:txBody>
      </p:sp>
      <p:sp>
        <p:nvSpPr>
          <p:cNvPr id="19511" name="Line 55"/>
          <p:cNvSpPr>
            <a:spLocks noChangeShapeType="1"/>
          </p:cNvSpPr>
          <p:nvPr/>
        </p:nvSpPr>
        <p:spPr bwMode="auto">
          <a:xfrm flipV="1">
            <a:off x="6400800" y="3276600"/>
            <a:ext cx="76200" cy="5334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Tree>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150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1508" name="Rectangle 4"/>
          <p:cNvSpPr>
            <a:spLocks noGrp="1" noChangeArrowheads="1"/>
          </p:cNvSpPr>
          <p:nvPr>
            <p:ph type="title"/>
          </p:nvPr>
        </p:nvSpPr>
        <p:spPr>
          <a:noFill/>
          <a:ln/>
        </p:spPr>
        <p:txBody>
          <a:bodyPr/>
          <a:lstStyle/>
          <a:p>
            <a:r>
              <a:rPr lang="tr-TR" altLang="tr-TR" sz="3600"/>
              <a:t>Conceptual Design Using the ER Model</a:t>
            </a:r>
          </a:p>
        </p:txBody>
      </p:sp>
      <p:sp>
        <p:nvSpPr>
          <p:cNvPr id="21509" name="Rectangle 5"/>
          <p:cNvSpPr>
            <a:spLocks noGrp="1" noChangeArrowheads="1"/>
          </p:cNvSpPr>
          <p:nvPr>
            <p:ph type="body" idx="1"/>
          </p:nvPr>
        </p:nvSpPr>
        <p:spPr>
          <a:xfrm>
            <a:off x="0" y="1371600"/>
            <a:ext cx="9067800" cy="4800600"/>
          </a:xfrm>
          <a:noFill/>
          <a:ln/>
        </p:spPr>
        <p:txBody>
          <a:bodyPr/>
          <a:lstStyle/>
          <a:p>
            <a:r>
              <a:rPr lang="tr-TR" altLang="tr-TR" u="sng">
                <a:solidFill>
                  <a:schemeClr val="accent2"/>
                </a:solidFill>
              </a:rPr>
              <a:t>Design choices:</a:t>
            </a:r>
            <a:endParaRPr lang="tr-TR" altLang="tr-TR">
              <a:solidFill>
                <a:schemeClr val="accent2"/>
              </a:solidFill>
            </a:endParaRPr>
          </a:p>
          <a:p>
            <a:pPr lvl="1">
              <a:buSzPct val="75000"/>
            </a:pPr>
            <a:r>
              <a:rPr lang="tr-TR" altLang="tr-TR"/>
              <a:t>Should a concept be modeled as an entity or an attribute?</a:t>
            </a:r>
          </a:p>
          <a:p>
            <a:pPr lvl="1">
              <a:buSzPct val="75000"/>
            </a:pPr>
            <a:r>
              <a:rPr lang="tr-TR" altLang="tr-TR"/>
              <a:t>Should a concept be modeled as an entity or a relationship?</a:t>
            </a:r>
          </a:p>
          <a:p>
            <a:pPr lvl="1">
              <a:buSzPct val="75000"/>
            </a:pPr>
            <a:r>
              <a:rPr lang="tr-TR" altLang="tr-TR"/>
              <a:t>Identifying relationships: Binary or ternary? Aggregation?</a:t>
            </a:r>
          </a:p>
          <a:p>
            <a:r>
              <a:rPr lang="tr-TR" altLang="tr-TR"/>
              <a:t>Constraints in the ER Model:</a:t>
            </a:r>
          </a:p>
          <a:p>
            <a:pPr lvl="1">
              <a:buSzPct val="75000"/>
            </a:pPr>
            <a:r>
              <a:rPr lang="tr-TR" altLang="tr-TR"/>
              <a:t>A lot of data semantics can (and should) be captured.</a:t>
            </a:r>
          </a:p>
          <a:p>
            <a:pPr lvl="1">
              <a:buSzPct val="75000"/>
            </a:pPr>
            <a:r>
              <a:rPr lang="tr-TR" altLang="tr-TR"/>
              <a:t>But some constraints cannot be captured in ER diagrams.</a:t>
            </a:r>
          </a:p>
        </p:txBody>
      </p: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12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124" name="Rectangle 4"/>
          <p:cNvSpPr>
            <a:spLocks noGrp="1" noChangeArrowheads="1"/>
          </p:cNvSpPr>
          <p:nvPr>
            <p:ph type="title"/>
          </p:nvPr>
        </p:nvSpPr>
        <p:spPr>
          <a:xfrm>
            <a:off x="762000" y="342900"/>
            <a:ext cx="7772400" cy="1104900"/>
          </a:xfrm>
          <a:noFill/>
          <a:ln/>
        </p:spPr>
        <p:txBody>
          <a:bodyPr/>
          <a:lstStyle/>
          <a:p>
            <a:r>
              <a:rPr lang="tr-TR" altLang="tr-TR"/>
              <a:t>Overview of Database Design</a:t>
            </a:r>
          </a:p>
        </p:txBody>
      </p:sp>
      <p:sp>
        <p:nvSpPr>
          <p:cNvPr id="5125" name="Rectangle 5"/>
          <p:cNvSpPr>
            <a:spLocks noGrp="1" noChangeArrowheads="1"/>
          </p:cNvSpPr>
          <p:nvPr>
            <p:ph type="body" idx="1"/>
          </p:nvPr>
        </p:nvSpPr>
        <p:spPr>
          <a:xfrm>
            <a:off x="76200" y="1295400"/>
            <a:ext cx="8915400" cy="5334000"/>
          </a:xfrm>
          <a:noFill/>
          <a:ln/>
        </p:spPr>
        <p:txBody>
          <a:bodyPr/>
          <a:lstStyle/>
          <a:p>
            <a:r>
              <a:rPr lang="tr-TR" altLang="tr-TR" i="1" u="sng" dirty="0">
                <a:solidFill>
                  <a:schemeClr val="accent2"/>
                </a:solidFill>
              </a:rPr>
              <a:t>Conceptual design</a:t>
            </a:r>
            <a:r>
              <a:rPr lang="tr-TR" altLang="tr-TR" dirty="0"/>
              <a:t>:  </a:t>
            </a:r>
            <a:r>
              <a:rPr lang="tr-TR" altLang="tr-TR" i="1" dirty="0"/>
              <a:t>(</a:t>
            </a:r>
            <a:r>
              <a:rPr lang="tr-TR" altLang="tr-TR" i="1" dirty="0">
                <a:solidFill>
                  <a:schemeClr val="accent2"/>
                </a:solidFill>
              </a:rPr>
              <a:t>ER Model </a:t>
            </a:r>
            <a:r>
              <a:rPr lang="tr-TR" altLang="tr-TR" i="1" dirty="0"/>
              <a:t>is used at this stage.) </a:t>
            </a:r>
            <a:endParaRPr lang="tr-TR" altLang="tr-TR" dirty="0"/>
          </a:p>
          <a:p>
            <a:pPr lvl="1">
              <a:buSzPct val="75000"/>
            </a:pPr>
            <a:r>
              <a:rPr lang="tr-TR" altLang="tr-TR" dirty="0"/>
              <a:t>What are the </a:t>
            </a:r>
            <a:r>
              <a:rPr lang="tr-TR" altLang="tr-TR" i="1" dirty="0">
                <a:solidFill>
                  <a:schemeClr val="accent2"/>
                </a:solidFill>
              </a:rPr>
              <a:t>entities</a:t>
            </a:r>
            <a:r>
              <a:rPr lang="tr-TR" altLang="tr-TR" dirty="0"/>
              <a:t> and </a:t>
            </a:r>
            <a:r>
              <a:rPr lang="tr-TR" altLang="tr-TR" i="1" dirty="0">
                <a:solidFill>
                  <a:schemeClr val="accent2"/>
                </a:solidFill>
              </a:rPr>
              <a:t>relationships</a:t>
            </a:r>
            <a:r>
              <a:rPr lang="tr-TR" altLang="tr-TR" dirty="0"/>
              <a:t> in the enterprise?</a:t>
            </a:r>
          </a:p>
          <a:p>
            <a:pPr lvl="1">
              <a:buSzPct val="75000"/>
            </a:pPr>
            <a:r>
              <a:rPr lang="tr-TR" altLang="tr-TR" dirty="0"/>
              <a:t>What information about these entities and relationships should we store in the database?</a:t>
            </a:r>
          </a:p>
          <a:p>
            <a:pPr lvl="1">
              <a:buSzPct val="75000"/>
            </a:pPr>
            <a:r>
              <a:rPr lang="tr-TR" altLang="tr-TR" dirty="0"/>
              <a:t>What are the </a:t>
            </a:r>
            <a:r>
              <a:rPr lang="tr-TR" altLang="tr-TR" i="1" dirty="0"/>
              <a:t>integrity constraints </a:t>
            </a:r>
            <a:r>
              <a:rPr lang="tr-TR" altLang="tr-TR" dirty="0"/>
              <a:t>or </a:t>
            </a:r>
            <a:r>
              <a:rPr lang="tr-TR" altLang="tr-TR" i="1" dirty="0"/>
              <a:t>business rules </a:t>
            </a:r>
            <a:r>
              <a:rPr lang="tr-TR" altLang="tr-TR" dirty="0"/>
              <a:t>that hold? </a:t>
            </a:r>
          </a:p>
          <a:p>
            <a:pPr lvl="1">
              <a:buSzPct val="75000"/>
            </a:pPr>
            <a:r>
              <a:rPr lang="tr-TR" altLang="tr-TR" dirty="0"/>
              <a:t>A database `schema’ in the ER Model can be represented pictorially (</a:t>
            </a:r>
            <a:r>
              <a:rPr lang="tr-TR" altLang="tr-TR" i="1" dirty="0"/>
              <a:t>ER diagrams</a:t>
            </a:r>
            <a:r>
              <a:rPr lang="tr-TR" altLang="tr-TR" dirty="0"/>
              <a:t>).</a:t>
            </a:r>
          </a:p>
          <a:p>
            <a:pPr lvl="1">
              <a:buSzPct val="75000"/>
            </a:pPr>
            <a:r>
              <a:rPr lang="tr-TR" altLang="tr-TR" dirty="0"/>
              <a:t>Can map an ER diagram into a relational schema.</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2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2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12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lstStyle/>
          <a:p>
            <a:r>
              <a:rPr lang="tr-TR" altLang="tr-TR"/>
              <a:t>Entity vs. Attribute</a:t>
            </a:r>
          </a:p>
        </p:txBody>
      </p:sp>
      <p:sp>
        <p:nvSpPr>
          <p:cNvPr id="23555" name="Rectangle 3"/>
          <p:cNvSpPr>
            <a:spLocks noGrp="1" noChangeArrowheads="1"/>
          </p:cNvSpPr>
          <p:nvPr>
            <p:ph type="body" idx="1"/>
          </p:nvPr>
        </p:nvSpPr>
        <p:spPr>
          <a:xfrm>
            <a:off x="0" y="1676400"/>
            <a:ext cx="9067800" cy="4876800"/>
          </a:xfrm>
          <a:noFill/>
          <a:ln/>
        </p:spPr>
        <p:txBody>
          <a:bodyPr/>
          <a:lstStyle/>
          <a:p>
            <a:r>
              <a:rPr lang="tr-TR" altLang="tr-TR"/>
              <a:t>Should </a:t>
            </a:r>
            <a:r>
              <a:rPr lang="tr-TR" altLang="tr-TR" i="1">
                <a:solidFill>
                  <a:schemeClr val="accent2"/>
                </a:solidFill>
              </a:rPr>
              <a:t>address</a:t>
            </a:r>
            <a:r>
              <a:rPr lang="tr-TR" altLang="tr-TR" i="1"/>
              <a:t> </a:t>
            </a:r>
            <a:r>
              <a:rPr lang="tr-TR" altLang="tr-TR"/>
              <a:t>be an attribute of Employees or an entity (connected to Employees by a relationship)?</a:t>
            </a:r>
          </a:p>
          <a:p>
            <a:r>
              <a:rPr lang="tr-TR" altLang="tr-TR"/>
              <a:t>Depends upon the use we want to make of address information, and the semantics of the data:</a:t>
            </a:r>
          </a:p>
          <a:p>
            <a:pPr lvl="2"/>
            <a:r>
              <a:rPr lang="tr-TR" altLang="tr-TR" sz="2400"/>
              <a:t>If we have several addresses per employee, </a:t>
            </a:r>
            <a:r>
              <a:rPr lang="tr-TR" altLang="tr-TR" sz="2400" i="1"/>
              <a:t>address</a:t>
            </a:r>
            <a:r>
              <a:rPr lang="tr-TR" altLang="tr-TR" sz="2400"/>
              <a:t> must be an entity (since attributes cannot be set-valued). </a:t>
            </a:r>
          </a:p>
          <a:p>
            <a:pPr lvl="2"/>
            <a:r>
              <a:rPr lang="tr-TR" altLang="tr-TR" sz="2400"/>
              <a:t>If the structure (city, street, etc.) is important, e.g., we want to retrieve employees in a given city, </a:t>
            </a:r>
            <a:r>
              <a:rPr lang="tr-TR" altLang="tr-TR" sz="2400" i="1"/>
              <a:t>address</a:t>
            </a:r>
            <a:r>
              <a:rPr lang="tr-TR" altLang="tr-TR" sz="2400"/>
              <a:t> must be modeled as an entity (since attribute values are atomic). </a:t>
            </a:r>
          </a:p>
        </p:txBody>
      </p:sp>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560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5604" name="Rectangle 4"/>
          <p:cNvSpPr>
            <a:spLocks noGrp="1" noChangeArrowheads="1"/>
          </p:cNvSpPr>
          <p:nvPr>
            <p:ph type="title"/>
          </p:nvPr>
        </p:nvSpPr>
        <p:spPr>
          <a:xfrm>
            <a:off x="685800" y="266700"/>
            <a:ext cx="7772400" cy="1104900"/>
          </a:xfrm>
          <a:noFill/>
          <a:ln/>
        </p:spPr>
        <p:txBody>
          <a:bodyPr/>
          <a:lstStyle/>
          <a:p>
            <a:r>
              <a:rPr lang="tr-TR" altLang="tr-TR"/>
              <a:t>Entity vs. Attribute (Contd.)</a:t>
            </a:r>
          </a:p>
        </p:txBody>
      </p:sp>
      <p:sp>
        <p:nvSpPr>
          <p:cNvPr id="25605" name="Rectangle 5"/>
          <p:cNvSpPr>
            <a:spLocks noGrp="1" noChangeArrowheads="1"/>
          </p:cNvSpPr>
          <p:nvPr>
            <p:ph type="body" sz="half" idx="1"/>
          </p:nvPr>
        </p:nvSpPr>
        <p:spPr>
          <a:xfrm>
            <a:off x="0" y="1600200"/>
            <a:ext cx="3962400" cy="5029200"/>
          </a:xfrm>
          <a:noFill/>
          <a:ln/>
        </p:spPr>
        <p:txBody>
          <a:bodyPr/>
          <a:lstStyle/>
          <a:p>
            <a:r>
              <a:rPr lang="tr-TR" altLang="tr-TR" sz="2400"/>
              <a:t>Works_In2 does not     allow an employee to   work in a department       for two or more periods.</a:t>
            </a:r>
          </a:p>
          <a:p>
            <a:r>
              <a:rPr lang="tr-TR" altLang="tr-TR" sz="2400"/>
              <a:t>Similar to the problem   of wanting to record several addresses for an employee:  we want to record </a:t>
            </a:r>
            <a:r>
              <a:rPr lang="tr-TR" altLang="tr-TR" sz="2400" i="1">
                <a:solidFill>
                  <a:schemeClr val="accent2"/>
                </a:solidFill>
              </a:rPr>
              <a:t>several values of the descriptive attributes for each instance of this relationship.  </a:t>
            </a:r>
          </a:p>
        </p:txBody>
      </p:sp>
      <p:grpSp>
        <p:nvGrpSpPr>
          <p:cNvPr id="25618" name="Group 18"/>
          <p:cNvGrpSpPr>
            <a:grpSpLocks/>
          </p:cNvGrpSpPr>
          <p:nvPr/>
        </p:nvGrpSpPr>
        <p:grpSpPr bwMode="auto">
          <a:xfrm>
            <a:off x="3267075" y="1458913"/>
            <a:ext cx="2278063" cy="1190625"/>
            <a:chOff x="2058" y="919"/>
            <a:chExt cx="1435" cy="750"/>
          </a:xfrm>
        </p:grpSpPr>
        <p:sp>
          <p:nvSpPr>
            <p:cNvPr id="25606" name="Freeform 6"/>
            <p:cNvSpPr>
              <a:spLocks/>
            </p:cNvSpPr>
            <p:nvPr/>
          </p:nvSpPr>
          <p:spPr bwMode="auto">
            <a:xfrm>
              <a:off x="2512" y="919"/>
              <a:ext cx="626" cy="214"/>
            </a:xfrm>
            <a:custGeom>
              <a:avLst/>
              <a:gdLst>
                <a:gd name="T0" fmla="*/ 623 w 626"/>
                <a:gd name="T1" fmla="*/ 97 h 214"/>
                <a:gd name="T2" fmla="*/ 613 w 626"/>
                <a:gd name="T3" fmla="*/ 79 h 214"/>
                <a:gd name="T4" fmla="*/ 595 w 626"/>
                <a:gd name="T5" fmla="*/ 62 h 214"/>
                <a:gd name="T6" fmla="*/ 568 w 626"/>
                <a:gd name="T7" fmla="*/ 45 h 214"/>
                <a:gd name="T8" fmla="*/ 533 w 626"/>
                <a:gd name="T9" fmla="*/ 32 h 214"/>
                <a:gd name="T10" fmla="*/ 491 w 626"/>
                <a:gd name="T11" fmla="*/ 19 h 214"/>
                <a:gd name="T12" fmla="*/ 444 w 626"/>
                <a:gd name="T13" fmla="*/ 10 h 214"/>
                <a:gd name="T14" fmla="*/ 394 w 626"/>
                <a:gd name="T15" fmla="*/ 4 h 214"/>
                <a:gd name="T16" fmla="*/ 339 w 626"/>
                <a:gd name="T17" fmla="*/ 1 h 214"/>
                <a:gd name="T18" fmla="*/ 285 w 626"/>
                <a:gd name="T19" fmla="*/ 1 h 214"/>
                <a:gd name="T20" fmla="*/ 232 w 626"/>
                <a:gd name="T21" fmla="*/ 4 h 214"/>
                <a:gd name="T22" fmla="*/ 180 w 626"/>
                <a:gd name="T23" fmla="*/ 10 h 214"/>
                <a:gd name="T24" fmla="*/ 133 w 626"/>
                <a:gd name="T25" fmla="*/ 19 h 214"/>
                <a:gd name="T26" fmla="*/ 91 w 626"/>
                <a:gd name="T27" fmla="*/ 32 h 214"/>
                <a:gd name="T28" fmla="*/ 56 w 626"/>
                <a:gd name="T29" fmla="*/ 45 h 214"/>
                <a:gd name="T30" fmla="*/ 29 w 626"/>
                <a:gd name="T31" fmla="*/ 62 h 214"/>
                <a:gd name="T32" fmla="*/ 11 w 626"/>
                <a:gd name="T33" fmla="*/ 79 h 214"/>
                <a:gd name="T34" fmla="*/ 1 w 626"/>
                <a:gd name="T35" fmla="*/ 97 h 214"/>
                <a:gd name="T36" fmla="*/ 1 w 626"/>
                <a:gd name="T37" fmla="*/ 116 h 214"/>
                <a:gd name="T38" fmla="*/ 11 w 626"/>
                <a:gd name="T39" fmla="*/ 134 h 214"/>
                <a:gd name="T40" fmla="*/ 29 w 626"/>
                <a:gd name="T41" fmla="*/ 152 h 214"/>
                <a:gd name="T42" fmla="*/ 56 w 626"/>
                <a:gd name="T43" fmla="*/ 168 h 214"/>
                <a:gd name="T44" fmla="*/ 91 w 626"/>
                <a:gd name="T45" fmla="*/ 182 h 214"/>
                <a:gd name="T46" fmla="*/ 133 w 626"/>
                <a:gd name="T47" fmla="*/ 194 h 214"/>
                <a:gd name="T48" fmla="*/ 180 w 626"/>
                <a:gd name="T49" fmla="*/ 203 h 214"/>
                <a:gd name="T50" fmla="*/ 232 w 626"/>
                <a:gd name="T51" fmla="*/ 210 h 214"/>
                <a:gd name="T52" fmla="*/ 285 w 626"/>
                <a:gd name="T53" fmla="*/ 213 h 214"/>
                <a:gd name="T54" fmla="*/ 339 w 626"/>
                <a:gd name="T55" fmla="*/ 213 h 214"/>
                <a:gd name="T56" fmla="*/ 394 w 626"/>
                <a:gd name="T57" fmla="*/ 210 h 214"/>
                <a:gd name="T58" fmla="*/ 444 w 626"/>
                <a:gd name="T59" fmla="*/ 203 h 214"/>
                <a:gd name="T60" fmla="*/ 491 w 626"/>
                <a:gd name="T61" fmla="*/ 194 h 214"/>
                <a:gd name="T62" fmla="*/ 533 w 626"/>
                <a:gd name="T63" fmla="*/ 182 h 214"/>
                <a:gd name="T64" fmla="*/ 568 w 626"/>
                <a:gd name="T65" fmla="*/ 168 h 214"/>
                <a:gd name="T66" fmla="*/ 595 w 626"/>
                <a:gd name="T67" fmla="*/ 152 h 214"/>
                <a:gd name="T68" fmla="*/ 613 w 626"/>
                <a:gd name="T69" fmla="*/ 134 h 214"/>
                <a:gd name="T70" fmla="*/ 623 w 626"/>
                <a:gd name="T71" fmla="*/ 11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6" h="214">
                  <a:moveTo>
                    <a:pt x="625" y="107"/>
                  </a:moveTo>
                  <a:lnTo>
                    <a:pt x="623" y="97"/>
                  </a:lnTo>
                  <a:lnTo>
                    <a:pt x="620" y="88"/>
                  </a:lnTo>
                  <a:lnTo>
                    <a:pt x="613" y="79"/>
                  </a:lnTo>
                  <a:lnTo>
                    <a:pt x="606" y="70"/>
                  </a:lnTo>
                  <a:lnTo>
                    <a:pt x="595" y="62"/>
                  </a:lnTo>
                  <a:lnTo>
                    <a:pt x="583" y="53"/>
                  </a:lnTo>
                  <a:lnTo>
                    <a:pt x="568" y="45"/>
                  </a:lnTo>
                  <a:lnTo>
                    <a:pt x="552" y="38"/>
                  </a:lnTo>
                  <a:lnTo>
                    <a:pt x="533" y="32"/>
                  </a:lnTo>
                  <a:lnTo>
                    <a:pt x="513" y="25"/>
                  </a:lnTo>
                  <a:lnTo>
                    <a:pt x="491" y="19"/>
                  </a:lnTo>
                  <a:lnTo>
                    <a:pt x="468" y="14"/>
                  </a:lnTo>
                  <a:lnTo>
                    <a:pt x="444" y="10"/>
                  </a:lnTo>
                  <a:lnTo>
                    <a:pt x="418" y="6"/>
                  </a:lnTo>
                  <a:lnTo>
                    <a:pt x="394" y="4"/>
                  </a:lnTo>
                  <a:lnTo>
                    <a:pt x="366" y="2"/>
                  </a:lnTo>
                  <a:lnTo>
                    <a:pt x="339" y="1"/>
                  </a:lnTo>
                  <a:lnTo>
                    <a:pt x="312" y="0"/>
                  </a:lnTo>
                  <a:lnTo>
                    <a:pt x="285" y="1"/>
                  </a:lnTo>
                  <a:lnTo>
                    <a:pt x="258" y="2"/>
                  </a:lnTo>
                  <a:lnTo>
                    <a:pt x="232" y="4"/>
                  </a:lnTo>
                  <a:lnTo>
                    <a:pt x="206" y="6"/>
                  </a:lnTo>
                  <a:lnTo>
                    <a:pt x="180" y="10"/>
                  </a:lnTo>
                  <a:lnTo>
                    <a:pt x="156" y="14"/>
                  </a:lnTo>
                  <a:lnTo>
                    <a:pt x="133" y="19"/>
                  </a:lnTo>
                  <a:lnTo>
                    <a:pt x="112" y="25"/>
                  </a:lnTo>
                  <a:lnTo>
                    <a:pt x="91" y="32"/>
                  </a:lnTo>
                  <a:lnTo>
                    <a:pt x="72" y="38"/>
                  </a:lnTo>
                  <a:lnTo>
                    <a:pt x="56" y="45"/>
                  </a:lnTo>
                  <a:lnTo>
                    <a:pt x="43" y="53"/>
                  </a:lnTo>
                  <a:lnTo>
                    <a:pt x="29" y="62"/>
                  </a:lnTo>
                  <a:lnTo>
                    <a:pt x="19" y="70"/>
                  </a:lnTo>
                  <a:lnTo>
                    <a:pt x="11" y="79"/>
                  </a:lnTo>
                  <a:lnTo>
                    <a:pt x="4" y="88"/>
                  </a:lnTo>
                  <a:lnTo>
                    <a:pt x="1" y="97"/>
                  </a:lnTo>
                  <a:lnTo>
                    <a:pt x="0" y="107"/>
                  </a:lnTo>
                  <a:lnTo>
                    <a:pt x="1" y="116"/>
                  </a:lnTo>
                  <a:lnTo>
                    <a:pt x="4" y="125"/>
                  </a:lnTo>
                  <a:lnTo>
                    <a:pt x="11" y="134"/>
                  </a:lnTo>
                  <a:lnTo>
                    <a:pt x="19" y="143"/>
                  </a:lnTo>
                  <a:lnTo>
                    <a:pt x="29" y="152"/>
                  </a:lnTo>
                  <a:lnTo>
                    <a:pt x="43" y="160"/>
                  </a:lnTo>
                  <a:lnTo>
                    <a:pt x="56" y="168"/>
                  </a:lnTo>
                  <a:lnTo>
                    <a:pt x="72" y="175"/>
                  </a:lnTo>
                  <a:lnTo>
                    <a:pt x="91" y="182"/>
                  </a:lnTo>
                  <a:lnTo>
                    <a:pt x="112" y="189"/>
                  </a:lnTo>
                  <a:lnTo>
                    <a:pt x="133" y="194"/>
                  </a:lnTo>
                  <a:lnTo>
                    <a:pt x="156" y="199"/>
                  </a:lnTo>
                  <a:lnTo>
                    <a:pt x="180" y="203"/>
                  </a:lnTo>
                  <a:lnTo>
                    <a:pt x="206" y="207"/>
                  </a:lnTo>
                  <a:lnTo>
                    <a:pt x="232" y="210"/>
                  </a:lnTo>
                  <a:lnTo>
                    <a:pt x="258" y="212"/>
                  </a:lnTo>
                  <a:lnTo>
                    <a:pt x="285" y="213"/>
                  </a:lnTo>
                  <a:lnTo>
                    <a:pt x="312" y="213"/>
                  </a:lnTo>
                  <a:lnTo>
                    <a:pt x="339" y="213"/>
                  </a:lnTo>
                  <a:lnTo>
                    <a:pt x="366" y="212"/>
                  </a:lnTo>
                  <a:lnTo>
                    <a:pt x="394" y="210"/>
                  </a:lnTo>
                  <a:lnTo>
                    <a:pt x="418" y="207"/>
                  </a:lnTo>
                  <a:lnTo>
                    <a:pt x="444" y="203"/>
                  </a:lnTo>
                  <a:lnTo>
                    <a:pt x="468" y="199"/>
                  </a:lnTo>
                  <a:lnTo>
                    <a:pt x="491" y="194"/>
                  </a:lnTo>
                  <a:lnTo>
                    <a:pt x="513" y="189"/>
                  </a:lnTo>
                  <a:lnTo>
                    <a:pt x="533" y="182"/>
                  </a:lnTo>
                  <a:lnTo>
                    <a:pt x="552" y="175"/>
                  </a:lnTo>
                  <a:lnTo>
                    <a:pt x="568" y="168"/>
                  </a:lnTo>
                  <a:lnTo>
                    <a:pt x="583" y="160"/>
                  </a:lnTo>
                  <a:lnTo>
                    <a:pt x="595" y="152"/>
                  </a:lnTo>
                  <a:lnTo>
                    <a:pt x="606" y="143"/>
                  </a:lnTo>
                  <a:lnTo>
                    <a:pt x="613" y="134"/>
                  </a:lnTo>
                  <a:lnTo>
                    <a:pt x="620" y="125"/>
                  </a:lnTo>
                  <a:lnTo>
                    <a:pt x="623" y="116"/>
                  </a:lnTo>
                  <a:lnTo>
                    <a:pt x="625" y="10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07" name="Freeform 7"/>
            <p:cNvSpPr>
              <a:spLocks/>
            </p:cNvSpPr>
            <p:nvPr/>
          </p:nvSpPr>
          <p:spPr bwMode="auto">
            <a:xfrm>
              <a:off x="2058" y="1117"/>
              <a:ext cx="506" cy="214"/>
            </a:xfrm>
            <a:custGeom>
              <a:avLst/>
              <a:gdLst>
                <a:gd name="T0" fmla="*/ 504 w 506"/>
                <a:gd name="T1" fmla="*/ 97 h 214"/>
                <a:gd name="T2" fmla="*/ 497 w 506"/>
                <a:gd name="T3" fmla="*/ 79 h 214"/>
                <a:gd name="T4" fmla="*/ 482 w 506"/>
                <a:gd name="T5" fmla="*/ 61 h 214"/>
                <a:gd name="T6" fmla="*/ 459 w 506"/>
                <a:gd name="T7" fmla="*/ 45 h 214"/>
                <a:gd name="T8" fmla="*/ 431 w 506"/>
                <a:gd name="T9" fmla="*/ 31 h 214"/>
                <a:gd name="T10" fmla="*/ 397 w 506"/>
                <a:gd name="T11" fmla="*/ 19 h 214"/>
                <a:gd name="T12" fmla="*/ 359 w 506"/>
                <a:gd name="T13" fmla="*/ 10 h 214"/>
                <a:gd name="T14" fmla="*/ 318 w 506"/>
                <a:gd name="T15" fmla="*/ 3 h 214"/>
                <a:gd name="T16" fmla="*/ 274 w 506"/>
                <a:gd name="T17" fmla="*/ 0 h 214"/>
                <a:gd name="T18" fmla="*/ 230 w 506"/>
                <a:gd name="T19" fmla="*/ 0 h 214"/>
                <a:gd name="T20" fmla="*/ 187 w 506"/>
                <a:gd name="T21" fmla="*/ 3 h 214"/>
                <a:gd name="T22" fmla="*/ 145 w 506"/>
                <a:gd name="T23" fmla="*/ 10 h 214"/>
                <a:gd name="T24" fmla="*/ 108 w 506"/>
                <a:gd name="T25" fmla="*/ 19 h 214"/>
                <a:gd name="T26" fmla="*/ 74 w 506"/>
                <a:gd name="T27" fmla="*/ 31 h 214"/>
                <a:gd name="T28" fmla="*/ 45 w 506"/>
                <a:gd name="T29" fmla="*/ 45 h 214"/>
                <a:gd name="T30" fmla="*/ 24 w 506"/>
                <a:gd name="T31" fmla="*/ 61 h 214"/>
                <a:gd name="T32" fmla="*/ 8 w 506"/>
                <a:gd name="T33" fmla="*/ 79 h 214"/>
                <a:gd name="T34" fmla="*/ 1 w 506"/>
                <a:gd name="T35" fmla="*/ 97 h 214"/>
                <a:gd name="T36" fmla="*/ 1 w 506"/>
                <a:gd name="T37" fmla="*/ 116 h 214"/>
                <a:gd name="T38" fmla="*/ 8 w 506"/>
                <a:gd name="T39" fmla="*/ 134 h 214"/>
                <a:gd name="T40" fmla="*/ 24 w 506"/>
                <a:gd name="T41" fmla="*/ 151 h 214"/>
                <a:gd name="T42" fmla="*/ 45 w 506"/>
                <a:gd name="T43" fmla="*/ 168 h 214"/>
                <a:gd name="T44" fmla="*/ 74 w 506"/>
                <a:gd name="T45" fmla="*/ 182 h 214"/>
                <a:gd name="T46" fmla="*/ 108 w 506"/>
                <a:gd name="T47" fmla="*/ 194 h 214"/>
                <a:gd name="T48" fmla="*/ 145 w 506"/>
                <a:gd name="T49" fmla="*/ 203 h 214"/>
                <a:gd name="T50" fmla="*/ 187 w 506"/>
                <a:gd name="T51" fmla="*/ 209 h 214"/>
                <a:gd name="T52" fmla="*/ 230 w 506"/>
                <a:gd name="T53" fmla="*/ 213 h 214"/>
                <a:gd name="T54" fmla="*/ 274 w 506"/>
                <a:gd name="T55" fmla="*/ 213 h 214"/>
                <a:gd name="T56" fmla="*/ 318 w 506"/>
                <a:gd name="T57" fmla="*/ 209 h 214"/>
                <a:gd name="T58" fmla="*/ 359 w 506"/>
                <a:gd name="T59" fmla="*/ 203 h 214"/>
                <a:gd name="T60" fmla="*/ 397 w 506"/>
                <a:gd name="T61" fmla="*/ 194 h 214"/>
                <a:gd name="T62" fmla="*/ 431 w 506"/>
                <a:gd name="T63" fmla="*/ 182 h 214"/>
                <a:gd name="T64" fmla="*/ 459 w 506"/>
                <a:gd name="T65" fmla="*/ 168 h 214"/>
                <a:gd name="T66" fmla="*/ 482 w 506"/>
                <a:gd name="T67" fmla="*/ 151 h 214"/>
                <a:gd name="T68" fmla="*/ 497 w 506"/>
                <a:gd name="T69" fmla="*/ 134 h 214"/>
                <a:gd name="T70" fmla="*/ 504 w 506"/>
                <a:gd name="T71" fmla="*/ 11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6" h="214">
                  <a:moveTo>
                    <a:pt x="505" y="107"/>
                  </a:moveTo>
                  <a:lnTo>
                    <a:pt x="504" y="97"/>
                  </a:lnTo>
                  <a:lnTo>
                    <a:pt x="501" y="88"/>
                  </a:lnTo>
                  <a:lnTo>
                    <a:pt x="497" y="79"/>
                  </a:lnTo>
                  <a:lnTo>
                    <a:pt x="490" y="70"/>
                  </a:lnTo>
                  <a:lnTo>
                    <a:pt x="482" y="61"/>
                  </a:lnTo>
                  <a:lnTo>
                    <a:pt x="471" y="53"/>
                  </a:lnTo>
                  <a:lnTo>
                    <a:pt x="459" y="45"/>
                  </a:lnTo>
                  <a:lnTo>
                    <a:pt x="446" y="38"/>
                  </a:lnTo>
                  <a:lnTo>
                    <a:pt x="431" y="31"/>
                  </a:lnTo>
                  <a:lnTo>
                    <a:pt x="415" y="25"/>
                  </a:lnTo>
                  <a:lnTo>
                    <a:pt x="397" y="19"/>
                  </a:lnTo>
                  <a:lnTo>
                    <a:pt x="379" y="14"/>
                  </a:lnTo>
                  <a:lnTo>
                    <a:pt x="359" y="10"/>
                  </a:lnTo>
                  <a:lnTo>
                    <a:pt x="339" y="6"/>
                  </a:lnTo>
                  <a:lnTo>
                    <a:pt x="318" y="3"/>
                  </a:lnTo>
                  <a:lnTo>
                    <a:pt x="296" y="1"/>
                  </a:lnTo>
                  <a:lnTo>
                    <a:pt x="274" y="0"/>
                  </a:lnTo>
                  <a:lnTo>
                    <a:pt x="252" y="0"/>
                  </a:lnTo>
                  <a:lnTo>
                    <a:pt x="230" y="0"/>
                  </a:lnTo>
                  <a:lnTo>
                    <a:pt x="209" y="1"/>
                  </a:lnTo>
                  <a:lnTo>
                    <a:pt x="187" y="3"/>
                  </a:lnTo>
                  <a:lnTo>
                    <a:pt x="166" y="6"/>
                  </a:lnTo>
                  <a:lnTo>
                    <a:pt x="145" y="10"/>
                  </a:lnTo>
                  <a:lnTo>
                    <a:pt x="126" y="14"/>
                  </a:lnTo>
                  <a:lnTo>
                    <a:pt x="108" y="19"/>
                  </a:lnTo>
                  <a:lnTo>
                    <a:pt x="90" y="25"/>
                  </a:lnTo>
                  <a:lnTo>
                    <a:pt x="74" y="31"/>
                  </a:lnTo>
                  <a:lnTo>
                    <a:pt x="59" y="38"/>
                  </a:lnTo>
                  <a:lnTo>
                    <a:pt x="45" y="45"/>
                  </a:lnTo>
                  <a:lnTo>
                    <a:pt x="33" y="53"/>
                  </a:lnTo>
                  <a:lnTo>
                    <a:pt x="24" y="61"/>
                  </a:lnTo>
                  <a:lnTo>
                    <a:pt x="15" y="70"/>
                  </a:lnTo>
                  <a:lnTo>
                    <a:pt x="8" y="79"/>
                  </a:lnTo>
                  <a:lnTo>
                    <a:pt x="4" y="88"/>
                  </a:lnTo>
                  <a:lnTo>
                    <a:pt x="1" y="97"/>
                  </a:lnTo>
                  <a:lnTo>
                    <a:pt x="0" y="107"/>
                  </a:lnTo>
                  <a:lnTo>
                    <a:pt x="1" y="116"/>
                  </a:lnTo>
                  <a:lnTo>
                    <a:pt x="4" y="125"/>
                  </a:lnTo>
                  <a:lnTo>
                    <a:pt x="8" y="134"/>
                  </a:lnTo>
                  <a:lnTo>
                    <a:pt x="15" y="143"/>
                  </a:lnTo>
                  <a:lnTo>
                    <a:pt x="24" y="151"/>
                  </a:lnTo>
                  <a:lnTo>
                    <a:pt x="33" y="160"/>
                  </a:lnTo>
                  <a:lnTo>
                    <a:pt x="45" y="168"/>
                  </a:lnTo>
                  <a:lnTo>
                    <a:pt x="59" y="175"/>
                  </a:lnTo>
                  <a:lnTo>
                    <a:pt x="74" y="182"/>
                  </a:lnTo>
                  <a:lnTo>
                    <a:pt x="90" y="188"/>
                  </a:lnTo>
                  <a:lnTo>
                    <a:pt x="108" y="194"/>
                  </a:lnTo>
                  <a:lnTo>
                    <a:pt x="126" y="199"/>
                  </a:lnTo>
                  <a:lnTo>
                    <a:pt x="145" y="203"/>
                  </a:lnTo>
                  <a:lnTo>
                    <a:pt x="166" y="207"/>
                  </a:lnTo>
                  <a:lnTo>
                    <a:pt x="187" y="209"/>
                  </a:lnTo>
                  <a:lnTo>
                    <a:pt x="209" y="211"/>
                  </a:lnTo>
                  <a:lnTo>
                    <a:pt x="230" y="213"/>
                  </a:lnTo>
                  <a:lnTo>
                    <a:pt x="252" y="213"/>
                  </a:lnTo>
                  <a:lnTo>
                    <a:pt x="274" y="213"/>
                  </a:lnTo>
                  <a:lnTo>
                    <a:pt x="296" y="211"/>
                  </a:lnTo>
                  <a:lnTo>
                    <a:pt x="318" y="209"/>
                  </a:lnTo>
                  <a:lnTo>
                    <a:pt x="339" y="207"/>
                  </a:lnTo>
                  <a:lnTo>
                    <a:pt x="359" y="203"/>
                  </a:lnTo>
                  <a:lnTo>
                    <a:pt x="379" y="199"/>
                  </a:lnTo>
                  <a:lnTo>
                    <a:pt x="397" y="194"/>
                  </a:lnTo>
                  <a:lnTo>
                    <a:pt x="415" y="188"/>
                  </a:lnTo>
                  <a:lnTo>
                    <a:pt x="431" y="182"/>
                  </a:lnTo>
                  <a:lnTo>
                    <a:pt x="446" y="175"/>
                  </a:lnTo>
                  <a:lnTo>
                    <a:pt x="459" y="168"/>
                  </a:lnTo>
                  <a:lnTo>
                    <a:pt x="471" y="160"/>
                  </a:lnTo>
                  <a:lnTo>
                    <a:pt x="482" y="151"/>
                  </a:lnTo>
                  <a:lnTo>
                    <a:pt x="490" y="143"/>
                  </a:lnTo>
                  <a:lnTo>
                    <a:pt x="497" y="134"/>
                  </a:lnTo>
                  <a:lnTo>
                    <a:pt x="501" y="125"/>
                  </a:lnTo>
                  <a:lnTo>
                    <a:pt x="504" y="116"/>
                  </a:lnTo>
                  <a:lnTo>
                    <a:pt x="505" y="10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08" name="Freeform 8"/>
            <p:cNvSpPr>
              <a:spLocks/>
            </p:cNvSpPr>
            <p:nvPr/>
          </p:nvSpPr>
          <p:spPr bwMode="auto">
            <a:xfrm>
              <a:off x="2986" y="1117"/>
              <a:ext cx="507" cy="214"/>
            </a:xfrm>
            <a:custGeom>
              <a:avLst/>
              <a:gdLst>
                <a:gd name="T0" fmla="*/ 1 w 507"/>
                <a:gd name="T1" fmla="*/ 116 h 214"/>
                <a:gd name="T2" fmla="*/ 9 w 507"/>
                <a:gd name="T3" fmla="*/ 134 h 214"/>
                <a:gd name="T4" fmla="*/ 24 w 507"/>
                <a:gd name="T5" fmla="*/ 151 h 214"/>
                <a:gd name="T6" fmla="*/ 46 w 507"/>
                <a:gd name="T7" fmla="*/ 168 h 214"/>
                <a:gd name="T8" fmla="*/ 74 w 507"/>
                <a:gd name="T9" fmla="*/ 182 h 214"/>
                <a:gd name="T10" fmla="*/ 108 w 507"/>
                <a:gd name="T11" fmla="*/ 194 h 214"/>
                <a:gd name="T12" fmla="*/ 146 w 507"/>
                <a:gd name="T13" fmla="*/ 203 h 214"/>
                <a:gd name="T14" fmla="*/ 188 w 507"/>
                <a:gd name="T15" fmla="*/ 209 h 214"/>
                <a:gd name="T16" fmla="*/ 231 w 507"/>
                <a:gd name="T17" fmla="*/ 213 h 214"/>
                <a:gd name="T18" fmla="*/ 275 w 507"/>
                <a:gd name="T19" fmla="*/ 213 h 214"/>
                <a:gd name="T20" fmla="*/ 319 w 507"/>
                <a:gd name="T21" fmla="*/ 209 h 214"/>
                <a:gd name="T22" fmla="*/ 360 w 507"/>
                <a:gd name="T23" fmla="*/ 203 h 214"/>
                <a:gd name="T24" fmla="*/ 398 w 507"/>
                <a:gd name="T25" fmla="*/ 193 h 214"/>
                <a:gd name="T26" fmla="*/ 432 w 507"/>
                <a:gd name="T27" fmla="*/ 182 h 214"/>
                <a:gd name="T28" fmla="*/ 460 w 507"/>
                <a:gd name="T29" fmla="*/ 167 h 214"/>
                <a:gd name="T30" fmla="*/ 482 w 507"/>
                <a:gd name="T31" fmla="*/ 151 h 214"/>
                <a:gd name="T32" fmla="*/ 497 w 507"/>
                <a:gd name="T33" fmla="*/ 134 h 214"/>
                <a:gd name="T34" fmla="*/ 505 w 507"/>
                <a:gd name="T35" fmla="*/ 115 h 214"/>
                <a:gd name="T36" fmla="*/ 505 w 507"/>
                <a:gd name="T37" fmla="*/ 97 h 214"/>
                <a:gd name="T38" fmla="*/ 497 w 507"/>
                <a:gd name="T39" fmla="*/ 79 h 214"/>
                <a:gd name="T40" fmla="*/ 482 w 507"/>
                <a:gd name="T41" fmla="*/ 61 h 214"/>
                <a:gd name="T42" fmla="*/ 460 w 507"/>
                <a:gd name="T43" fmla="*/ 45 h 214"/>
                <a:gd name="T44" fmla="*/ 432 w 507"/>
                <a:gd name="T45" fmla="*/ 31 h 214"/>
                <a:gd name="T46" fmla="*/ 398 w 507"/>
                <a:gd name="T47" fmla="*/ 19 h 214"/>
                <a:gd name="T48" fmla="*/ 360 w 507"/>
                <a:gd name="T49" fmla="*/ 10 h 214"/>
                <a:gd name="T50" fmla="*/ 318 w 507"/>
                <a:gd name="T51" fmla="*/ 3 h 214"/>
                <a:gd name="T52" fmla="*/ 275 w 507"/>
                <a:gd name="T53" fmla="*/ 0 h 214"/>
                <a:gd name="T54" fmla="*/ 231 w 507"/>
                <a:gd name="T55" fmla="*/ 0 h 214"/>
                <a:gd name="T56" fmla="*/ 187 w 507"/>
                <a:gd name="T57" fmla="*/ 3 h 214"/>
                <a:gd name="T58" fmla="*/ 146 w 507"/>
                <a:gd name="T59" fmla="*/ 10 h 214"/>
                <a:gd name="T60" fmla="*/ 108 w 507"/>
                <a:gd name="T61" fmla="*/ 19 h 214"/>
                <a:gd name="T62" fmla="*/ 74 w 507"/>
                <a:gd name="T63" fmla="*/ 31 h 214"/>
                <a:gd name="T64" fmla="*/ 46 w 507"/>
                <a:gd name="T65" fmla="*/ 45 h 214"/>
                <a:gd name="T66" fmla="*/ 24 w 507"/>
                <a:gd name="T67" fmla="*/ 62 h 214"/>
                <a:gd name="T68" fmla="*/ 9 w 507"/>
                <a:gd name="T69" fmla="*/ 79 h 214"/>
                <a:gd name="T70" fmla="*/ 1 w 507"/>
                <a:gd name="T71" fmla="*/ 9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7" h="214">
                  <a:moveTo>
                    <a:pt x="0" y="107"/>
                  </a:moveTo>
                  <a:lnTo>
                    <a:pt x="1" y="116"/>
                  </a:lnTo>
                  <a:lnTo>
                    <a:pt x="4" y="125"/>
                  </a:lnTo>
                  <a:lnTo>
                    <a:pt x="9" y="134"/>
                  </a:lnTo>
                  <a:lnTo>
                    <a:pt x="16" y="143"/>
                  </a:lnTo>
                  <a:lnTo>
                    <a:pt x="24" y="151"/>
                  </a:lnTo>
                  <a:lnTo>
                    <a:pt x="34" y="160"/>
                  </a:lnTo>
                  <a:lnTo>
                    <a:pt x="46" y="168"/>
                  </a:lnTo>
                  <a:lnTo>
                    <a:pt x="59" y="175"/>
                  </a:lnTo>
                  <a:lnTo>
                    <a:pt x="74" y="182"/>
                  </a:lnTo>
                  <a:lnTo>
                    <a:pt x="91" y="188"/>
                  </a:lnTo>
                  <a:lnTo>
                    <a:pt x="108" y="194"/>
                  </a:lnTo>
                  <a:lnTo>
                    <a:pt x="127" y="199"/>
                  </a:lnTo>
                  <a:lnTo>
                    <a:pt x="146" y="203"/>
                  </a:lnTo>
                  <a:lnTo>
                    <a:pt x="166" y="207"/>
                  </a:lnTo>
                  <a:lnTo>
                    <a:pt x="188" y="209"/>
                  </a:lnTo>
                  <a:lnTo>
                    <a:pt x="209" y="211"/>
                  </a:lnTo>
                  <a:lnTo>
                    <a:pt x="231" y="213"/>
                  </a:lnTo>
                  <a:lnTo>
                    <a:pt x="253" y="213"/>
                  </a:lnTo>
                  <a:lnTo>
                    <a:pt x="275" y="213"/>
                  </a:lnTo>
                  <a:lnTo>
                    <a:pt x="297" y="211"/>
                  </a:lnTo>
                  <a:lnTo>
                    <a:pt x="319" y="209"/>
                  </a:lnTo>
                  <a:lnTo>
                    <a:pt x="340" y="207"/>
                  </a:lnTo>
                  <a:lnTo>
                    <a:pt x="360" y="203"/>
                  </a:lnTo>
                  <a:lnTo>
                    <a:pt x="379" y="199"/>
                  </a:lnTo>
                  <a:lnTo>
                    <a:pt x="398" y="193"/>
                  </a:lnTo>
                  <a:lnTo>
                    <a:pt x="416" y="188"/>
                  </a:lnTo>
                  <a:lnTo>
                    <a:pt x="432" y="182"/>
                  </a:lnTo>
                  <a:lnTo>
                    <a:pt x="446" y="175"/>
                  </a:lnTo>
                  <a:lnTo>
                    <a:pt x="460" y="167"/>
                  </a:lnTo>
                  <a:lnTo>
                    <a:pt x="472" y="160"/>
                  </a:lnTo>
                  <a:lnTo>
                    <a:pt x="482" y="151"/>
                  </a:lnTo>
                  <a:lnTo>
                    <a:pt x="490" y="143"/>
                  </a:lnTo>
                  <a:lnTo>
                    <a:pt x="497" y="134"/>
                  </a:lnTo>
                  <a:lnTo>
                    <a:pt x="502" y="125"/>
                  </a:lnTo>
                  <a:lnTo>
                    <a:pt x="505" y="115"/>
                  </a:lnTo>
                  <a:lnTo>
                    <a:pt x="506" y="107"/>
                  </a:lnTo>
                  <a:lnTo>
                    <a:pt x="505" y="97"/>
                  </a:lnTo>
                  <a:lnTo>
                    <a:pt x="502" y="88"/>
                  </a:lnTo>
                  <a:lnTo>
                    <a:pt x="497" y="79"/>
                  </a:lnTo>
                  <a:lnTo>
                    <a:pt x="490" y="70"/>
                  </a:lnTo>
                  <a:lnTo>
                    <a:pt x="482" y="61"/>
                  </a:lnTo>
                  <a:lnTo>
                    <a:pt x="472" y="53"/>
                  </a:lnTo>
                  <a:lnTo>
                    <a:pt x="460" y="45"/>
                  </a:lnTo>
                  <a:lnTo>
                    <a:pt x="446" y="38"/>
                  </a:lnTo>
                  <a:lnTo>
                    <a:pt x="432" y="31"/>
                  </a:lnTo>
                  <a:lnTo>
                    <a:pt x="415" y="25"/>
                  </a:lnTo>
                  <a:lnTo>
                    <a:pt x="398" y="19"/>
                  </a:lnTo>
                  <a:lnTo>
                    <a:pt x="379" y="14"/>
                  </a:lnTo>
                  <a:lnTo>
                    <a:pt x="360" y="10"/>
                  </a:lnTo>
                  <a:lnTo>
                    <a:pt x="340" y="6"/>
                  </a:lnTo>
                  <a:lnTo>
                    <a:pt x="318" y="3"/>
                  </a:lnTo>
                  <a:lnTo>
                    <a:pt x="297" y="1"/>
                  </a:lnTo>
                  <a:lnTo>
                    <a:pt x="275" y="0"/>
                  </a:lnTo>
                  <a:lnTo>
                    <a:pt x="253" y="0"/>
                  </a:lnTo>
                  <a:lnTo>
                    <a:pt x="231" y="0"/>
                  </a:lnTo>
                  <a:lnTo>
                    <a:pt x="209" y="1"/>
                  </a:lnTo>
                  <a:lnTo>
                    <a:pt x="187" y="3"/>
                  </a:lnTo>
                  <a:lnTo>
                    <a:pt x="166" y="6"/>
                  </a:lnTo>
                  <a:lnTo>
                    <a:pt x="146" y="10"/>
                  </a:lnTo>
                  <a:lnTo>
                    <a:pt x="127" y="14"/>
                  </a:lnTo>
                  <a:lnTo>
                    <a:pt x="108" y="19"/>
                  </a:lnTo>
                  <a:lnTo>
                    <a:pt x="90" y="25"/>
                  </a:lnTo>
                  <a:lnTo>
                    <a:pt x="74" y="31"/>
                  </a:lnTo>
                  <a:lnTo>
                    <a:pt x="59" y="38"/>
                  </a:lnTo>
                  <a:lnTo>
                    <a:pt x="46" y="45"/>
                  </a:lnTo>
                  <a:lnTo>
                    <a:pt x="34" y="53"/>
                  </a:lnTo>
                  <a:lnTo>
                    <a:pt x="24" y="62"/>
                  </a:lnTo>
                  <a:lnTo>
                    <a:pt x="16" y="70"/>
                  </a:lnTo>
                  <a:lnTo>
                    <a:pt x="9" y="79"/>
                  </a:lnTo>
                  <a:lnTo>
                    <a:pt x="4" y="88"/>
                  </a:lnTo>
                  <a:lnTo>
                    <a:pt x="1" y="97"/>
                  </a:lnTo>
                  <a:lnTo>
                    <a:pt x="0" y="10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09" name="Freeform 9"/>
            <p:cNvSpPr>
              <a:spLocks/>
            </p:cNvSpPr>
            <p:nvPr/>
          </p:nvSpPr>
          <p:spPr bwMode="auto">
            <a:xfrm>
              <a:off x="2417" y="1461"/>
              <a:ext cx="742" cy="201"/>
            </a:xfrm>
            <a:custGeom>
              <a:avLst/>
              <a:gdLst>
                <a:gd name="T0" fmla="*/ 741 w 742"/>
                <a:gd name="T1" fmla="*/ 200 h 201"/>
                <a:gd name="T2" fmla="*/ 741 w 742"/>
                <a:gd name="T3" fmla="*/ 0 h 201"/>
                <a:gd name="T4" fmla="*/ 0 w 742"/>
                <a:gd name="T5" fmla="*/ 0 h 201"/>
                <a:gd name="T6" fmla="*/ 0 w 742"/>
                <a:gd name="T7" fmla="*/ 200 h 201"/>
                <a:gd name="T8" fmla="*/ 741 w 742"/>
                <a:gd name="T9" fmla="*/ 200 h 201"/>
              </a:gdLst>
              <a:ahLst/>
              <a:cxnLst>
                <a:cxn ang="0">
                  <a:pos x="T0" y="T1"/>
                </a:cxn>
                <a:cxn ang="0">
                  <a:pos x="T2" y="T3"/>
                </a:cxn>
                <a:cxn ang="0">
                  <a:pos x="T4" y="T5"/>
                </a:cxn>
                <a:cxn ang="0">
                  <a:pos x="T6" y="T7"/>
                </a:cxn>
                <a:cxn ang="0">
                  <a:pos x="T8" y="T9"/>
                </a:cxn>
              </a:cxnLst>
              <a:rect l="0" t="0" r="r" b="b"/>
              <a:pathLst>
                <a:path w="742" h="201">
                  <a:moveTo>
                    <a:pt x="741" y="200"/>
                  </a:moveTo>
                  <a:lnTo>
                    <a:pt x="741" y="0"/>
                  </a:lnTo>
                  <a:lnTo>
                    <a:pt x="0" y="0"/>
                  </a:lnTo>
                  <a:lnTo>
                    <a:pt x="0" y="200"/>
                  </a:lnTo>
                  <a:lnTo>
                    <a:pt x="741" y="20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10" name="Rectangle 10"/>
            <p:cNvSpPr>
              <a:spLocks noChangeArrowheads="1"/>
            </p:cNvSpPr>
            <p:nvPr/>
          </p:nvSpPr>
          <p:spPr bwMode="auto">
            <a:xfrm>
              <a:off x="2619" y="931"/>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name</a:t>
              </a:r>
            </a:p>
          </p:txBody>
        </p:sp>
        <p:sp>
          <p:nvSpPr>
            <p:cNvPr id="25611" name="Rectangle 11"/>
            <p:cNvSpPr>
              <a:spLocks noChangeArrowheads="1"/>
            </p:cNvSpPr>
            <p:nvPr/>
          </p:nvSpPr>
          <p:spPr bwMode="auto">
            <a:xfrm>
              <a:off x="2393" y="1459"/>
              <a:ext cx="7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Employees</a:t>
              </a:r>
            </a:p>
          </p:txBody>
        </p:sp>
        <p:sp>
          <p:nvSpPr>
            <p:cNvPr id="25612" name="Rectangle 12"/>
            <p:cNvSpPr>
              <a:spLocks noChangeArrowheads="1"/>
            </p:cNvSpPr>
            <p:nvPr/>
          </p:nvSpPr>
          <p:spPr bwMode="auto">
            <a:xfrm>
              <a:off x="2177" y="1095"/>
              <a:ext cx="3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ssn</a:t>
              </a:r>
            </a:p>
          </p:txBody>
        </p:sp>
        <p:sp>
          <p:nvSpPr>
            <p:cNvPr id="25613" name="Rectangle 13"/>
            <p:cNvSpPr>
              <a:spLocks noChangeArrowheads="1"/>
            </p:cNvSpPr>
            <p:nvPr/>
          </p:nvSpPr>
          <p:spPr bwMode="auto">
            <a:xfrm>
              <a:off x="3131" y="1100"/>
              <a:ext cx="2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lot</a:t>
              </a:r>
            </a:p>
          </p:txBody>
        </p:sp>
        <p:sp>
          <p:nvSpPr>
            <p:cNvPr id="25614" name="Line 14"/>
            <p:cNvSpPr>
              <a:spLocks noChangeShapeType="1"/>
            </p:cNvSpPr>
            <p:nvPr/>
          </p:nvSpPr>
          <p:spPr bwMode="auto">
            <a:xfrm flipH="1">
              <a:off x="3164" y="1565"/>
              <a:ext cx="243"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15" name="Line 15"/>
            <p:cNvSpPr>
              <a:spLocks noChangeShapeType="1"/>
            </p:cNvSpPr>
            <p:nvPr/>
          </p:nvSpPr>
          <p:spPr bwMode="auto">
            <a:xfrm>
              <a:off x="2298" y="1338"/>
              <a:ext cx="338" cy="11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16" name="Line 16"/>
            <p:cNvSpPr>
              <a:spLocks noChangeShapeType="1"/>
            </p:cNvSpPr>
            <p:nvPr/>
          </p:nvSpPr>
          <p:spPr bwMode="auto">
            <a:xfrm flipH="1">
              <a:off x="2780" y="1132"/>
              <a:ext cx="48" cy="304"/>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17" name="Line 17"/>
            <p:cNvSpPr>
              <a:spLocks noChangeShapeType="1"/>
            </p:cNvSpPr>
            <p:nvPr/>
          </p:nvSpPr>
          <p:spPr bwMode="auto">
            <a:xfrm flipH="1">
              <a:off x="3010" y="1338"/>
              <a:ext cx="220" cy="11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5619" name="Freeform 19"/>
          <p:cNvSpPr>
            <a:spLocks/>
          </p:cNvSpPr>
          <p:nvPr/>
        </p:nvSpPr>
        <p:spPr bwMode="auto">
          <a:xfrm>
            <a:off x="5368925" y="2190750"/>
            <a:ext cx="1566863" cy="569913"/>
          </a:xfrm>
          <a:custGeom>
            <a:avLst/>
            <a:gdLst>
              <a:gd name="T0" fmla="*/ 0 w 987"/>
              <a:gd name="T1" fmla="*/ 179 h 359"/>
              <a:gd name="T2" fmla="*/ 487 w 987"/>
              <a:gd name="T3" fmla="*/ 0 h 359"/>
              <a:gd name="T4" fmla="*/ 986 w 987"/>
              <a:gd name="T5" fmla="*/ 185 h 359"/>
              <a:gd name="T6" fmla="*/ 487 w 987"/>
              <a:gd name="T7" fmla="*/ 358 h 359"/>
              <a:gd name="T8" fmla="*/ 0 w 987"/>
              <a:gd name="T9" fmla="*/ 179 h 359"/>
            </a:gdLst>
            <a:ahLst/>
            <a:cxnLst>
              <a:cxn ang="0">
                <a:pos x="T0" y="T1"/>
              </a:cxn>
              <a:cxn ang="0">
                <a:pos x="T2" y="T3"/>
              </a:cxn>
              <a:cxn ang="0">
                <a:pos x="T4" y="T5"/>
              </a:cxn>
              <a:cxn ang="0">
                <a:pos x="T6" y="T7"/>
              </a:cxn>
              <a:cxn ang="0">
                <a:pos x="T8" y="T9"/>
              </a:cxn>
            </a:cxnLst>
            <a:rect l="0" t="0" r="r" b="b"/>
            <a:pathLst>
              <a:path w="987" h="359">
                <a:moveTo>
                  <a:pt x="0" y="179"/>
                </a:moveTo>
                <a:lnTo>
                  <a:pt x="487" y="0"/>
                </a:lnTo>
                <a:lnTo>
                  <a:pt x="986" y="185"/>
                </a:lnTo>
                <a:lnTo>
                  <a:pt x="487" y="358"/>
                </a:lnTo>
                <a:lnTo>
                  <a:pt x="0" y="17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20" name="Rectangle 20"/>
          <p:cNvSpPr>
            <a:spLocks noChangeArrowheads="1"/>
          </p:cNvSpPr>
          <p:nvPr/>
        </p:nvSpPr>
        <p:spPr bwMode="auto">
          <a:xfrm>
            <a:off x="5514975" y="2312988"/>
            <a:ext cx="1208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Works_In2</a:t>
            </a:r>
          </a:p>
        </p:txBody>
      </p:sp>
      <p:sp>
        <p:nvSpPr>
          <p:cNvPr id="25621" name="Freeform 21"/>
          <p:cNvSpPr>
            <a:spLocks/>
          </p:cNvSpPr>
          <p:nvPr/>
        </p:nvSpPr>
        <p:spPr bwMode="auto">
          <a:xfrm>
            <a:off x="5294313" y="1336675"/>
            <a:ext cx="804862" cy="339725"/>
          </a:xfrm>
          <a:custGeom>
            <a:avLst/>
            <a:gdLst>
              <a:gd name="T0" fmla="*/ 1 w 507"/>
              <a:gd name="T1" fmla="*/ 116 h 214"/>
              <a:gd name="T2" fmla="*/ 9 w 507"/>
              <a:gd name="T3" fmla="*/ 134 h 214"/>
              <a:gd name="T4" fmla="*/ 24 w 507"/>
              <a:gd name="T5" fmla="*/ 151 h 214"/>
              <a:gd name="T6" fmla="*/ 46 w 507"/>
              <a:gd name="T7" fmla="*/ 167 h 214"/>
              <a:gd name="T8" fmla="*/ 75 w 507"/>
              <a:gd name="T9" fmla="*/ 182 h 214"/>
              <a:gd name="T10" fmla="*/ 108 w 507"/>
              <a:gd name="T11" fmla="*/ 194 h 214"/>
              <a:gd name="T12" fmla="*/ 146 w 507"/>
              <a:gd name="T13" fmla="*/ 203 h 214"/>
              <a:gd name="T14" fmla="*/ 187 w 507"/>
              <a:gd name="T15" fmla="*/ 209 h 214"/>
              <a:gd name="T16" fmla="*/ 231 w 507"/>
              <a:gd name="T17" fmla="*/ 212 h 214"/>
              <a:gd name="T18" fmla="*/ 275 w 507"/>
              <a:gd name="T19" fmla="*/ 212 h 214"/>
              <a:gd name="T20" fmla="*/ 318 w 507"/>
              <a:gd name="T21" fmla="*/ 209 h 214"/>
              <a:gd name="T22" fmla="*/ 360 w 507"/>
              <a:gd name="T23" fmla="*/ 202 h 214"/>
              <a:gd name="T24" fmla="*/ 398 w 507"/>
              <a:gd name="T25" fmla="*/ 194 h 214"/>
              <a:gd name="T26" fmla="*/ 432 w 507"/>
              <a:gd name="T27" fmla="*/ 181 h 214"/>
              <a:gd name="T28" fmla="*/ 460 w 507"/>
              <a:gd name="T29" fmla="*/ 167 h 214"/>
              <a:gd name="T30" fmla="*/ 482 w 507"/>
              <a:gd name="T31" fmla="*/ 151 h 214"/>
              <a:gd name="T32" fmla="*/ 497 w 507"/>
              <a:gd name="T33" fmla="*/ 133 h 214"/>
              <a:gd name="T34" fmla="*/ 505 w 507"/>
              <a:gd name="T35" fmla="*/ 115 h 214"/>
              <a:gd name="T36" fmla="*/ 505 w 507"/>
              <a:gd name="T37" fmla="*/ 97 h 214"/>
              <a:gd name="T38" fmla="*/ 497 w 507"/>
              <a:gd name="T39" fmla="*/ 79 h 214"/>
              <a:gd name="T40" fmla="*/ 482 w 507"/>
              <a:gd name="T41" fmla="*/ 61 h 214"/>
              <a:gd name="T42" fmla="*/ 460 w 507"/>
              <a:gd name="T43" fmla="*/ 45 h 214"/>
              <a:gd name="T44" fmla="*/ 432 w 507"/>
              <a:gd name="T45" fmla="*/ 31 h 214"/>
              <a:gd name="T46" fmla="*/ 398 w 507"/>
              <a:gd name="T47" fmla="*/ 19 h 214"/>
              <a:gd name="T48" fmla="*/ 360 w 507"/>
              <a:gd name="T49" fmla="*/ 10 h 214"/>
              <a:gd name="T50" fmla="*/ 318 w 507"/>
              <a:gd name="T51" fmla="*/ 3 h 214"/>
              <a:gd name="T52" fmla="*/ 275 w 507"/>
              <a:gd name="T53" fmla="*/ 0 h 214"/>
              <a:gd name="T54" fmla="*/ 231 w 507"/>
              <a:gd name="T55" fmla="*/ 0 h 214"/>
              <a:gd name="T56" fmla="*/ 187 w 507"/>
              <a:gd name="T57" fmla="*/ 3 h 214"/>
              <a:gd name="T58" fmla="*/ 146 w 507"/>
              <a:gd name="T59" fmla="*/ 10 h 214"/>
              <a:gd name="T60" fmla="*/ 108 w 507"/>
              <a:gd name="T61" fmla="*/ 19 h 214"/>
              <a:gd name="T62" fmla="*/ 75 w 507"/>
              <a:gd name="T63" fmla="*/ 31 h 214"/>
              <a:gd name="T64" fmla="*/ 46 w 507"/>
              <a:gd name="T65" fmla="*/ 45 h 214"/>
              <a:gd name="T66" fmla="*/ 24 w 507"/>
              <a:gd name="T67" fmla="*/ 61 h 214"/>
              <a:gd name="T68" fmla="*/ 9 w 507"/>
              <a:gd name="T69" fmla="*/ 79 h 214"/>
              <a:gd name="T70" fmla="*/ 1 w 507"/>
              <a:gd name="T71" fmla="*/ 9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7" h="214">
                <a:moveTo>
                  <a:pt x="0" y="106"/>
                </a:moveTo>
                <a:lnTo>
                  <a:pt x="1" y="116"/>
                </a:lnTo>
                <a:lnTo>
                  <a:pt x="4" y="124"/>
                </a:lnTo>
                <a:lnTo>
                  <a:pt x="9" y="134"/>
                </a:lnTo>
                <a:lnTo>
                  <a:pt x="15" y="143"/>
                </a:lnTo>
                <a:lnTo>
                  <a:pt x="24" y="151"/>
                </a:lnTo>
                <a:lnTo>
                  <a:pt x="34" y="160"/>
                </a:lnTo>
                <a:lnTo>
                  <a:pt x="46" y="167"/>
                </a:lnTo>
                <a:lnTo>
                  <a:pt x="60" y="175"/>
                </a:lnTo>
                <a:lnTo>
                  <a:pt x="75" y="182"/>
                </a:lnTo>
                <a:lnTo>
                  <a:pt x="90" y="188"/>
                </a:lnTo>
                <a:lnTo>
                  <a:pt x="108" y="194"/>
                </a:lnTo>
                <a:lnTo>
                  <a:pt x="127" y="199"/>
                </a:lnTo>
                <a:lnTo>
                  <a:pt x="146" y="203"/>
                </a:lnTo>
                <a:lnTo>
                  <a:pt x="167" y="206"/>
                </a:lnTo>
                <a:lnTo>
                  <a:pt x="187" y="209"/>
                </a:lnTo>
                <a:lnTo>
                  <a:pt x="209" y="211"/>
                </a:lnTo>
                <a:lnTo>
                  <a:pt x="231" y="212"/>
                </a:lnTo>
                <a:lnTo>
                  <a:pt x="253" y="213"/>
                </a:lnTo>
                <a:lnTo>
                  <a:pt x="275" y="212"/>
                </a:lnTo>
                <a:lnTo>
                  <a:pt x="297" y="211"/>
                </a:lnTo>
                <a:lnTo>
                  <a:pt x="318" y="209"/>
                </a:lnTo>
                <a:lnTo>
                  <a:pt x="340" y="206"/>
                </a:lnTo>
                <a:lnTo>
                  <a:pt x="360" y="202"/>
                </a:lnTo>
                <a:lnTo>
                  <a:pt x="379" y="199"/>
                </a:lnTo>
                <a:lnTo>
                  <a:pt x="398" y="194"/>
                </a:lnTo>
                <a:lnTo>
                  <a:pt x="415" y="188"/>
                </a:lnTo>
                <a:lnTo>
                  <a:pt x="432" y="181"/>
                </a:lnTo>
                <a:lnTo>
                  <a:pt x="447" y="174"/>
                </a:lnTo>
                <a:lnTo>
                  <a:pt x="460" y="167"/>
                </a:lnTo>
                <a:lnTo>
                  <a:pt x="472" y="160"/>
                </a:lnTo>
                <a:lnTo>
                  <a:pt x="482" y="151"/>
                </a:lnTo>
                <a:lnTo>
                  <a:pt x="490" y="142"/>
                </a:lnTo>
                <a:lnTo>
                  <a:pt x="497" y="133"/>
                </a:lnTo>
                <a:lnTo>
                  <a:pt x="502" y="124"/>
                </a:lnTo>
                <a:lnTo>
                  <a:pt x="505" y="115"/>
                </a:lnTo>
                <a:lnTo>
                  <a:pt x="506" y="106"/>
                </a:lnTo>
                <a:lnTo>
                  <a:pt x="505" y="97"/>
                </a:lnTo>
                <a:lnTo>
                  <a:pt x="502" y="87"/>
                </a:lnTo>
                <a:lnTo>
                  <a:pt x="497" y="79"/>
                </a:lnTo>
                <a:lnTo>
                  <a:pt x="490" y="70"/>
                </a:lnTo>
                <a:lnTo>
                  <a:pt x="482" y="61"/>
                </a:lnTo>
                <a:lnTo>
                  <a:pt x="472" y="53"/>
                </a:lnTo>
                <a:lnTo>
                  <a:pt x="460" y="45"/>
                </a:lnTo>
                <a:lnTo>
                  <a:pt x="447" y="38"/>
                </a:lnTo>
                <a:lnTo>
                  <a:pt x="432" y="31"/>
                </a:lnTo>
                <a:lnTo>
                  <a:pt x="415" y="24"/>
                </a:lnTo>
                <a:lnTo>
                  <a:pt x="398" y="19"/>
                </a:lnTo>
                <a:lnTo>
                  <a:pt x="379" y="14"/>
                </a:lnTo>
                <a:lnTo>
                  <a:pt x="360" y="10"/>
                </a:lnTo>
                <a:lnTo>
                  <a:pt x="340" y="6"/>
                </a:lnTo>
                <a:lnTo>
                  <a:pt x="318" y="3"/>
                </a:lnTo>
                <a:lnTo>
                  <a:pt x="297" y="1"/>
                </a:lnTo>
                <a:lnTo>
                  <a:pt x="275" y="0"/>
                </a:lnTo>
                <a:lnTo>
                  <a:pt x="253" y="0"/>
                </a:lnTo>
                <a:lnTo>
                  <a:pt x="231" y="0"/>
                </a:lnTo>
                <a:lnTo>
                  <a:pt x="209" y="1"/>
                </a:lnTo>
                <a:lnTo>
                  <a:pt x="187" y="3"/>
                </a:lnTo>
                <a:lnTo>
                  <a:pt x="167" y="6"/>
                </a:lnTo>
                <a:lnTo>
                  <a:pt x="146" y="10"/>
                </a:lnTo>
                <a:lnTo>
                  <a:pt x="127" y="14"/>
                </a:lnTo>
                <a:lnTo>
                  <a:pt x="108" y="19"/>
                </a:lnTo>
                <a:lnTo>
                  <a:pt x="90" y="25"/>
                </a:lnTo>
                <a:lnTo>
                  <a:pt x="75" y="31"/>
                </a:lnTo>
                <a:lnTo>
                  <a:pt x="60" y="38"/>
                </a:lnTo>
                <a:lnTo>
                  <a:pt x="46" y="45"/>
                </a:lnTo>
                <a:lnTo>
                  <a:pt x="34" y="53"/>
                </a:lnTo>
                <a:lnTo>
                  <a:pt x="24" y="61"/>
                </a:lnTo>
                <a:lnTo>
                  <a:pt x="15" y="70"/>
                </a:lnTo>
                <a:lnTo>
                  <a:pt x="9" y="79"/>
                </a:lnTo>
                <a:lnTo>
                  <a:pt x="4" y="87"/>
                </a:lnTo>
                <a:lnTo>
                  <a:pt x="1" y="97"/>
                </a:lnTo>
                <a:lnTo>
                  <a:pt x="0" y="10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22" name="Freeform 22"/>
          <p:cNvSpPr>
            <a:spLocks/>
          </p:cNvSpPr>
          <p:nvPr/>
        </p:nvSpPr>
        <p:spPr bwMode="auto">
          <a:xfrm>
            <a:off x="6197600" y="1336675"/>
            <a:ext cx="803275" cy="339725"/>
          </a:xfrm>
          <a:custGeom>
            <a:avLst/>
            <a:gdLst>
              <a:gd name="T0" fmla="*/ 1 w 506"/>
              <a:gd name="T1" fmla="*/ 116 h 214"/>
              <a:gd name="T2" fmla="*/ 8 w 506"/>
              <a:gd name="T3" fmla="*/ 134 h 214"/>
              <a:gd name="T4" fmla="*/ 23 w 506"/>
              <a:gd name="T5" fmla="*/ 151 h 214"/>
              <a:gd name="T6" fmla="*/ 46 w 506"/>
              <a:gd name="T7" fmla="*/ 167 h 214"/>
              <a:gd name="T8" fmla="*/ 74 w 506"/>
              <a:gd name="T9" fmla="*/ 182 h 214"/>
              <a:gd name="T10" fmla="*/ 108 w 506"/>
              <a:gd name="T11" fmla="*/ 194 h 214"/>
              <a:gd name="T12" fmla="*/ 146 w 506"/>
              <a:gd name="T13" fmla="*/ 203 h 214"/>
              <a:gd name="T14" fmla="*/ 187 w 506"/>
              <a:gd name="T15" fmla="*/ 209 h 214"/>
              <a:gd name="T16" fmla="*/ 231 w 506"/>
              <a:gd name="T17" fmla="*/ 212 h 214"/>
              <a:gd name="T18" fmla="*/ 275 w 506"/>
              <a:gd name="T19" fmla="*/ 212 h 214"/>
              <a:gd name="T20" fmla="*/ 318 w 506"/>
              <a:gd name="T21" fmla="*/ 209 h 214"/>
              <a:gd name="T22" fmla="*/ 360 w 506"/>
              <a:gd name="T23" fmla="*/ 202 h 214"/>
              <a:gd name="T24" fmla="*/ 397 w 506"/>
              <a:gd name="T25" fmla="*/ 194 h 214"/>
              <a:gd name="T26" fmla="*/ 431 w 506"/>
              <a:gd name="T27" fmla="*/ 181 h 214"/>
              <a:gd name="T28" fmla="*/ 460 w 506"/>
              <a:gd name="T29" fmla="*/ 167 h 214"/>
              <a:gd name="T30" fmla="*/ 481 w 506"/>
              <a:gd name="T31" fmla="*/ 151 h 214"/>
              <a:gd name="T32" fmla="*/ 497 w 506"/>
              <a:gd name="T33" fmla="*/ 133 h 214"/>
              <a:gd name="T34" fmla="*/ 504 w 506"/>
              <a:gd name="T35" fmla="*/ 115 h 214"/>
              <a:gd name="T36" fmla="*/ 504 w 506"/>
              <a:gd name="T37" fmla="*/ 97 h 214"/>
              <a:gd name="T38" fmla="*/ 497 w 506"/>
              <a:gd name="T39" fmla="*/ 79 h 214"/>
              <a:gd name="T40" fmla="*/ 481 w 506"/>
              <a:gd name="T41" fmla="*/ 61 h 214"/>
              <a:gd name="T42" fmla="*/ 460 w 506"/>
              <a:gd name="T43" fmla="*/ 45 h 214"/>
              <a:gd name="T44" fmla="*/ 431 w 506"/>
              <a:gd name="T45" fmla="*/ 31 h 214"/>
              <a:gd name="T46" fmla="*/ 397 w 506"/>
              <a:gd name="T47" fmla="*/ 19 h 214"/>
              <a:gd name="T48" fmla="*/ 359 w 506"/>
              <a:gd name="T49" fmla="*/ 10 h 214"/>
              <a:gd name="T50" fmla="*/ 318 w 506"/>
              <a:gd name="T51" fmla="*/ 3 h 214"/>
              <a:gd name="T52" fmla="*/ 275 w 506"/>
              <a:gd name="T53" fmla="*/ 0 h 214"/>
              <a:gd name="T54" fmla="*/ 231 w 506"/>
              <a:gd name="T55" fmla="*/ 0 h 214"/>
              <a:gd name="T56" fmla="*/ 187 w 506"/>
              <a:gd name="T57" fmla="*/ 3 h 214"/>
              <a:gd name="T58" fmla="*/ 146 w 506"/>
              <a:gd name="T59" fmla="*/ 10 h 214"/>
              <a:gd name="T60" fmla="*/ 107 w 506"/>
              <a:gd name="T61" fmla="*/ 19 h 214"/>
              <a:gd name="T62" fmla="*/ 74 w 506"/>
              <a:gd name="T63" fmla="*/ 31 h 214"/>
              <a:gd name="T64" fmla="*/ 46 w 506"/>
              <a:gd name="T65" fmla="*/ 45 h 214"/>
              <a:gd name="T66" fmla="*/ 23 w 506"/>
              <a:gd name="T67" fmla="*/ 61 h 214"/>
              <a:gd name="T68" fmla="*/ 8 w 506"/>
              <a:gd name="T69" fmla="*/ 79 h 214"/>
              <a:gd name="T70" fmla="*/ 1 w 506"/>
              <a:gd name="T71" fmla="*/ 9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6" h="214">
                <a:moveTo>
                  <a:pt x="0" y="106"/>
                </a:moveTo>
                <a:lnTo>
                  <a:pt x="1" y="116"/>
                </a:lnTo>
                <a:lnTo>
                  <a:pt x="4" y="124"/>
                </a:lnTo>
                <a:lnTo>
                  <a:pt x="8" y="134"/>
                </a:lnTo>
                <a:lnTo>
                  <a:pt x="15" y="143"/>
                </a:lnTo>
                <a:lnTo>
                  <a:pt x="23" y="151"/>
                </a:lnTo>
                <a:lnTo>
                  <a:pt x="34" y="160"/>
                </a:lnTo>
                <a:lnTo>
                  <a:pt x="46" y="167"/>
                </a:lnTo>
                <a:lnTo>
                  <a:pt x="59" y="175"/>
                </a:lnTo>
                <a:lnTo>
                  <a:pt x="74" y="182"/>
                </a:lnTo>
                <a:lnTo>
                  <a:pt x="90" y="188"/>
                </a:lnTo>
                <a:lnTo>
                  <a:pt x="108" y="194"/>
                </a:lnTo>
                <a:lnTo>
                  <a:pt x="126" y="199"/>
                </a:lnTo>
                <a:lnTo>
                  <a:pt x="146" y="203"/>
                </a:lnTo>
                <a:lnTo>
                  <a:pt x="166" y="206"/>
                </a:lnTo>
                <a:lnTo>
                  <a:pt x="187" y="209"/>
                </a:lnTo>
                <a:lnTo>
                  <a:pt x="209" y="211"/>
                </a:lnTo>
                <a:lnTo>
                  <a:pt x="231" y="212"/>
                </a:lnTo>
                <a:lnTo>
                  <a:pt x="253" y="213"/>
                </a:lnTo>
                <a:lnTo>
                  <a:pt x="275" y="212"/>
                </a:lnTo>
                <a:lnTo>
                  <a:pt x="296" y="211"/>
                </a:lnTo>
                <a:lnTo>
                  <a:pt x="318" y="209"/>
                </a:lnTo>
                <a:lnTo>
                  <a:pt x="339" y="206"/>
                </a:lnTo>
                <a:lnTo>
                  <a:pt x="360" y="202"/>
                </a:lnTo>
                <a:lnTo>
                  <a:pt x="379" y="199"/>
                </a:lnTo>
                <a:lnTo>
                  <a:pt x="397" y="194"/>
                </a:lnTo>
                <a:lnTo>
                  <a:pt x="415" y="188"/>
                </a:lnTo>
                <a:lnTo>
                  <a:pt x="431" y="181"/>
                </a:lnTo>
                <a:lnTo>
                  <a:pt x="446" y="174"/>
                </a:lnTo>
                <a:lnTo>
                  <a:pt x="460" y="167"/>
                </a:lnTo>
                <a:lnTo>
                  <a:pt x="472" y="160"/>
                </a:lnTo>
                <a:lnTo>
                  <a:pt x="481" y="151"/>
                </a:lnTo>
                <a:lnTo>
                  <a:pt x="490" y="142"/>
                </a:lnTo>
                <a:lnTo>
                  <a:pt x="497" y="133"/>
                </a:lnTo>
                <a:lnTo>
                  <a:pt x="501" y="124"/>
                </a:lnTo>
                <a:lnTo>
                  <a:pt x="504" y="115"/>
                </a:lnTo>
                <a:lnTo>
                  <a:pt x="505" y="106"/>
                </a:lnTo>
                <a:lnTo>
                  <a:pt x="504" y="97"/>
                </a:lnTo>
                <a:lnTo>
                  <a:pt x="501" y="87"/>
                </a:lnTo>
                <a:lnTo>
                  <a:pt x="497" y="79"/>
                </a:lnTo>
                <a:lnTo>
                  <a:pt x="490" y="70"/>
                </a:lnTo>
                <a:lnTo>
                  <a:pt x="481" y="61"/>
                </a:lnTo>
                <a:lnTo>
                  <a:pt x="472" y="53"/>
                </a:lnTo>
                <a:lnTo>
                  <a:pt x="460" y="45"/>
                </a:lnTo>
                <a:lnTo>
                  <a:pt x="446" y="38"/>
                </a:lnTo>
                <a:lnTo>
                  <a:pt x="431" y="31"/>
                </a:lnTo>
                <a:lnTo>
                  <a:pt x="415" y="24"/>
                </a:lnTo>
                <a:lnTo>
                  <a:pt x="397" y="19"/>
                </a:lnTo>
                <a:lnTo>
                  <a:pt x="379" y="14"/>
                </a:lnTo>
                <a:lnTo>
                  <a:pt x="359" y="10"/>
                </a:lnTo>
                <a:lnTo>
                  <a:pt x="339" y="6"/>
                </a:lnTo>
                <a:lnTo>
                  <a:pt x="318" y="3"/>
                </a:lnTo>
                <a:lnTo>
                  <a:pt x="296" y="1"/>
                </a:lnTo>
                <a:lnTo>
                  <a:pt x="275" y="0"/>
                </a:lnTo>
                <a:lnTo>
                  <a:pt x="253" y="0"/>
                </a:lnTo>
                <a:lnTo>
                  <a:pt x="231" y="0"/>
                </a:lnTo>
                <a:lnTo>
                  <a:pt x="209" y="1"/>
                </a:lnTo>
                <a:lnTo>
                  <a:pt x="187" y="3"/>
                </a:lnTo>
                <a:lnTo>
                  <a:pt x="166" y="6"/>
                </a:lnTo>
                <a:lnTo>
                  <a:pt x="146" y="10"/>
                </a:lnTo>
                <a:lnTo>
                  <a:pt x="126" y="14"/>
                </a:lnTo>
                <a:lnTo>
                  <a:pt x="107" y="19"/>
                </a:lnTo>
                <a:lnTo>
                  <a:pt x="90" y="25"/>
                </a:lnTo>
                <a:lnTo>
                  <a:pt x="74" y="31"/>
                </a:lnTo>
                <a:lnTo>
                  <a:pt x="59" y="38"/>
                </a:lnTo>
                <a:lnTo>
                  <a:pt x="46" y="45"/>
                </a:lnTo>
                <a:lnTo>
                  <a:pt x="34" y="53"/>
                </a:lnTo>
                <a:lnTo>
                  <a:pt x="23" y="61"/>
                </a:lnTo>
                <a:lnTo>
                  <a:pt x="15" y="70"/>
                </a:lnTo>
                <a:lnTo>
                  <a:pt x="8" y="79"/>
                </a:lnTo>
                <a:lnTo>
                  <a:pt x="4" y="87"/>
                </a:lnTo>
                <a:lnTo>
                  <a:pt x="1" y="97"/>
                </a:lnTo>
                <a:lnTo>
                  <a:pt x="0" y="10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23" name="Rectangle 23"/>
          <p:cNvSpPr>
            <a:spLocks noChangeArrowheads="1"/>
          </p:cNvSpPr>
          <p:nvPr/>
        </p:nvSpPr>
        <p:spPr bwMode="auto">
          <a:xfrm>
            <a:off x="5399088" y="1308100"/>
            <a:ext cx="631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from</a:t>
            </a:r>
          </a:p>
        </p:txBody>
      </p:sp>
      <p:sp>
        <p:nvSpPr>
          <p:cNvPr id="25624" name="Rectangle 24"/>
          <p:cNvSpPr>
            <a:spLocks noChangeArrowheads="1"/>
          </p:cNvSpPr>
          <p:nvPr/>
        </p:nvSpPr>
        <p:spPr bwMode="auto">
          <a:xfrm>
            <a:off x="6435725" y="1287463"/>
            <a:ext cx="3730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to</a:t>
            </a:r>
          </a:p>
        </p:txBody>
      </p:sp>
      <p:sp>
        <p:nvSpPr>
          <p:cNvPr id="25625" name="Line 25"/>
          <p:cNvSpPr>
            <a:spLocks noChangeShapeType="1"/>
          </p:cNvSpPr>
          <p:nvPr/>
        </p:nvSpPr>
        <p:spPr bwMode="auto">
          <a:xfrm flipH="1">
            <a:off x="6424613" y="1698625"/>
            <a:ext cx="74612" cy="611188"/>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26" name="Freeform 26"/>
          <p:cNvSpPr>
            <a:spLocks/>
          </p:cNvSpPr>
          <p:nvPr/>
        </p:nvSpPr>
        <p:spPr bwMode="auto">
          <a:xfrm>
            <a:off x="8178800" y="1782763"/>
            <a:ext cx="803275" cy="339725"/>
          </a:xfrm>
          <a:custGeom>
            <a:avLst/>
            <a:gdLst>
              <a:gd name="T0" fmla="*/ 1 w 506"/>
              <a:gd name="T1" fmla="*/ 116 h 214"/>
              <a:gd name="T2" fmla="*/ 8 w 506"/>
              <a:gd name="T3" fmla="*/ 134 h 214"/>
              <a:gd name="T4" fmla="*/ 24 w 506"/>
              <a:gd name="T5" fmla="*/ 152 h 214"/>
              <a:gd name="T6" fmla="*/ 45 w 506"/>
              <a:gd name="T7" fmla="*/ 168 h 214"/>
              <a:gd name="T8" fmla="*/ 74 w 506"/>
              <a:gd name="T9" fmla="*/ 182 h 214"/>
              <a:gd name="T10" fmla="*/ 108 w 506"/>
              <a:gd name="T11" fmla="*/ 194 h 214"/>
              <a:gd name="T12" fmla="*/ 145 w 506"/>
              <a:gd name="T13" fmla="*/ 203 h 214"/>
              <a:gd name="T14" fmla="*/ 187 w 506"/>
              <a:gd name="T15" fmla="*/ 210 h 214"/>
              <a:gd name="T16" fmla="*/ 231 w 506"/>
              <a:gd name="T17" fmla="*/ 213 h 214"/>
              <a:gd name="T18" fmla="*/ 274 w 506"/>
              <a:gd name="T19" fmla="*/ 213 h 214"/>
              <a:gd name="T20" fmla="*/ 318 w 506"/>
              <a:gd name="T21" fmla="*/ 210 h 214"/>
              <a:gd name="T22" fmla="*/ 359 w 506"/>
              <a:gd name="T23" fmla="*/ 203 h 214"/>
              <a:gd name="T24" fmla="*/ 397 w 506"/>
              <a:gd name="T25" fmla="*/ 194 h 214"/>
              <a:gd name="T26" fmla="*/ 431 w 506"/>
              <a:gd name="T27" fmla="*/ 182 h 214"/>
              <a:gd name="T28" fmla="*/ 459 w 506"/>
              <a:gd name="T29" fmla="*/ 168 h 214"/>
              <a:gd name="T30" fmla="*/ 481 w 506"/>
              <a:gd name="T31" fmla="*/ 151 h 214"/>
              <a:gd name="T32" fmla="*/ 497 w 506"/>
              <a:gd name="T33" fmla="*/ 134 h 214"/>
              <a:gd name="T34" fmla="*/ 504 w 506"/>
              <a:gd name="T35" fmla="*/ 116 h 214"/>
              <a:gd name="T36" fmla="*/ 504 w 506"/>
              <a:gd name="T37" fmla="*/ 97 h 214"/>
              <a:gd name="T38" fmla="*/ 497 w 506"/>
              <a:gd name="T39" fmla="*/ 79 h 214"/>
              <a:gd name="T40" fmla="*/ 481 w 506"/>
              <a:gd name="T41" fmla="*/ 62 h 214"/>
              <a:gd name="T42" fmla="*/ 459 w 506"/>
              <a:gd name="T43" fmla="*/ 45 h 214"/>
              <a:gd name="T44" fmla="*/ 431 w 506"/>
              <a:gd name="T45" fmla="*/ 31 h 214"/>
              <a:gd name="T46" fmla="*/ 397 w 506"/>
              <a:gd name="T47" fmla="*/ 19 h 214"/>
              <a:gd name="T48" fmla="*/ 359 w 506"/>
              <a:gd name="T49" fmla="*/ 10 h 214"/>
              <a:gd name="T50" fmla="*/ 318 w 506"/>
              <a:gd name="T51" fmla="*/ 4 h 214"/>
              <a:gd name="T52" fmla="*/ 274 w 506"/>
              <a:gd name="T53" fmla="*/ 0 h 214"/>
              <a:gd name="T54" fmla="*/ 231 w 506"/>
              <a:gd name="T55" fmla="*/ 0 h 214"/>
              <a:gd name="T56" fmla="*/ 187 w 506"/>
              <a:gd name="T57" fmla="*/ 4 h 214"/>
              <a:gd name="T58" fmla="*/ 145 w 506"/>
              <a:gd name="T59" fmla="*/ 10 h 214"/>
              <a:gd name="T60" fmla="*/ 108 w 506"/>
              <a:gd name="T61" fmla="*/ 20 h 214"/>
              <a:gd name="T62" fmla="*/ 74 w 506"/>
              <a:gd name="T63" fmla="*/ 31 h 214"/>
              <a:gd name="T64" fmla="*/ 45 w 506"/>
              <a:gd name="T65" fmla="*/ 46 h 214"/>
              <a:gd name="T66" fmla="*/ 24 w 506"/>
              <a:gd name="T67" fmla="*/ 62 h 214"/>
              <a:gd name="T68" fmla="*/ 8 w 506"/>
              <a:gd name="T69" fmla="*/ 79 h 214"/>
              <a:gd name="T70" fmla="*/ 1 w 506"/>
              <a:gd name="T71" fmla="*/ 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6" h="214">
                <a:moveTo>
                  <a:pt x="0" y="107"/>
                </a:moveTo>
                <a:lnTo>
                  <a:pt x="1" y="116"/>
                </a:lnTo>
                <a:lnTo>
                  <a:pt x="4" y="125"/>
                </a:lnTo>
                <a:lnTo>
                  <a:pt x="8" y="134"/>
                </a:lnTo>
                <a:lnTo>
                  <a:pt x="15" y="143"/>
                </a:lnTo>
                <a:lnTo>
                  <a:pt x="24" y="152"/>
                </a:lnTo>
                <a:lnTo>
                  <a:pt x="34" y="160"/>
                </a:lnTo>
                <a:lnTo>
                  <a:pt x="45" y="168"/>
                </a:lnTo>
                <a:lnTo>
                  <a:pt x="59" y="175"/>
                </a:lnTo>
                <a:lnTo>
                  <a:pt x="74" y="182"/>
                </a:lnTo>
                <a:lnTo>
                  <a:pt x="90" y="188"/>
                </a:lnTo>
                <a:lnTo>
                  <a:pt x="108" y="194"/>
                </a:lnTo>
                <a:lnTo>
                  <a:pt x="126" y="199"/>
                </a:lnTo>
                <a:lnTo>
                  <a:pt x="145" y="203"/>
                </a:lnTo>
                <a:lnTo>
                  <a:pt x="166" y="207"/>
                </a:lnTo>
                <a:lnTo>
                  <a:pt x="187" y="210"/>
                </a:lnTo>
                <a:lnTo>
                  <a:pt x="209" y="212"/>
                </a:lnTo>
                <a:lnTo>
                  <a:pt x="231" y="213"/>
                </a:lnTo>
                <a:lnTo>
                  <a:pt x="252" y="213"/>
                </a:lnTo>
                <a:lnTo>
                  <a:pt x="274" y="213"/>
                </a:lnTo>
                <a:lnTo>
                  <a:pt x="296" y="212"/>
                </a:lnTo>
                <a:lnTo>
                  <a:pt x="318" y="210"/>
                </a:lnTo>
                <a:lnTo>
                  <a:pt x="339" y="207"/>
                </a:lnTo>
                <a:lnTo>
                  <a:pt x="359" y="203"/>
                </a:lnTo>
                <a:lnTo>
                  <a:pt x="379" y="199"/>
                </a:lnTo>
                <a:lnTo>
                  <a:pt x="397" y="194"/>
                </a:lnTo>
                <a:lnTo>
                  <a:pt x="415" y="188"/>
                </a:lnTo>
                <a:lnTo>
                  <a:pt x="431" y="182"/>
                </a:lnTo>
                <a:lnTo>
                  <a:pt x="446" y="175"/>
                </a:lnTo>
                <a:lnTo>
                  <a:pt x="459" y="168"/>
                </a:lnTo>
                <a:lnTo>
                  <a:pt x="471" y="160"/>
                </a:lnTo>
                <a:lnTo>
                  <a:pt x="481" y="151"/>
                </a:lnTo>
                <a:lnTo>
                  <a:pt x="490" y="143"/>
                </a:lnTo>
                <a:lnTo>
                  <a:pt x="497" y="134"/>
                </a:lnTo>
                <a:lnTo>
                  <a:pt x="501" y="125"/>
                </a:lnTo>
                <a:lnTo>
                  <a:pt x="504" y="116"/>
                </a:lnTo>
                <a:lnTo>
                  <a:pt x="505" y="106"/>
                </a:lnTo>
                <a:lnTo>
                  <a:pt x="504" y="97"/>
                </a:lnTo>
                <a:lnTo>
                  <a:pt x="501" y="88"/>
                </a:lnTo>
                <a:lnTo>
                  <a:pt x="497" y="79"/>
                </a:lnTo>
                <a:lnTo>
                  <a:pt x="490" y="70"/>
                </a:lnTo>
                <a:lnTo>
                  <a:pt x="481" y="62"/>
                </a:lnTo>
                <a:lnTo>
                  <a:pt x="471" y="53"/>
                </a:lnTo>
                <a:lnTo>
                  <a:pt x="459" y="45"/>
                </a:lnTo>
                <a:lnTo>
                  <a:pt x="446" y="38"/>
                </a:lnTo>
                <a:lnTo>
                  <a:pt x="431" y="31"/>
                </a:lnTo>
                <a:lnTo>
                  <a:pt x="415" y="25"/>
                </a:lnTo>
                <a:lnTo>
                  <a:pt x="397" y="19"/>
                </a:lnTo>
                <a:lnTo>
                  <a:pt x="379" y="14"/>
                </a:lnTo>
                <a:lnTo>
                  <a:pt x="359" y="10"/>
                </a:lnTo>
                <a:lnTo>
                  <a:pt x="339" y="6"/>
                </a:lnTo>
                <a:lnTo>
                  <a:pt x="318" y="4"/>
                </a:lnTo>
                <a:lnTo>
                  <a:pt x="296" y="2"/>
                </a:lnTo>
                <a:lnTo>
                  <a:pt x="274" y="0"/>
                </a:lnTo>
                <a:lnTo>
                  <a:pt x="252" y="0"/>
                </a:lnTo>
                <a:lnTo>
                  <a:pt x="231" y="0"/>
                </a:lnTo>
                <a:lnTo>
                  <a:pt x="209" y="2"/>
                </a:lnTo>
                <a:lnTo>
                  <a:pt x="187" y="4"/>
                </a:lnTo>
                <a:lnTo>
                  <a:pt x="166" y="7"/>
                </a:lnTo>
                <a:lnTo>
                  <a:pt x="145" y="10"/>
                </a:lnTo>
                <a:lnTo>
                  <a:pt x="126" y="15"/>
                </a:lnTo>
                <a:lnTo>
                  <a:pt x="108" y="20"/>
                </a:lnTo>
                <a:lnTo>
                  <a:pt x="90" y="25"/>
                </a:lnTo>
                <a:lnTo>
                  <a:pt x="74" y="31"/>
                </a:lnTo>
                <a:lnTo>
                  <a:pt x="59" y="38"/>
                </a:lnTo>
                <a:lnTo>
                  <a:pt x="45" y="46"/>
                </a:lnTo>
                <a:lnTo>
                  <a:pt x="34" y="54"/>
                </a:lnTo>
                <a:lnTo>
                  <a:pt x="24" y="62"/>
                </a:lnTo>
                <a:lnTo>
                  <a:pt x="15" y="70"/>
                </a:lnTo>
                <a:lnTo>
                  <a:pt x="8" y="79"/>
                </a:lnTo>
                <a:lnTo>
                  <a:pt x="4" y="88"/>
                </a:lnTo>
                <a:lnTo>
                  <a:pt x="1" y="98"/>
                </a:lnTo>
                <a:lnTo>
                  <a:pt x="0" y="10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27" name="Freeform 27"/>
          <p:cNvSpPr>
            <a:spLocks/>
          </p:cNvSpPr>
          <p:nvPr/>
        </p:nvSpPr>
        <p:spPr bwMode="auto">
          <a:xfrm>
            <a:off x="7273925" y="2330450"/>
            <a:ext cx="1411288" cy="368300"/>
          </a:xfrm>
          <a:custGeom>
            <a:avLst/>
            <a:gdLst>
              <a:gd name="T0" fmla="*/ 888 w 889"/>
              <a:gd name="T1" fmla="*/ 231 h 232"/>
              <a:gd name="T2" fmla="*/ 888 w 889"/>
              <a:gd name="T3" fmla="*/ 0 h 232"/>
              <a:gd name="T4" fmla="*/ 0 w 889"/>
              <a:gd name="T5" fmla="*/ 0 h 232"/>
              <a:gd name="T6" fmla="*/ 0 w 889"/>
              <a:gd name="T7" fmla="*/ 231 h 232"/>
              <a:gd name="T8" fmla="*/ 888 w 889"/>
              <a:gd name="T9" fmla="*/ 231 h 232"/>
            </a:gdLst>
            <a:ahLst/>
            <a:cxnLst>
              <a:cxn ang="0">
                <a:pos x="T0" y="T1"/>
              </a:cxn>
              <a:cxn ang="0">
                <a:pos x="T2" y="T3"/>
              </a:cxn>
              <a:cxn ang="0">
                <a:pos x="T4" y="T5"/>
              </a:cxn>
              <a:cxn ang="0">
                <a:pos x="T6" y="T7"/>
              </a:cxn>
              <a:cxn ang="0">
                <a:pos x="T8" y="T9"/>
              </a:cxn>
            </a:cxnLst>
            <a:rect l="0" t="0" r="r" b="b"/>
            <a:pathLst>
              <a:path w="889" h="232">
                <a:moveTo>
                  <a:pt x="888" y="231"/>
                </a:moveTo>
                <a:lnTo>
                  <a:pt x="888" y="0"/>
                </a:lnTo>
                <a:lnTo>
                  <a:pt x="0" y="0"/>
                </a:lnTo>
                <a:lnTo>
                  <a:pt x="0" y="231"/>
                </a:lnTo>
                <a:lnTo>
                  <a:pt x="888" y="23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nvGrpSpPr>
          <p:cNvPr id="25630" name="Group 30"/>
          <p:cNvGrpSpPr>
            <a:grpSpLocks/>
          </p:cNvGrpSpPr>
          <p:nvPr/>
        </p:nvGrpSpPr>
        <p:grpSpPr bwMode="auto">
          <a:xfrm>
            <a:off x="7350125" y="1533525"/>
            <a:ext cx="979488" cy="342900"/>
            <a:chOff x="4630" y="966"/>
            <a:chExt cx="617" cy="216"/>
          </a:xfrm>
        </p:grpSpPr>
        <p:sp>
          <p:nvSpPr>
            <p:cNvPr id="25628" name="Freeform 28"/>
            <p:cNvSpPr>
              <a:spLocks/>
            </p:cNvSpPr>
            <p:nvPr/>
          </p:nvSpPr>
          <p:spPr bwMode="auto">
            <a:xfrm>
              <a:off x="4630" y="966"/>
              <a:ext cx="617" cy="215"/>
            </a:xfrm>
            <a:custGeom>
              <a:avLst/>
              <a:gdLst>
                <a:gd name="T0" fmla="*/ 616 w 617"/>
                <a:gd name="T1" fmla="*/ 98 h 215"/>
                <a:gd name="T2" fmla="*/ 606 w 617"/>
                <a:gd name="T3" fmla="*/ 79 h 215"/>
                <a:gd name="T4" fmla="*/ 587 w 617"/>
                <a:gd name="T5" fmla="*/ 62 h 215"/>
                <a:gd name="T6" fmla="*/ 561 w 617"/>
                <a:gd name="T7" fmla="*/ 46 h 215"/>
                <a:gd name="T8" fmla="*/ 525 w 617"/>
                <a:gd name="T9" fmla="*/ 32 h 215"/>
                <a:gd name="T10" fmla="*/ 485 w 617"/>
                <a:gd name="T11" fmla="*/ 20 h 215"/>
                <a:gd name="T12" fmla="*/ 437 w 617"/>
                <a:gd name="T13" fmla="*/ 10 h 215"/>
                <a:gd name="T14" fmla="*/ 387 w 617"/>
                <a:gd name="T15" fmla="*/ 4 h 215"/>
                <a:gd name="T16" fmla="*/ 335 w 617"/>
                <a:gd name="T17" fmla="*/ 1 h 215"/>
                <a:gd name="T18" fmla="*/ 280 w 617"/>
                <a:gd name="T19" fmla="*/ 1 h 215"/>
                <a:gd name="T20" fmla="*/ 228 w 617"/>
                <a:gd name="T21" fmla="*/ 4 h 215"/>
                <a:gd name="T22" fmla="*/ 178 w 617"/>
                <a:gd name="T23" fmla="*/ 10 h 215"/>
                <a:gd name="T24" fmla="*/ 131 w 617"/>
                <a:gd name="T25" fmla="*/ 20 h 215"/>
                <a:gd name="T26" fmla="*/ 90 w 617"/>
                <a:gd name="T27" fmla="*/ 32 h 215"/>
                <a:gd name="T28" fmla="*/ 54 w 617"/>
                <a:gd name="T29" fmla="*/ 46 h 215"/>
                <a:gd name="T30" fmla="*/ 29 w 617"/>
                <a:gd name="T31" fmla="*/ 62 h 215"/>
                <a:gd name="T32" fmla="*/ 10 w 617"/>
                <a:gd name="T33" fmla="*/ 79 h 215"/>
                <a:gd name="T34" fmla="*/ 1 w 617"/>
                <a:gd name="T35" fmla="*/ 98 h 215"/>
                <a:gd name="T36" fmla="*/ 1 w 617"/>
                <a:gd name="T37" fmla="*/ 116 h 215"/>
                <a:gd name="T38" fmla="*/ 10 w 617"/>
                <a:gd name="T39" fmla="*/ 135 h 215"/>
                <a:gd name="T40" fmla="*/ 29 w 617"/>
                <a:gd name="T41" fmla="*/ 152 h 215"/>
                <a:gd name="T42" fmla="*/ 54 w 617"/>
                <a:gd name="T43" fmla="*/ 168 h 215"/>
                <a:gd name="T44" fmla="*/ 90 w 617"/>
                <a:gd name="T45" fmla="*/ 183 h 215"/>
                <a:gd name="T46" fmla="*/ 131 w 617"/>
                <a:gd name="T47" fmla="*/ 194 h 215"/>
                <a:gd name="T48" fmla="*/ 178 w 617"/>
                <a:gd name="T49" fmla="*/ 204 h 215"/>
                <a:gd name="T50" fmla="*/ 228 w 617"/>
                <a:gd name="T51" fmla="*/ 210 h 215"/>
                <a:gd name="T52" fmla="*/ 280 w 617"/>
                <a:gd name="T53" fmla="*/ 213 h 215"/>
                <a:gd name="T54" fmla="*/ 335 w 617"/>
                <a:gd name="T55" fmla="*/ 213 h 215"/>
                <a:gd name="T56" fmla="*/ 387 w 617"/>
                <a:gd name="T57" fmla="*/ 210 h 215"/>
                <a:gd name="T58" fmla="*/ 437 w 617"/>
                <a:gd name="T59" fmla="*/ 204 h 215"/>
                <a:gd name="T60" fmla="*/ 485 w 617"/>
                <a:gd name="T61" fmla="*/ 194 h 215"/>
                <a:gd name="T62" fmla="*/ 525 w 617"/>
                <a:gd name="T63" fmla="*/ 183 h 215"/>
                <a:gd name="T64" fmla="*/ 561 w 617"/>
                <a:gd name="T65" fmla="*/ 168 h 215"/>
                <a:gd name="T66" fmla="*/ 587 w 617"/>
                <a:gd name="T67" fmla="*/ 152 h 215"/>
                <a:gd name="T68" fmla="*/ 606 w 617"/>
                <a:gd name="T69" fmla="*/ 135 h 215"/>
                <a:gd name="T70" fmla="*/ 616 w 617"/>
                <a:gd name="T71" fmla="*/ 11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7" h="215">
                  <a:moveTo>
                    <a:pt x="616" y="107"/>
                  </a:moveTo>
                  <a:lnTo>
                    <a:pt x="616" y="98"/>
                  </a:lnTo>
                  <a:lnTo>
                    <a:pt x="612" y="88"/>
                  </a:lnTo>
                  <a:lnTo>
                    <a:pt x="606" y="79"/>
                  </a:lnTo>
                  <a:lnTo>
                    <a:pt x="597" y="71"/>
                  </a:lnTo>
                  <a:lnTo>
                    <a:pt x="587" y="62"/>
                  </a:lnTo>
                  <a:lnTo>
                    <a:pt x="574" y="54"/>
                  </a:lnTo>
                  <a:lnTo>
                    <a:pt x="561" y="46"/>
                  </a:lnTo>
                  <a:lnTo>
                    <a:pt x="544" y="38"/>
                  </a:lnTo>
                  <a:lnTo>
                    <a:pt x="525" y="32"/>
                  </a:lnTo>
                  <a:lnTo>
                    <a:pt x="506" y="26"/>
                  </a:lnTo>
                  <a:lnTo>
                    <a:pt x="485" y="20"/>
                  </a:lnTo>
                  <a:lnTo>
                    <a:pt x="462" y="15"/>
                  </a:lnTo>
                  <a:lnTo>
                    <a:pt x="437" y="10"/>
                  </a:lnTo>
                  <a:lnTo>
                    <a:pt x="413" y="7"/>
                  </a:lnTo>
                  <a:lnTo>
                    <a:pt x="387" y="4"/>
                  </a:lnTo>
                  <a:lnTo>
                    <a:pt x="362" y="2"/>
                  </a:lnTo>
                  <a:lnTo>
                    <a:pt x="335" y="1"/>
                  </a:lnTo>
                  <a:lnTo>
                    <a:pt x="307" y="0"/>
                  </a:lnTo>
                  <a:lnTo>
                    <a:pt x="280" y="1"/>
                  </a:lnTo>
                  <a:lnTo>
                    <a:pt x="254" y="2"/>
                  </a:lnTo>
                  <a:lnTo>
                    <a:pt x="228" y="4"/>
                  </a:lnTo>
                  <a:lnTo>
                    <a:pt x="202" y="7"/>
                  </a:lnTo>
                  <a:lnTo>
                    <a:pt x="178" y="10"/>
                  </a:lnTo>
                  <a:lnTo>
                    <a:pt x="153" y="15"/>
                  </a:lnTo>
                  <a:lnTo>
                    <a:pt x="131" y="20"/>
                  </a:lnTo>
                  <a:lnTo>
                    <a:pt x="109" y="26"/>
                  </a:lnTo>
                  <a:lnTo>
                    <a:pt x="90" y="32"/>
                  </a:lnTo>
                  <a:lnTo>
                    <a:pt x="71" y="38"/>
                  </a:lnTo>
                  <a:lnTo>
                    <a:pt x="54" y="46"/>
                  </a:lnTo>
                  <a:lnTo>
                    <a:pt x="41" y="54"/>
                  </a:lnTo>
                  <a:lnTo>
                    <a:pt x="29" y="62"/>
                  </a:lnTo>
                  <a:lnTo>
                    <a:pt x="18" y="71"/>
                  </a:lnTo>
                  <a:lnTo>
                    <a:pt x="10" y="79"/>
                  </a:lnTo>
                  <a:lnTo>
                    <a:pt x="4" y="88"/>
                  </a:lnTo>
                  <a:lnTo>
                    <a:pt x="1" y="98"/>
                  </a:lnTo>
                  <a:lnTo>
                    <a:pt x="0" y="107"/>
                  </a:lnTo>
                  <a:lnTo>
                    <a:pt x="1" y="116"/>
                  </a:lnTo>
                  <a:lnTo>
                    <a:pt x="4" y="125"/>
                  </a:lnTo>
                  <a:lnTo>
                    <a:pt x="10" y="135"/>
                  </a:lnTo>
                  <a:lnTo>
                    <a:pt x="18" y="144"/>
                  </a:lnTo>
                  <a:lnTo>
                    <a:pt x="29" y="152"/>
                  </a:lnTo>
                  <a:lnTo>
                    <a:pt x="41" y="160"/>
                  </a:lnTo>
                  <a:lnTo>
                    <a:pt x="54" y="168"/>
                  </a:lnTo>
                  <a:lnTo>
                    <a:pt x="71" y="176"/>
                  </a:lnTo>
                  <a:lnTo>
                    <a:pt x="90" y="183"/>
                  </a:lnTo>
                  <a:lnTo>
                    <a:pt x="109" y="188"/>
                  </a:lnTo>
                  <a:lnTo>
                    <a:pt x="131" y="194"/>
                  </a:lnTo>
                  <a:lnTo>
                    <a:pt x="153" y="199"/>
                  </a:lnTo>
                  <a:lnTo>
                    <a:pt x="178" y="204"/>
                  </a:lnTo>
                  <a:lnTo>
                    <a:pt x="202" y="207"/>
                  </a:lnTo>
                  <a:lnTo>
                    <a:pt x="228" y="210"/>
                  </a:lnTo>
                  <a:lnTo>
                    <a:pt x="254" y="212"/>
                  </a:lnTo>
                  <a:lnTo>
                    <a:pt x="280" y="213"/>
                  </a:lnTo>
                  <a:lnTo>
                    <a:pt x="307" y="214"/>
                  </a:lnTo>
                  <a:lnTo>
                    <a:pt x="335" y="213"/>
                  </a:lnTo>
                  <a:lnTo>
                    <a:pt x="362" y="212"/>
                  </a:lnTo>
                  <a:lnTo>
                    <a:pt x="387" y="210"/>
                  </a:lnTo>
                  <a:lnTo>
                    <a:pt x="413" y="207"/>
                  </a:lnTo>
                  <a:lnTo>
                    <a:pt x="437" y="204"/>
                  </a:lnTo>
                  <a:lnTo>
                    <a:pt x="462" y="199"/>
                  </a:lnTo>
                  <a:lnTo>
                    <a:pt x="485" y="194"/>
                  </a:lnTo>
                  <a:lnTo>
                    <a:pt x="506" y="188"/>
                  </a:lnTo>
                  <a:lnTo>
                    <a:pt x="525" y="183"/>
                  </a:lnTo>
                  <a:lnTo>
                    <a:pt x="544" y="176"/>
                  </a:lnTo>
                  <a:lnTo>
                    <a:pt x="561" y="168"/>
                  </a:lnTo>
                  <a:lnTo>
                    <a:pt x="574" y="160"/>
                  </a:lnTo>
                  <a:lnTo>
                    <a:pt x="587" y="152"/>
                  </a:lnTo>
                  <a:lnTo>
                    <a:pt x="597" y="144"/>
                  </a:lnTo>
                  <a:lnTo>
                    <a:pt x="606" y="135"/>
                  </a:lnTo>
                  <a:lnTo>
                    <a:pt x="612" y="125"/>
                  </a:lnTo>
                  <a:lnTo>
                    <a:pt x="616" y="116"/>
                  </a:lnTo>
                  <a:lnTo>
                    <a:pt x="616" y="10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29" name="Rectangle 29"/>
            <p:cNvSpPr>
              <a:spLocks noChangeArrowheads="1"/>
            </p:cNvSpPr>
            <p:nvPr/>
          </p:nvSpPr>
          <p:spPr bwMode="auto">
            <a:xfrm>
              <a:off x="4665" y="972"/>
              <a:ext cx="5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dname</a:t>
              </a:r>
            </a:p>
          </p:txBody>
        </p:sp>
      </p:grpSp>
      <p:sp>
        <p:nvSpPr>
          <p:cNvPr id="25631" name="Rectangle 31"/>
          <p:cNvSpPr>
            <a:spLocks noChangeArrowheads="1"/>
          </p:cNvSpPr>
          <p:nvPr/>
        </p:nvSpPr>
        <p:spPr bwMode="auto">
          <a:xfrm>
            <a:off x="8154988" y="1803400"/>
            <a:ext cx="8588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budget</a:t>
            </a:r>
          </a:p>
        </p:txBody>
      </p:sp>
      <p:grpSp>
        <p:nvGrpSpPr>
          <p:cNvPr id="25634" name="Group 34"/>
          <p:cNvGrpSpPr>
            <a:grpSpLocks/>
          </p:cNvGrpSpPr>
          <p:nvPr/>
        </p:nvGrpSpPr>
        <p:grpSpPr bwMode="auto">
          <a:xfrm>
            <a:off x="6704013" y="1746250"/>
            <a:ext cx="803275" cy="376238"/>
            <a:chOff x="4223" y="1100"/>
            <a:chExt cx="506" cy="237"/>
          </a:xfrm>
        </p:grpSpPr>
        <p:sp>
          <p:nvSpPr>
            <p:cNvPr id="25632" name="Freeform 32"/>
            <p:cNvSpPr>
              <a:spLocks/>
            </p:cNvSpPr>
            <p:nvPr/>
          </p:nvSpPr>
          <p:spPr bwMode="auto">
            <a:xfrm>
              <a:off x="4223" y="1123"/>
              <a:ext cx="506" cy="214"/>
            </a:xfrm>
            <a:custGeom>
              <a:avLst/>
              <a:gdLst>
                <a:gd name="T0" fmla="*/ 504 w 506"/>
                <a:gd name="T1" fmla="*/ 98 h 214"/>
                <a:gd name="T2" fmla="*/ 497 w 506"/>
                <a:gd name="T3" fmla="*/ 79 h 214"/>
                <a:gd name="T4" fmla="*/ 482 w 506"/>
                <a:gd name="T5" fmla="*/ 62 h 214"/>
                <a:gd name="T6" fmla="*/ 460 w 506"/>
                <a:gd name="T7" fmla="*/ 46 h 214"/>
                <a:gd name="T8" fmla="*/ 431 w 506"/>
                <a:gd name="T9" fmla="*/ 31 h 214"/>
                <a:gd name="T10" fmla="*/ 398 w 506"/>
                <a:gd name="T11" fmla="*/ 20 h 214"/>
                <a:gd name="T12" fmla="*/ 360 w 506"/>
                <a:gd name="T13" fmla="*/ 10 h 214"/>
                <a:gd name="T14" fmla="*/ 318 w 506"/>
                <a:gd name="T15" fmla="*/ 4 h 214"/>
                <a:gd name="T16" fmla="*/ 275 w 506"/>
                <a:gd name="T17" fmla="*/ 0 h 214"/>
                <a:gd name="T18" fmla="*/ 231 w 506"/>
                <a:gd name="T19" fmla="*/ 0 h 214"/>
                <a:gd name="T20" fmla="*/ 188 w 506"/>
                <a:gd name="T21" fmla="*/ 4 h 214"/>
                <a:gd name="T22" fmla="*/ 146 w 506"/>
                <a:gd name="T23" fmla="*/ 10 h 214"/>
                <a:gd name="T24" fmla="*/ 108 w 506"/>
                <a:gd name="T25" fmla="*/ 20 h 214"/>
                <a:gd name="T26" fmla="*/ 74 w 506"/>
                <a:gd name="T27" fmla="*/ 31 h 214"/>
                <a:gd name="T28" fmla="*/ 46 w 506"/>
                <a:gd name="T29" fmla="*/ 46 h 214"/>
                <a:gd name="T30" fmla="*/ 24 w 506"/>
                <a:gd name="T31" fmla="*/ 62 h 214"/>
                <a:gd name="T32" fmla="*/ 9 w 506"/>
                <a:gd name="T33" fmla="*/ 79 h 214"/>
                <a:gd name="T34" fmla="*/ 1 w 506"/>
                <a:gd name="T35" fmla="*/ 98 h 214"/>
                <a:gd name="T36" fmla="*/ 1 w 506"/>
                <a:gd name="T37" fmla="*/ 116 h 214"/>
                <a:gd name="T38" fmla="*/ 9 w 506"/>
                <a:gd name="T39" fmla="*/ 134 h 214"/>
                <a:gd name="T40" fmla="*/ 24 w 506"/>
                <a:gd name="T41" fmla="*/ 152 h 214"/>
                <a:gd name="T42" fmla="*/ 46 w 506"/>
                <a:gd name="T43" fmla="*/ 168 h 214"/>
                <a:gd name="T44" fmla="*/ 74 w 506"/>
                <a:gd name="T45" fmla="*/ 182 h 214"/>
                <a:gd name="T46" fmla="*/ 108 w 506"/>
                <a:gd name="T47" fmla="*/ 194 h 214"/>
                <a:gd name="T48" fmla="*/ 146 w 506"/>
                <a:gd name="T49" fmla="*/ 203 h 214"/>
                <a:gd name="T50" fmla="*/ 188 w 506"/>
                <a:gd name="T51" fmla="*/ 210 h 214"/>
                <a:gd name="T52" fmla="*/ 231 w 506"/>
                <a:gd name="T53" fmla="*/ 213 h 214"/>
                <a:gd name="T54" fmla="*/ 275 w 506"/>
                <a:gd name="T55" fmla="*/ 213 h 214"/>
                <a:gd name="T56" fmla="*/ 318 w 506"/>
                <a:gd name="T57" fmla="*/ 210 h 214"/>
                <a:gd name="T58" fmla="*/ 360 w 506"/>
                <a:gd name="T59" fmla="*/ 203 h 214"/>
                <a:gd name="T60" fmla="*/ 398 w 506"/>
                <a:gd name="T61" fmla="*/ 194 h 214"/>
                <a:gd name="T62" fmla="*/ 431 w 506"/>
                <a:gd name="T63" fmla="*/ 182 h 214"/>
                <a:gd name="T64" fmla="*/ 460 w 506"/>
                <a:gd name="T65" fmla="*/ 168 h 214"/>
                <a:gd name="T66" fmla="*/ 482 w 506"/>
                <a:gd name="T67" fmla="*/ 152 h 214"/>
                <a:gd name="T68" fmla="*/ 497 w 506"/>
                <a:gd name="T69" fmla="*/ 134 h 214"/>
                <a:gd name="T70" fmla="*/ 504 w 506"/>
                <a:gd name="T71" fmla="*/ 11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6" h="214">
                  <a:moveTo>
                    <a:pt x="505" y="106"/>
                  </a:moveTo>
                  <a:lnTo>
                    <a:pt x="504" y="98"/>
                  </a:lnTo>
                  <a:lnTo>
                    <a:pt x="501" y="88"/>
                  </a:lnTo>
                  <a:lnTo>
                    <a:pt x="497" y="79"/>
                  </a:lnTo>
                  <a:lnTo>
                    <a:pt x="490" y="70"/>
                  </a:lnTo>
                  <a:lnTo>
                    <a:pt x="482" y="62"/>
                  </a:lnTo>
                  <a:lnTo>
                    <a:pt x="472" y="53"/>
                  </a:lnTo>
                  <a:lnTo>
                    <a:pt x="460" y="46"/>
                  </a:lnTo>
                  <a:lnTo>
                    <a:pt x="446" y="38"/>
                  </a:lnTo>
                  <a:lnTo>
                    <a:pt x="431" y="31"/>
                  </a:lnTo>
                  <a:lnTo>
                    <a:pt x="415" y="25"/>
                  </a:lnTo>
                  <a:lnTo>
                    <a:pt x="398" y="20"/>
                  </a:lnTo>
                  <a:lnTo>
                    <a:pt x="379" y="14"/>
                  </a:lnTo>
                  <a:lnTo>
                    <a:pt x="360" y="10"/>
                  </a:lnTo>
                  <a:lnTo>
                    <a:pt x="339" y="7"/>
                  </a:lnTo>
                  <a:lnTo>
                    <a:pt x="318" y="4"/>
                  </a:lnTo>
                  <a:lnTo>
                    <a:pt x="297" y="2"/>
                  </a:lnTo>
                  <a:lnTo>
                    <a:pt x="275" y="0"/>
                  </a:lnTo>
                  <a:lnTo>
                    <a:pt x="253" y="0"/>
                  </a:lnTo>
                  <a:lnTo>
                    <a:pt x="231" y="0"/>
                  </a:lnTo>
                  <a:lnTo>
                    <a:pt x="209" y="2"/>
                  </a:lnTo>
                  <a:lnTo>
                    <a:pt x="188" y="4"/>
                  </a:lnTo>
                  <a:lnTo>
                    <a:pt x="166" y="7"/>
                  </a:lnTo>
                  <a:lnTo>
                    <a:pt x="146" y="10"/>
                  </a:lnTo>
                  <a:lnTo>
                    <a:pt x="126" y="14"/>
                  </a:lnTo>
                  <a:lnTo>
                    <a:pt x="108" y="20"/>
                  </a:lnTo>
                  <a:lnTo>
                    <a:pt x="91" y="25"/>
                  </a:lnTo>
                  <a:lnTo>
                    <a:pt x="74" y="31"/>
                  </a:lnTo>
                  <a:lnTo>
                    <a:pt x="59" y="38"/>
                  </a:lnTo>
                  <a:lnTo>
                    <a:pt x="46" y="46"/>
                  </a:lnTo>
                  <a:lnTo>
                    <a:pt x="34" y="53"/>
                  </a:lnTo>
                  <a:lnTo>
                    <a:pt x="24" y="62"/>
                  </a:lnTo>
                  <a:lnTo>
                    <a:pt x="15" y="70"/>
                  </a:lnTo>
                  <a:lnTo>
                    <a:pt x="9" y="79"/>
                  </a:lnTo>
                  <a:lnTo>
                    <a:pt x="4" y="88"/>
                  </a:lnTo>
                  <a:lnTo>
                    <a:pt x="1" y="98"/>
                  </a:lnTo>
                  <a:lnTo>
                    <a:pt x="0" y="106"/>
                  </a:lnTo>
                  <a:lnTo>
                    <a:pt x="1" y="116"/>
                  </a:lnTo>
                  <a:lnTo>
                    <a:pt x="4" y="125"/>
                  </a:lnTo>
                  <a:lnTo>
                    <a:pt x="9" y="134"/>
                  </a:lnTo>
                  <a:lnTo>
                    <a:pt x="15" y="143"/>
                  </a:lnTo>
                  <a:lnTo>
                    <a:pt x="24" y="152"/>
                  </a:lnTo>
                  <a:lnTo>
                    <a:pt x="34" y="160"/>
                  </a:lnTo>
                  <a:lnTo>
                    <a:pt x="46" y="168"/>
                  </a:lnTo>
                  <a:lnTo>
                    <a:pt x="59" y="175"/>
                  </a:lnTo>
                  <a:lnTo>
                    <a:pt x="74" y="182"/>
                  </a:lnTo>
                  <a:lnTo>
                    <a:pt x="91" y="188"/>
                  </a:lnTo>
                  <a:lnTo>
                    <a:pt x="108" y="194"/>
                  </a:lnTo>
                  <a:lnTo>
                    <a:pt x="126" y="199"/>
                  </a:lnTo>
                  <a:lnTo>
                    <a:pt x="146" y="203"/>
                  </a:lnTo>
                  <a:lnTo>
                    <a:pt x="166" y="207"/>
                  </a:lnTo>
                  <a:lnTo>
                    <a:pt x="188" y="210"/>
                  </a:lnTo>
                  <a:lnTo>
                    <a:pt x="209" y="212"/>
                  </a:lnTo>
                  <a:lnTo>
                    <a:pt x="231" y="213"/>
                  </a:lnTo>
                  <a:lnTo>
                    <a:pt x="253" y="213"/>
                  </a:lnTo>
                  <a:lnTo>
                    <a:pt x="275" y="213"/>
                  </a:lnTo>
                  <a:lnTo>
                    <a:pt x="297" y="212"/>
                  </a:lnTo>
                  <a:lnTo>
                    <a:pt x="318" y="210"/>
                  </a:lnTo>
                  <a:lnTo>
                    <a:pt x="339" y="207"/>
                  </a:lnTo>
                  <a:lnTo>
                    <a:pt x="360" y="203"/>
                  </a:lnTo>
                  <a:lnTo>
                    <a:pt x="379" y="199"/>
                  </a:lnTo>
                  <a:lnTo>
                    <a:pt x="398" y="194"/>
                  </a:lnTo>
                  <a:lnTo>
                    <a:pt x="415" y="188"/>
                  </a:lnTo>
                  <a:lnTo>
                    <a:pt x="431" y="182"/>
                  </a:lnTo>
                  <a:lnTo>
                    <a:pt x="446" y="175"/>
                  </a:lnTo>
                  <a:lnTo>
                    <a:pt x="460" y="168"/>
                  </a:lnTo>
                  <a:lnTo>
                    <a:pt x="472" y="160"/>
                  </a:lnTo>
                  <a:lnTo>
                    <a:pt x="482" y="152"/>
                  </a:lnTo>
                  <a:lnTo>
                    <a:pt x="490" y="143"/>
                  </a:lnTo>
                  <a:lnTo>
                    <a:pt x="497" y="134"/>
                  </a:lnTo>
                  <a:lnTo>
                    <a:pt x="501" y="125"/>
                  </a:lnTo>
                  <a:lnTo>
                    <a:pt x="504" y="116"/>
                  </a:lnTo>
                  <a:lnTo>
                    <a:pt x="505" y="10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33" name="Rectangle 33"/>
            <p:cNvSpPr>
              <a:spLocks noChangeArrowheads="1"/>
            </p:cNvSpPr>
            <p:nvPr/>
          </p:nvSpPr>
          <p:spPr bwMode="auto">
            <a:xfrm>
              <a:off x="4355" y="1100"/>
              <a:ext cx="3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did</a:t>
              </a:r>
            </a:p>
          </p:txBody>
        </p:sp>
      </p:grpSp>
      <p:sp>
        <p:nvSpPr>
          <p:cNvPr id="25635" name="Rectangle 35"/>
          <p:cNvSpPr>
            <a:spLocks noChangeArrowheads="1"/>
          </p:cNvSpPr>
          <p:nvPr/>
        </p:nvSpPr>
        <p:spPr bwMode="auto">
          <a:xfrm>
            <a:off x="7323138" y="2293938"/>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Departments</a:t>
            </a:r>
          </a:p>
        </p:txBody>
      </p:sp>
      <p:sp>
        <p:nvSpPr>
          <p:cNvPr id="25636" name="Line 36"/>
          <p:cNvSpPr>
            <a:spLocks noChangeShapeType="1"/>
          </p:cNvSpPr>
          <p:nvPr/>
        </p:nvSpPr>
        <p:spPr bwMode="auto">
          <a:xfrm>
            <a:off x="6975475" y="2484438"/>
            <a:ext cx="287338"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37" name="Line 37"/>
          <p:cNvSpPr>
            <a:spLocks noChangeShapeType="1"/>
          </p:cNvSpPr>
          <p:nvPr/>
        </p:nvSpPr>
        <p:spPr bwMode="auto">
          <a:xfrm flipH="1">
            <a:off x="8177213" y="2109788"/>
            <a:ext cx="24130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38" name="Freeform 38"/>
          <p:cNvSpPr>
            <a:spLocks/>
          </p:cNvSpPr>
          <p:nvPr/>
        </p:nvSpPr>
        <p:spPr bwMode="auto">
          <a:xfrm>
            <a:off x="4365625" y="4121150"/>
            <a:ext cx="782638" cy="331788"/>
          </a:xfrm>
          <a:custGeom>
            <a:avLst/>
            <a:gdLst>
              <a:gd name="T0" fmla="*/ 491 w 493"/>
              <a:gd name="T1" fmla="*/ 95 h 209"/>
              <a:gd name="T2" fmla="*/ 483 w 493"/>
              <a:gd name="T3" fmla="*/ 77 h 209"/>
              <a:gd name="T4" fmla="*/ 469 w 493"/>
              <a:gd name="T5" fmla="*/ 60 h 209"/>
              <a:gd name="T6" fmla="*/ 447 w 493"/>
              <a:gd name="T7" fmla="*/ 44 h 209"/>
              <a:gd name="T8" fmla="*/ 420 w 493"/>
              <a:gd name="T9" fmla="*/ 30 h 209"/>
              <a:gd name="T10" fmla="*/ 387 w 493"/>
              <a:gd name="T11" fmla="*/ 18 h 209"/>
              <a:gd name="T12" fmla="*/ 350 w 493"/>
              <a:gd name="T13" fmla="*/ 10 h 209"/>
              <a:gd name="T14" fmla="*/ 309 w 493"/>
              <a:gd name="T15" fmla="*/ 4 h 209"/>
              <a:gd name="T16" fmla="*/ 267 w 493"/>
              <a:gd name="T17" fmla="*/ 0 h 209"/>
              <a:gd name="T18" fmla="*/ 224 w 493"/>
              <a:gd name="T19" fmla="*/ 0 h 209"/>
              <a:gd name="T20" fmla="*/ 182 w 493"/>
              <a:gd name="T21" fmla="*/ 4 h 209"/>
              <a:gd name="T22" fmla="*/ 142 w 493"/>
              <a:gd name="T23" fmla="*/ 10 h 209"/>
              <a:gd name="T24" fmla="*/ 105 w 493"/>
              <a:gd name="T25" fmla="*/ 18 h 209"/>
              <a:gd name="T26" fmla="*/ 72 w 493"/>
              <a:gd name="T27" fmla="*/ 30 h 209"/>
              <a:gd name="T28" fmla="*/ 44 w 493"/>
              <a:gd name="T29" fmla="*/ 44 h 209"/>
              <a:gd name="T30" fmla="*/ 23 w 493"/>
              <a:gd name="T31" fmla="*/ 60 h 209"/>
              <a:gd name="T32" fmla="*/ 9 w 493"/>
              <a:gd name="T33" fmla="*/ 77 h 209"/>
              <a:gd name="T34" fmla="*/ 1 w 493"/>
              <a:gd name="T35" fmla="*/ 95 h 209"/>
              <a:gd name="T36" fmla="*/ 1 w 493"/>
              <a:gd name="T37" fmla="*/ 113 h 209"/>
              <a:gd name="T38" fmla="*/ 9 w 493"/>
              <a:gd name="T39" fmla="*/ 131 h 209"/>
              <a:gd name="T40" fmla="*/ 23 w 493"/>
              <a:gd name="T41" fmla="*/ 147 h 209"/>
              <a:gd name="T42" fmla="*/ 44 w 493"/>
              <a:gd name="T43" fmla="*/ 163 h 209"/>
              <a:gd name="T44" fmla="*/ 72 w 493"/>
              <a:gd name="T45" fmla="*/ 177 h 209"/>
              <a:gd name="T46" fmla="*/ 105 w 493"/>
              <a:gd name="T47" fmla="*/ 189 h 209"/>
              <a:gd name="T48" fmla="*/ 142 w 493"/>
              <a:gd name="T49" fmla="*/ 198 h 209"/>
              <a:gd name="T50" fmla="*/ 182 w 493"/>
              <a:gd name="T51" fmla="*/ 204 h 209"/>
              <a:gd name="T52" fmla="*/ 224 w 493"/>
              <a:gd name="T53" fmla="*/ 207 h 209"/>
              <a:gd name="T54" fmla="*/ 267 w 493"/>
              <a:gd name="T55" fmla="*/ 207 h 209"/>
              <a:gd name="T56" fmla="*/ 309 w 493"/>
              <a:gd name="T57" fmla="*/ 204 h 209"/>
              <a:gd name="T58" fmla="*/ 350 w 493"/>
              <a:gd name="T59" fmla="*/ 198 h 209"/>
              <a:gd name="T60" fmla="*/ 387 w 493"/>
              <a:gd name="T61" fmla="*/ 189 h 209"/>
              <a:gd name="T62" fmla="*/ 420 w 493"/>
              <a:gd name="T63" fmla="*/ 177 h 209"/>
              <a:gd name="T64" fmla="*/ 447 w 493"/>
              <a:gd name="T65" fmla="*/ 163 h 209"/>
              <a:gd name="T66" fmla="*/ 469 w 493"/>
              <a:gd name="T67" fmla="*/ 147 h 209"/>
              <a:gd name="T68" fmla="*/ 483 w 493"/>
              <a:gd name="T69" fmla="*/ 131 h 209"/>
              <a:gd name="T70" fmla="*/ 491 w 493"/>
              <a:gd name="T71" fmla="*/ 11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3" h="209">
                <a:moveTo>
                  <a:pt x="492" y="104"/>
                </a:moveTo>
                <a:lnTo>
                  <a:pt x="491" y="95"/>
                </a:lnTo>
                <a:lnTo>
                  <a:pt x="488" y="86"/>
                </a:lnTo>
                <a:lnTo>
                  <a:pt x="483" y="77"/>
                </a:lnTo>
                <a:lnTo>
                  <a:pt x="477" y="68"/>
                </a:lnTo>
                <a:lnTo>
                  <a:pt x="469" y="60"/>
                </a:lnTo>
                <a:lnTo>
                  <a:pt x="458" y="52"/>
                </a:lnTo>
                <a:lnTo>
                  <a:pt x="447" y="44"/>
                </a:lnTo>
                <a:lnTo>
                  <a:pt x="434" y="37"/>
                </a:lnTo>
                <a:lnTo>
                  <a:pt x="420" y="30"/>
                </a:lnTo>
                <a:lnTo>
                  <a:pt x="404" y="24"/>
                </a:lnTo>
                <a:lnTo>
                  <a:pt x="387" y="18"/>
                </a:lnTo>
                <a:lnTo>
                  <a:pt x="369" y="14"/>
                </a:lnTo>
                <a:lnTo>
                  <a:pt x="350" y="10"/>
                </a:lnTo>
                <a:lnTo>
                  <a:pt x="330" y="6"/>
                </a:lnTo>
                <a:lnTo>
                  <a:pt x="309" y="4"/>
                </a:lnTo>
                <a:lnTo>
                  <a:pt x="289" y="2"/>
                </a:lnTo>
                <a:lnTo>
                  <a:pt x="267" y="0"/>
                </a:lnTo>
                <a:lnTo>
                  <a:pt x="246" y="0"/>
                </a:lnTo>
                <a:lnTo>
                  <a:pt x="224" y="0"/>
                </a:lnTo>
                <a:lnTo>
                  <a:pt x="203" y="2"/>
                </a:lnTo>
                <a:lnTo>
                  <a:pt x="182" y="4"/>
                </a:lnTo>
                <a:lnTo>
                  <a:pt x="162" y="6"/>
                </a:lnTo>
                <a:lnTo>
                  <a:pt x="142" y="10"/>
                </a:lnTo>
                <a:lnTo>
                  <a:pt x="123" y="14"/>
                </a:lnTo>
                <a:lnTo>
                  <a:pt x="105" y="18"/>
                </a:lnTo>
                <a:lnTo>
                  <a:pt x="88" y="24"/>
                </a:lnTo>
                <a:lnTo>
                  <a:pt x="72" y="30"/>
                </a:lnTo>
                <a:lnTo>
                  <a:pt x="57" y="37"/>
                </a:lnTo>
                <a:lnTo>
                  <a:pt x="44" y="44"/>
                </a:lnTo>
                <a:lnTo>
                  <a:pt x="33" y="52"/>
                </a:lnTo>
                <a:lnTo>
                  <a:pt x="23" y="60"/>
                </a:lnTo>
                <a:lnTo>
                  <a:pt x="15" y="68"/>
                </a:lnTo>
                <a:lnTo>
                  <a:pt x="9" y="77"/>
                </a:lnTo>
                <a:lnTo>
                  <a:pt x="4" y="86"/>
                </a:lnTo>
                <a:lnTo>
                  <a:pt x="1" y="95"/>
                </a:lnTo>
                <a:lnTo>
                  <a:pt x="0" y="104"/>
                </a:lnTo>
                <a:lnTo>
                  <a:pt x="1" y="113"/>
                </a:lnTo>
                <a:lnTo>
                  <a:pt x="4" y="122"/>
                </a:lnTo>
                <a:lnTo>
                  <a:pt x="9" y="131"/>
                </a:lnTo>
                <a:lnTo>
                  <a:pt x="15" y="139"/>
                </a:lnTo>
                <a:lnTo>
                  <a:pt x="23" y="147"/>
                </a:lnTo>
                <a:lnTo>
                  <a:pt x="33" y="156"/>
                </a:lnTo>
                <a:lnTo>
                  <a:pt x="44" y="163"/>
                </a:lnTo>
                <a:lnTo>
                  <a:pt x="57" y="171"/>
                </a:lnTo>
                <a:lnTo>
                  <a:pt x="72" y="177"/>
                </a:lnTo>
                <a:lnTo>
                  <a:pt x="88" y="184"/>
                </a:lnTo>
                <a:lnTo>
                  <a:pt x="105" y="189"/>
                </a:lnTo>
                <a:lnTo>
                  <a:pt x="123" y="194"/>
                </a:lnTo>
                <a:lnTo>
                  <a:pt x="142" y="198"/>
                </a:lnTo>
                <a:lnTo>
                  <a:pt x="162" y="201"/>
                </a:lnTo>
                <a:lnTo>
                  <a:pt x="182" y="204"/>
                </a:lnTo>
                <a:lnTo>
                  <a:pt x="203" y="206"/>
                </a:lnTo>
                <a:lnTo>
                  <a:pt x="224" y="207"/>
                </a:lnTo>
                <a:lnTo>
                  <a:pt x="246" y="208"/>
                </a:lnTo>
                <a:lnTo>
                  <a:pt x="267" y="207"/>
                </a:lnTo>
                <a:lnTo>
                  <a:pt x="289" y="206"/>
                </a:lnTo>
                <a:lnTo>
                  <a:pt x="309" y="204"/>
                </a:lnTo>
                <a:lnTo>
                  <a:pt x="330" y="201"/>
                </a:lnTo>
                <a:lnTo>
                  <a:pt x="350" y="198"/>
                </a:lnTo>
                <a:lnTo>
                  <a:pt x="369" y="194"/>
                </a:lnTo>
                <a:lnTo>
                  <a:pt x="387" y="189"/>
                </a:lnTo>
                <a:lnTo>
                  <a:pt x="404" y="184"/>
                </a:lnTo>
                <a:lnTo>
                  <a:pt x="420" y="177"/>
                </a:lnTo>
                <a:lnTo>
                  <a:pt x="434" y="171"/>
                </a:lnTo>
                <a:lnTo>
                  <a:pt x="447" y="163"/>
                </a:lnTo>
                <a:lnTo>
                  <a:pt x="458" y="156"/>
                </a:lnTo>
                <a:lnTo>
                  <a:pt x="469" y="147"/>
                </a:lnTo>
                <a:lnTo>
                  <a:pt x="477" y="139"/>
                </a:lnTo>
                <a:lnTo>
                  <a:pt x="483" y="131"/>
                </a:lnTo>
                <a:lnTo>
                  <a:pt x="488" y="122"/>
                </a:lnTo>
                <a:lnTo>
                  <a:pt x="491" y="113"/>
                </a:lnTo>
                <a:lnTo>
                  <a:pt x="492"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39" name="Freeform 39"/>
          <p:cNvSpPr>
            <a:spLocks/>
          </p:cNvSpPr>
          <p:nvPr/>
        </p:nvSpPr>
        <p:spPr bwMode="auto">
          <a:xfrm>
            <a:off x="3663950" y="4364038"/>
            <a:ext cx="781050" cy="331787"/>
          </a:xfrm>
          <a:custGeom>
            <a:avLst/>
            <a:gdLst>
              <a:gd name="T0" fmla="*/ 490 w 492"/>
              <a:gd name="T1" fmla="*/ 95 h 209"/>
              <a:gd name="T2" fmla="*/ 483 w 492"/>
              <a:gd name="T3" fmla="*/ 77 h 209"/>
              <a:gd name="T4" fmla="*/ 468 w 492"/>
              <a:gd name="T5" fmla="*/ 59 h 209"/>
              <a:gd name="T6" fmla="*/ 447 w 492"/>
              <a:gd name="T7" fmla="*/ 44 h 209"/>
              <a:gd name="T8" fmla="*/ 419 w 492"/>
              <a:gd name="T9" fmla="*/ 30 h 209"/>
              <a:gd name="T10" fmla="*/ 386 w 492"/>
              <a:gd name="T11" fmla="*/ 19 h 209"/>
              <a:gd name="T12" fmla="*/ 349 w 492"/>
              <a:gd name="T13" fmla="*/ 9 h 209"/>
              <a:gd name="T14" fmla="*/ 309 w 492"/>
              <a:gd name="T15" fmla="*/ 3 h 209"/>
              <a:gd name="T16" fmla="*/ 267 w 492"/>
              <a:gd name="T17" fmla="*/ 0 h 209"/>
              <a:gd name="T18" fmla="*/ 224 w 492"/>
              <a:gd name="T19" fmla="*/ 0 h 209"/>
              <a:gd name="T20" fmla="*/ 182 w 492"/>
              <a:gd name="T21" fmla="*/ 3 h 209"/>
              <a:gd name="T22" fmla="*/ 141 w 492"/>
              <a:gd name="T23" fmla="*/ 9 h 209"/>
              <a:gd name="T24" fmla="*/ 105 w 492"/>
              <a:gd name="T25" fmla="*/ 19 h 209"/>
              <a:gd name="T26" fmla="*/ 72 w 492"/>
              <a:gd name="T27" fmla="*/ 30 h 209"/>
              <a:gd name="T28" fmla="*/ 44 w 492"/>
              <a:gd name="T29" fmla="*/ 44 h 209"/>
              <a:gd name="T30" fmla="*/ 23 w 492"/>
              <a:gd name="T31" fmla="*/ 59 h 209"/>
              <a:gd name="T32" fmla="*/ 8 w 492"/>
              <a:gd name="T33" fmla="*/ 77 h 209"/>
              <a:gd name="T34" fmla="*/ 1 w 492"/>
              <a:gd name="T35" fmla="*/ 95 h 209"/>
              <a:gd name="T36" fmla="*/ 1 w 492"/>
              <a:gd name="T37" fmla="*/ 112 h 209"/>
              <a:gd name="T38" fmla="*/ 8 w 492"/>
              <a:gd name="T39" fmla="*/ 131 h 209"/>
              <a:gd name="T40" fmla="*/ 23 w 492"/>
              <a:gd name="T41" fmla="*/ 148 h 209"/>
              <a:gd name="T42" fmla="*/ 44 w 492"/>
              <a:gd name="T43" fmla="*/ 163 h 209"/>
              <a:gd name="T44" fmla="*/ 72 w 492"/>
              <a:gd name="T45" fmla="*/ 177 h 209"/>
              <a:gd name="T46" fmla="*/ 105 w 492"/>
              <a:gd name="T47" fmla="*/ 189 h 209"/>
              <a:gd name="T48" fmla="*/ 141 w 492"/>
              <a:gd name="T49" fmla="*/ 198 h 209"/>
              <a:gd name="T50" fmla="*/ 182 w 492"/>
              <a:gd name="T51" fmla="*/ 204 h 209"/>
              <a:gd name="T52" fmla="*/ 224 w 492"/>
              <a:gd name="T53" fmla="*/ 207 h 209"/>
              <a:gd name="T54" fmla="*/ 267 w 492"/>
              <a:gd name="T55" fmla="*/ 207 h 209"/>
              <a:gd name="T56" fmla="*/ 309 w 492"/>
              <a:gd name="T57" fmla="*/ 204 h 209"/>
              <a:gd name="T58" fmla="*/ 349 w 492"/>
              <a:gd name="T59" fmla="*/ 198 h 209"/>
              <a:gd name="T60" fmla="*/ 386 w 492"/>
              <a:gd name="T61" fmla="*/ 189 h 209"/>
              <a:gd name="T62" fmla="*/ 419 w 492"/>
              <a:gd name="T63" fmla="*/ 177 h 209"/>
              <a:gd name="T64" fmla="*/ 447 w 492"/>
              <a:gd name="T65" fmla="*/ 163 h 209"/>
              <a:gd name="T66" fmla="*/ 468 w 492"/>
              <a:gd name="T67" fmla="*/ 148 h 209"/>
              <a:gd name="T68" fmla="*/ 483 w 492"/>
              <a:gd name="T69" fmla="*/ 131 h 209"/>
              <a:gd name="T70" fmla="*/ 490 w 492"/>
              <a:gd name="T71" fmla="*/ 11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491" y="104"/>
                </a:moveTo>
                <a:lnTo>
                  <a:pt x="490" y="95"/>
                </a:lnTo>
                <a:lnTo>
                  <a:pt x="487" y="85"/>
                </a:lnTo>
                <a:lnTo>
                  <a:pt x="483" y="77"/>
                </a:lnTo>
                <a:lnTo>
                  <a:pt x="476" y="68"/>
                </a:lnTo>
                <a:lnTo>
                  <a:pt x="468" y="59"/>
                </a:lnTo>
                <a:lnTo>
                  <a:pt x="458" y="52"/>
                </a:lnTo>
                <a:lnTo>
                  <a:pt x="447" y="44"/>
                </a:lnTo>
                <a:lnTo>
                  <a:pt x="434" y="37"/>
                </a:lnTo>
                <a:lnTo>
                  <a:pt x="419" y="30"/>
                </a:lnTo>
                <a:lnTo>
                  <a:pt x="404" y="24"/>
                </a:lnTo>
                <a:lnTo>
                  <a:pt x="386" y="19"/>
                </a:lnTo>
                <a:lnTo>
                  <a:pt x="368" y="14"/>
                </a:lnTo>
                <a:lnTo>
                  <a:pt x="349" y="9"/>
                </a:lnTo>
                <a:lnTo>
                  <a:pt x="330" y="6"/>
                </a:lnTo>
                <a:lnTo>
                  <a:pt x="309" y="3"/>
                </a:lnTo>
                <a:lnTo>
                  <a:pt x="288" y="1"/>
                </a:lnTo>
                <a:lnTo>
                  <a:pt x="267" y="0"/>
                </a:lnTo>
                <a:lnTo>
                  <a:pt x="245" y="0"/>
                </a:lnTo>
                <a:lnTo>
                  <a:pt x="224" y="0"/>
                </a:lnTo>
                <a:lnTo>
                  <a:pt x="203" y="1"/>
                </a:lnTo>
                <a:lnTo>
                  <a:pt x="182" y="3"/>
                </a:lnTo>
                <a:lnTo>
                  <a:pt x="161" y="6"/>
                </a:lnTo>
                <a:lnTo>
                  <a:pt x="141" y="9"/>
                </a:lnTo>
                <a:lnTo>
                  <a:pt x="123" y="14"/>
                </a:lnTo>
                <a:lnTo>
                  <a:pt x="105" y="19"/>
                </a:lnTo>
                <a:lnTo>
                  <a:pt x="88" y="24"/>
                </a:lnTo>
                <a:lnTo>
                  <a:pt x="72" y="30"/>
                </a:lnTo>
                <a:lnTo>
                  <a:pt x="57" y="37"/>
                </a:lnTo>
                <a:lnTo>
                  <a:pt x="44" y="44"/>
                </a:lnTo>
                <a:lnTo>
                  <a:pt x="33" y="52"/>
                </a:lnTo>
                <a:lnTo>
                  <a:pt x="23" y="59"/>
                </a:lnTo>
                <a:lnTo>
                  <a:pt x="15" y="68"/>
                </a:lnTo>
                <a:lnTo>
                  <a:pt x="8" y="77"/>
                </a:lnTo>
                <a:lnTo>
                  <a:pt x="4" y="85"/>
                </a:lnTo>
                <a:lnTo>
                  <a:pt x="1" y="95"/>
                </a:lnTo>
                <a:lnTo>
                  <a:pt x="0" y="104"/>
                </a:lnTo>
                <a:lnTo>
                  <a:pt x="1" y="112"/>
                </a:lnTo>
                <a:lnTo>
                  <a:pt x="4" y="122"/>
                </a:lnTo>
                <a:lnTo>
                  <a:pt x="8" y="131"/>
                </a:lnTo>
                <a:lnTo>
                  <a:pt x="15" y="139"/>
                </a:lnTo>
                <a:lnTo>
                  <a:pt x="23" y="148"/>
                </a:lnTo>
                <a:lnTo>
                  <a:pt x="33" y="156"/>
                </a:lnTo>
                <a:lnTo>
                  <a:pt x="44" y="163"/>
                </a:lnTo>
                <a:lnTo>
                  <a:pt x="57" y="170"/>
                </a:lnTo>
                <a:lnTo>
                  <a:pt x="72" y="177"/>
                </a:lnTo>
                <a:lnTo>
                  <a:pt x="88" y="183"/>
                </a:lnTo>
                <a:lnTo>
                  <a:pt x="105" y="189"/>
                </a:lnTo>
                <a:lnTo>
                  <a:pt x="123" y="194"/>
                </a:lnTo>
                <a:lnTo>
                  <a:pt x="141" y="198"/>
                </a:lnTo>
                <a:lnTo>
                  <a:pt x="161" y="201"/>
                </a:lnTo>
                <a:lnTo>
                  <a:pt x="182" y="204"/>
                </a:lnTo>
                <a:lnTo>
                  <a:pt x="203" y="206"/>
                </a:lnTo>
                <a:lnTo>
                  <a:pt x="224" y="207"/>
                </a:lnTo>
                <a:lnTo>
                  <a:pt x="245" y="208"/>
                </a:lnTo>
                <a:lnTo>
                  <a:pt x="267" y="207"/>
                </a:lnTo>
                <a:lnTo>
                  <a:pt x="288" y="206"/>
                </a:lnTo>
                <a:lnTo>
                  <a:pt x="309" y="204"/>
                </a:lnTo>
                <a:lnTo>
                  <a:pt x="330" y="201"/>
                </a:lnTo>
                <a:lnTo>
                  <a:pt x="349" y="198"/>
                </a:lnTo>
                <a:lnTo>
                  <a:pt x="368" y="194"/>
                </a:lnTo>
                <a:lnTo>
                  <a:pt x="386" y="189"/>
                </a:lnTo>
                <a:lnTo>
                  <a:pt x="404" y="183"/>
                </a:lnTo>
                <a:lnTo>
                  <a:pt x="419" y="177"/>
                </a:lnTo>
                <a:lnTo>
                  <a:pt x="434" y="170"/>
                </a:lnTo>
                <a:lnTo>
                  <a:pt x="447" y="163"/>
                </a:lnTo>
                <a:lnTo>
                  <a:pt x="458" y="156"/>
                </a:lnTo>
                <a:lnTo>
                  <a:pt x="468" y="148"/>
                </a:lnTo>
                <a:lnTo>
                  <a:pt x="476" y="139"/>
                </a:lnTo>
                <a:lnTo>
                  <a:pt x="483" y="131"/>
                </a:lnTo>
                <a:lnTo>
                  <a:pt x="487" y="122"/>
                </a:lnTo>
                <a:lnTo>
                  <a:pt x="490" y="112"/>
                </a:lnTo>
                <a:lnTo>
                  <a:pt x="491"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40" name="Freeform 40"/>
          <p:cNvSpPr>
            <a:spLocks/>
          </p:cNvSpPr>
          <p:nvPr/>
        </p:nvSpPr>
        <p:spPr bwMode="auto">
          <a:xfrm>
            <a:off x="5097463" y="4364038"/>
            <a:ext cx="781050" cy="331787"/>
          </a:xfrm>
          <a:custGeom>
            <a:avLst/>
            <a:gdLst>
              <a:gd name="T0" fmla="*/ 1 w 492"/>
              <a:gd name="T1" fmla="*/ 113 h 209"/>
              <a:gd name="T2" fmla="*/ 8 w 492"/>
              <a:gd name="T3" fmla="*/ 131 h 209"/>
              <a:gd name="T4" fmla="*/ 23 w 492"/>
              <a:gd name="T5" fmla="*/ 148 h 209"/>
              <a:gd name="T6" fmla="*/ 44 w 492"/>
              <a:gd name="T7" fmla="*/ 163 h 209"/>
              <a:gd name="T8" fmla="*/ 72 w 492"/>
              <a:gd name="T9" fmla="*/ 177 h 209"/>
              <a:gd name="T10" fmla="*/ 105 w 492"/>
              <a:gd name="T11" fmla="*/ 189 h 209"/>
              <a:gd name="T12" fmla="*/ 142 w 492"/>
              <a:gd name="T13" fmla="*/ 198 h 209"/>
              <a:gd name="T14" fmla="*/ 182 w 492"/>
              <a:gd name="T15" fmla="*/ 204 h 209"/>
              <a:gd name="T16" fmla="*/ 224 w 492"/>
              <a:gd name="T17" fmla="*/ 207 h 209"/>
              <a:gd name="T18" fmla="*/ 267 w 492"/>
              <a:gd name="T19" fmla="*/ 207 h 209"/>
              <a:gd name="T20" fmla="*/ 309 w 492"/>
              <a:gd name="T21" fmla="*/ 204 h 209"/>
              <a:gd name="T22" fmla="*/ 350 w 492"/>
              <a:gd name="T23" fmla="*/ 198 h 209"/>
              <a:gd name="T24" fmla="*/ 387 w 492"/>
              <a:gd name="T25" fmla="*/ 188 h 209"/>
              <a:gd name="T26" fmla="*/ 419 w 492"/>
              <a:gd name="T27" fmla="*/ 177 h 209"/>
              <a:gd name="T28" fmla="*/ 447 w 492"/>
              <a:gd name="T29" fmla="*/ 163 h 209"/>
              <a:gd name="T30" fmla="*/ 468 w 492"/>
              <a:gd name="T31" fmla="*/ 148 h 209"/>
              <a:gd name="T32" fmla="*/ 483 w 492"/>
              <a:gd name="T33" fmla="*/ 130 h 209"/>
              <a:gd name="T34" fmla="*/ 490 w 492"/>
              <a:gd name="T35" fmla="*/ 112 h 209"/>
              <a:gd name="T36" fmla="*/ 490 w 492"/>
              <a:gd name="T37" fmla="*/ 95 h 209"/>
              <a:gd name="T38" fmla="*/ 483 w 492"/>
              <a:gd name="T39" fmla="*/ 77 h 209"/>
              <a:gd name="T40" fmla="*/ 468 w 492"/>
              <a:gd name="T41" fmla="*/ 59 h 209"/>
              <a:gd name="T42" fmla="*/ 447 w 492"/>
              <a:gd name="T43" fmla="*/ 44 h 209"/>
              <a:gd name="T44" fmla="*/ 419 w 492"/>
              <a:gd name="T45" fmla="*/ 30 h 209"/>
              <a:gd name="T46" fmla="*/ 386 w 492"/>
              <a:gd name="T47" fmla="*/ 19 h 209"/>
              <a:gd name="T48" fmla="*/ 350 w 492"/>
              <a:gd name="T49" fmla="*/ 9 h 209"/>
              <a:gd name="T50" fmla="*/ 309 w 492"/>
              <a:gd name="T51" fmla="*/ 3 h 209"/>
              <a:gd name="T52" fmla="*/ 267 w 492"/>
              <a:gd name="T53" fmla="*/ 0 h 209"/>
              <a:gd name="T54" fmla="*/ 224 w 492"/>
              <a:gd name="T55" fmla="*/ 0 h 209"/>
              <a:gd name="T56" fmla="*/ 182 w 492"/>
              <a:gd name="T57" fmla="*/ 3 h 209"/>
              <a:gd name="T58" fmla="*/ 142 w 492"/>
              <a:gd name="T59" fmla="*/ 9 h 209"/>
              <a:gd name="T60" fmla="*/ 105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0" y="104"/>
                </a:moveTo>
                <a:lnTo>
                  <a:pt x="1" y="113"/>
                </a:lnTo>
                <a:lnTo>
                  <a:pt x="4" y="122"/>
                </a:lnTo>
                <a:lnTo>
                  <a:pt x="8" y="131"/>
                </a:lnTo>
                <a:lnTo>
                  <a:pt x="15" y="139"/>
                </a:lnTo>
                <a:lnTo>
                  <a:pt x="23" y="148"/>
                </a:lnTo>
                <a:lnTo>
                  <a:pt x="33" y="156"/>
                </a:lnTo>
                <a:lnTo>
                  <a:pt x="44" y="163"/>
                </a:lnTo>
                <a:lnTo>
                  <a:pt x="57" y="171"/>
                </a:lnTo>
                <a:lnTo>
                  <a:pt x="72" y="177"/>
                </a:lnTo>
                <a:lnTo>
                  <a:pt x="88" y="183"/>
                </a:lnTo>
                <a:lnTo>
                  <a:pt x="105" y="189"/>
                </a:lnTo>
                <a:lnTo>
                  <a:pt x="123" y="194"/>
                </a:lnTo>
                <a:lnTo>
                  <a:pt x="142" y="198"/>
                </a:lnTo>
                <a:lnTo>
                  <a:pt x="161" y="201"/>
                </a:lnTo>
                <a:lnTo>
                  <a:pt x="182" y="204"/>
                </a:lnTo>
                <a:lnTo>
                  <a:pt x="203" y="206"/>
                </a:lnTo>
                <a:lnTo>
                  <a:pt x="224" y="207"/>
                </a:lnTo>
                <a:lnTo>
                  <a:pt x="246" y="208"/>
                </a:lnTo>
                <a:lnTo>
                  <a:pt x="267" y="207"/>
                </a:lnTo>
                <a:lnTo>
                  <a:pt x="288" y="206"/>
                </a:lnTo>
                <a:lnTo>
                  <a:pt x="309" y="204"/>
                </a:lnTo>
                <a:lnTo>
                  <a:pt x="330" y="201"/>
                </a:lnTo>
                <a:lnTo>
                  <a:pt x="350" y="198"/>
                </a:lnTo>
                <a:lnTo>
                  <a:pt x="368" y="194"/>
                </a:lnTo>
                <a:lnTo>
                  <a:pt x="387" y="188"/>
                </a:lnTo>
                <a:lnTo>
                  <a:pt x="404" y="183"/>
                </a:lnTo>
                <a:lnTo>
                  <a:pt x="419" y="177"/>
                </a:lnTo>
                <a:lnTo>
                  <a:pt x="434" y="170"/>
                </a:lnTo>
                <a:lnTo>
                  <a:pt x="447" y="163"/>
                </a:lnTo>
                <a:lnTo>
                  <a:pt x="458" y="155"/>
                </a:lnTo>
                <a:lnTo>
                  <a:pt x="468" y="148"/>
                </a:lnTo>
                <a:lnTo>
                  <a:pt x="476" y="139"/>
                </a:lnTo>
                <a:lnTo>
                  <a:pt x="483" y="130"/>
                </a:lnTo>
                <a:lnTo>
                  <a:pt x="487" y="122"/>
                </a:lnTo>
                <a:lnTo>
                  <a:pt x="490" y="112"/>
                </a:lnTo>
                <a:lnTo>
                  <a:pt x="491" y="103"/>
                </a:lnTo>
                <a:lnTo>
                  <a:pt x="490" y="95"/>
                </a:lnTo>
                <a:lnTo>
                  <a:pt x="487" y="85"/>
                </a:lnTo>
                <a:lnTo>
                  <a:pt x="483" y="77"/>
                </a:lnTo>
                <a:lnTo>
                  <a:pt x="476" y="68"/>
                </a:lnTo>
                <a:lnTo>
                  <a:pt x="468" y="59"/>
                </a:lnTo>
                <a:lnTo>
                  <a:pt x="458" y="52"/>
                </a:lnTo>
                <a:lnTo>
                  <a:pt x="447" y="44"/>
                </a:lnTo>
                <a:lnTo>
                  <a:pt x="434" y="37"/>
                </a:lnTo>
                <a:lnTo>
                  <a:pt x="419" y="30"/>
                </a:lnTo>
                <a:lnTo>
                  <a:pt x="403" y="24"/>
                </a:lnTo>
                <a:lnTo>
                  <a:pt x="386" y="19"/>
                </a:lnTo>
                <a:lnTo>
                  <a:pt x="368" y="14"/>
                </a:lnTo>
                <a:lnTo>
                  <a:pt x="350" y="9"/>
                </a:lnTo>
                <a:lnTo>
                  <a:pt x="330" y="6"/>
                </a:lnTo>
                <a:lnTo>
                  <a:pt x="309" y="3"/>
                </a:lnTo>
                <a:lnTo>
                  <a:pt x="288" y="1"/>
                </a:lnTo>
                <a:lnTo>
                  <a:pt x="267" y="0"/>
                </a:lnTo>
                <a:lnTo>
                  <a:pt x="246" y="0"/>
                </a:lnTo>
                <a:lnTo>
                  <a:pt x="224" y="0"/>
                </a:lnTo>
                <a:lnTo>
                  <a:pt x="203" y="1"/>
                </a:lnTo>
                <a:lnTo>
                  <a:pt x="182" y="3"/>
                </a:lnTo>
                <a:lnTo>
                  <a:pt x="161" y="6"/>
                </a:lnTo>
                <a:lnTo>
                  <a:pt x="142" y="9"/>
                </a:lnTo>
                <a:lnTo>
                  <a:pt x="123" y="14"/>
                </a:lnTo>
                <a:lnTo>
                  <a:pt x="105" y="19"/>
                </a:lnTo>
                <a:lnTo>
                  <a:pt x="87" y="24"/>
                </a:lnTo>
                <a:lnTo>
                  <a:pt x="72" y="30"/>
                </a:lnTo>
                <a:lnTo>
                  <a:pt x="57" y="37"/>
                </a:lnTo>
                <a:lnTo>
                  <a:pt x="44" y="44"/>
                </a:lnTo>
                <a:lnTo>
                  <a:pt x="33" y="52"/>
                </a:lnTo>
                <a:lnTo>
                  <a:pt x="23" y="60"/>
                </a:lnTo>
                <a:lnTo>
                  <a:pt x="15" y="68"/>
                </a:lnTo>
                <a:lnTo>
                  <a:pt x="8" y="77"/>
                </a:lnTo>
                <a:lnTo>
                  <a:pt x="4" y="85"/>
                </a:lnTo>
                <a:lnTo>
                  <a:pt x="1" y="95"/>
                </a:lnTo>
                <a:lnTo>
                  <a:pt x="0"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41" name="Freeform 41"/>
          <p:cNvSpPr>
            <a:spLocks/>
          </p:cNvSpPr>
          <p:nvPr/>
        </p:nvSpPr>
        <p:spPr bwMode="auto">
          <a:xfrm>
            <a:off x="5721350" y="4648200"/>
            <a:ext cx="1476375" cy="717550"/>
          </a:xfrm>
          <a:custGeom>
            <a:avLst/>
            <a:gdLst>
              <a:gd name="T0" fmla="*/ 0 w 930"/>
              <a:gd name="T1" fmla="*/ 226 h 452"/>
              <a:gd name="T2" fmla="*/ 459 w 930"/>
              <a:gd name="T3" fmla="*/ 0 h 452"/>
              <a:gd name="T4" fmla="*/ 929 w 930"/>
              <a:gd name="T5" fmla="*/ 234 h 452"/>
              <a:gd name="T6" fmla="*/ 459 w 930"/>
              <a:gd name="T7" fmla="*/ 451 h 452"/>
              <a:gd name="T8" fmla="*/ 0 w 930"/>
              <a:gd name="T9" fmla="*/ 226 h 452"/>
            </a:gdLst>
            <a:ahLst/>
            <a:cxnLst>
              <a:cxn ang="0">
                <a:pos x="T0" y="T1"/>
              </a:cxn>
              <a:cxn ang="0">
                <a:pos x="T2" y="T3"/>
              </a:cxn>
              <a:cxn ang="0">
                <a:pos x="T4" y="T5"/>
              </a:cxn>
              <a:cxn ang="0">
                <a:pos x="T6" y="T7"/>
              </a:cxn>
              <a:cxn ang="0">
                <a:pos x="T8" y="T9"/>
              </a:cxn>
            </a:cxnLst>
            <a:rect l="0" t="0" r="r" b="b"/>
            <a:pathLst>
              <a:path w="930" h="452">
                <a:moveTo>
                  <a:pt x="0" y="226"/>
                </a:moveTo>
                <a:lnTo>
                  <a:pt x="459" y="0"/>
                </a:lnTo>
                <a:lnTo>
                  <a:pt x="929" y="234"/>
                </a:lnTo>
                <a:lnTo>
                  <a:pt x="459" y="451"/>
                </a:lnTo>
                <a:lnTo>
                  <a:pt x="0" y="22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42" name="Freeform 42"/>
          <p:cNvSpPr>
            <a:spLocks/>
          </p:cNvSpPr>
          <p:nvPr/>
        </p:nvSpPr>
        <p:spPr bwMode="auto">
          <a:xfrm>
            <a:off x="7486650" y="4906963"/>
            <a:ext cx="1416050" cy="336550"/>
          </a:xfrm>
          <a:custGeom>
            <a:avLst/>
            <a:gdLst>
              <a:gd name="T0" fmla="*/ 891 w 892"/>
              <a:gd name="T1" fmla="*/ 211 h 212"/>
              <a:gd name="T2" fmla="*/ 891 w 892"/>
              <a:gd name="T3" fmla="*/ 0 h 212"/>
              <a:gd name="T4" fmla="*/ 0 w 892"/>
              <a:gd name="T5" fmla="*/ 0 h 212"/>
              <a:gd name="T6" fmla="*/ 0 w 892"/>
              <a:gd name="T7" fmla="*/ 211 h 212"/>
              <a:gd name="T8" fmla="*/ 891 w 892"/>
              <a:gd name="T9" fmla="*/ 211 h 212"/>
            </a:gdLst>
            <a:ahLst/>
            <a:cxnLst>
              <a:cxn ang="0">
                <a:pos x="T0" y="T1"/>
              </a:cxn>
              <a:cxn ang="0">
                <a:pos x="T2" y="T3"/>
              </a:cxn>
              <a:cxn ang="0">
                <a:pos x="T4" y="T5"/>
              </a:cxn>
              <a:cxn ang="0">
                <a:pos x="T6" y="T7"/>
              </a:cxn>
              <a:cxn ang="0">
                <a:pos x="T8" y="T9"/>
              </a:cxn>
            </a:cxnLst>
            <a:rect l="0" t="0" r="r" b="b"/>
            <a:pathLst>
              <a:path w="892" h="212">
                <a:moveTo>
                  <a:pt x="891" y="211"/>
                </a:moveTo>
                <a:lnTo>
                  <a:pt x="891" y="0"/>
                </a:lnTo>
                <a:lnTo>
                  <a:pt x="0" y="0"/>
                </a:lnTo>
                <a:lnTo>
                  <a:pt x="0" y="211"/>
                </a:lnTo>
                <a:lnTo>
                  <a:pt x="891" y="21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43" name="Freeform 43"/>
          <p:cNvSpPr>
            <a:spLocks/>
          </p:cNvSpPr>
          <p:nvPr/>
        </p:nvSpPr>
        <p:spPr bwMode="auto">
          <a:xfrm>
            <a:off x="4140200" y="4897438"/>
            <a:ext cx="1287463" cy="346075"/>
          </a:xfrm>
          <a:custGeom>
            <a:avLst/>
            <a:gdLst>
              <a:gd name="T0" fmla="*/ 810 w 811"/>
              <a:gd name="T1" fmla="*/ 217 h 218"/>
              <a:gd name="T2" fmla="*/ 810 w 811"/>
              <a:gd name="T3" fmla="*/ 0 h 218"/>
              <a:gd name="T4" fmla="*/ 0 w 811"/>
              <a:gd name="T5" fmla="*/ 0 h 218"/>
              <a:gd name="T6" fmla="*/ 0 w 811"/>
              <a:gd name="T7" fmla="*/ 217 h 218"/>
              <a:gd name="T8" fmla="*/ 810 w 811"/>
              <a:gd name="T9" fmla="*/ 217 h 218"/>
            </a:gdLst>
            <a:ahLst/>
            <a:cxnLst>
              <a:cxn ang="0">
                <a:pos x="T0" y="T1"/>
              </a:cxn>
              <a:cxn ang="0">
                <a:pos x="T2" y="T3"/>
              </a:cxn>
              <a:cxn ang="0">
                <a:pos x="T4" y="T5"/>
              </a:cxn>
              <a:cxn ang="0">
                <a:pos x="T6" y="T7"/>
              </a:cxn>
              <a:cxn ang="0">
                <a:pos x="T8" y="T9"/>
              </a:cxn>
            </a:cxnLst>
            <a:rect l="0" t="0" r="r" b="b"/>
            <a:pathLst>
              <a:path w="811" h="218">
                <a:moveTo>
                  <a:pt x="810" y="217"/>
                </a:moveTo>
                <a:lnTo>
                  <a:pt x="810" y="0"/>
                </a:lnTo>
                <a:lnTo>
                  <a:pt x="0" y="0"/>
                </a:lnTo>
                <a:lnTo>
                  <a:pt x="0" y="217"/>
                </a:lnTo>
                <a:lnTo>
                  <a:pt x="810" y="21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nvGrpSpPr>
          <p:cNvPr id="25650" name="Group 50"/>
          <p:cNvGrpSpPr>
            <a:grpSpLocks/>
          </p:cNvGrpSpPr>
          <p:nvPr/>
        </p:nvGrpSpPr>
        <p:grpSpPr bwMode="auto">
          <a:xfrm>
            <a:off x="6861175" y="4130675"/>
            <a:ext cx="2230438" cy="588963"/>
            <a:chOff x="4322" y="2602"/>
            <a:chExt cx="1405" cy="371"/>
          </a:xfrm>
        </p:grpSpPr>
        <p:sp>
          <p:nvSpPr>
            <p:cNvPr id="25644" name="Freeform 44"/>
            <p:cNvSpPr>
              <a:spLocks/>
            </p:cNvSpPr>
            <p:nvPr/>
          </p:nvSpPr>
          <p:spPr bwMode="auto">
            <a:xfrm>
              <a:off x="4322" y="2755"/>
              <a:ext cx="492" cy="209"/>
            </a:xfrm>
            <a:custGeom>
              <a:avLst/>
              <a:gdLst>
                <a:gd name="T0" fmla="*/ 490 w 492"/>
                <a:gd name="T1" fmla="*/ 95 h 209"/>
                <a:gd name="T2" fmla="*/ 483 w 492"/>
                <a:gd name="T3" fmla="*/ 77 h 209"/>
                <a:gd name="T4" fmla="*/ 468 w 492"/>
                <a:gd name="T5" fmla="*/ 60 h 209"/>
                <a:gd name="T6" fmla="*/ 447 w 492"/>
                <a:gd name="T7" fmla="*/ 44 h 209"/>
                <a:gd name="T8" fmla="*/ 419 w 492"/>
                <a:gd name="T9" fmla="*/ 30 h 209"/>
                <a:gd name="T10" fmla="*/ 387 w 492"/>
                <a:gd name="T11" fmla="*/ 19 h 209"/>
                <a:gd name="T12" fmla="*/ 349 w 492"/>
                <a:gd name="T13" fmla="*/ 10 h 209"/>
                <a:gd name="T14" fmla="*/ 309 w 492"/>
                <a:gd name="T15" fmla="*/ 3 h 209"/>
                <a:gd name="T16" fmla="*/ 267 w 492"/>
                <a:gd name="T17" fmla="*/ 0 h 209"/>
                <a:gd name="T18" fmla="*/ 224 w 492"/>
                <a:gd name="T19" fmla="*/ 0 h 209"/>
                <a:gd name="T20" fmla="*/ 182 w 492"/>
                <a:gd name="T21" fmla="*/ 3 h 209"/>
                <a:gd name="T22" fmla="*/ 141 w 492"/>
                <a:gd name="T23" fmla="*/ 10 h 209"/>
                <a:gd name="T24" fmla="*/ 105 w 492"/>
                <a:gd name="T25" fmla="*/ 19 h 209"/>
                <a:gd name="T26" fmla="*/ 72 w 492"/>
                <a:gd name="T27" fmla="*/ 30 h 209"/>
                <a:gd name="T28" fmla="*/ 44 w 492"/>
                <a:gd name="T29" fmla="*/ 44 h 209"/>
                <a:gd name="T30" fmla="*/ 23 w 492"/>
                <a:gd name="T31" fmla="*/ 60 h 209"/>
                <a:gd name="T32" fmla="*/ 8 w 492"/>
                <a:gd name="T33" fmla="*/ 77 h 209"/>
                <a:gd name="T34" fmla="*/ 1 w 492"/>
                <a:gd name="T35" fmla="*/ 95 h 209"/>
                <a:gd name="T36" fmla="*/ 1 w 492"/>
                <a:gd name="T37" fmla="*/ 113 h 209"/>
                <a:gd name="T38" fmla="*/ 8 w 492"/>
                <a:gd name="T39" fmla="*/ 130 h 209"/>
                <a:gd name="T40" fmla="*/ 23 w 492"/>
                <a:gd name="T41" fmla="*/ 148 h 209"/>
                <a:gd name="T42" fmla="*/ 44 w 492"/>
                <a:gd name="T43" fmla="*/ 163 h 209"/>
                <a:gd name="T44" fmla="*/ 72 w 492"/>
                <a:gd name="T45" fmla="*/ 177 h 209"/>
                <a:gd name="T46" fmla="*/ 105 w 492"/>
                <a:gd name="T47" fmla="*/ 189 h 209"/>
                <a:gd name="T48" fmla="*/ 141 w 492"/>
                <a:gd name="T49" fmla="*/ 198 h 209"/>
                <a:gd name="T50" fmla="*/ 182 w 492"/>
                <a:gd name="T51" fmla="*/ 204 h 209"/>
                <a:gd name="T52" fmla="*/ 224 w 492"/>
                <a:gd name="T53" fmla="*/ 207 h 209"/>
                <a:gd name="T54" fmla="*/ 267 w 492"/>
                <a:gd name="T55" fmla="*/ 207 h 209"/>
                <a:gd name="T56" fmla="*/ 309 w 492"/>
                <a:gd name="T57" fmla="*/ 204 h 209"/>
                <a:gd name="T58" fmla="*/ 349 w 492"/>
                <a:gd name="T59" fmla="*/ 198 h 209"/>
                <a:gd name="T60" fmla="*/ 387 w 492"/>
                <a:gd name="T61" fmla="*/ 189 h 209"/>
                <a:gd name="T62" fmla="*/ 419 w 492"/>
                <a:gd name="T63" fmla="*/ 177 h 209"/>
                <a:gd name="T64" fmla="*/ 447 w 492"/>
                <a:gd name="T65" fmla="*/ 163 h 209"/>
                <a:gd name="T66" fmla="*/ 468 w 492"/>
                <a:gd name="T67" fmla="*/ 148 h 209"/>
                <a:gd name="T68" fmla="*/ 483 w 492"/>
                <a:gd name="T69" fmla="*/ 130 h 209"/>
                <a:gd name="T70" fmla="*/ 490 w 492"/>
                <a:gd name="T71" fmla="*/ 11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491" y="104"/>
                  </a:moveTo>
                  <a:lnTo>
                    <a:pt x="490" y="95"/>
                  </a:lnTo>
                  <a:lnTo>
                    <a:pt x="487" y="86"/>
                  </a:lnTo>
                  <a:lnTo>
                    <a:pt x="483" y="77"/>
                  </a:lnTo>
                  <a:lnTo>
                    <a:pt x="476" y="68"/>
                  </a:lnTo>
                  <a:lnTo>
                    <a:pt x="468" y="60"/>
                  </a:lnTo>
                  <a:lnTo>
                    <a:pt x="458" y="52"/>
                  </a:lnTo>
                  <a:lnTo>
                    <a:pt x="447" y="44"/>
                  </a:lnTo>
                  <a:lnTo>
                    <a:pt x="433" y="37"/>
                  </a:lnTo>
                  <a:lnTo>
                    <a:pt x="419" y="30"/>
                  </a:lnTo>
                  <a:lnTo>
                    <a:pt x="403" y="24"/>
                  </a:lnTo>
                  <a:lnTo>
                    <a:pt x="387" y="19"/>
                  </a:lnTo>
                  <a:lnTo>
                    <a:pt x="368" y="13"/>
                  </a:lnTo>
                  <a:lnTo>
                    <a:pt x="349" y="10"/>
                  </a:lnTo>
                  <a:lnTo>
                    <a:pt x="329" y="6"/>
                  </a:lnTo>
                  <a:lnTo>
                    <a:pt x="309" y="3"/>
                  </a:lnTo>
                  <a:lnTo>
                    <a:pt x="288" y="1"/>
                  </a:lnTo>
                  <a:lnTo>
                    <a:pt x="267" y="0"/>
                  </a:lnTo>
                  <a:lnTo>
                    <a:pt x="245" y="0"/>
                  </a:lnTo>
                  <a:lnTo>
                    <a:pt x="224" y="0"/>
                  </a:lnTo>
                  <a:lnTo>
                    <a:pt x="203" y="1"/>
                  </a:lnTo>
                  <a:lnTo>
                    <a:pt x="182" y="3"/>
                  </a:lnTo>
                  <a:lnTo>
                    <a:pt x="161" y="6"/>
                  </a:lnTo>
                  <a:lnTo>
                    <a:pt x="141" y="10"/>
                  </a:lnTo>
                  <a:lnTo>
                    <a:pt x="122" y="13"/>
                  </a:lnTo>
                  <a:lnTo>
                    <a:pt x="105" y="19"/>
                  </a:lnTo>
                  <a:lnTo>
                    <a:pt x="88" y="24"/>
                  </a:lnTo>
                  <a:lnTo>
                    <a:pt x="72" y="30"/>
                  </a:lnTo>
                  <a:lnTo>
                    <a:pt x="57" y="37"/>
                  </a:lnTo>
                  <a:lnTo>
                    <a:pt x="44" y="44"/>
                  </a:lnTo>
                  <a:lnTo>
                    <a:pt x="32" y="52"/>
                  </a:lnTo>
                  <a:lnTo>
                    <a:pt x="23" y="60"/>
                  </a:lnTo>
                  <a:lnTo>
                    <a:pt x="15" y="68"/>
                  </a:lnTo>
                  <a:lnTo>
                    <a:pt x="8" y="77"/>
                  </a:lnTo>
                  <a:lnTo>
                    <a:pt x="3" y="86"/>
                  </a:lnTo>
                  <a:lnTo>
                    <a:pt x="1" y="95"/>
                  </a:lnTo>
                  <a:lnTo>
                    <a:pt x="0" y="104"/>
                  </a:lnTo>
                  <a:lnTo>
                    <a:pt x="1" y="113"/>
                  </a:lnTo>
                  <a:lnTo>
                    <a:pt x="3" y="122"/>
                  </a:lnTo>
                  <a:lnTo>
                    <a:pt x="8" y="130"/>
                  </a:lnTo>
                  <a:lnTo>
                    <a:pt x="15" y="139"/>
                  </a:lnTo>
                  <a:lnTo>
                    <a:pt x="23" y="148"/>
                  </a:lnTo>
                  <a:lnTo>
                    <a:pt x="32" y="156"/>
                  </a:lnTo>
                  <a:lnTo>
                    <a:pt x="44" y="163"/>
                  </a:lnTo>
                  <a:lnTo>
                    <a:pt x="57" y="170"/>
                  </a:lnTo>
                  <a:lnTo>
                    <a:pt x="72" y="177"/>
                  </a:lnTo>
                  <a:lnTo>
                    <a:pt x="88" y="183"/>
                  </a:lnTo>
                  <a:lnTo>
                    <a:pt x="105" y="189"/>
                  </a:lnTo>
                  <a:lnTo>
                    <a:pt x="122" y="194"/>
                  </a:lnTo>
                  <a:lnTo>
                    <a:pt x="141" y="198"/>
                  </a:lnTo>
                  <a:lnTo>
                    <a:pt x="161" y="201"/>
                  </a:lnTo>
                  <a:lnTo>
                    <a:pt x="182" y="204"/>
                  </a:lnTo>
                  <a:lnTo>
                    <a:pt x="203" y="206"/>
                  </a:lnTo>
                  <a:lnTo>
                    <a:pt x="224" y="207"/>
                  </a:lnTo>
                  <a:lnTo>
                    <a:pt x="245" y="208"/>
                  </a:lnTo>
                  <a:lnTo>
                    <a:pt x="267" y="207"/>
                  </a:lnTo>
                  <a:lnTo>
                    <a:pt x="288" y="206"/>
                  </a:lnTo>
                  <a:lnTo>
                    <a:pt x="309" y="204"/>
                  </a:lnTo>
                  <a:lnTo>
                    <a:pt x="329" y="201"/>
                  </a:lnTo>
                  <a:lnTo>
                    <a:pt x="349" y="198"/>
                  </a:lnTo>
                  <a:lnTo>
                    <a:pt x="368" y="194"/>
                  </a:lnTo>
                  <a:lnTo>
                    <a:pt x="387" y="189"/>
                  </a:lnTo>
                  <a:lnTo>
                    <a:pt x="403" y="183"/>
                  </a:lnTo>
                  <a:lnTo>
                    <a:pt x="419" y="177"/>
                  </a:lnTo>
                  <a:lnTo>
                    <a:pt x="433" y="170"/>
                  </a:lnTo>
                  <a:lnTo>
                    <a:pt x="447" y="163"/>
                  </a:lnTo>
                  <a:lnTo>
                    <a:pt x="458" y="156"/>
                  </a:lnTo>
                  <a:lnTo>
                    <a:pt x="468" y="148"/>
                  </a:lnTo>
                  <a:lnTo>
                    <a:pt x="476" y="139"/>
                  </a:lnTo>
                  <a:lnTo>
                    <a:pt x="483" y="130"/>
                  </a:lnTo>
                  <a:lnTo>
                    <a:pt x="487" y="122"/>
                  </a:lnTo>
                  <a:lnTo>
                    <a:pt x="490" y="113"/>
                  </a:lnTo>
                  <a:lnTo>
                    <a:pt x="491"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45" name="Freeform 45"/>
            <p:cNvSpPr>
              <a:spLocks/>
            </p:cNvSpPr>
            <p:nvPr/>
          </p:nvSpPr>
          <p:spPr bwMode="auto">
            <a:xfrm>
              <a:off x="5225" y="2755"/>
              <a:ext cx="492" cy="209"/>
            </a:xfrm>
            <a:custGeom>
              <a:avLst/>
              <a:gdLst>
                <a:gd name="T0" fmla="*/ 1 w 492"/>
                <a:gd name="T1" fmla="*/ 113 h 209"/>
                <a:gd name="T2" fmla="*/ 8 w 492"/>
                <a:gd name="T3" fmla="*/ 130 h 209"/>
                <a:gd name="T4" fmla="*/ 23 w 492"/>
                <a:gd name="T5" fmla="*/ 148 h 209"/>
                <a:gd name="T6" fmla="*/ 44 w 492"/>
                <a:gd name="T7" fmla="*/ 163 h 209"/>
                <a:gd name="T8" fmla="*/ 72 w 492"/>
                <a:gd name="T9" fmla="*/ 177 h 209"/>
                <a:gd name="T10" fmla="*/ 105 w 492"/>
                <a:gd name="T11" fmla="*/ 189 h 209"/>
                <a:gd name="T12" fmla="*/ 141 w 492"/>
                <a:gd name="T13" fmla="*/ 198 h 209"/>
                <a:gd name="T14" fmla="*/ 182 w 492"/>
                <a:gd name="T15" fmla="*/ 204 h 209"/>
                <a:gd name="T16" fmla="*/ 224 w 492"/>
                <a:gd name="T17" fmla="*/ 207 h 209"/>
                <a:gd name="T18" fmla="*/ 267 w 492"/>
                <a:gd name="T19" fmla="*/ 207 h 209"/>
                <a:gd name="T20" fmla="*/ 309 w 492"/>
                <a:gd name="T21" fmla="*/ 204 h 209"/>
                <a:gd name="T22" fmla="*/ 349 w 492"/>
                <a:gd name="T23" fmla="*/ 198 h 209"/>
                <a:gd name="T24" fmla="*/ 387 w 492"/>
                <a:gd name="T25" fmla="*/ 189 h 209"/>
                <a:gd name="T26" fmla="*/ 419 w 492"/>
                <a:gd name="T27" fmla="*/ 177 h 209"/>
                <a:gd name="T28" fmla="*/ 447 w 492"/>
                <a:gd name="T29" fmla="*/ 163 h 209"/>
                <a:gd name="T30" fmla="*/ 468 w 492"/>
                <a:gd name="T31" fmla="*/ 147 h 209"/>
                <a:gd name="T32" fmla="*/ 483 w 492"/>
                <a:gd name="T33" fmla="*/ 130 h 209"/>
                <a:gd name="T34" fmla="*/ 490 w 492"/>
                <a:gd name="T35" fmla="*/ 113 h 209"/>
                <a:gd name="T36" fmla="*/ 490 w 492"/>
                <a:gd name="T37" fmla="*/ 94 h 209"/>
                <a:gd name="T38" fmla="*/ 483 w 492"/>
                <a:gd name="T39" fmla="*/ 77 h 209"/>
                <a:gd name="T40" fmla="*/ 468 w 492"/>
                <a:gd name="T41" fmla="*/ 60 h 209"/>
                <a:gd name="T42" fmla="*/ 447 w 492"/>
                <a:gd name="T43" fmla="*/ 44 h 209"/>
                <a:gd name="T44" fmla="*/ 419 w 492"/>
                <a:gd name="T45" fmla="*/ 30 h 209"/>
                <a:gd name="T46" fmla="*/ 386 w 492"/>
                <a:gd name="T47" fmla="*/ 18 h 209"/>
                <a:gd name="T48" fmla="*/ 349 w 492"/>
                <a:gd name="T49" fmla="*/ 10 h 209"/>
                <a:gd name="T50" fmla="*/ 309 w 492"/>
                <a:gd name="T51" fmla="*/ 3 h 209"/>
                <a:gd name="T52" fmla="*/ 267 w 492"/>
                <a:gd name="T53" fmla="*/ 0 h 209"/>
                <a:gd name="T54" fmla="*/ 224 w 492"/>
                <a:gd name="T55" fmla="*/ 0 h 209"/>
                <a:gd name="T56" fmla="*/ 182 w 492"/>
                <a:gd name="T57" fmla="*/ 3 h 209"/>
                <a:gd name="T58" fmla="*/ 141 w 492"/>
                <a:gd name="T59" fmla="*/ 10 h 209"/>
                <a:gd name="T60" fmla="*/ 105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0" y="104"/>
                  </a:moveTo>
                  <a:lnTo>
                    <a:pt x="1" y="113"/>
                  </a:lnTo>
                  <a:lnTo>
                    <a:pt x="4" y="122"/>
                  </a:lnTo>
                  <a:lnTo>
                    <a:pt x="8" y="130"/>
                  </a:lnTo>
                  <a:lnTo>
                    <a:pt x="15" y="139"/>
                  </a:lnTo>
                  <a:lnTo>
                    <a:pt x="23" y="148"/>
                  </a:lnTo>
                  <a:lnTo>
                    <a:pt x="33" y="156"/>
                  </a:lnTo>
                  <a:lnTo>
                    <a:pt x="44" y="163"/>
                  </a:lnTo>
                  <a:lnTo>
                    <a:pt x="57" y="170"/>
                  </a:lnTo>
                  <a:lnTo>
                    <a:pt x="72" y="177"/>
                  </a:lnTo>
                  <a:lnTo>
                    <a:pt x="88" y="183"/>
                  </a:lnTo>
                  <a:lnTo>
                    <a:pt x="105" y="189"/>
                  </a:lnTo>
                  <a:lnTo>
                    <a:pt x="123" y="194"/>
                  </a:lnTo>
                  <a:lnTo>
                    <a:pt x="141" y="198"/>
                  </a:lnTo>
                  <a:lnTo>
                    <a:pt x="161" y="201"/>
                  </a:lnTo>
                  <a:lnTo>
                    <a:pt x="182" y="204"/>
                  </a:lnTo>
                  <a:lnTo>
                    <a:pt x="203" y="206"/>
                  </a:lnTo>
                  <a:lnTo>
                    <a:pt x="224" y="207"/>
                  </a:lnTo>
                  <a:lnTo>
                    <a:pt x="245" y="208"/>
                  </a:lnTo>
                  <a:lnTo>
                    <a:pt x="267" y="207"/>
                  </a:lnTo>
                  <a:lnTo>
                    <a:pt x="288" y="206"/>
                  </a:lnTo>
                  <a:lnTo>
                    <a:pt x="309" y="204"/>
                  </a:lnTo>
                  <a:lnTo>
                    <a:pt x="330" y="201"/>
                  </a:lnTo>
                  <a:lnTo>
                    <a:pt x="349" y="198"/>
                  </a:lnTo>
                  <a:lnTo>
                    <a:pt x="368" y="194"/>
                  </a:lnTo>
                  <a:lnTo>
                    <a:pt x="387" y="189"/>
                  </a:lnTo>
                  <a:lnTo>
                    <a:pt x="404" y="183"/>
                  </a:lnTo>
                  <a:lnTo>
                    <a:pt x="419" y="177"/>
                  </a:lnTo>
                  <a:lnTo>
                    <a:pt x="434" y="170"/>
                  </a:lnTo>
                  <a:lnTo>
                    <a:pt x="447" y="163"/>
                  </a:lnTo>
                  <a:lnTo>
                    <a:pt x="458" y="156"/>
                  </a:lnTo>
                  <a:lnTo>
                    <a:pt x="468" y="147"/>
                  </a:lnTo>
                  <a:lnTo>
                    <a:pt x="476" y="139"/>
                  </a:lnTo>
                  <a:lnTo>
                    <a:pt x="483" y="130"/>
                  </a:lnTo>
                  <a:lnTo>
                    <a:pt x="487" y="122"/>
                  </a:lnTo>
                  <a:lnTo>
                    <a:pt x="490" y="113"/>
                  </a:lnTo>
                  <a:lnTo>
                    <a:pt x="491" y="104"/>
                  </a:lnTo>
                  <a:lnTo>
                    <a:pt x="490" y="94"/>
                  </a:lnTo>
                  <a:lnTo>
                    <a:pt x="487" y="86"/>
                  </a:lnTo>
                  <a:lnTo>
                    <a:pt x="483" y="77"/>
                  </a:lnTo>
                  <a:lnTo>
                    <a:pt x="476" y="68"/>
                  </a:lnTo>
                  <a:lnTo>
                    <a:pt x="468" y="60"/>
                  </a:lnTo>
                  <a:lnTo>
                    <a:pt x="458" y="52"/>
                  </a:lnTo>
                  <a:lnTo>
                    <a:pt x="447" y="44"/>
                  </a:lnTo>
                  <a:lnTo>
                    <a:pt x="434" y="37"/>
                  </a:lnTo>
                  <a:lnTo>
                    <a:pt x="419" y="30"/>
                  </a:lnTo>
                  <a:lnTo>
                    <a:pt x="403" y="24"/>
                  </a:lnTo>
                  <a:lnTo>
                    <a:pt x="386" y="18"/>
                  </a:lnTo>
                  <a:lnTo>
                    <a:pt x="368" y="13"/>
                  </a:lnTo>
                  <a:lnTo>
                    <a:pt x="349" y="10"/>
                  </a:lnTo>
                  <a:lnTo>
                    <a:pt x="330" y="6"/>
                  </a:lnTo>
                  <a:lnTo>
                    <a:pt x="309" y="3"/>
                  </a:lnTo>
                  <a:lnTo>
                    <a:pt x="288" y="1"/>
                  </a:lnTo>
                  <a:lnTo>
                    <a:pt x="267" y="0"/>
                  </a:lnTo>
                  <a:lnTo>
                    <a:pt x="245" y="0"/>
                  </a:lnTo>
                  <a:lnTo>
                    <a:pt x="224" y="0"/>
                  </a:lnTo>
                  <a:lnTo>
                    <a:pt x="203" y="1"/>
                  </a:lnTo>
                  <a:lnTo>
                    <a:pt x="182" y="3"/>
                  </a:lnTo>
                  <a:lnTo>
                    <a:pt x="161" y="6"/>
                  </a:lnTo>
                  <a:lnTo>
                    <a:pt x="141" y="10"/>
                  </a:lnTo>
                  <a:lnTo>
                    <a:pt x="123" y="14"/>
                  </a:lnTo>
                  <a:lnTo>
                    <a:pt x="105" y="19"/>
                  </a:lnTo>
                  <a:lnTo>
                    <a:pt x="87" y="24"/>
                  </a:lnTo>
                  <a:lnTo>
                    <a:pt x="72" y="30"/>
                  </a:lnTo>
                  <a:lnTo>
                    <a:pt x="57" y="37"/>
                  </a:lnTo>
                  <a:lnTo>
                    <a:pt x="44" y="44"/>
                  </a:lnTo>
                  <a:lnTo>
                    <a:pt x="33" y="52"/>
                  </a:lnTo>
                  <a:lnTo>
                    <a:pt x="23" y="60"/>
                  </a:lnTo>
                  <a:lnTo>
                    <a:pt x="15" y="68"/>
                  </a:lnTo>
                  <a:lnTo>
                    <a:pt x="8" y="77"/>
                  </a:lnTo>
                  <a:lnTo>
                    <a:pt x="4" y="86"/>
                  </a:lnTo>
                  <a:lnTo>
                    <a:pt x="1" y="95"/>
                  </a:lnTo>
                  <a:lnTo>
                    <a:pt x="0"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46" name="Freeform 46"/>
            <p:cNvSpPr>
              <a:spLocks/>
            </p:cNvSpPr>
            <p:nvPr/>
          </p:nvSpPr>
          <p:spPr bwMode="auto">
            <a:xfrm>
              <a:off x="4764" y="2602"/>
              <a:ext cx="493" cy="209"/>
            </a:xfrm>
            <a:custGeom>
              <a:avLst/>
              <a:gdLst>
                <a:gd name="T0" fmla="*/ 491 w 493"/>
                <a:gd name="T1" fmla="*/ 95 h 209"/>
                <a:gd name="T2" fmla="*/ 483 w 493"/>
                <a:gd name="T3" fmla="*/ 77 h 209"/>
                <a:gd name="T4" fmla="*/ 468 w 493"/>
                <a:gd name="T5" fmla="*/ 60 h 209"/>
                <a:gd name="T6" fmla="*/ 447 w 493"/>
                <a:gd name="T7" fmla="*/ 44 h 209"/>
                <a:gd name="T8" fmla="*/ 420 w 493"/>
                <a:gd name="T9" fmla="*/ 30 h 209"/>
                <a:gd name="T10" fmla="*/ 387 w 493"/>
                <a:gd name="T11" fmla="*/ 19 h 209"/>
                <a:gd name="T12" fmla="*/ 349 w 493"/>
                <a:gd name="T13" fmla="*/ 10 h 209"/>
                <a:gd name="T14" fmla="*/ 309 w 493"/>
                <a:gd name="T15" fmla="*/ 3 h 209"/>
                <a:gd name="T16" fmla="*/ 267 w 493"/>
                <a:gd name="T17" fmla="*/ 0 h 209"/>
                <a:gd name="T18" fmla="*/ 224 w 493"/>
                <a:gd name="T19" fmla="*/ 0 h 209"/>
                <a:gd name="T20" fmla="*/ 182 w 493"/>
                <a:gd name="T21" fmla="*/ 3 h 209"/>
                <a:gd name="T22" fmla="*/ 142 w 493"/>
                <a:gd name="T23" fmla="*/ 10 h 209"/>
                <a:gd name="T24" fmla="*/ 105 w 493"/>
                <a:gd name="T25" fmla="*/ 19 h 209"/>
                <a:gd name="T26" fmla="*/ 72 w 493"/>
                <a:gd name="T27" fmla="*/ 30 h 209"/>
                <a:gd name="T28" fmla="*/ 44 w 493"/>
                <a:gd name="T29" fmla="*/ 44 h 209"/>
                <a:gd name="T30" fmla="*/ 23 w 493"/>
                <a:gd name="T31" fmla="*/ 60 h 209"/>
                <a:gd name="T32" fmla="*/ 8 w 493"/>
                <a:gd name="T33" fmla="*/ 77 h 209"/>
                <a:gd name="T34" fmla="*/ 1 w 493"/>
                <a:gd name="T35" fmla="*/ 95 h 209"/>
                <a:gd name="T36" fmla="*/ 1 w 493"/>
                <a:gd name="T37" fmla="*/ 113 h 209"/>
                <a:gd name="T38" fmla="*/ 8 w 493"/>
                <a:gd name="T39" fmla="*/ 131 h 209"/>
                <a:gd name="T40" fmla="*/ 23 w 493"/>
                <a:gd name="T41" fmla="*/ 148 h 209"/>
                <a:gd name="T42" fmla="*/ 44 w 493"/>
                <a:gd name="T43" fmla="*/ 164 h 209"/>
                <a:gd name="T44" fmla="*/ 72 w 493"/>
                <a:gd name="T45" fmla="*/ 178 h 209"/>
                <a:gd name="T46" fmla="*/ 105 w 493"/>
                <a:gd name="T47" fmla="*/ 189 h 209"/>
                <a:gd name="T48" fmla="*/ 142 w 493"/>
                <a:gd name="T49" fmla="*/ 198 h 209"/>
                <a:gd name="T50" fmla="*/ 182 w 493"/>
                <a:gd name="T51" fmla="*/ 204 h 209"/>
                <a:gd name="T52" fmla="*/ 224 w 493"/>
                <a:gd name="T53" fmla="*/ 207 h 209"/>
                <a:gd name="T54" fmla="*/ 267 w 493"/>
                <a:gd name="T55" fmla="*/ 207 h 209"/>
                <a:gd name="T56" fmla="*/ 309 w 493"/>
                <a:gd name="T57" fmla="*/ 204 h 209"/>
                <a:gd name="T58" fmla="*/ 349 w 493"/>
                <a:gd name="T59" fmla="*/ 198 h 209"/>
                <a:gd name="T60" fmla="*/ 387 w 493"/>
                <a:gd name="T61" fmla="*/ 189 h 209"/>
                <a:gd name="T62" fmla="*/ 420 w 493"/>
                <a:gd name="T63" fmla="*/ 178 h 209"/>
                <a:gd name="T64" fmla="*/ 447 w 493"/>
                <a:gd name="T65" fmla="*/ 164 h 209"/>
                <a:gd name="T66" fmla="*/ 468 w 493"/>
                <a:gd name="T67" fmla="*/ 148 h 209"/>
                <a:gd name="T68" fmla="*/ 483 w 493"/>
                <a:gd name="T69" fmla="*/ 131 h 209"/>
                <a:gd name="T70" fmla="*/ 491 w 493"/>
                <a:gd name="T71" fmla="*/ 11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3" h="209">
                  <a:moveTo>
                    <a:pt x="492" y="104"/>
                  </a:moveTo>
                  <a:lnTo>
                    <a:pt x="491" y="95"/>
                  </a:lnTo>
                  <a:lnTo>
                    <a:pt x="488" y="86"/>
                  </a:lnTo>
                  <a:lnTo>
                    <a:pt x="483" y="77"/>
                  </a:lnTo>
                  <a:lnTo>
                    <a:pt x="477" y="68"/>
                  </a:lnTo>
                  <a:lnTo>
                    <a:pt x="468" y="60"/>
                  </a:lnTo>
                  <a:lnTo>
                    <a:pt x="458" y="52"/>
                  </a:lnTo>
                  <a:lnTo>
                    <a:pt x="447" y="44"/>
                  </a:lnTo>
                  <a:lnTo>
                    <a:pt x="434" y="37"/>
                  </a:lnTo>
                  <a:lnTo>
                    <a:pt x="420" y="30"/>
                  </a:lnTo>
                  <a:lnTo>
                    <a:pt x="404" y="24"/>
                  </a:lnTo>
                  <a:lnTo>
                    <a:pt x="387" y="19"/>
                  </a:lnTo>
                  <a:lnTo>
                    <a:pt x="369" y="14"/>
                  </a:lnTo>
                  <a:lnTo>
                    <a:pt x="349" y="10"/>
                  </a:lnTo>
                  <a:lnTo>
                    <a:pt x="330" y="6"/>
                  </a:lnTo>
                  <a:lnTo>
                    <a:pt x="309" y="3"/>
                  </a:lnTo>
                  <a:lnTo>
                    <a:pt x="288" y="1"/>
                  </a:lnTo>
                  <a:lnTo>
                    <a:pt x="267" y="0"/>
                  </a:lnTo>
                  <a:lnTo>
                    <a:pt x="246" y="0"/>
                  </a:lnTo>
                  <a:lnTo>
                    <a:pt x="224" y="0"/>
                  </a:lnTo>
                  <a:lnTo>
                    <a:pt x="203" y="1"/>
                  </a:lnTo>
                  <a:lnTo>
                    <a:pt x="182" y="3"/>
                  </a:lnTo>
                  <a:lnTo>
                    <a:pt x="162" y="6"/>
                  </a:lnTo>
                  <a:lnTo>
                    <a:pt x="142" y="10"/>
                  </a:lnTo>
                  <a:lnTo>
                    <a:pt x="123" y="14"/>
                  </a:lnTo>
                  <a:lnTo>
                    <a:pt x="105" y="19"/>
                  </a:lnTo>
                  <a:lnTo>
                    <a:pt x="88" y="24"/>
                  </a:lnTo>
                  <a:lnTo>
                    <a:pt x="72" y="30"/>
                  </a:lnTo>
                  <a:lnTo>
                    <a:pt x="57" y="37"/>
                  </a:lnTo>
                  <a:lnTo>
                    <a:pt x="44" y="44"/>
                  </a:lnTo>
                  <a:lnTo>
                    <a:pt x="33" y="52"/>
                  </a:lnTo>
                  <a:lnTo>
                    <a:pt x="23" y="60"/>
                  </a:lnTo>
                  <a:lnTo>
                    <a:pt x="15" y="68"/>
                  </a:lnTo>
                  <a:lnTo>
                    <a:pt x="8" y="77"/>
                  </a:lnTo>
                  <a:lnTo>
                    <a:pt x="4" y="86"/>
                  </a:lnTo>
                  <a:lnTo>
                    <a:pt x="1" y="95"/>
                  </a:lnTo>
                  <a:lnTo>
                    <a:pt x="0" y="104"/>
                  </a:lnTo>
                  <a:lnTo>
                    <a:pt x="1" y="113"/>
                  </a:lnTo>
                  <a:lnTo>
                    <a:pt x="4" y="122"/>
                  </a:lnTo>
                  <a:lnTo>
                    <a:pt x="8" y="131"/>
                  </a:lnTo>
                  <a:lnTo>
                    <a:pt x="15" y="140"/>
                  </a:lnTo>
                  <a:lnTo>
                    <a:pt x="23" y="148"/>
                  </a:lnTo>
                  <a:lnTo>
                    <a:pt x="33" y="156"/>
                  </a:lnTo>
                  <a:lnTo>
                    <a:pt x="44" y="164"/>
                  </a:lnTo>
                  <a:lnTo>
                    <a:pt x="57" y="171"/>
                  </a:lnTo>
                  <a:lnTo>
                    <a:pt x="72" y="178"/>
                  </a:lnTo>
                  <a:lnTo>
                    <a:pt x="88" y="183"/>
                  </a:lnTo>
                  <a:lnTo>
                    <a:pt x="105"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2"/>
                  </a:lnTo>
                  <a:lnTo>
                    <a:pt x="349" y="198"/>
                  </a:lnTo>
                  <a:lnTo>
                    <a:pt x="369" y="194"/>
                  </a:lnTo>
                  <a:lnTo>
                    <a:pt x="387" y="189"/>
                  </a:lnTo>
                  <a:lnTo>
                    <a:pt x="404" y="183"/>
                  </a:lnTo>
                  <a:lnTo>
                    <a:pt x="420" y="178"/>
                  </a:lnTo>
                  <a:lnTo>
                    <a:pt x="434" y="171"/>
                  </a:lnTo>
                  <a:lnTo>
                    <a:pt x="447" y="164"/>
                  </a:lnTo>
                  <a:lnTo>
                    <a:pt x="458" y="156"/>
                  </a:lnTo>
                  <a:lnTo>
                    <a:pt x="468" y="148"/>
                  </a:lnTo>
                  <a:lnTo>
                    <a:pt x="477" y="140"/>
                  </a:lnTo>
                  <a:lnTo>
                    <a:pt x="483" y="131"/>
                  </a:lnTo>
                  <a:lnTo>
                    <a:pt x="488" y="122"/>
                  </a:lnTo>
                  <a:lnTo>
                    <a:pt x="491" y="113"/>
                  </a:lnTo>
                  <a:lnTo>
                    <a:pt x="492"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47" name="Rectangle 47"/>
            <p:cNvSpPr>
              <a:spLocks noChangeArrowheads="1"/>
            </p:cNvSpPr>
            <p:nvPr/>
          </p:nvSpPr>
          <p:spPr bwMode="auto">
            <a:xfrm>
              <a:off x="4770" y="2605"/>
              <a:ext cx="5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dname</a:t>
              </a:r>
            </a:p>
          </p:txBody>
        </p:sp>
        <p:sp>
          <p:nvSpPr>
            <p:cNvPr id="25648" name="Rectangle 48"/>
            <p:cNvSpPr>
              <a:spLocks noChangeArrowheads="1"/>
            </p:cNvSpPr>
            <p:nvPr/>
          </p:nvSpPr>
          <p:spPr bwMode="auto">
            <a:xfrm>
              <a:off x="5186" y="2763"/>
              <a:ext cx="5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budget</a:t>
              </a:r>
            </a:p>
          </p:txBody>
        </p:sp>
        <p:sp>
          <p:nvSpPr>
            <p:cNvPr id="25649" name="Rectangle 49"/>
            <p:cNvSpPr>
              <a:spLocks noChangeArrowheads="1"/>
            </p:cNvSpPr>
            <p:nvPr/>
          </p:nvSpPr>
          <p:spPr bwMode="auto">
            <a:xfrm>
              <a:off x="4449" y="2728"/>
              <a:ext cx="3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did</a:t>
              </a:r>
            </a:p>
          </p:txBody>
        </p:sp>
      </p:grpSp>
      <p:sp>
        <p:nvSpPr>
          <p:cNvPr id="25651" name="Rectangle 51"/>
          <p:cNvSpPr>
            <a:spLocks noChangeArrowheads="1"/>
          </p:cNvSpPr>
          <p:nvPr/>
        </p:nvSpPr>
        <p:spPr bwMode="auto">
          <a:xfrm>
            <a:off x="4411663" y="4116388"/>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name</a:t>
            </a:r>
          </a:p>
        </p:txBody>
      </p:sp>
      <p:sp>
        <p:nvSpPr>
          <p:cNvPr id="25652" name="Rectangle 52"/>
          <p:cNvSpPr>
            <a:spLocks noChangeArrowheads="1"/>
          </p:cNvSpPr>
          <p:nvPr/>
        </p:nvSpPr>
        <p:spPr bwMode="auto">
          <a:xfrm>
            <a:off x="7532688" y="4865688"/>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Departments</a:t>
            </a:r>
          </a:p>
        </p:txBody>
      </p:sp>
      <p:sp>
        <p:nvSpPr>
          <p:cNvPr id="25653" name="Rectangle 53"/>
          <p:cNvSpPr>
            <a:spLocks noChangeArrowheads="1"/>
          </p:cNvSpPr>
          <p:nvPr/>
        </p:nvSpPr>
        <p:spPr bwMode="auto">
          <a:xfrm>
            <a:off x="3846513" y="4322763"/>
            <a:ext cx="531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ssn</a:t>
            </a:r>
          </a:p>
        </p:txBody>
      </p:sp>
      <p:sp>
        <p:nvSpPr>
          <p:cNvPr id="25654" name="Rectangle 54"/>
          <p:cNvSpPr>
            <a:spLocks noChangeArrowheads="1"/>
          </p:cNvSpPr>
          <p:nvPr/>
        </p:nvSpPr>
        <p:spPr bwMode="auto">
          <a:xfrm>
            <a:off x="5319713" y="4330700"/>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lot</a:t>
            </a:r>
          </a:p>
        </p:txBody>
      </p:sp>
      <p:sp>
        <p:nvSpPr>
          <p:cNvPr id="25655" name="Rectangle 55"/>
          <p:cNvSpPr>
            <a:spLocks noChangeArrowheads="1"/>
          </p:cNvSpPr>
          <p:nvPr/>
        </p:nvSpPr>
        <p:spPr bwMode="auto">
          <a:xfrm>
            <a:off x="4164013" y="4919663"/>
            <a:ext cx="1254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Employees</a:t>
            </a:r>
          </a:p>
        </p:txBody>
      </p:sp>
      <p:sp>
        <p:nvSpPr>
          <p:cNvPr id="25656" name="Rectangle 56"/>
          <p:cNvSpPr>
            <a:spLocks noChangeArrowheads="1"/>
          </p:cNvSpPr>
          <p:nvPr/>
        </p:nvSpPr>
        <p:spPr bwMode="auto">
          <a:xfrm>
            <a:off x="5864225" y="4860925"/>
            <a:ext cx="1208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Works_In3</a:t>
            </a:r>
          </a:p>
        </p:txBody>
      </p:sp>
      <p:sp>
        <p:nvSpPr>
          <p:cNvPr id="25657" name="Line 57"/>
          <p:cNvSpPr>
            <a:spLocks noChangeShapeType="1"/>
          </p:cNvSpPr>
          <p:nvPr/>
        </p:nvSpPr>
        <p:spPr bwMode="auto">
          <a:xfrm flipH="1">
            <a:off x="5403850" y="5045075"/>
            <a:ext cx="32385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58" name="Line 58"/>
          <p:cNvSpPr>
            <a:spLocks noChangeShapeType="1"/>
          </p:cNvSpPr>
          <p:nvPr/>
        </p:nvSpPr>
        <p:spPr bwMode="auto">
          <a:xfrm>
            <a:off x="7177088" y="5029200"/>
            <a:ext cx="300037"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59" name="Line 59"/>
          <p:cNvSpPr>
            <a:spLocks noChangeShapeType="1"/>
          </p:cNvSpPr>
          <p:nvPr/>
        </p:nvSpPr>
        <p:spPr bwMode="auto">
          <a:xfrm>
            <a:off x="4060825" y="4700588"/>
            <a:ext cx="444500" cy="16986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60" name="Line 60"/>
          <p:cNvSpPr>
            <a:spLocks noChangeShapeType="1"/>
          </p:cNvSpPr>
          <p:nvPr/>
        </p:nvSpPr>
        <p:spPr bwMode="auto">
          <a:xfrm>
            <a:off x="4754563" y="4456113"/>
            <a:ext cx="0" cy="41433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61" name="Line 61"/>
          <p:cNvSpPr>
            <a:spLocks noChangeShapeType="1"/>
          </p:cNvSpPr>
          <p:nvPr/>
        </p:nvSpPr>
        <p:spPr bwMode="auto">
          <a:xfrm flipH="1">
            <a:off x="5191125" y="4700588"/>
            <a:ext cx="317500" cy="18573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nvGrpSpPr>
          <p:cNvPr id="25670" name="Group 70"/>
          <p:cNvGrpSpPr>
            <a:grpSpLocks/>
          </p:cNvGrpSpPr>
          <p:nvPr/>
        </p:nvGrpSpPr>
        <p:grpSpPr bwMode="auto">
          <a:xfrm>
            <a:off x="4979988" y="5667375"/>
            <a:ext cx="2994025" cy="384175"/>
            <a:chOff x="3137" y="3570"/>
            <a:chExt cx="1886" cy="242"/>
          </a:xfrm>
        </p:grpSpPr>
        <p:sp>
          <p:nvSpPr>
            <p:cNvPr id="25662" name="Freeform 62"/>
            <p:cNvSpPr>
              <a:spLocks/>
            </p:cNvSpPr>
            <p:nvPr/>
          </p:nvSpPr>
          <p:spPr bwMode="auto">
            <a:xfrm>
              <a:off x="3137" y="3603"/>
              <a:ext cx="492" cy="209"/>
            </a:xfrm>
            <a:custGeom>
              <a:avLst/>
              <a:gdLst>
                <a:gd name="T0" fmla="*/ 1 w 492"/>
                <a:gd name="T1" fmla="*/ 113 h 209"/>
                <a:gd name="T2" fmla="*/ 8 w 492"/>
                <a:gd name="T3" fmla="*/ 131 h 209"/>
                <a:gd name="T4" fmla="*/ 23 w 492"/>
                <a:gd name="T5" fmla="*/ 148 h 209"/>
                <a:gd name="T6" fmla="*/ 44 w 492"/>
                <a:gd name="T7" fmla="*/ 164 h 209"/>
                <a:gd name="T8" fmla="*/ 72 w 492"/>
                <a:gd name="T9" fmla="*/ 177 h 209"/>
                <a:gd name="T10" fmla="*/ 104 w 492"/>
                <a:gd name="T11" fmla="*/ 189 h 209"/>
                <a:gd name="T12" fmla="*/ 142 w 492"/>
                <a:gd name="T13" fmla="*/ 198 h 209"/>
                <a:gd name="T14" fmla="*/ 182 w 492"/>
                <a:gd name="T15" fmla="*/ 204 h 209"/>
                <a:gd name="T16" fmla="*/ 224 w 492"/>
                <a:gd name="T17" fmla="*/ 207 h 209"/>
                <a:gd name="T18" fmla="*/ 267 w 492"/>
                <a:gd name="T19" fmla="*/ 207 h 209"/>
                <a:gd name="T20" fmla="*/ 309 w 492"/>
                <a:gd name="T21" fmla="*/ 204 h 209"/>
                <a:gd name="T22" fmla="*/ 350 w 492"/>
                <a:gd name="T23" fmla="*/ 198 h 209"/>
                <a:gd name="T24" fmla="*/ 386 w 492"/>
                <a:gd name="T25" fmla="*/ 189 h 209"/>
                <a:gd name="T26" fmla="*/ 419 w 492"/>
                <a:gd name="T27" fmla="*/ 177 h 209"/>
                <a:gd name="T28" fmla="*/ 447 w 492"/>
                <a:gd name="T29" fmla="*/ 163 h 209"/>
                <a:gd name="T30" fmla="*/ 468 w 492"/>
                <a:gd name="T31" fmla="*/ 148 h 209"/>
                <a:gd name="T32" fmla="*/ 483 w 492"/>
                <a:gd name="T33" fmla="*/ 130 h 209"/>
                <a:gd name="T34" fmla="*/ 490 w 492"/>
                <a:gd name="T35" fmla="*/ 112 h 209"/>
                <a:gd name="T36" fmla="*/ 490 w 492"/>
                <a:gd name="T37" fmla="*/ 95 h 209"/>
                <a:gd name="T38" fmla="*/ 483 w 492"/>
                <a:gd name="T39" fmla="*/ 77 h 209"/>
                <a:gd name="T40" fmla="*/ 468 w 492"/>
                <a:gd name="T41" fmla="*/ 60 h 209"/>
                <a:gd name="T42" fmla="*/ 447 w 492"/>
                <a:gd name="T43" fmla="*/ 44 h 209"/>
                <a:gd name="T44" fmla="*/ 419 w 492"/>
                <a:gd name="T45" fmla="*/ 30 h 209"/>
                <a:gd name="T46" fmla="*/ 386 w 492"/>
                <a:gd name="T47" fmla="*/ 19 h 209"/>
                <a:gd name="T48" fmla="*/ 349 w 492"/>
                <a:gd name="T49" fmla="*/ 9 h 209"/>
                <a:gd name="T50" fmla="*/ 309 w 492"/>
                <a:gd name="T51" fmla="*/ 3 h 209"/>
                <a:gd name="T52" fmla="*/ 267 w 492"/>
                <a:gd name="T53" fmla="*/ 0 h 209"/>
                <a:gd name="T54" fmla="*/ 224 w 492"/>
                <a:gd name="T55" fmla="*/ 0 h 209"/>
                <a:gd name="T56" fmla="*/ 182 w 492"/>
                <a:gd name="T57" fmla="*/ 3 h 209"/>
                <a:gd name="T58" fmla="*/ 142 w 492"/>
                <a:gd name="T59" fmla="*/ 9 h 209"/>
                <a:gd name="T60" fmla="*/ 104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0" y="104"/>
                  </a:moveTo>
                  <a:lnTo>
                    <a:pt x="1" y="113"/>
                  </a:lnTo>
                  <a:lnTo>
                    <a:pt x="3" y="122"/>
                  </a:lnTo>
                  <a:lnTo>
                    <a:pt x="8" y="131"/>
                  </a:lnTo>
                  <a:lnTo>
                    <a:pt x="14" y="139"/>
                  </a:lnTo>
                  <a:lnTo>
                    <a:pt x="23" y="148"/>
                  </a:lnTo>
                  <a:lnTo>
                    <a:pt x="33" y="156"/>
                  </a:lnTo>
                  <a:lnTo>
                    <a:pt x="44" y="164"/>
                  </a:lnTo>
                  <a:lnTo>
                    <a:pt x="58" y="171"/>
                  </a:lnTo>
                  <a:lnTo>
                    <a:pt x="72" y="177"/>
                  </a:lnTo>
                  <a:lnTo>
                    <a:pt x="88" y="183"/>
                  </a:lnTo>
                  <a:lnTo>
                    <a:pt x="104"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1"/>
                  </a:lnTo>
                  <a:lnTo>
                    <a:pt x="350" y="198"/>
                  </a:lnTo>
                  <a:lnTo>
                    <a:pt x="369" y="193"/>
                  </a:lnTo>
                  <a:lnTo>
                    <a:pt x="386" y="189"/>
                  </a:lnTo>
                  <a:lnTo>
                    <a:pt x="403" y="183"/>
                  </a:lnTo>
                  <a:lnTo>
                    <a:pt x="419" y="177"/>
                  </a:lnTo>
                  <a:lnTo>
                    <a:pt x="434" y="170"/>
                  </a:lnTo>
                  <a:lnTo>
                    <a:pt x="447" y="163"/>
                  </a:lnTo>
                  <a:lnTo>
                    <a:pt x="459" y="155"/>
                  </a:lnTo>
                  <a:lnTo>
                    <a:pt x="468" y="148"/>
                  </a:lnTo>
                  <a:lnTo>
                    <a:pt x="476" y="139"/>
                  </a:lnTo>
                  <a:lnTo>
                    <a:pt x="483" y="130"/>
                  </a:lnTo>
                  <a:lnTo>
                    <a:pt x="488" y="122"/>
                  </a:lnTo>
                  <a:lnTo>
                    <a:pt x="490" y="112"/>
                  </a:lnTo>
                  <a:lnTo>
                    <a:pt x="491" y="103"/>
                  </a:lnTo>
                  <a:lnTo>
                    <a:pt x="490" y="95"/>
                  </a:lnTo>
                  <a:lnTo>
                    <a:pt x="488" y="86"/>
                  </a:lnTo>
                  <a:lnTo>
                    <a:pt x="483" y="77"/>
                  </a:lnTo>
                  <a:lnTo>
                    <a:pt x="476" y="68"/>
                  </a:lnTo>
                  <a:lnTo>
                    <a:pt x="468" y="60"/>
                  </a:lnTo>
                  <a:lnTo>
                    <a:pt x="459" y="51"/>
                  </a:lnTo>
                  <a:lnTo>
                    <a:pt x="447" y="44"/>
                  </a:lnTo>
                  <a:lnTo>
                    <a:pt x="434" y="37"/>
                  </a:lnTo>
                  <a:lnTo>
                    <a:pt x="419" y="30"/>
                  </a:lnTo>
                  <a:lnTo>
                    <a:pt x="403" y="24"/>
                  </a:lnTo>
                  <a:lnTo>
                    <a:pt x="386" y="19"/>
                  </a:lnTo>
                  <a:lnTo>
                    <a:pt x="369" y="13"/>
                  </a:lnTo>
                  <a:lnTo>
                    <a:pt x="349" y="9"/>
                  </a:lnTo>
                  <a:lnTo>
                    <a:pt x="329" y="6"/>
                  </a:lnTo>
                  <a:lnTo>
                    <a:pt x="309" y="3"/>
                  </a:lnTo>
                  <a:lnTo>
                    <a:pt x="288" y="1"/>
                  </a:lnTo>
                  <a:lnTo>
                    <a:pt x="267" y="0"/>
                  </a:lnTo>
                  <a:lnTo>
                    <a:pt x="246" y="0"/>
                  </a:lnTo>
                  <a:lnTo>
                    <a:pt x="224" y="0"/>
                  </a:lnTo>
                  <a:lnTo>
                    <a:pt x="203" y="1"/>
                  </a:lnTo>
                  <a:lnTo>
                    <a:pt x="182" y="3"/>
                  </a:lnTo>
                  <a:lnTo>
                    <a:pt x="162" y="6"/>
                  </a:lnTo>
                  <a:lnTo>
                    <a:pt x="142" y="9"/>
                  </a:lnTo>
                  <a:lnTo>
                    <a:pt x="123" y="14"/>
                  </a:lnTo>
                  <a:lnTo>
                    <a:pt x="104" y="19"/>
                  </a:lnTo>
                  <a:lnTo>
                    <a:pt x="88" y="24"/>
                  </a:lnTo>
                  <a:lnTo>
                    <a:pt x="72" y="30"/>
                  </a:lnTo>
                  <a:lnTo>
                    <a:pt x="58" y="37"/>
                  </a:lnTo>
                  <a:lnTo>
                    <a:pt x="44" y="44"/>
                  </a:lnTo>
                  <a:lnTo>
                    <a:pt x="33" y="52"/>
                  </a:lnTo>
                  <a:lnTo>
                    <a:pt x="23" y="60"/>
                  </a:lnTo>
                  <a:lnTo>
                    <a:pt x="14" y="68"/>
                  </a:lnTo>
                  <a:lnTo>
                    <a:pt x="8" y="77"/>
                  </a:lnTo>
                  <a:lnTo>
                    <a:pt x="3" y="86"/>
                  </a:lnTo>
                  <a:lnTo>
                    <a:pt x="1" y="95"/>
                  </a:lnTo>
                  <a:lnTo>
                    <a:pt x="0"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63" name="Freeform 63"/>
            <p:cNvSpPr>
              <a:spLocks/>
            </p:cNvSpPr>
            <p:nvPr/>
          </p:nvSpPr>
          <p:spPr bwMode="auto">
            <a:xfrm>
              <a:off x="4531" y="3603"/>
              <a:ext cx="492" cy="209"/>
            </a:xfrm>
            <a:custGeom>
              <a:avLst/>
              <a:gdLst>
                <a:gd name="T0" fmla="*/ 1 w 492"/>
                <a:gd name="T1" fmla="*/ 113 h 209"/>
                <a:gd name="T2" fmla="*/ 8 w 492"/>
                <a:gd name="T3" fmla="*/ 131 h 209"/>
                <a:gd name="T4" fmla="*/ 23 w 492"/>
                <a:gd name="T5" fmla="*/ 148 h 209"/>
                <a:gd name="T6" fmla="*/ 45 w 492"/>
                <a:gd name="T7" fmla="*/ 164 h 209"/>
                <a:gd name="T8" fmla="*/ 72 w 492"/>
                <a:gd name="T9" fmla="*/ 177 h 209"/>
                <a:gd name="T10" fmla="*/ 105 w 492"/>
                <a:gd name="T11" fmla="*/ 189 h 209"/>
                <a:gd name="T12" fmla="*/ 142 w 492"/>
                <a:gd name="T13" fmla="*/ 198 h 209"/>
                <a:gd name="T14" fmla="*/ 182 w 492"/>
                <a:gd name="T15" fmla="*/ 204 h 209"/>
                <a:gd name="T16" fmla="*/ 224 w 492"/>
                <a:gd name="T17" fmla="*/ 207 h 209"/>
                <a:gd name="T18" fmla="*/ 267 w 492"/>
                <a:gd name="T19" fmla="*/ 207 h 209"/>
                <a:gd name="T20" fmla="*/ 309 w 492"/>
                <a:gd name="T21" fmla="*/ 204 h 209"/>
                <a:gd name="T22" fmla="*/ 350 w 492"/>
                <a:gd name="T23" fmla="*/ 198 h 209"/>
                <a:gd name="T24" fmla="*/ 387 w 492"/>
                <a:gd name="T25" fmla="*/ 189 h 209"/>
                <a:gd name="T26" fmla="*/ 419 w 492"/>
                <a:gd name="T27" fmla="*/ 177 h 209"/>
                <a:gd name="T28" fmla="*/ 447 w 492"/>
                <a:gd name="T29" fmla="*/ 163 h 209"/>
                <a:gd name="T30" fmla="*/ 468 w 492"/>
                <a:gd name="T31" fmla="*/ 148 h 209"/>
                <a:gd name="T32" fmla="*/ 483 w 492"/>
                <a:gd name="T33" fmla="*/ 130 h 209"/>
                <a:gd name="T34" fmla="*/ 491 w 492"/>
                <a:gd name="T35" fmla="*/ 112 h 209"/>
                <a:gd name="T36" fmla="*/ 491 w 492"/>
                <a:gd name="T37" fmla="*/ 95 h 209"/>
                <a:gd name="T38" fmla="*/ 483 w 492"/>
                <a:gd name="T39" fmla="*/ 77 h 209"/>
                <a:gd name="T40" fmla="*/ 468 w 492"/>
                <a:gd name="T41" fmla="*/ 60 h 209"/>
                <a:gd name="T42" fmla="*/ 447 w 492"/>
                <a:gd name="T43" fmla="*/ 44 h 209"/>
                <a:gd name="T44" fmla="*/ 419 w 492"/>
                <a:gd name="T45" fmla="*/ 30 h 209"/>
                <a:gd name="T46" fmla="*/ 387 w 492"/>
                <a:gd name="T47" fmla="*/ 19 h 209"/>
                <a:gd name="T48" fmla="*/ 349 w 492"/>
                <a:gd name="T49" fmla="*/ 9 h 209"/>
                <a:gd name="T50" fmla="*/ 309 w 492"/>
                <a:gd name="T51" fmla="*/ 3 h 209"/>
                <a:gd name="T52" fmla="*/ 267 w 492"/>
                <a:gd name="T53" fmla="*/ 0 h 209"/>
                <a:gd name="T54" fmla="*/ 224 w 492"/>
                <a:gd name="T55" fmla="*/ 0 h 209"/>
                <a:gd name="T56" fmla="*/ 182 w 492"/>
                <a:gd name="T57" fmla="*/ 3 h 209"/>
                <a:gd name="T58" fmla="*/ 142 w 492"/>
                <a:gd name="T59" fmla="*/ 9 h 209"/>
                <a:gd name="T60" fmla="*/ 105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0" y="104"/>
                  </a:moveTo>
                  <a:lnTo>
                    <a:pt x="1" y="113"/>
                  </a:lnTo>
                  <a:lnTo>
                    <a:pt x="3" y="122"/>
                  </a:lnTo>
                  <a:lnTo>
                    <a:pt x="8" y="131"/>
                  </a:lnTo>
                  <a:lnTo>
                    <a:pt x="15" y="139"/>
                  </a:lnTo>
                  <a:lnTo>
                    <a:pt x="23" y="148"/>
                  </a:lnTo>
                  <a:lnTo>
                    <a:pt x="33" y="156"/>
                  </a:lnTo>
                  <a:lnTo>
                    <a:pt x="45" y="164"/>
                  </a:lnTo>
                  <a:lnTo>
                    <a:pt x="58" y="171"/>
                  </a:lnTo>
                  <a:lnTo>
                    <a:pt x="72" y="177"/>
                  </a:lnTo>
                  <a:lnTo>
                    <a:pt x="88" y="183"/>
                  </a:lnTo>
                  <a:lnTo>
                    <a:pt x="105"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1"/>
                  </a:lnTo>
                  <a:lnTo>
                    <a:pt x="350" y="198"/>
                  </a:lnTo>
                  <a:lnTo>
                    <a:pt x="369" y="193"/>
                  </a:lnTo>
                  <a:lnTo>
                    <a:pt x="387" y="189"/>
                  </a:lnTo>
                  <a:lnTo>
                    <a:pt x="403" y="183"/>
                  </a:lnTo>
                  <a:lnTo>
                    <a:pt x="419" y="177"/>
                  </a:lnTo>
                  <a:lnTo>
                    <a:pt x="434" y="170"/>
                  </a:lnTo>
                  <a:lnTo>
                    <a:pt x="447" y="163"/>
                  </a:lnTo>
                  <a:lnTo>
                    <a:pt x="459" y="155"/>
                  </a:lnTo>
                  <a:lnTo>
                    <a:pt x="468" y="148"/>
                  </a:lnTo>
                  <a:lnTo>
                    <a:pt x="476" y="139"/>
                  </a:lnTo>
                  <a:lnTo>
                    <a:pt x="483" y="130"/>
                  </a:lnTo>
                  <a:lnTo>
                    <a:pt x="488" y="122"/>
                  </a:lnTo>
                  <a:lnTo>
                    <a:pt x="491" y="112"/>
                  </a:lnTo>
                  <a:lnTo>
                    <a:pt x="491" y="103"/>
                  </a:lnTo>
                  <a:lnTo>
                    <a:pt x="491" y="95"/>
                  </a:lnTo>
                  <a:lnTo>
                    <a:pt x="488" y="86"/>
                  </a:lnTo>
                  <a:lnTo>
                    <a:pt x="483" y="77"/>
                  </a:lnTo>
                  <a:lnTo>
                    <a:pt x="476" y="68"/>
                  </a:lnTo>
                  <a:lnTo>
                    <a:pt x="468" y="60"/>
                  </a:lnTo>
                  <a:lnTo>
                    <a:pt x="459" y="51"/>
                  </a:lnTo>
                  <a:lnTo>
                    <a:pt x="447" y="44"/>
                  </a:lnTo>
                  <a:lnTo>
                    <a:pt x="434" y="37"/>
                  </a:lnTo>
                  <a:lnTo>
                    <a:pt x="419" y="30"/>
                  </a:lnTo>
                  <a:lnTo>
                    <a:pt x="403" y="24"/>
                  </a:lnTo>
                  <a:lnTo>
                    <a:pt x="387" y="19"/>
                  </a:lnTo>
                  <a:lnTo>
                    <a:pt x="369" y="13"/>
                  </a:lnTo>
                  <a:lnTo>
                    <a:pt x="349" y="9"/>
                  </a:lnTo>
                  <a:lnTo>
                    <a:pt x="329" y="6"/>
                  </a:lnTo>
                  <a:lnTo>
                    <a:pt x="309" y="3"/>
                  </a:lnTo>
                  <a:lnTo>
                    <a:pt x="288" y="1"/>
                  </a:lnTo>
                  <a:lnTo>
                    <a:pt x="267" y="0"/>
                  </a:lnTo>
                  <a:lnTo>
                    <a:pt x="246" y="0"/>
                  </a:lnTo>
                  <a:lnTo>
                    <a:pt x="224" y="0"/>
                  </a:lnTo>
                  <a:lnTo>
                    <a:pt x="203" y="1"/>
                  </a:lnTo>
                  <a:lnTo>
                    <a:pt x="182" y="3"/>
                  </a:lnTo>
                  <a:lnTo>
                    <a:pt x="162" y="6"/>
                  </a:lnTo>
                  <a:lnTo>
                    <a:pt x="142" y="9"/>
                  </a:lnTo>
                  <a:lnTo>
                    <a:pt x="123" y="14"/>
                  </a:lnTo>
                  <a:lnTo>
                    <a:pt x="105" y="19"/>
                  </a:lnTo>
                  <a:lnTo>
                    <a:pt x="88" y="24"/>
                  </a:lnTo>
                  <a:lnTo>
                    <a:pt x="72" y="30"/>
                  </a:lnTo>
                  <a:lnTo>
                    <a:pt x="58" y="37"/>
                  </a:lnTo>
                  <a:lnTo>
                    <a:pt x="44" y="44"/>
                  </a:lnTo>
                  <a:lnTo>
                    <a:pt x="33" y="52"/>
                  </a:lnTo>
                  <a:lnTo>
                    <a:pt x="23" y="60"/>
                  </a:lnTo>
                  <a:lnTo>
                    <a:pt x="15" y="68"/>
                  </a:lnTo>
                  <a:lnTo>
                    <a:pt x="8" y="77"/>
                  </a:lnTo>
                  <a:lnTo>
                    <a:pt x="3" y="86"/>
                  </a:lnTo>
                  <a:lnTo>
                    <a:pt x="1" y="95"/>
                  </a:lnTo>
                  <a:lnTo>
                    <a:pt x="0"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64" name="Rectangle 64"/>
            <p:cNvSpPr>
              <a:spLocks noChangeArrowheads="1"/>
            </p:cNvSpPr>
            <p:nvPr/>
          </p:nvSpPr>
          <p:spPr bwMode="auto">
            <a:xfrm>
              <a:off x="3759" y="3570"/>
              <a:ext cx="64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Duration</a:t>
              </a:r>
            </a:p>
          </p:txBody>
        </p:sp>
        <p:sp>
          <p:nvSpPr>
            <p:cNvPr id="25665" name="Freeform 65"/>
            <p:cNvSpPr>
              <a:spLocks/>
            </p:cNvSpPr>
            <p:nvPr/>
          </p:nvSpPr>
          <p:spPr bwMode="auto">
            <a:xfrm>
              <a:off x="3781" y="3596"/>
              <a:ext cx="592" cy="215"/>
            </a:xfrm>
            <a:custGeom>
              <a:avLst/>
              <a:gdLst>
                <a:gd name="T0" fmla="*/ 591 w 592"/>
                <a:gd name="T1" fmla="*/ 214 h 215"/>
                <a:gd name="T2" fmla="*/ 591 w 592"/>
                <a:gd name="T3" fmla="*/ 0 h 215"/>
                <a:gd name="T4" fmla="*/ 0 w 592"/>
                <a:gd name="T5" fmla="*/ 0 h 215"/>
                <a:gd name="T6" fmla="*/ 0 w 592"/>
                <a:gd name="T7" fmla="*/ 214 h 215"/>
                <a:gd name="T8" fmla="*/ 591 w 592"/>
                <a:gd name="T9" fmla="*/ 214 h 215"/>
              </a:gdLst>
              <a:ahLst/>
              <a:cxnLst>
                <a:cxn ang="0">
                  <a:pos x="T0" y="T1"/>
                </a:cxn>
                <a:cxn ang="0">
                  <a:pos x="T2" y="T3"/>
                </a:cxn>
                <a:cxn ang="0">
                  <a:pos x="T4" y="T5"/>
                </a:cxn>
                <a:cxn ang="0">
                  <a:pos x="T6" y="T7"/>
                </a:cxn>
                <a:cxn ang="0">
                  <a:pos x="T8" y="T9"/>
                </a:cxn>
              </a:cxnLst>
              <a:rect l="0" t="0" r="r" b="b"/>
              <a:pathLst>
                <a:path w="592" h="215">
                  <a:moveTo>
                    <a:pt x="591" y="214"/>
                  </a:moveTo>
                  <a:lnTo>
                    <a:pt x="591" y="0"/>
                  </a:lnTo>
                  <a:lnTo>
                    <a:pt x="0" y="0"/>
                  </a:lnTo>
                  <a:lnTo>
                    <a:pt x="0" y="214"/>
                  </a:lnTo>
                  <a:lnTo>
                    <a:pt x="591" y="21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66" name="Rectangle 66"/>
            <p:cNvSpPr>
              <a:spLocks noChangeArrowheads="1"/>
            </p:cNvSpPr>
            <p:nvPr/>
          </p:nvSpPr>
          <p:spPr bwMode="auto">
            <a:xfrm>
              <a:off x="3183" y="3591"/>
              <a:ext cx="3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from</a:t>
              </a:r>
            </a:p>
          </p:txBody>
        </p:sp>
        <p:sp>
          <p:nvSpPr>
            <p:cNvPr id="25667" name="Rectangle 67"/>
            <p:cNvSpPr>
              <a:spLocks noChangeArrowheads="1"/>
            </p:cNvSpPr>
            <p:nvPr/>
          </p:nvSpPr>
          <p:spPr bwMode="auto">
            <a:xfrm>
              <a:off x="4675" y="3579"/>
              <a:ext cx="2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to</a:t>
              </a:r>
            </a:p>
          </p:txBody>
        </p:sp>
        <p:sp>
          <p:nvSpPr>
            <p:cNvPr id="25668" name="Line 68"/>
            <p:cNvSpPr>
              <a:spLocks noChangeShapeType="1"/>
            </p:cNvSpPr>
            <p:nvPr/>
          </p:nvSpPr>
          <p:spPr bwMode="auto">
            <a:xfrm>
              <a:off x="3623" y="3706"/>
              <a:ext cx="146"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69" name="Line 69"/>
            <p:cNvSpPr>
              <a:spLocks noChangeShapeType="1"/>
            </p:cNvSpPr>
            <p:nvPr/>
          </p:nvSpPr>
          <p:spPr bwMode="auto">
            <a:xfrm>
              <a:off x="4380" y="3706"/>
              <a:ext cx="108"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5671" name="Line 71"/>
          <p:cNvSpPr>
            <a:spLocks noChangeShapeType="1"/>
          </p:cNvSpPr>
          <p:nvPr/>
        </p:nvSpPr>
        <p:spPr bwMode="auto">
          <a:xfrm>
            <a:off x="5797550" y="1682750"/>
            <a:ext cx="63500" cy="596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72" name="Line 72"/>
          <p:cNvSpPr>
            <a:spLocks noChangeShapeType="1"/>
          </p:cNvSpPr>
          <p:nvPr/>
        </p:nvSpPr>
        <p:spPr bwMode="auto">
          <a:xfrm>
            <a:off x="7848600" y="1911350"/>
            <a:ext cx="0" cy="3683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73" name="Line 73"/>
          <p:cNvSpPr>
            <a:spLocks noChangeShapeType="1"/>
          </p:cNvSpPr>
          <p:nvPr/>
        </p:nvSpPr>
        <p:spPr bwMode="auto">
          <a:xfrm>
            <a:off x="7321550" y="2139950"/>
            <a:ext cx="139700" cy="1397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74" name="Line 74"/>
          <p:cNvSpPr>
            <a:spLocks noChangeShapeType="1"/>
          </p:cNvSpPr>
          <p:nvPr/>
        </p:nvSpPr>
        <p:spPr bwMode="auto">
          <a:xfrm>
            <a:off x="7550150" y="4654550"/>
            <a:ext cx="21590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75" name="Line 75"/>
          <p:cNvSpPr>
            <a:spLocks noChangeShapeType="1"/>
          </p:cNvSpPr>
          <p:nvPr/>
        </p:nvSpPr>
        <p:spPr bwMode="auto">
          <a:xfrm flipH="1">
            <a:off x="8299450" y="4654550"/>
            <a:ext cx="16510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76" name="Line 76"/>
          <p:cNvSpPr>
            <a:spLocks noChangeShapeType="1"/>
          </p:cNvSpPr>
          <p:nvPr/>
        </p:nvSpPr>
        <p:spPr bwMode="auto">
          <a:xfrm>
            <a:off x="8001000" y="4502150"/>
            <a:ext cx="0" cy="3683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77" name="Line 77"/>
          <p:cNvSpPr>
            <a:spLocks noChangeShapeType="1"/>
          </p:cNvSpPr>
          <p:nvPr/>
        </p:nvSpPr>
        <p:spPr bwMode="auto">
          <a:xfrm>
            <a:off x="6477000" y="5340350"/>
            <a:ext cx="0" cy="3683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765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7652" name="Rectangle 4"/>
          <p:cNvSpPr>
            <a:spLocks noGrp="1" noChangeArrowheads="1"/>
          </p:cNvSpPr>
          <p:nvPr>
            <p:ph type="title"/>
          </p:nvPr>
        </p:nvSpPr>
        <p:spPr>
          <a:noFill/>
          <a:ln/>
        </p:spPr>
        <p:txBody>
          <a:bodyPr/>
          <a:lstStyle/>
          <a:p>
            <a:r>
              <a:rPr lang="tr-TR" altLang="tr-TR"/>
              <a:t>Entity vs. Relationship</a:t>
            </a:r>
          </a:p>
        </p:txBody>
      </p:sp>
      <p:sp>
        <p:nvSpPr>
          <p:cNvPr id="27653" name="Rectangle 5"/>
          <p:cNvSpPr>
            <a:spLocks noGrp="1" noChangeArrowheads="1"/>
          </p:cNvSpPr>
          <p:nvPr>
            <p:ph type="body" sz="half" idx="1"/>
          </p:nvPr>
        </p:nvSpPr>
        <p:spPr>
          <a:xfrm>
            <a:off x="0" y="1447800"/>
            <a:ext cx="3733800" cy="4953000"/>
          </a:xfrm>
          <a:noFill/>
          <a:ln/>
        </p:spPr>
        <p:txBody>
          <a:bodyPr/>
          <a:lstStyle/>
          <a:p>
            <a:r>
              <a:rPr lang="tr-TR" altLang="tr-TR" sz="2400"/>
              <a:t>First ER diagram OK if a manager gets a separate discretionary budget for each dept.</a:t>
            </a:r>
          </a:p>
          <a:p>
            <a:r>
              <a:rPr lang="tr-TR" altLang="tr-TR" sz="2400"/>
              <a:t>What if a manager gets a discretionary budget that covers    </a:t>
            </a:r>
            <a:r>
              <a:rPr lang="tr-TR" altLang="tr-TR" sz="2400" i="1"/>
              <a:t>all </a:t>
            </a:r>
            <a:r>
              <a:rPr lang="tr-TR" altLang="tr-TR" sz="2400"/>
              <a:t>managed depts?</a:t>
            </a:r>
          </a:p>
          <a:p>
            <a:pPr lvl="1">
              <a:buSzPct val="75000"/>
            </a:pPr>
            <a:r>
              <a:rPr lang="tr-TR" altLang="tr-TR" sz="2000">
                <a:solidFill>
                  <a:schemeClr val="accent2"/>
                </a:solidFill>
              </a:rPr>
              <a:t>Redundancy </a:t>
            </a:r>
            <a:r>
              <a:rPr lang="tr-TR" altLang="tr-TR" sz="2000"/>
              <a:t>of </a:t>
            </a:r>
            <a:r>
              <a:rPr lang="tr-TR" altLang="tr-TR" sz="2000" i="1"/>
              <a:t>dbudget, </a:t>
            </a:r>
            <a:r>
              <a:rPr lang="tr-TR" altLang="tr-TR" sz="2000"/>
              <a:t>which is stored for each dept managed by the manager.</a:t>
            </a:r>
          </a:p>
          <a:p>
            <a:pPr>
              <a:buFontTx/>
              <a:buChar char="–"/>
            </a:pPr>
            <a:endParaRPr lang="tr-TR" altLang="tr-TR" sz="2000"/>
          </a:p>
        </p:txBody>
      </p:sp>
      <p:sp>
        <p:nvSpPr>
          <p:cNvPr id="27654" name="Freeform 6"/>
          <p:cNvSpPr>
            <a:spLocks/>
          </p:cNvSpPr>
          <p:nvPr/>
        </p:nvSpPr>
        <p:spPr bwMode="auto">
          <a:xfrm>
            <a:off x="4176713" y="1870075"/>
            <a:ext cx="835025" cy="352425"/>
          </a:xfrm>
          <a:custGeom>
            <a:avLst/>
            <a:gdLst>
              <a:gd name="T0" fmla="*/ 524 w 526"/>
              <a:gd name="T1" fmla="*/ 101 h 222"/>
              <a:gd name="T2" fmla="*/ 516 w 526"/>
              <a:gd name="T3" fmla="*/ 82 h 222"/>
              <a:gd name="T4" fmla="*/ 500 w 526"/>
              <a:gd name="T5" fmla="*/ 64 h 222"/>
              <a:gd name="T6" fmla="*/ 478 w 526"/>
              <a:gd name="T7" fmla="*/ 47 h 222"/>
              <a:gd name="T8" fmla="*/ 448 w 526"/>
              <a:gd name="T9" fmla="*/ 33 h 222"/>
              <a:gd name="T10" fmla="*/ 413 w 526"/>
              <a:gd name="T11" fmla="*/ 20 h 222"/>
              <a:gd name="T12" fmla="*/ 373 w 526"/>
              <a:gd name="T13" fmla="*/ 10 h 222"/>
              <a:gd name="T14" fmla="*/ 330 w 526"/>
              <a:gd name="T15" fmla="*/ 4 h 222"/>
              <a:gd name="T16" fmla="*/ 285 w 526"/>
              <a:gd name="T17" fmla="*/ 0 h 222"/>
              <a:gd name="T18" fmla="*/ 239 w 526"/>
              <a:gd name="T19" fmla="*/ 0 h 222"/>
              <a:gd name="T20" fmla="*/ 194 w 526"/>
              <a:gd name="T21" fmla="*/ 4 h 222"/>
              <a:gd name="T22" fmla="*/ 152 w 526"/>
              <a:gd name="T23" fmla="*/ 10 h 222"/>
              <a:gd name="T24" fmla="*/ 112 w 526"/>
              <a:gd name="T25" fmla="*/ 20 h 222"/>
              <a:gd name="T26" fmla="*/ 77 w 526"/>
              <a:gd name="T27" fmla="*/ 33 h 222"/>
              <a:gd name="T28" fmla="*/ 47 w 526"/>
              <a:gd name="T29" fmla="*/ 47 h 222"/>
              <a:gd name="T30" fmla="*/ 25 w 526"/>
              <a:gd name="T31" fmla="*/ 64 h 222"/>
              <a:gd name="T32" fmla="*/ 9 w 526"/>
              <a:gd name="T33" fmla="*/ 82 h 222"/>
              <a:gd name="T34" fmla="*/ 1 w 526"/>
              <a:gd name="T35" fmla="*/ 101 h 222"/>
              <a:gd name="T36" fmla="*/ 1 w 526"/>
              <a:gd name="T37" fmla="*/ 120 h 222"/>
              <a:gd name="T38" fmla="*/ 9 w 526"/>
              <a:gd name="T39" fmla="*/ 139 h 222"/>
              <a:gd name="T40" fmla="*/ 25 w 526"/>
              <a:gd name="T41" fmla="*/ 157 h 222"/>
              <a:gd name="T42" fmla="*/ 47 w 526"/>
              <a:gd name="T43" fmla="*/ 174 h 222"/>
              <a:gd name="T44" fmla="*/ 77 w 526"/>
              <a:gd name="T45" fmla="*/ 189 h 222"/>
              <a:gd name="T46" fmla="*/ 112 w 526"/>
              <a:gd name="T47" fmla="*/ 201 h 222"/>
              <a:gd name="T48" fmla="*/ 152 w 526"/>
              <a:gd name="T49" fmla="*/ 211 h 222"/>
              <a:gd name="T50" fmla="*/ 194 w 526"/>
              <a:gd name="T51" fmla="*/ 218 h 222"/>
              <a:gd name="T52" fmla="*/ 239 w 526"/>
              <a:gd name="T53" fmla="*/ 221 h 222"/>
              <a:gd name="T54" fmla="*/ 285 w 526"/>
              <a:gd name="T55" fmla="*/ 221 h 222"/>
              <a:gd name="T56" fmla="*/ 330 w 526"/>
              <a:gd name="T57" fmla="*/ 218 h 222"/>
              <a:gd name="T58" fmla="*/ 373 w 526"/>
              <a:gd name="T59" fmla="*/ 211 h 222"/>
              <a:gd name="T60" fmla="*/ 413 w 526"/>
              <a:gd name="T61" fmla="*/ 201 h 222"/>
              <a:gd name="T62" fmla="*/ 448 w 526"/>
              <a:gd name="T63" fmla="*/ 189 h 222"/>
              <a:gd name="T64" fmla="*/ 478 w 526"/>
              <a:gd name="T65" fmla="*/ 174 h 222"/>
              <a:gd name="T66" fmla="*/ 500 w 526"/>
              <a:gd name="T67" fmla="*/ 157 h 222"/>
              <a:gd name="T68" fmla="*/ 516 w 526"/>
              <a:gd name="T69" fmla="*/ 139 h 222"/>
              <a:gd name="T70" fmla="*/ 524 w 526"/>
              <a:gd name="T71" fmla="*/ 12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2">
                <a:moveTo>
                  <a:pt x="525" y="111"/>
                </a:moveTo>
                <a:lnTo>
                  <a:pt x="524" y="101"/>
                </a:lnTo>
                <a:lnTo>
                  <a:pt x="521" y="92"/>
                </a:lnTo>
                <a:lnTo>
                  <a:pt x="516" y="82"/>
                </a:lnTo>
                <a:lnTo>
                  <a:pt x="509" y="73"/>
                </a:lnTo>
                <a:lnTo>
                  <a:pt x="500" y="64"/>
                </a:lnTo>
                <a:lnTo>
                  <a:pt x="489" y="55"/>
                </a:lnTo>
                <a:lnTo>
                  <a:pt x="478" y="47"/>
                </a:lnTo>
                <a:lnTo>
                  <a:pt x="464" y="39"/>
                </a:lnTo>
                <a:lnTo>
                  <a:pt x="448" y="33"/>
                </a:lnTo>
                <a:lnTo>
                  <a:pt x="431" y="26"/>
                </a:lnTo>
                <a:lnTo>
                  <a:pt x="413" y="20"/>
                </a:lnTo>
                <a:lnTo>
                  <a:pt x="393" y="15"/>
                </a:lnTo>
                <a:lnTo>
                  <a:pt x="373" y="10"/>
                </a:lnTo>
                <a:lnTo>
                  <a:pt x="352" y="6"/>
                </a:lnTo>
                <a:lnTo>
                  <a:pt x="330" y="4"/>
                </a:lnTo>
                <a:lnTo>
                  <a:pt x="308" y="2"/>
                </a:lnTo>
                <a:lnTo>
                  <a:pt x="285" y="0"/>
                </a:lnTo>
                <a:lnTo>
                  <a:pt x="262" y="0"/>
                </a:lnTo>
                <a:lnTo>
                  <a:pt x="239" y="0"/>
                </a:lnTo>
                <a:lnTo>
                  <a:pt x="217" y="2"/>
                </a:lnTo>
                <a:lnTo>
                  <a:pt x="194" y="4"/>
                </a:lnTo>
                <a:lnTo>
                  <a:pt x="173" y="6"/>
                </a:lnTo>
                <a:lnTo>
                  <a:pt x="152" y="10"/>
                </a:lnTo>
                <a:lnTo>
                  <a:pt x="131" y="15"/>
                </a:lnTo>
                <a:lnTo>
                  <a:pt x="112" y="20"/>
                </a:lnTo>
                <a:lnTo>
                  <a:pt x="94" y="26"/>
                </a:lnTo>
                <a:lnTo>
                  <a:pt x="77" y="33"/>
                </a:lnTo>
                <a:lnTo>
                  <a:pt x="61" y="39"/>
                </a:lnTo>
                <a:lnTo>
                  <a:pt x="47" y="47"/>
                </a:lnTo>
                <a:lnTo>
                  <a:pt x="35" y="55"/>
                </a:lnTo>
                <a:lnTo>
                  <a:pt x="25" y="64"/>
                </a:lnTo>
                <a:lnTo>
                  <a:pt x="16" y="73"/>
                </a:lnTo>
                <a:lnTo>
                  <a:pt x="9" y="82"/>
                </a:lnTo>
                <a:lnTo>
                  <a:pt x="4" y="92"/>
                </a:lnTo>
                <a:lnTo>
                  <a:pt x="1" y="101"/>
                </a:lnTo>
                <a:lnTo>
                  <a:pt x="0" y="111"/>
                </a:lnTo>
                <a:lnTo>
                  <a:pt x="1" y="120"/>
                </a:lnTo>
                <a:lnTo>
                  <a:pt x="4" y="130"/>
                </a:lnTo>
                <a:lnTo>
                  <a:pt x="9" y="139"/>
                </a:lnTo>
                <a:lnTo>
                  <a:pt x="16" y="148"/>
                </a:lnTo>
                <a:lnTo>
                  <a:pt x="25" y="157"/>
                </a:lnTo>
                <a:lnTo>
                  <a:pt x="35" y="166"/>
                </a:lnTo>
                <a:lnTo>
                  <a:pt x="47" y="174"/>
                </a:lnTo>
                <a:lnTo>
                  <a:pt x="61" y="182"/>
                </a:lnTo>
                <a:lnTo>
                  <a:pt x="77" y="189"/>
                </a:lnTo>
                <a:lnTo>
                  <a:pt x="94" y="196"/>
                </a:lnTo>
                <a:lnTo>
                  <a:pt x="112" y="201"/>
                </a:lnTo>
                <a:lnTo>
                  <a:pt x="131" y="206"/>
                </a:lnTo>
                <a:lnTo>
                  <a:pt x="152" y="211"/>
                </a:lnTo>
                <a:lnTo>
                  <a:pt x="173" y="215"/>
                </a:lnTo>
                <a:lnTo>
                  <a:pt x="194" y="218"/>
                </a:lnTo>
                <a:lnTo>
                  <a:pt x="217" y="220"/>
                </a:lnTo>
                <a:lnTo>
                  <a:pt x="239" y="221"/>
                </a:lnTo>
                <a:lnTo>
                  <a:pt x="262" y="221"/>
                </a:lnTo>
                <a:lnTo>
                  <a:pt x="285" y="221"/>
                </a:lnTo>
                <a:lnTo>
                  <a:pt x="308" y="220"/>
                </a:lnTo>
                <a:lnTo>
                  <a:pt x="330" y="218"/>
                </a:lnTo>
                <a:lnTo>
                  <a:pt x="352" y="215"/>
                </a:lnTo>
                <a:lnTo>
                  <a:pt x="373" y="211"/>
                </a:lnTo>
                <a:lnTo>
                  <a:pt x="393" y="206"/>
                </a:lnTo>
                <a:lnTo>
                  <a:pt x="413" y="201"/>
                </a:lnTo>
                <a:lnTo>
                  <a:pt x="431" y="196"/>
                </a:lnTo>
                <a:lnTo>
                  <a:pt x="448" y="189"/>
                </a:lnTo>
                <a:lnTo>
                  <a:pt x="464" y="182"/>
                </a:lnTo>
                <a:lnTo>
                  <a:pt x="478" y="174"/>
                </a:lnTo>
                <a:lnTo>
                  <a:pt x="489" y="166"/>
                </a:lnTo>
                <a:lnTo>
                  <a:pt x="500" y="157"/>
                </a:lnTo>
                <a:lnTo>
                  <a:pt x="509" y="148"/>
                </a:lnTo>
                <a:lnTo>
                  <a:pt x="516" y="139"/>
                </a:lnTo>
                <a:lnTo>
                  <a:pt x="521" y="130"/>
                </a:lnTo>
                <a:lnTo>
                  <a:pt x="524" y="120"/>
                </a:lnTo>
                <a:lnTo>
                  <a:pt x="525" y="11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55" name="Freeform 7"/>
          <p:cNvSpPr>
            <a:spLocks/>
          </p:cNvSpPr>
          <p:nvPr/>
        </p:nvSpPr>
        <p:spPr bwMode="auto">
          <a:xfrm>
            <a:off x="6759575" y="2138363"/>
            <a:ext cx="835025" cy="354012"/>
          </a:xfrm>
          <a:custGeom>
            <a:avLst/>
            <a:gdLst>
              <a:gd name="T0" fmla="*/ 524 w 526"/>
              <a:gd name="T1" fmla="*/ 102 h 223"/>
              <a:gd name="T2" fmla="*/ 516 w 526"/>
              <a:gd name="T3" fmla="*/ 83 h 223"/>
              <a:gd name="T4" fmla="*/ 501 w 526"/>
              <a:gd name="T5" fmla="*/ 64 h 223"/>
              <a:gd name="T6" fmla="*/ 477 w 526"/>
              <a:gd name="T7" fmla="*/ 48 h 223"/>
              <a:gd name="T8" fmla="*/ 448 w 526"/>
              <a:gd name="T9" fmla="*/ 33 h 223"/>
              <a:gd name="T10" fmla="*/ 413 w 526"/>
              <a:gd name="T11" fmla="*/ 20 h 223"/>
              <a:gd name="T12" fmla="*/ 374 w 526"/>
              <a:gd name="T13" fmla="*/ 11 h 223"/>
              <a:gd name="T14" fmla="*/ 331 w 526"/>
              <a:gd name="T15" fmla="*/ 4 h 223"/>
              <a:gd name="T16" fmla="*/ 285 w 526"/>
              <a:gd name="T17" fmla="*/ 0 h 223"/>
              <a:gd name="T18" fmla="*/ 240 w 526"/>
              <a:gd name="T19" fmla="*/ 0 h 223"/>
              <a:gd name="T20" fmla="*/ 195 w 526"/>
              <a:gd name="T21" fmla="*/ 4 h 223"/>
              <a:gd name="T22" fmla="*/ 151 w 526"/>
              <a:gd name="T23" fmla="*/ 11 h 223"/>
              <a:gd name="T24" fmla="*/ 112 w 526"/>
              <a:gd name="T25" fmla="*/ 20 h 223"/>
              <a:gd name="T26" fmla="*/ 77 w 526"/>
              <a:gd name="T27" fmla="*/ 33 h 223"/>
              <a:gd name="T28" fmla="*/ 48 w 526"/>
              <a:gd name="T29" fmla="*/ 48 h 223"/>
              <a:gd name="T30" fmla="*/ 25 w 526"/>
              <a:gd name="T31" fmla="*/ 64 h 223"/>
              <a:gd name="T32" fmla="*/ 9 w 526"/>
              <a:gd name="T33" fmla="*/ 83 h 223"/>
              <a:gd name="T34" fmla="*/ 1 w 526"/>
              <a:gd name="T35" fmla="*/ 102 h 223"/>
              <a:gd name="T36" fmla="*/ 1 w 526"/>
              <a:gd name="T37" fmla="*/ 121 h 223"/>
              <a:gd name="T38" fmla="*/ 9 w 526"/>
              <a:gd name="T39" fmla="*/ 139 h 223"/>
              <a:gd name="T40" fmla="*/ 25 w 526"/>
              <a:gd name="T41" fmla="*/ 158 h 223"/>
              <a:gd name="T42" fmla="*/ 48 w 526"/>
              <a:gd name="T43" fmla="*/ 174 h 223"/>
              <a:gd name="T44" fmla="*/ 77 w 526"/>
              <a:gd name="T45" fmla="*/ 189 h 223"/>
              <a:gd name="T46" fmla="*/ 112 w 526"/>
              <a:gd name="T47" fmla="*/ 202 h 223"/>
              <a:gd name="T48" fmla="*/ 151 w 526"/>
              <a:gd name="T49" fmla="*/ 211 h 223"/>
              <a:gd name="T50" fmla="*/ 195 w 526"/>
              <a:gd name="T51" fmla="*/ 218 h 223"/>
              <a:gd name="T52" fmla="*/ 240 w 526"/>
              <a:gd name="T53" fmla="*/ 222 h 223"/>
              <a:gd name="T54" fmla="*/ 285 w 526"/>
              <a:gd name="T55" fmla="*/ 222 h 223"/>
              <a:gd name="T56" fmla="*/ 331 w 526"/>
              <a:gd name="T57" fmla="*/ 218 h 223"/>
              <a:gd name="T58" fmla="*/ 374 w 526"/>
              <a:gd name="T59" fmla="*/ 211 h 223"/>
              <a:gd name="T60" fmla="*/ 413 w 526"/>
              <a:gd name="T61" fmla="*/ 202 h 223"/>
              <a:gd name="T62" fmla="*/ 448 w 526"/>
              <a:gd name="T63" fmla="*/ 189 h 223"/>
              <a:gd name="T64" fmla="*/ 477 w 526"/>
              <a:gd name="T65" fmla="*/ 174 h 223"/>
              <a:gd name="T66" fmla="*/ 501 w 526"/>
              <a:gd name="T67" fmla="*/ 158 h 223"/>
              <a:gd name="T68" fmla="*/ 516 w 526"/>
              <a:gd name="T69" fmla="*/ 139 h 223"/>
              <a:gd name="T70" fmla="*/ 524 w 526"/>
              <a:gd name="T71" fmla="*/ 1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3">
                <a:moveTo>
                  <a:pt x="525" y="111"/>
                </a:moveTo>
                <a:lnTo>
                  <a:pt x="524" y="102"/>
                </a:lnTo>
                <a:lnTo>
                  <a:pt x="521" y="92"/>
                </a:lnTo>
                <a:lnTo>
                  <a:pt x="516" y="83"/>
                </a:lnTo>
                <a:lnTo>
                  <a:pt x="509" y="73"/>
                </a:lnTo>
                <a:lnTo>
                  <a:pt x="501" y="64"/>
                </a:lnTo>
                <a:lnTo>
                  <a:pt x="490" y="55"/>
                </a:lnTo>
                <a:lnTo>
                  <a:pt x="477" y="48"/>
                </a:lnTo>
                <a:lnTo>
                  <a:pt x="464" y="40"/>
                </a:lnTo>
                <a:lnTo>
                  <a:pt x="448" y="33"/>
                </a:lnTo>
                <a:lnTo>
                  <a:pt x="432" y="26"/>
                </a:lnTo>
                <a:lnTo>
                  <a:pt x="413" y="20"/>
                </a:lnTo>
                <a:lnTo>
                  <a:pt x="394" y="15"/>
                </a:lnTo>
                <a:lnTo>
                  <a:pt x="374" y="11"/>
                </a:lnTo>
                <a:lnTo>
                  <a:pt x="352" y="7"/>
                </a:lnTo>
                <a:lnTo>
                  <a:pt x="331" y="4"/>
                </a:lnTo>
                <a:lnTo>
                  <a:pt x="308" y="2"/>
                </a:lnTo>
                <a:lnTo>
                  <a:pt x="285" y="0"/>
                </a:lnTo>
                <a:lnTo>
                  <a:pt x="263" y="0"/>
                </a:lnTo>
                <a:lnTo>
                  <a:pt x="240" y="0"/>
                </a:lnTo>
                <a:lnTo>
                  <a:pt x="217" y="2"/>
                </a:lnTo>
                <a:lnTo>
                  <a:pt x="195" y="4"/>
                </a:lnTo>
                <a:lnTo>
                  <a:pt x="173" y="7"/>
                </a:lnTo>
                <a:lnTo>
                  <a:pt x="151" y="11"/>
                </a:lnTo>
                <a:lnTo>
                  <a:pt x="131" y="15"/>
                </a:lnTo>
                <a:lnTo>
                  <a:pt x="112" y="20"/>
                </a:lnTo>
                <a:lnTo>
                  <a:pt x="94" y="26"/>
                </a:lnTo>
                <a:lnTo>
                  <a:pt x="77" y="33"/>
                </a:lnTo>
                <a:lnTo>
                  <a:pt x="62" y="40"/>
                </a:lnTo>
                <a:lnTo>
                  <a:pt x="48" y="48"/>
                </a:lnTo>
                <a:lnTo>
                  <a:pt x="35" y="55"/>
                </a:lnTo>
                <a:lnTo>
                  <a:pt x="25" y="64"/>
                </a:lnTo>
                <a:lnTo>
                  <a:pt x="16" y="73"/>
                </a:lnTo>
                <a:lnTo>
                  <a:pt x="9" y="83"/>
                </a:lnTo>
                <a:lnTo>
                  <a:pt x="4" y="92"/>
                </a:lnTo>
                <a:lnTo>
                  <a:pt x="1" y="102"/>
                </a:lnTo>
                <a:lnTo>
                  <a:pt x="0" y="111"/>
                </a:lnTo>
                <a:lnTo>
                  <a:pt x="1" y="121"/>
                </a:lnTo>
                <a:lnTo>
                  <a:pt x="4" y="130"/>
                </a:lnTo>
                <a:lnTo>
                  <a:pt x="9" y="139"/>
                </a:lnTo>
                <a:lnTo>
                  <a:pt x="16" y="149"/>
                </a:lnTo>
                <a:lnTo>
                  <a:pt x="25" y="158"/>
                </a:lnTo>
                <a:lnTo>
                  <a:pt x="35" y="166"/>
                </a:lnTo>
                <a:lnTo>
                  <a:pt x="48" y="174"/>
                </a:lnTo>
                <a:lnTo>
                  <a:pt x="62" y="182"/>
                </a:lnTo>
                <a:lnTo>
                  <a:pt x="77" y="189"/>
                </a:lnTo>
                <a:lnTo>
                  <a:pt x="94" y="196"/>
                </a:lnTo>
                <a:lnTo>
                  <a:pt x="112" y="202"/>
                </a:lnTo>
                <a:lnTo>
                  <a:pt x="131" y="207"/>
                </a:lnTo>
                <a:lnTo>
                  <a:pt x="151" y="211"/>
                </a:lnTo>
                <a:lnTo>
                  <a:pt x="173" y="215"/>
                </a:lnTo>
                <a:lnTo>
                  <a:pt x="195" y="218"/>
                </a:lnTo>
                <a:lnTo>
                  <a:pt x="217" y="220"/>
                </a:lnTo>
                <a:lnTo>
                  <a:pt x="240" y="222"/>
                </a:lnTo>
                <a:lnTo>
                  <a:pt x="263" y="222"/>
                </a:lnTo>
                <a:lnTo>
                  <a:pt x="285" y="222"/>
                </a:lnTo>
                <a:lnTo>
                  <a:pt x="308" y="220"/>
                </a:lnTo>
                <a:lnTo>
                  <a:pt x="331" y="218"/>
                </a:lnTo>
                <a:lnTo>
                  <a:pt x="352" y="215"/>
                </a:lnTo>
                <a:lnTo>
                  <a:pt x="374" y="211"/>
                </a:lnTo>
                <a:lnTo>
                  <a:pt x="394" y="207"/>
                </a:lnTo>
                <a:lnTo>
                  <a:pt x="413" y="202"/>
                </a:lnTo>
                <a:lnTo>
                  <a:pt x="432" y="196"/>
                </a:lnTo>
                <a:lnTo>
                  <a:pt x="448" y="189"/>
                </a:lnTo>
                <a:lnTo>
                  <a:pt x="464" y="182"/>
                </a:lnTo>
                <a:lnTo>
                  <a:pt x="477" y="174"/>
                </a:lnTo>
                <a:lnTo>
                  <a:pt x="490" y="166"/>
                </a:lnTo>
                <a:lnTo>
                  <a:pt x="501" y="158"/>
                </a:lnTo>
                <a:lnTo>
                  <a:pt x="509" y="149"/>
                </a:lnTo>
                <a:lnTo>
                  <a:pt x="516" y="139"/>
                </a:lnTo>
                <a:lnTo>
                  <a:pt x="521" y="130"/>
                </a:lnTo>
                <a:lnTo>
                  <a:pt x="524" y="121"/>
                </a:lnTo>
                <a:lnTo>
                  <a:pt x="525" y="11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56" name="Freeform 8"/>
          <p:cNvSpPr>
            <a:spLocks/>
          </p:cNvSpPr>
          <p:nvPr/>
        </p:nvSpPr>
        <p:spPr bwMode="auto">
          <a:xfrm>
            <a:off x="8291513" y="2138363"/>
            <a:ext cx="835025" cy="354012"/>
          </a:xfrm>
          <a:custGeom>
            <a:avLst/>
            <a:gdLst>
              <a:gd name="T0" fmla="*/ 1 w 526"/>
              <a:gd name="T1" fmla="*/ 121 h 223"/>
              <a:gd name="T2" fmla="*/ 8 w 526"/>
              <a:gd name="T3" fmla="*/ 139 h 223"/>
              <a:gd name="T4" fmla="*/ 24 w 526"/>
              <a:gd name="T5" fmla="*/ 158 h 223"/>
              <a:gd name="T6" fmla="*/ 47 w 526"/>
              <a:gd name="T7" fmla="*/ 174 h 223"/>
              <a:gd name="T8" fmla="*/ 77 w 526"/>
              <a:gd name="T9" fmla="*/ 189 h 223"/>
              <a:gd name="T10" fmla="*/ 112 w 526"/>
              <a:gd name="T11" fmla="*/ 202 h 223"/>
              <a:gd name="T12" fmla="*/ 151 w 526"/>
              <a:gd name="T13" fmla="*/ 211 h 223"/>
              <a:gd name="T14" fmla="*/ 194 w 526"/>
              <a:gd name="T15" fmla="*/ 218 h 223"/>
              <a:gd name="T16" fmla="*/ 239 w 526"/>
              <a:gd name="T17" fmla="*/ 222 h 223"/>
              <a:gd name="T18" fmla="*/ 285 w 526"/>
              <a:gd name="T19" fmla="*/ 222 h 223"/>
              <a:gd name="T20" fmla="*/ 330 w 526"/>
              <a:gd name="T21" fmla="*/ 218 h 223"/>
              <a:gd name="T22" fmla="*/ 373 w 526"/>
              <a:gd name="T23" fmla="*/ 211 h 223"/>
              <a:gd name="T24" fmla="*/ 412 w 526"/>
              <a:gd name="T25" fmla="*/ 202 h 223"/>
              <a:gd name="T26" fmla="*/ 448 w 526"/>
              <a:gd name="T27" fmla="*/ 189 h 223"/>
              <a:gd name="T28" fmla="*/ 477 w 526"/>
              <a:gd name="T29" fmla="*/ 174 h 223"/>
              <a:gd name="T30" fmla="*/ 500 w 526"/>
              <a:gd name="T31" fmla="*/ 157 h 223"/>
              <a:gd name="T32" fmla="*/ 516 w 526"/>
              <a:gd name="T33" fmla="*/ 139 h 223"/>
              <a:gd name="T34" fmla="*/ 524 w 526"/>
              <a:gd name="T35" fmla="*/ 121 h 223"/>
              <a:gd name="T36" fmla="*/ 524 w 526"/>
              <a:gd name="T37" fmla="*/ 101 h 223"/>
              <a:gd name="T38" fmla="*/ 516 w 526"/>
              <a:gd name="T39" fmla="*/ 82 h 223"/>
              <a:gd name="T40" fmla="*/ 500 w 526"/>
              <a:gd name="T41" fmla="*/ 64 h 223"/>
              <a:gd name="T42" fmla="*/ 477 w 526"/>
              <a:gd name="T43" fmla="*/ 47 h 223"/>
              <a:gd name="T44" fmla="*/ 448 w 526"/>
              <a:gd name="T45" fmla="*/ 33 h 223"/>
              <a:gd name="T46" fmla="*/ 412 w 526"/>
              <a:gd name="T47" fmla="*/ 20 h 223"/>
              <a:gd name="T48" fmla="*/ 373 w 526"/>
              <a:gd name="T49" fmla="*/ 11 h 223"/>
              <a:gd name="T50" fmla="*/ 330 w 526"/>
              <a:gd name="T51" fmla="*/ 4 h 223"/>
              <a:gd name="T52" fmla="*/ 285 w 526"/>
              <a:gd name="T53" fmla="*/ 0 h 223"/>
              <a:gd name="T54" fmla="*/ 239 w 526"/>
              <a:gd name="T55" fmla="*/ 0 h 223"/>
              <a:gd name="T56" fmla="*/ 194 w 526"/>
              <a:gd name="T57" fmla="*/ 4 h 223"/>
              <a:gd name="T58" fmla="*/ 151 w 526"/>
              <a:gd name="T59" fmla="*/ 11 h 223"/>
              <a:gd name="T60" fmla="*/ 112 w 526"/>
              <a:gd name="T61" fmla="*/ 20 h 223"/>
              <a:gd name="T62" fmla="*/ 77 w 526"/>
              <a:gd name="T63" fmla="*/ 33 h 223"/>
              <a:gd name="T64" fmla="*/ 47 w 526"/>
              <a:gd name="T65" fmla="*/ 48 h 223"/>
              <a:gd name="T66" fmla="*/ 24 w 526"/>
              <a:gd name="T67" fmla="*/ 64 h 223"/>
              <a:gd name="T68" fmla="*/ 8 w 526"/>
              <a:gd name="T69" fmla="*/ 83 h 223"/>
              <a:gd name="T70" fmla="*/ 1 w 526"/>
              <a:gd name="T71" fmla="*/ 10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3">
                <a:moveTo>
                  <a:pt x="0" y="111"/>
                </a:moveTo>
                <a:lnTo>
                  <a:pt x="1" y="121"/>
                </a:lnTo>
                <a:lnTo>
                  <a:pt x="4" y="130"/>
                </a:lnTo>
                <a:lnTo>
                  <a:pt x="8" y="139"/>
                </a:lnTo>
                <a:lnTo>
                  <a:pt x="16" y="149"/>
                </a:lnTo>
                <a:lnTo>
                  <a:pt x="24" y="158"/>
                </a:lnTo>
                <a:lnTo>
                  <a:pt x="35" y="167"/>
                </a:lnTo>
                <a:lnTo>
                  <a:pt x="47" y="174"/>
                </a:lnTo>
                <a:lnTo>
                  <a:pt x="61" y="182"/>
                </a:lnTo>
                <a:lnTo>
                  <a:pt x="77" y="189"/>
                </a:lnTo>
                <a:lnTo>
                  <a:pt x="94" y="196"/>
                </a:lnTo>
                <a:lnTo>
                  <a:pt x="112" y="202"/>
                </a:lnTo>
                <a:lnTo>
                  <a:pt x="131" y="207"/>
                </a:lnTo>
                <a:lnTo>
                  <a:pt x="151" y="211"/>
                </a:lnTo>
                <a:lnTo>
                  <a:pt x="172" y="215"/>
                </a:lnTo>
                <a:lnTo>
                  <a:pt x="194" y="218"/>
                </a:lnTo>
                <a:lnTo>
                  <a:pt x="217" y="220"/>
                </a:lnTo>
                <a:lnTo>
                  <a:pt x="239" y="222"/>
                </a:lnTo>
                <a:lnTo>
                  <a:pt x="262" y="222"/>
                </a:lnTo>
                <a:lnTo>
                  <a:pt x="285" y="222"/>
                </a:lnTo>
                <a:lnTo>
                  <a:pt x="308" y="220"/>
                </a:lnTo>
                <a:lnTo>
                  <a:pt x="330" y="218"/>
                </a:lnTo>
                <a:lnTo>
                  <a:pt x="352" y="215"/>
                </a:lnTo>
                <a:lnTo>
                  <a:pt x="373" y="211"/>
                </a:lnTo>
                <a:lnTo>
                  <a:pt x="393" y="207"/>
                </a:lnTo>
                <a:lnTo>
                  <a:pt x="412" y="202"/>
                </a:lnTo>
                <a:lnTo>
                  <a:pt x="431" y="196"/>
                </a:lnTo>
                <a:lnTo>
                  <a:pt x="448" y="189"/>
                </a:lnTo>
                <a:lnTo>
                  <a:pt x="463" y="182"/>
                </a:lnTo>
                <a:lnTo>
                  <a:pt x="477" y="174"/>
                </a:lnTo>
                <a:lnTo>
                  <a:pt x="489" y="166"/>
                </a:lnTo>
                <a:lnTo>
                  <a:pt x="500" y="157"/>
                </a:lnTo>
                <a:lnTo>
                  <a:pt x="509" y="149"/>
                </a:lnTo>
                <a:lnTo>
                  <a:pt x="516" y="139"/>
                </a:lnTo>
                <a:lnTo>
                  <a:pt x="520" y="130"/>
                </a:lnTo>
                <a:lnTo>
                  <a:pt x="524" y="121"/>
                </a:lnTo>
                <a:lnTo>
                  <a:pt x="525" y="111"/>
                </a:lnTo>
                <a:lnTo>
                  <a:pt x="524" y="101"/>
                </a:lnTo>
                <a:lnTo>
                  <a:pt x="520" y="92"/>
                </a:lnTo>
                <a:lnTo>
                  <a:pt x="516" y="82"/>
                </a:lnTo>
                <a:lnTo>
                  <a:pt x="509" y="73"/>
                </a:lnTo>
                <a:lnTo>
                  <a:pt x="500" y="64"/>
                </a:lnTo>
                <a:lnTo>
                  <a:pt x="489" y="55"/>
                </a:lnTo>
                <a:lnTo>
                  <a:pt x="477" y="47"/>
                </a:lnTo>
                <a:lnTo>
                  <a:pt x="463" y="40"/>
                </a:lnTo>
                <a:lnTo>
                  <a:pt x="448" y="33"/>
                </a:lnTo>
                <a:lnTo>
                  <a:pt x="431" y="26"/>
                </a:lnTo>
                <a:lnTo>
                  <a:pt x="412" y="20"/>
                </a:lnTo>
                <a:lnTo>
                  <a:pt x="393" y="15"/>
                </a:lnTo>
                <a:lnTo>
                  <a:pt x="373" y="11"/>
                </a:lnTo>
                <a:lnTo>
                  <a:pt x="352" y="7"/>
                </a:lnTo>
                <a:lnTo>
                  <a:pt x="330" y="4"/>
                </a:lnTo>
                <a:lnTo>
                  <a:pt x="308" y="2"/>
                </a:lnTo>
                <a:lnTo>
                  <a:pt x="285" y="0"/>
                </a:lnTo>
                <a:lnTo>
                  <a:pt x="262" y="0"/>
                </a:lnTo>
                <a:lnTo>
                  <a:pt x="239" y="0"/>
                </a:lnTo>
                <a:lnTo>
                  <a:pt x="217" y="2"/>
                </a:lnTo>
                <a:lnTo>
                  <a:pt x="194" y="4"/>
                </a:lnTo>
                <a:lnTo>
                  <a:pt x="172" y="7"/>
                </a:lnTo>
                <a:lnTo>
                  <a:pt x="151" y="11"/>
                </a:lnTo>
                <a:lnTo>
                  <a:pt x="131" y="15"/>
                </a:lnTo>
                <a:lnTo>
                  <a:pt x="112" y="20"/>
                </a:lnTo>
                <a:lnTo>
                  <a:pt x="93" y="26"/>
                </a:lnTo>
                <a:lnTo>
                  <a:pt x="77" y="33"/>
                </a:lnTo>
                <a:lnTo>
                  <a:pt x="61" y="40"/>
                </a:lnTo>
                <a:lnTo>
                  <a:pt x="47" y="48"/>
                </a:lnTo>
                <a:lnTo>
                  <a:pt x="35" y="56"/>
                </a:lnTo>
                <a:lnTo>
                  <a:pt x="24" y="64"/>
                </a:lnTo>
                <a:lnTo>
                  <a:pt x="16" y="73"/>
                </a:lnTo>
                <a:lnTo>
                  <a:pt x="8" y="83"/>
                </a:lnTo>
                <a:lnTo>
                  <a:pt x="4" y="92"/>
                </a:lnTo>
                <a:lnTo>
                  <a:pt x="1" y="102"/>
                </a:lnTo>
                <a:lnTo>
                  <a:pt x="0" y="11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57" name="Freeform 9"/>
          <p:cNvSpPr>
            <a:spLocks/>
          </p:cNvSpPr>
          <p:nvPr/>
        </p:nvSpPr>
        <p:spPr bwMode="auto">
          <a:xfrm>
            <a:off x="3425825" y="2128838"/>
            <a:ext cx="835025" cy="352425"/>
          </a:xfrm>
          <a:custGeom>
            <a:avLst/>
            <a:gdLst>
              <a:gd name="T0" fmla="*/ 524 w 526"/>
              <a:gd name="T1" fmla="*/ 101 h 222"/>
              <a:gd name="T2" fmla="*/ 517 w 526"/>
              <a:gd name="T3" fmla="*/ 82 h 222"/>
              <a:gd name="T4" fmla="*/ 501 w 526"/>
              <a:gd name="T5" fmla="*/ 63 h 222"/>
              <a:gd name="T6" fmla="*/ 478 w 526"/>
              <a:gd name="T7" fmla="*/ 47 h 222"/>
              <a:gd name="T8" fmla="*/ 448 w 526"/>
              <a:gd name="T9" fmla="*/ 32 h 222"/>
              <a:gd name="T10" fmla="*/ 413 w 526"/>
              <a:gd name="T11" fmla="*/ 20 h 222"/>
              <a:gd name="T12" fmla="*/ 374 w 526"/>
              <a:gd name="T13" fmla="*/ 10 h 222"/>
              <a:gd name="T14" fmla="*/ 331 w 526"/>
              <a:gd name="T15" fmla="*/ 3 h 222"/>
              <a:gd name="T16" fmla="*/ 286 w 526"/>
              <a:gd name="T17" fmla="*/ 0 h 222"/>
              <a:gd name="T18" fmla="*/ 240 w 526"/>
              <a:gd name="T19" fmla="*/ 0 h 222"/>
              <a:gd name="T20" fmla="*/ 195 w 526"/>
              <a:gd name="T21" fmla="*/ 3 h 222"/>
              <a:gd name="T22" fmla="*/ 152 w 526"/>
              <a:gd name="T23" fmla="*/ 10 h 222"/>
              <a:gd name="T24" fmla="*/ 113 w 526"/>
              <a:gd name="T25" fmla="*/ 20 h 222"/>
              <a:gd name="T26" fmla="*/ 77 w 526"/>
              <a:gd name="T27" fmla="*/ 32 h 222"/>
              <a:gd name="T28" fmla="*/ 48 w 526"/>
              <a:gd name="T29" fmla="*/ 47 h 222"/>
              <a:gd name="T30" fmla="*/ 25 w 526"/>
              <a:gd name="T31" fmla="*/ 63 h 222"/>
              <a:gd name="T32" fmla="*/ 9 w 526"/>
              <a:gd name="T33" fmla="*/ 82 h 222"/>
              <a:gd name="T34" fmla="*/ 2 w 526"/>
              <a:gd name="T35" fmla="*/ 101 h 222"/>
              <a:gd name="T36" fmla="*/ 2 w 526"/>
              <a:gd name="T37" fmla="*/ 120 h 222"/>
              <a:gd name="T38" fmla="*/ 9 w 526"/>
              <a:gd name="T39" fmla="*/ 139 h 222"/>
              <a:gd name="T40" fmla="*/ 25 w 526"/>
              <a:gd name="T41" fmla="*/ 157 h 222"/>
              <a:gd name="T42" fmla="*/ 48 w 526"/>
              <a:gd name="T43" fmla="*/ 174 h 222"/>
              <a:gd name="T44" fmla="*/ 77 w 526"/>
              <a:gd name="T45" fmla="*/ 189 h 222"/>
              <a:gd name="T46" fmla="*/ 113 w 526"/>
              <a:gd name="T47" fmla="*/ 201 h 222"/>
              <a:gd name="T48" fmla="*/ 152 w 526"/>
              <a:gd name="T49" fmla="*/ 211 h 222"/>
              <a:gd name="T50" fmla="*/ 195 w 526"/>
              <a:gd name="T51" fmla="*/ 217 h 222"/>
              <a:gd name="T52" fmla="*/ 240 w 526"/>
              <a:gd name="T53" fmla="*/ 221 h 222"/>
              <a:gd name="T54" fmla="*/ 286 w 526"/>
              <a:gd name="T55" fmla="*/ 221 h 222"/>
              <a:gd name="T56" fmla="*/ 331 w 526"/>
              <a:gd name="T57" fmla="*/ 217 h 222"/>
              <a:gd name="T58" fmla="*/ 374 w 526"/>
              <a:gd name="T59" fmla="*/ 211 h 222"/>
              <a:gd name="T60" fmla="*/ 413 w 526"/>
              <a:gd name="T61" fmla="*/ 201 h 222"/>
              <a:gd name="T62" fmla="*/ 448 w 526"/>
              <a:gd name="T63" fmla="*/ 189 h 222"/>
              <a:gd name="T64" fmla="*/ 478 w 526"/>
              <a:gd name="T65" fmla="*/ 174 h 222"/>
              <a:gd name="T66" fmla="*/ 501 w 526"/>
              <a:gd name="T67" fmla="*/ 157 h 222"/>
              <a:gd name="T68" fmla="*/ 517 w 526"/>
              <a:gd name="T69" fmla="*/ 139 h 222"/>
              <a:gd name="T70" fmla="*/ 524 w 526"/>
              <a:gd name="T71" fmla="*/ 12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2">
                <a:moveTo>
                  <a:pt x="525" y="111"/>
                </a:moveTo>
                <a:lnTo>
                  <a:pt x="524" y="101"/>
                </a:lnTo>
                <a:lnTo>
                  <a:pt x="521" y="91"/>
                </a:lnTo>
                <a:lnTo>
                  <a:pt x="517" y="82"/>
                </a:lnTo>
                <a:lnTo>
                  <a:pt x="509" y="73"/>
                </a:lnTo>
                <a:lnTo>
                  <a:pt x="501" y="63"/>
                </a:lnTo>
                <a:lnTo>
                  <a:pt x="490" y="55"/>
                </a:lnTo>
                <a:lnTo>
                  <a:pt x="478" y="47"/>
                </a:lnTo>
                <a:lnTo>
                  <a:pt x="464" y="39"/>
                </a:lnTo>
                <a:lnTo>
                  <a:pt x="448" y="32"/>
                </a:lnTo>
                <a:lnTo>
                  <a:pt x="432" y="25"/>
                </a:lnTo>
                <a:lnTo>
                  <a:pt x="413" y="20"/>
                </a:lnTo>
                <a:lnTo>
                  <a:pt x="394" y="15"/>
                </a:lnTo>
                <a:lnTo>
                  <a:pt x="374" y="10"/>
                </a:lnTo>
                <a:lnTo>
                  <a:pt x="353" y="6"/>
                </a:lnTo>
                <a:lnTo>
                  <a:pt x="331" y="3"/>
                </a:lnTo>
                <a:lnTo>
                  <a:pt x="308" y="1"/>
                </a:lnTo>
                <a:lnTo>
                  <a:pt x="286" y="0"/>
                </a:lnTo>
                <a:lnTo>
                  <a:pt x="263" y="0"/>
                </a:lnTo>
                <a:lnTo>
                  <a:pt x="240" y="0"/>
                </a:lnTo>
                <a:lnTo>
                  <a:pt x="217" y="1"/>
                </a:lnTo>
                <a:lnTo>
                  <a:pt x="195" y="3"/>
                </a:lnTo>
                <a:lnTo>
                  <a:pt x="173" y="6"/>
                </a:lnTo>
                <a:lnTo>
                  <a:pt x="152" y="10"/>
                </a:lnTo>
                <a:lnTo>
                  <a:pt x="132" y="15"/>
                </a:lnTo>
                <a:lnTo>
                  <a:pt x="113" y="20"/>
                </a:lnTo>
                <a:lnTo>
                  <a:pt x="95" y="25"/>
                </a:lnTo>
                <a:lnTo>
                  <a:pt x="77" y="32"/>
                </a:lnTo>
                <a:lnTo>
                  <a:pt x="62" y="39"/>
                </a:lnTo>
                <a:lnTo>
                  <a:pt x="48" y="47"/>
                </a:lnTo>
                <a:lnTo>
                  <a:pt x="36" y="55"/>
                </a:lnTo>
                <a:lnTo>
                  <a:pt x="25" y="63"/>
                </a:lnTo>
                <a:lnTo>
                  <a:pt x="17" y="73"/>
                </a:lnTo>
                <a:lnTo>
                  <a:pt x="9" y="82"/>
                </a:lnTo>
                <a:lnTo>
                  <a:pt x="5" y="91"/>
                </a:lnTo>
                <a:lnTo>
                  <a:pt x="2" y="101"/>
                </a:lnTo>
                <a:lnTo>
                  <a:pt x="0" y="111"/>
                </a:lnTo>
                <a:lnTo>
                  <a:pt x="2" y="120"/>
                </a:lnTo>
                <a:lnTo>
                  <a:pt x="5" y="130"/>
                </a:lnTo>
                <a:lnTo>
                  <a:pt x="9" y="139"/>
                </a:lnTo>
                <a:lnTo>
                  <a:pt x="17" y="149"/>
                </a:lnTo>
                <a:lnTo>
                  <a:pt x="25" y="157"/>
                </a:lnTo>
                <a:lnTo>
                  <a:pt x="36" y="166"/>
                </a:lnTo>
                <a:lnTo>
                  <a:pt x="48" y="174"/>
                </a:lnTo>
                <a:lnTo>
                  <a:pt x="62" y="181"/>
                </a:lnTo>
                <a:lnTo>
                  <a:pt x="77" y="189"/>
                </a:lnTo>
                <a:lnTo>
                  <a:pt x="95" y="195"/>
                </a:lnTo>
                <a:lnTo>
                  <a:pt x="113" y="201"/>
                </a:lnTo>
                <a:lnTo>
                  <a:pt x="132" y="207"/>
                </a:lnTo>
                <a:lnTo>
                  <a:pt x="152" y="211"/>
                </a:lnTo>
                <a:lnTo>
                  <a:pt x="173" y="215"/>
                </a:lnTo>
                <a:lnTo>
                  <a:pt x="195" y="217"/>
                </a:lnTo>
                <a:lnTo>
                  <a:pt x="217" y="219"/>
                </a:lnTo>
                <a:lnTo>
                  <a:pt x="240" y="221"/>
                </a:lnTo>
                <a:lnTo>
                  <a:pt x="263" y="221"/>
                </a:lnTo>
                <a:lnTo>
                  <a:pt x="286" y="221"/>
                </a:lnTo>
                <a:lnTo>
                  <a:pt x="308" y="219"/>
                </a:lnTo>
                <a:lnTo>
                  <a:pt x="331" y="217"/>
                </a:lnTo>
                <a:lnTo>
                  <a:pt x="353" y="215"/>
                </a:lnTo>
                <a:lnTo>
                  <a:pt x="374" y="211"/>
                </a:lnTo>
                <a:lnTo>
                  <a:pt x="394" y="207"/>
                </a:lnTo>
                <a:lnTo>
                  <a:pt x="413" y="201"/>
                </a:lnTo>
                <a:lnTo>
                  <a:pt x="432" y="195"/>
                </a:lnTo>
                <a:lnTo>
                  <a:pt x="448" y="189"/>
                </a:lnTo>
                <a:lnTo>
                  <a:pt x="464" y="181"/>
                </a:lnTo>
                <a:lnTo>
                  <a:pt x="478" y="174"/>
                </a:lnTo>
                <a:lnTo>
                  <a:pt x="490" y="166"/>
                </a:lnTo>
                <a:lnTo>
                  <a:pt x="501" y="157"/>
                </a:lnTo>
                <a:lnTo>
                  <a:pt x="509" y="149"/>
                </a:lnTo>
                <a:lnTo>
                  <a:pt x="517" y="139"/>
                </a:lnTo>
                <a:lnTo>
                  <a:pt x="521" y="130"/>
                </a:lnTo>
                <a:lnTo>
                  <a:pt x="524" y="120"/>
                </a:lnTo>
                <a:lnTo>
                  <a:pt x="525" y="11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58" name="Freeform 10"/>
          <p:cNvSpPr>
            <a:spLocks/>
          </p:cNvSpPr>
          <p:nvPr/>
        </p:nvSpPr>
        <p:spPr bwMode="auto">
          <a:xfrm>
            <a:off x="4957763" y="2128838"/>
            <a:ext cx="835025" cy="352425"/>
          </a:xfrm>
          <a:custGeom>
            <a:avLst/>
            <a:gdLst>
              <a:gd name="T0" fmla="*/ 1 w 526"/>
              <a:gd name="T1" fmla="*/ 120 h 222"/>
              <a:gd name="T2" fmla="*/ 9 w 526"/>
              <a:gd name="T3" fmla="*/ 139 h 222"/>
              <a:gd name="T4" fmla="*/ 25 w 526"/>
              <a:gd name="T5" fmla="*/ 157 h 222"/>
              <a:gd name="T6" fmla="*/ 48 w 526"/>
              <a:gd name="T7" fmla="*/ 174 h 222"/>
              <a:gd name="T8" fmla="*/ 77 w 526"/>
              <a:gd name="T9" fmla="*/ 189 h 222"/>
              <a:gd name="T10" fmla="*/ 112 w 526"/>
              <a:gd name="T11" fmla="*/ 201 h 222"/>
              <a:gd name="T12" fmla="*/ 151 w 526"/>
              <a:gd name="T13" fmla="*/ 211 h 222"/>
              <a:gd name="T14" fmla="*/ 195 w 526"/>
              <a:gd name="T15" fmla="*/ 217 h 222"/>
              <a:gd name="T16" fmla="*/ 240 w 526"/>
              <a:gd name="T17" fmla="*/ 221 h 222"/>
              <a:gd name="T18" fmla="*/ 285 w 526"/>
              <a:gd name="T19" fmla="*/ 221 h 222"/>
              <a:gd name="T20" fmla="*/ 331 w 526"/>
              <a:gd name="T21" fmla="*/ 217 h 222"/>
              <a:gd name="T22" fmla="*/ 374 w 526"/>
              <a:gd name="T23" fmla="*/ 211 h 222"/>
              <a:gd name="T24" fmla="*/ 413 w 526"/>
              <a:gd name="T25" fmla="*/ 201 h 222"/>
              <a:gd name="T26" fmla="*/ 448 w 526"/>
              <a:gd name="T27" fmla="*/ 189 h 222"/>
              <a:gd name="T28" fmla="*/ 477 w 526"/>
              <a:gd name="T29" fmla="*/ 174 h 222"/>
              <a:gd name="T30" fmla="*/ 500 w 526"/>
              <a:gd name="T31" fmla="*/ 157 h 222"/>
              <a:gd name="T32" fmla="*/ 516 w 526"/>
              <a:gd name="T33" fmla="*/ 139 h 222"/>
              <a:gd name="T34" fmla="*/ 524 w 526"/>
              <a:gd name="T35" fmla="*/ 120 h 222"/>
              <a:gd name="T36" fmla="*/ 524 w 526"/>
              <a:gd name="T37" fmla="*/ 101 h 222"/>
              <a:gd name="T38" fmla="*/ 516 w 526"/>
              <a:gd name="T39" fmla="*/ 82 h 222"/>
              <a:gd name="T40" fmla="*/ 500 w 526"/>
              <a:gd name="T41" fmla="*/ 63 h 222"/>
              <a:gd name="T42" fmla="*/ 477 w 526"/>
              <a:gd name="T43" fmla="*/ 47 h 222"/>
              <a:gd name="T44" fmla="*/ 448 w 526"/>
              <a:gd name="T45" fmla="*/ 32 h 222"/>
              <a:gd name="T46" fmla="*/ 413 w 526"/>
              <a:gd name="T47" fmla="*/ 20 h 222"/>
              <a:gd name="T48" fmla="*/ 374 w 526"/>
              <a:gd name="T49" fmla="*/ 10 h 222"/>
              <a:gd name="T50" fmla="*/ 330 w 526"/>
              <a:gd name="T51" fmla="*/ 3 h 222"/>
              <a:gd name="T52" fmla="*/ 285 w 526"/>
              <a:gd name="T53" fmla="*/ 0 h 222"/>
              <a:gd name="T54" fmla="*/ 240 w 526"/>
              <a:gd name="T55" fmla="*/ 0 h 222"/>
              <a:gd name="T56" fmla="*/ 194 w 526"/>
              <a:gd name="T57" fmla="*/ 3 h 222"/>
              <a:gd name="T58" fmla="*/ 151 w 526"/>
              <a:gd name="T59" fmla="*/ 10 h 222"/>
              <a:gd name="T60" fmla="*/ 112 w 526"/>
              <a:gd name="T61" fmla="*/ 20 h 222"/>
              <a:gd name="T62" fmla="*/ 77 w 526"/>
              <a:gd name="T63" fmla="*/ 32 h 222"/>
              <a:gd name="T64" fmla="*/ 48 w 526"/>
              <a:gd name="T65" fmla="*/ 47 h 222"/>
              <a:gd name="T66" fmla="*/ 25 w 526"/>
              <a:gd name="T67" fmla="*/ 64 h 222"/>
              <a:gd name="T68" fmla="*/ 9 w 526"/>
              <a:gd name="T69" fmla="*/ 82 h 222"/>
              <a:gd name="T70" fmla="*/ 1 w 526"/>
              <a:gd name="T71" fmla="*/ 10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2">
                <a:moveTo>
                  <a:pt x="0" y="111"/>
                </a:moveTo>
                <a:lnTo>
                  <a:pt x="1" y="120"/>
                </a:lnTo>
                <a:lnTo>
                  <a:pt x="4" y="130"/>
                </a:lnTo>
                <a:lnTo>
                  <a:pt x="9" y="139"/>
                </a:lnTo>
                <a:lnTo>
                  <a:pt x="16" y="149"/>
                </a:lnTo>
                <a:lnTo>
                  <a:pt x="25" y="157"/>
                </a:lnTo>
                <a:lnTo>
                  <a:pt x="35" y="166"/>
                </a:lnTo>
                <a:lnTo>
                  <a:pt x="48" y="174"/>
                </a:lnTo>
                <a:lnTo>
                  <a:pt x="62" y="182"/>
                </a:lnTo>
                <a:lnTo>
                  <a:pt x="77" y="189"/>
                </a:lnTo>
                <a:lnTo>
                  <a:pt x="94" y="195"/>
                </a:lnTo>
                <a:lnTo>
                  <a:pt x="112" y="201"/>
                </a:lnTo>
                <a:lnTo>
                  <a:pt x="131" y="207"/>
                </a:lnTo>
                <a:lnTo>
                  <a:pt x="151" y="211"/>
                </a:lnTo>
                <a:lnTo>
                  <a:pt x="173" y="215"/>
                </a:lnTo>
                <a:lnTo>
                  <a:pt x="195" y="217"/>
                </a:lnTo>
                <a:lnTo>
                  <a:pt x="217" y="219"/>
                </a:lnTo>
                <a:lnTo>
                  <a:pt x="240" y="221"/>
                </a:lnTo>
                <a:lnTo>
                  <a:pt x="263" y="221"/>
                </a:lnTo>
                <a:lnTo>
                  <a:pt x="285" y="221"/>
                </a:lnTo>
                <a:lnTo>
                  <a:pt x="308" y="219"/>
                </a:lnTo>
                <a:lnTo>
                  <a:pt x="331" y="217"/>
                </a:lnTo>
                <a:lnTo>
                  <a:pt x="352" y="215"/>
                </a:lnTo>
                <a:lnTo>
                  <a:pt x="374" y="211"/>
                </a:lnTo>
                <a:lnTo>
                  <a:pt x="394" y="207"/>
                </a:lnTo>
                <a:lnTo>
                  <a:pt x="413" y="201"/>
                </a:lnTo>
                <a:lnTo>
                  <a:pt x="431" y="195"/>
                </a:lnTo>
                <a:lnTo>
                  <a:pt x="448" y="189"/>
                </a:lnTo>
                <a:lnTo>
                  <a:pt x="463" y="181"/>
                </a:lnTo>
                <a:lnTo>
                  <a:pt x="477" y="174"/>
                </a:lnTo>
                <a:lnTo>
                  <a:pt x="490" y="166"/>
                </a:lnTo>
                <a:lnTo>
                  <a:pt x="500" y="157"/>
                </a:lnTo>
                <a:lnTo>
                  <a:pt x="509" y="148"/>
                </a:lnTo>
                <a:lnTo>
                  <a:pt x="516" y="139"/>
                </a:lnTo>
                <a:lnTo>
                  <a:pt x="521" y="130"/>
                </a:lnTo>
                <a:lnTo>
                  <a:pt x="524" y="120"/>
                </a:lnTo>
                <a:lnTo>
                  <a:pt x="525" y="111"/>
                </a:lnTo>
                <a:lnTo>
                  <a:pt x="524" y="101"/>
                </a:lnTo>
                <a:lnTo>
                  <a:pt x="521" y="91"/>
                </a:lnTo>
                <a:lnTo>
                  <a:pt x="516" y="82"/>
                </a:lnTo>
                <a:lnTo>
                  <a:pt x="509" y="73"/>
                </a:lnTo>
                <a:lnTo>
                  <a:pt x="500" y="63"/>
                </a:lnTo>
                <a:lnTo>
                  <a:pt x="490" y="55"/>
                </a:lnTo>
                <a:lnTo>
                  <a:pt x="477" y="47"/>
                </a:lnTo>
                <a:lnTo>
                  <a:pt x="463" y="39"/>
                </a:lnTo>
                <a:lnTo>
                  <a:pt x="448" y="32"/>
                </a:lnTo>
                <a:lnTo>
                  <a:pt x="431" y="25"/>
                </a:lnTo>
                <a:lnTo>
                  <a:pt x="413" y="20"/>
                </a:lnTo>
                <a:lnTo>
                  <a:pt x="394" y="15"/>
                </a:lnTo>
                <a:lnTo>
                  <a:pt x="374" y="10"/>
                </a:lnTo>
                <a:lnTo>
                  <a:pt x="352" y="6"/>
                </a:lnTo>
                <a:lnTo>
                  <a:pt x="330" y="3"/>
                </a:lnTo>
                <a:lnTo>
                  <a:pt x="308" y="1"/>
                </a:lnTo>
                <a:lnTo>
                  <a:pt x="285" y="0"/>
                </a:lnTo>
                <a:lnTo>
                  <a:pt x="263" y="0"/>
                </a:lnTo>
                <a:lnTo>
                  <a:pt x="240" y="0"/>
                </a:lnTo>
                <a:lnTo>
                  <a:pt x="217" y="1"/>
                </a:lnTo>
                <a:lnTo>
                  <a:pt x="194" y="3"/>
                </a:lnTo>
                <a:lnTo>
                  <a:pt x="173" y="6"/>
                </a:lnTo>
                <a:lnTo>
                  <a:pt x="151" y="10"/>
                </a:lnTo>
                <a:lnTo>
                  <a:pt x="131" y="15"/>
                </a:lnTo>
                <a:lnTo>
                  <a:pt x="112" y="20"/>
                </a:lnTo>
                <a:lnTo>
                  <a:pt x="94" y="25"/>
                </a:lnTo>
                <a:lnTo>
                  <a:pt x="77" y="32"/>
                </a:lnTo>
                <a:lnTo>
                  <a:pt x="62" y="39"/>
                </a:lnTo>
                <a:lnTo>
                  <a:pt x="48" y="47"/>
                </a:lnTo>
                <a:lnTo>
                  <a:pt x="35" y="55"/>
                </a:lnTo>
                <a:lnTo>
                  <a:pt x="25" y="64"/>
                </a:lnTo>
                <a:lnTo>
                  <a:pt x="16" y="73"/>
                </a:lnTo>
                <a:lnTo>
                  <a:pt x="9" y="82"/>
                </a:lnTo>
                <a:lnTo>
                  <a:pt x="4" y="91"/>
                </a:lnTo>
                <a:lnTo>
                  <a:pt x="1" y="101"/>
                </a:lnTo>
                <a:lnTo>
                  <a:pt x="0" y="11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59" name="Freeform 11"/>
          <p:cNvSpPr>
            <a:spLocks/>
          </p:cNvSpPr>
          <p:nvPr/>
        </p:nvSpPr>
        <p:spPr bwMode="auto">
          <a:xfrm>
            <a:off x="5375275" y="1674813"/>
            <a:ext cx="835025" cy="352425"/>
          </a:xfrm>
          <a:custGeom>
            <a:avLst/>
            <a:gdLst>
              <a:gd name="T0" fmla="*/ 1 w 526"/>
              <a:gd name="T1" fmla="*/ 120 h 222"/>
              <a:gd name="T2" fmla="*/ 9 w 526"/>
              <a:gd name="T3" fmla="*/ 139 h 222"/>
              <a:gd name="T4" fmla="*/ 24 w 526"/>
              <a:gd name="T5" fmla="*/ 157 h 222"/>
              <a:gd name="T6" fmla="*/ 48 w 526"/>
              <a:gd name="T7" fmla="*/ 174 h 222"/>
              <a:gd name="T8" fmla="*/ 77 w 526"/>
              <a:gd name="T9" fmla="*/ 189 h 222"/>
              <a:gd name="T10" fmla="*/ 112 w 526"/>
              <a:gd name="T11" fmla="*/ 201 h 222"/>
              <a:gd name="T12" fmla="*/ 151 w 526"/>
              <a:gd name="T13" fmla="*/ 211 h 222"/>
              <a:gd name="T14" fmla="*/ 194 w 526"/>
              <a:gd name="T15" fmla="*/ 217 h 222"/>
              <a:gd name="T16" fmla="*/ 240 w 526"/>
              <a:gd name="T17" fmla="*/ 221 h 222"/>
              <a:gd name="T18" fmla="*/ 285 w 526"/>
              <a:gd name="T19" fmla="*/ 221 h 222"/>
              <a:gd name="T20" fmla="*/ 330 w 526"/>
              <a:gd name="T21" fmla="*/ 217 h 222"/>
              <a:gd name="T22" fmla="*/ 374 w 526"/>
              <a:gd name="T23" fmla="*/ 210 h 222"/>
              <a:gd name="T24" fmla="*/ 413 w 526"/>
              <a:gd name="T25" fmla="*/ 201 h 222"/>
              <a:gd name="T26" fmla="*/ 448 w 526"/>
              <a:gd name="T27" fmla="*/ 188 h 222"/>
              <a:gd name="T28" fmla="*/ 477 w 526"/>
              <a:gd name="T29" fmla="*/ 173 h 222"/>
              <a:gd name="T30" fmla="*/ 500 w 526"/>
              <a:gd name="T31" fmla="*/ 157 h 222"/>
              <a:gd name="T32" fmla="*/ 516 w 526"/>
              <a:gd name="T33" fmla="*/ 139 h 222"/>
              <a:gd name="T34" fmla="*/ 524 w 526"/>
              <a:gd name="T35" fmla="*/ 120 h 222"/>
              <a:gd name="T36" fmla="*/ 524 w 526"/>
              <a:gd name="T37" fmla="*/ 101 h 222"/>
              <a:gd name="T38" fmla="*/ 516 w 526"/>
              <a:gd name="T39" fmla="*/ 82 h 222"/>
              <a:gd name="T40" fmla="*/ 500 w 526"/>
              <a:gd name="T41" fmla="*/ 63 h 222"/>
              <a:gd name="T42" fmla="*/ 477 w 526"/>
              <a:gd name="T43" fmla="*/ 47 h 222"/>
              <a:gd name="T44" fmla="*/ 448 w 526"/>
              <a:gd name="T45" fmla="*/ 32 h 222"/>
              <a:gd name="T46" fmla="*/ 413 w 526"/>
              <a:gd name="T47" fmla="*/ 20 h 222"/>
              <a:gd name="T48" fmla="*/ 373 w 526"/>
              <a:gd name="T49" fmla="*/ 10 h 222"/>
              <a:gd name="T50" fmla="*/ 330 w 526"/>
              <a:gd name="T51" fmla="*/ 3 h 222"/>
              <a:gd name="T52" fmla="*/ 285 w 526"/>
              <a:gd name="T53" fmla="*/ 0 h 222"/>
              <a:gd name="T54" fmla="*/ 240 w 526"/>
              <a:gd name="T55" fmla="*/ 0 h 222"/>
              <a:gd name="T56" fmla="*/ 194 w 526"/>
              <a:gd name="T57" fmla="*/ 3 h 222"/>
              <a:gd name="T58" fmla="*/ 151 w 526"/>
              <a:gd name="T59" fmla="*/ 10 h 222"/>
              <a:gd name="T60" fmla="*/ 112 w 526"/>
              <a:gd name="T61" fmla="*/ 20 h 222"/>
              <a:gd name="T62" fmla="*/ 77 w 526"/>
              <a:gd name="T63" fmla="*/ 32 h 222"/>
              <a:gd name="T64" fmla="*/ 48 w 526"/>
              <a:gd name="T65" fmla="*/ 47 h 222"/>
              <a:gd name="T66" fmla="*/ 24 w 526"/>
              <a:gd name="T67" fmla="*/ 64 h 222"/>
              <a:gd name="T68" fmla="*/ 9 w 526"/>
              <a:gd name="T69" fmla="*/ 82 h 222"/>
              <a:gd name="T70" fmla="*/ 1 w 526"/>
              <a:gd name="T71" fmla="*/ 10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2">
                <a:moveTo>
                  <a:pt x="0" y="110"/>
                </a:moveTo>
                <a:lnTo>
                  <a:pt x="1" y="120"/>
                </a:lnTo>
                <a:lnTo>
                  <a:pt x="4" y="129"/>
                </a:lnTo>
                <a:lnTo>
                  <a:pt x="9" y="139"/>
                </a:lnTo>
                <a:lnTo>
                  <a:pt x="16" y="148"/>
                </a:lnTo>
                <a:lnTo>
                  <a:pt x="24" y="157"/>
                </a:lnTo>
                <a:lnTo>
                  <a:pt x="35" y="166"/>
                </a:lnTo>
                <a:lnTo>
                  <a:pt x="48" y="174"/>
                </a:lnTo>
                <a:lnTo>
                  <a:pt x="62" y="182"/>
                </a:lnTo>
                <a:lnTo>
                  <a:pt x="77" y="189"/>
                </a:lnTo>
                <a:lnTo>
                  <a:pt x="94" y="195"/>
                </a:lnTo>
                <a:lnTo>
                  <a:pt x="112" y="201"/>
                </a:lnTo>
                <a:lnTo>
                  <a:pt x="131" y="206"/>
                </a:lnTo>
                <a:lnTo>
                  <a:pt x="151" y="211"/>
                </a:lnTo>
                <a:lnTo>
                  <a:pt x="173" y="215"/>
                </a:lnTo>
                <a:lnTo>
                  <a:pt x="194" y="217"/>
                </a:lnTo>
                <a:lnTo>
                  <a:pt x="217" y="219"/>
                </a:lnTo>
                <a:lnTo>
                  <a:pt x="240" y="221"/>
                </a:lnTo>
                <a:lnTo>
                  <a:pt x="262" y="221"/>
                </a:lnTo>
                <a:lnTo>
                  <a:pt x="285" y="221"/>
                </a:lnTo>
                <a:lnTo>
                  <a:pt x="308" y="219"/>
                </a:lnTo>
                <a:lnTo>
                  <a:pt x="330" y="217"/>
                </a:lnTo>
                <a:lnTo>
                  <a:pt x="352" y="215"/>
                </a:lnTo>
                <a:lnTo>
                  <a:pt x="374" y="210"/>
                </a:lnTo>
                <a:lnTo>
                  <a:pt x="394" y="206"/>
                </a:lnTo>
                <a:lnTo>
                  <a:pt x="413" y="201"/>
                </a:lnTo>
                <a:lnTo>
                  <a:pt x="431" y="195"/>
                </a:lnTo>
                <a:lnTo>
                  <a:pt x="448" y="188"/>
                </a:lnTo>
                <a:lnTo>
                  <a:pt x="463" y="181"/>
                </a:lnTo>
                <a:lnTo>
                  <a:pt x="477" y="173"/>
                </a:lnTo>
                <a:lnTo>
                  <a:pt x="490" y="166"/>
                </a:lnTo>
                <a:lnTo>
                  <a:pt x="500" y="157"/>
                </a:lnTo>
                <a:lnTo>
                  <a:pt x="509" y="148"/>
                </a:lnTo>
                <a:lnTo>
                  <a:pt x="516" y="139"/>
                </a:lnTo>
                <a:lnTo>
                  <a:pt x="521" y="129"/>
                </a:lnTo>
                <a:lnTo>
                  <a:pt x="524" y="120"/>
                </a:lnTo>
                <a:lnTo>
                  <a:pt x="525" y="110"/>
                </a:lnTo>
                <a:lnTo>
                  <a:pt x="524" y="101"/>
                </a:lnTo>
                <a:lnTo>
                  <a:pt x="521" y="91"/>
                </a:lnTo>
                <a:lnTo>
                  <a:pt x="516" y="82"/>
                </a:lnTo>
                <a:lnTo>
                  <a:pt x="509" y="72"/>
                </a:lnTo>
                <a:lnTo>
                  <a:pt x="500" y="63"/>
                </a:lnTo>
                <a:lnTo>
                  <a:pt x="490" y="55"/>
                </a:lnTo>
                <a:lnTo>
                  <a:pt x="477" y="47"/>
                </a:lnTo>
                <a:lnTo>
                  <a:pt x="463" y="39"/>
                </a:lnTo>
                <a:lnTo>
                  <a:pt x="448" y="32"/>
                </a:lnTo>
                <a:lnTo>
                  <a:pt x="431" y="25"/>
                </a:lnTo>
                <a:lnTo>
                  <a:pt x="413" y="20"/>
                </a:lnTo>
                <a:lnTo>
                  <a:pt x="394" y="14"/>
                </a:lnTo>
                <a:lnTo>
                  <a:pt x="373" y="10"/>
                </a:lnTo>
                <a:lnTo>
                  <a:pt x="352" y="6"/>
                </a:lnTo>
                <a:lnTo>
                  <a:pt x="330" y="3"/>
                </a:lnTo>
                <a:lnTo>
                  <a:pt x="308" y="1"/>
                </a:lnTo>
                <a:lnTo>
                  <a:pt x="285" y="0"/>
                </a:lnTo>
                <a:lnTo>
                  <a:pt x="262" y="0"/>
                </a:lnTo>
                <a:lnTo>
                  <a:pt x="240" y="0"/>
                </a:lnTo>
                <a:lnTo>
                  <a:pt x="217" y="1"/>
                </a:lnTo>
                <a:lnTo>
                  <a:pt x="194" y="3"/>
                </a:lnTo>
                <a:lnTo>
                  <a:pt x="173" y="6"/>
                </a:lnTo>
                <a:lnTo>
                  <a:pt x="151" y="10"/>
                </a:lnTo>
                <a:lnTo>
                  <a:pt x="131" y="14"/>
                </a:lnTo>
                <a:lnTo>
                  <a:pt x="112" y="20"/>
                </a:lnTo>
                <a:lnTo>
                  <a:pt x="94" y="26"/>
                </a:lnTo>
                <a:lnTo>
                  <a:pt x="77" y="32"/>
                </a:lnTo>
                <a:lnTo>
                  <a:pt x="62" y="39"/>
                </a:lnTo>
                <a:lnTo>
                  <a:pt x="48" y="47"/>
                </a:lnTo>
                <a:lnTo>
                  <a:pt x="35" y="55"/>
                </a:lnTo>
                <a:lnTo>
                  <a:pt x="24" y="64"/>
                </a:lnTo>
                <a:lnTo>
                  <a:pt x="16" y="72"/>
                </a:lnTo>
                <a:lnTo>
                  <a:pt x="9" y="82"/>
                </a:lnTo>
                <a:lnTo>
                  <a:pt x="4" y="91"/>
                </a:lnTo>
                <a:lnTo>
                  <a:pt x="1" y="101"/>
                </a:lnTo>
                <a:lnTo>
                  <a:pt x="0" y="11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60" name="Freeform 12"/>
          <p:cNvSpPr>
            <a:spLocks/>
          </p:cNvSpPr>
          <p:nvPr/>
        </p:nvSpPr>
        <p:spPr bwMode="auto">
          <a:xfrm>
            <a:off x="6311900" y="1684338"/>
            <a:ext cx="911225" cy="352425"/>
          </a:xfrm>
          <a:custGeom>
            <a:avLst/>
            <a:gdLst>
              <a:gd name="T0" fmla="*/ 1 w 574"/>
              <a:gd name="T1" fmla="*/ 120 h 222"/>
              <a:gd name="T2" fmla="*/ 9 w 574"/>
              <a:gd name="T3" fmla="*/ 139 h 222"/>
              <a:gd name="T4" fmla="*/ 27 w 574"/>
              <a:gd name="T5" fmla="*/ 157 h 222"/>
              <a:gd name="T6" fmla="*/ 52 w 574"/>
              <a:gd name="T7" fmla="*/ 174 h 222"/>
              <a:gd name="T8" fmla="*/ 84 w 574"/>
              <a:gd name="T9" fmla="*/ 189 h 222"/>
              <a:gd name="T10" fmla="*/ 122 w 574"/>
              <a:gd name="T11" fmla="*/ 201 h 222"/>
              <a:gd name="T12" fmla="*/ 164 w 574"/>
              <a:gd name="T13" fmla="*/ 211 h 222"/>
              <a:gd name="T14" fmla="*/ 212 w 574"/>
              <a:gd name="T15" fmla="*/ 217 h 222"/>
              <a:gd name="T16" fmla="*/ 261 w 574"/>
              <a:gd name="T17" fmla="*/ 221 h 222"/>
              <a:gd name="T18" fmla="*/ 311 w 574"/>
              <a:gd name="T19" fmla="*/ 221 h 222"/>
              <a:gd name="T20" fmla="*/ 361 w 574"/>
              <a:gd name="T21" fmla="*/ 217 h 222"/>
              <a:gd name="T22" fmla="*/ 408 w 574"/>
              <a:gd name="T23" fmla="*/ 211 h 222"/>
              <a:gd name="T24" fmla="*/ 450 w 574"/>
              <a:gd name="T25" fmla="*/ 201 h 222"/>
              <a:gd name="T26" fmla="*/ 488 w 574"/>
              <a:gd name="T27" fmla="*/ 189 h 222"/>
              <a:gd name="T28" fmla="*/ 520 w 574"/>
              <a:gd name="T29" fmla="*/ 174 h 222"/>
              <a:gd name="T30" fmla="*/ 545 w 574"/>
              <a:gd name="T31" fmla="*/ 157 h 222"/>
              <a:gd name="T32" fmla="*/ 563 w 574"/>
              <a:gd name="T33" fmla="*/ 139 h 222"/>
              <a:gd name="T34" fmla="*/ 571 w 574"/>
              <a:gd name="T35" fmla="*/ 120 h 222"/>
              <a:gd name="T36" fmla="*/ 571 w 574"/>
              <a:gd name="T37" fmla="*/ 101 h 222"/>
              <a:gd name="T38" fmla="*/ 563 w 574"/>
              <a:gd name="T39" fmla="*/ 82 h 222"/>
              <a:gd name="T40" fmla="*/ 545 w 574"/>
              <a:gd name="T41" fmla="*/ 63 h 222"/>
              <a:gd name="T42" fmla="*/ 520 w 574"/>
              <a:gd name="T43" fmla="*/ 47 h 222"/>
              <a:gd name="T44" fmla="*/ 488 w 574"/>
              <a:gd name="T45" fmla="*/ 32 h 222"/>
              <a:gd name="T46" fmla="*/ 450 w 574"/>
              <a:gd name="T47" fmla="*/ 20 h 222"/>
              <a:gd name="T48" fmla="*/ 408 w 574"/>
              <a:gd name="T49" fmla="*/ 10 h 222"/>
              <a:gd name="T50" fmla="*/ 360 w 574"/>
              <a:gd name="T51" fmla="*/ 3 h 222"/>
              <a:gd name="T52" fmla="*/ 311 w 574"/>
              <a:gd name="T53" fmla="*/ 0 h 222"/>
              <a:gd name="T54" fmla="*/ 261 w 574"/>
              <a:gd name="T55" fmla="*/ 0 h 222"/>
              <a:gd name="T56" fmla="*/ 211 w 574"/>
              <a:gd name="T57" fmla="*/ 3 h 222"/>
              <a:gd name="T58" fmla="*/ 164 w 574"/>
              <a:gd name="T59" fmla="*/ 10 h 222"/>
              <a:gd name="T60" fmla="*/ 122 w 574"/>
              <a:gd name="T61" fmla="*/ 20 h 222"/>
              <a:gd name="T62" fmla="*/ 84 w 574"/>
              <a:gd name="T63" fmla="*/ 32 h 222"/>
              <a:gd name="T64" fmla="*/ 52 w 574"/>
              <a:gd name="T65" fmla="*/ 47 h 222"/>
              <a:gd name="T66" fmla="*/ 27 w 574"/>
              <a:gd name="T67" fmla="*/ 64 h 222"/>
              <a:gd name="T68" fmla="*/ 9 w 574"/>
              <a:gd name="T69" fmla="*/ 82 h 222"/>
              <a:gd name="T70" fmla="*/ 1 w 574"/>
              <a:gd name="T71" fmla="*/ 10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222">
                <a:moveTo>
                  <a:pt x="0" y="111"/>
                </a:moveTo>
                <a:lnTo>
                  <a:pt x="1" y="120"/>
                </a:lnTo>
                <a:lnTo>
                  <a:pt x="4" y="130"/>
                </a:lnTo>
                <a:lnTo>
                  <a:pt x="9" y="139"/>
                </a:lnTo>
                <a:lnTo>
                  <a:pt x="17" y="149"/>
                </a:lnTo>
                <a:lnTo>
                  <a:pt x="27" y="157"/>
                </a:lnTo>
                <a:lnTo>
                  <a:pt x="38" y="166"/>
                </a:lnTo>
                <a:lnTo>
                  <a:pt x="52" y="174"/>
                </a:lnTo>
                <a:lnTo>
                  <a:pt x="67" y="181"/>
                </a:lnTo>
                <a:lnTo>
                  <a:pt x="84" y="189"/>
                </a:lnTo>
                <a:lnTo>
                  <a:pt x="102" y="195"/>
                </a:lnTo>
                <a:lnTo>
                  <a:pt x="122" y="201"/>
                </a:lnTo>
                <a:lnTo>
                  <a:pt x="142" y="206"/>
                </a:lnTo>
                <a:lnTo>
                  <a:pt x="164" y="211"/>
                </a:lnTo>
                <a:lnTo>
                  <a:pt x="188" y="215"/>
                </a:lnTo>
                <a:lnTo>
                  <a:pt x="212" y="217"/>
                </a:lnTo>
                <a:lnTo>
                  <a:pt x="236" y="219"/>
                </a:lnTo>
                <a:lnTo>
                  <a:pt x="261" y="221"/>
                </a:lnTo>
                <a:lnTo>
                  <a:pt x="285" y="221"/>
                </a:lnTo>
                <a:lnTo>
                  <a:pt x="311" y="221"/>
                </a:lnTo>
                <a:lnTo>
                  <a:pt x="336" y="219"/>
                </a:lnTo>
                <a:lnTo>
                  <a:pt x="361" y="217"/>
                </a:lnTo>
                <a:lnTo>
                  <a:pt x="384" y="214"/>
                </a:lnTo>
                <a:lnTo>
                  <a:pt x="408" y="211"/>
                </a:lnTo>
                <a:lnTo>
                  <a:pt x="430" y="206"/>
                </a:lnTo>
                <a:lnTo>
                  <a:pt x="450" y="201"/>
                </a:lnTo>
                <a:lnTo>
                  <a:pt x="470" y="195"/>
                </a:lnTo>
                <a:lnTo>
                  <a:pt x="488" y="189"/>
                </a:lnTo>
                <a:lnTo>
                  <a:pt x="505" y="181"/>
                </a:lnTo>
                <a:lnTo>
                  <a:pt x="520" y="174"/>
                </a:lnTo>
                <a:lnTo>
                  <a:pt x="534" y="165"/>
                </a:lnTo>
                <a:lnTo>
                  <a:pt x="545" y="157"/>
                </a:lnTo>
                <a:lnTo>
                  <a:pt x="555" y="148"/>
                </a:lnTo>
                <a:lnTo>
                  <a:pt x="563" y="139"/>
                </a:lnTo>
                <a:lnTo>
                  <a:pt x="568" y="130"/>
                </a:lnTo>
                <a:lnTo>
                  <a:pt x="571" y="120"/>
                </a:lnTo>
                <a:lnTo>
                  <a:pt x="573" y="110"/>
                </a:lnTo>
                <a:lnTo>
                  <a:pt x="571" y="101"/>
                </a:lnTo>
                <a:lnTo>
                  <a:pt x="568" y="91"/>
                </a:lnTo>
                <a:lnTo>
                  <a:pt x="563" y="82"/>
                </a:lnTo>
                <a:lnTo>
                  <a:pt x="555" y="73"/>
                </a:lnTo>
                <a:lnTo>
                  <a:pt x="545" y="63"/>
                </a:lnTo>
                <a:lnTo>
                  <a:pt x="534" y="55"/>
                </a:lnTo>
                <a:lnTo>
                  <a:pt x="520" y="47"/>
                </a:lnTo>
                <a:lnTo>
                  <a:pt x="505" y="39"/>
                </a:lnTo>
                <a:lnTo>
                  <a:pt x="488" y="32"/>
                </a:lnTo>
                <a:lnTo>
                  <a:pt x="470" y="25"/>
                </a:lnTo>
                <a:lnTo>
                  <a:pt x="450" y="20"/>
                </a:lnTo>
                <a:lnTo>
                  <a:pt x="430" y="15"/>
                </a:lnTo>
                <a:lnTo>
                  <a:pt x="408" y="10"/>
                </a:lnTo>
                <a:lnTo>
                  <a:pt x="384" y="6"/>
                </a:lnTo>
                <a:lnTo>
                  <a:pt x="360" y="3"/>
                </a:lnTo>
                <a:lnTo>
                  <a:pt x="336" y="1"/>
                </a:lnTo>
                <a:lnTo>
                  <a:pt x="311" y="0"/>
                </a:lnTo>
                <a:lnTo>
                  <a:pt x="285" y="0"/>
                </a:lnTo>
                <a:lnTo>
                  <a:pt x="261" y="0"/>
                </a:lnTo>
                <a:lnTo>
                  <a:pt x="236" y="1"/>
                </a:lnTo>
                <a:lnTo>
                  <a:pt x="211" y="3"/>
                </a:lnTo>
                <a:lnTo>
                  <a:pt x="188" y="6"/>
                </a:lnTo>
                <a:lnTo>
                  <a:pt x="164" y="10"/>
                </a:lnTo>
                <a:lnTo>
                  <a:pt x="142" y="15"/>
                </a:lnTo>
                <a:lnTo>
                  <a:pt x="122" y="20"/>
                </a:lnTo>
                <a:lnTo>
                  <a:pt x="102" y="25"/>
                </a:lnTo>
                <a:lnTo>
                  <a:pt x="84" y="32"/>
                </a:lnTo>
                <a:lnTo>
                  <a:pt x="67" y="39"/>
                </a:lnTo>
                <a:lnTo>
                  <a:pt x="52" y="47"/>
                </a:lnTo>
                <a:lnTo>
                  <a:pt x="38" y="55"/>
                </a:lnTo>
                <a:lnTo>
                  <a:pt x="27" y="64"/>
                </a:lnTo>
                <a:lnTo>
                  <a:pt x="17" y="73"/>
                </a:lnTo>
                <a:lnTo>
                  <a:pt x="9" y="82"/>
                </a:lnTo>
                <a:lnTo>
                  <a:pt x="4" y="91"/>
                </a:lnTo>
                <a:lnTo>
                  <a:pt x="1" y="101"/>
                </a:lnTo>
                <a:lnTo>
                  <a:pt x="0" y="11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61" name="Freeform 13"/>
          <p:cNvSpPr>
            <a:spLocks/>
          </p:cNvSpPr>
          <p:nvPr/>
        </p:nvSpPr>
        <p:spPr bwMode="auto">
          <a:xfrm>
            <a:off x="5656263" y="2562225"/>
            <a:ext cx="1409700" cy="581025"/>
          </a:xfrm>
          <a:custGeom>
            <a:avLst/>
            <a:gdLst>
              <a:gd name="T0" fmla="*/ 0 w 888"/>
              <a:gd name="T1" fmla="*/ 183 h 366"/>
              <a:gd name="T2" fmla="*/ 438 w 888"/>
              <a:gd name="T3" fmla="*/ 0 h 366"/>
              <a:gd name="T4" fmla="*/ 887 w 888"/>
              <a:gd name="T5" fmla="*/ 189 h 366"/>
              <a:gd name="T6" fmla="*/ 438 w 888"/>
              <a:gd name="T7" fmla="*/ 365 h 366"/>
              <a:gd name="T8" fmla="*/ 0 w 888"/>
              <a:gd name="T9" fmla="*/ 183 h 366"/>
            </a:gdLst>
            <a:ahLst/>
            <a:cxnLst>
              <a:cxn ang="0">
                <a:pos x="T0" y="T1"/>
              </a:cxn>
              <a:cxn ang="0">
                <a:pos x="T2" y="T3"/>
              </a:cxn>
              <a:cxn ang="0">
                <a:pos x="T4" y="T5"/>
              </a:cxn>
              <a:cxn ang="0">
                <a:pos x="T6" y="T7"/>
              </a:cxn>
              <a:cxn ang="0">
                <a:pos x="T8" y="T9"/>
              </a:cxn>
            </a:cxnLst>
            <a:rect l="0" t="0" r="r" b="b"/>
            <a:pathLst>
              <a:path w="888" h="366">
                <a:moveTo>
                  <a:pt x="0" y="183"/>
                </a:moveTo>
                <a:lnTo>
                  <a:pt x="438" y="0"/>
                </a:lnTo>
                <a:lnTo>
                  <a:pt x="887" y="189"/>
                </a:lnTo>
                <a:lnTo>
                  <a:pt x="438" y="365"/>
                </a:lnTo>
                <a:lnTo>
                  <a:pt x="0" y="18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62" name="Freeform 14"/>
          <p:cNvSpPr>
            <a:spLocks/>
          </p:cNvSpPr>
          <p:nvPr/>
        </p:nvSpPr>
        <p:spPr bwMode="auto">
          <a:xfrm>
            <a:off x="7508875" y="2708275"/>
            <a:ext cx="1387475" cy="409575"/>
          </a:xfrm>
          <a:custGeom>
            <a:avLst/>
            <a:gdLst>
              <a:gd name="T0" fmla="*/ 873 w 874"/>
              <a:gd name="T1" fmla="*/ 257 h 258"/>
              <a:gd name="T2" fmla="*/ 873 w 874"/>
              <a:gd name="T3" fmla="*/ 0 h 258"/>
              <a:gd name="T4" fmla="*/ 0 w 874"/>
              <a:gd name="T5" fmla="*/ 0 h 258"/>
              <a:gd name="T6" fmla="*/ 0 w 874"/>
              <a:gd name="T7" fmla="*/ 257 h 258"/>
              <a:gd name="T8" fmla="*/ 873 w 874"/>
              <a:gd name="T9" fmla="*/ 257 h 258"/>
            </a:gdLst>
            <a:ahLst/>
            <a:cxnLst>
              <a:cxn ang="0">
                <a:pos x="T0" y="T1"/>
              </a:cxn>
              <a:cxn ang="0">
                <a:pos x="T2" y="T3"/>
              </a:cxn>
              <a:cxn ang="0">
                <a:pos x="T4" y="T5"/>
              </a:cxn>
              <a:cxn ang="0">
                <a:pos x="T6" y="T7"/>
              </a:cxn>
              <a:cxn ang="0">
                <a:pos x="T8" y="T9"/>
              </a:cxn>
            </a:cxnLst>
            <a:rect l="0" t="0" r="r" b="b"/>
            <a:pathLst>
              <a:path w="874" h="258">
                <a:moveTo>
                  <a:pt x="873" y="257"/>
                </a:moveTo>
                <a:lnTo>
                  <a:pt x="873" y="0"/>
                </a:lnTo>
                <a:lnTo>
                  <a:pt x="0" y="0"/>
                </a:lnTo>
                <a:lnTo>
                  <a:pt x="0" y="257"/>
                </a:lnTo>
                <a:lnTo>
                  <a:pt x="873" y="25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63" name="Freeform 15"/>
          <p:cNvSpPr>
            <a:spLocks/>
          </p:cNvSpPr>
          <p:nvPr/>
        </p:nvSpPr>
        <p:spPr bwMode="auto">
          <a:xfrm>
            <a:off x="4033838" y="2697163"/>
            <a:ext cx="1143000" cy="358775"/>
          </a:xfrm>
          <a:custGeom>
            <a:avLst/>
            <a:gdLst>
              <a:gd name="T0" fmla="*/ 719 w 720"/>
              <a:gd name="T1" fmla="*/ 225 h 226"/>
              <a:gd name="T2" fmla="*/ 719 w 720"/>
              <a:gd name="T3" fmla="*/ 0 h 226"/>
              <a:gd name="T4" fmla="*/ 0 w 720"/>
              <a:gd name="T5" fmla="*/ 0 h 226"/>
              <a:gd name="T6" fmla="*/ 0 w 720"/>
              <a:gd name="T7" fmla="*/ 225 h 226"/>
              <a:gd name="T8" fmla="*/ 719 w 720"/>
              <a:gd name="T9" fmla="*/ 225 h 226"/>
            </a:gdLst>
            <a:ahLst/>
            <a:cxnLst>
              <a:cxn ang="0">
                <a:pos x="T0" y="T1"/>
              </a:cxn>
              <a:cxn ang="0">
                <a:pos x="T2" y="T3"/>
              </a:cxn>
              <a:cxn ang="0">
                <a:pos x="T4" y="T5"/>
              </a:cxn>
              <a:cxn ang="0">
                <a:pos x="T6" y="T7"/>
              </a:cxn>
              <a:cxn ang="0">
                <a:pos x="T8" y="T9"/>
              </a:cxn>
            </a:cxnLst>
            <a:rect l="0" t="0" r="r" b="b"/>
            <a:pathLst>
              <a:path w="720" h="226">
                <a:moveTo>
                  <a:pt x="719" y="225"/>
                </a:moveTo>
                <a:lnTo>
                  <a:pt x="719" y="0"/>
                </a:lnTo>
                <a:lnTo>
                  <a:pt x="0" y="0"/>
                </a:lnTo>
                <a:lnTo>
                  <a:pt x="0" y="225"/>
                </a:lnTo>
                <a:lnTo>
                  <a:pt x="719" y="22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64" name="Freeform 16"/>
          <p:cNvSpPr>
            <a:spLocks/>
          </p:cNvSpPr>
          <p:nvPr/>
        </p:nvSpPr>
        <p:spPr bwMode="auto">
          <a:xfrm>
            <a:off x="7508875" y="1879600"/>
            <a:ext cx="835025" cy="354013"/>
          </a:xfrm>
          <a:custGeom>
            <a:avLst/>
            <a:gdLst>
              <a:gd name="T0" fmla="*/ 525 w 526"/>
              <a:gd name="T1" fmla="*/ 101 h 223"/>
              <a:gd name="T2" fmla="*/ 516 w 526"/>
              <a:gd name="T3" fmla="*/ 82 h 223"/>
              <a:gd name="T4" fmla="*/ 501 w 526"/>
              <a:gd name="T5" fmla="*/ 64 h 223"/>
              <a:gd name="T6" fmla="*/ 478 w 526"/>
              <a:gd name="T7" fmla="*/ 48 h 223"/>
              <a:gd name="T8" fmla="*/ 449 w 526"/>
              <a:gd name="T9" fmla="*/ 33 h 223"/>
              <a:gd name="T10" fmla="*/ 414 w 526"/>
              <a:gd name="T11" fmla="*/ 20 h 223"/>
              <a:gd name="T12" fmla="*/ 374 w 526"/>
              <a:gd name="T13" fmla="*/ 11 h 223"/>
              <a:gd name="T14" fmla="*/ 331 w 526"/>
              <a:gd name="T15" fmla="*/ 4 h 223"/>
              <a:gd name="T16" fmla="*/ 286 w 526"/>
              <a:gd name="T17" fmla="*/ 1 h 223"/>
              <a:gd name="T18" fmla="*/ 240 w 526"/>
              <a:gd name="T19" fmla="*/ 1 h 223"/>
              <a:gd name="T20" fmla="*/ 195 w 526"/>
              <a:gd name="T21" fmla="*/ 4 h 223"/>
              <a:gd name="T22" fmla="*/ 152 w 526"/>
              <a:gd name="T23" fmla="*/ 11 h 223"/>
              <a:gd name="T24" fmla="*/ 112 w 526"/>
              <a:gd name="T25" fmla="*/ 20 h 223"/>
              <a:gd name="T26" fmla="*/ 77 w 526"/>
              <a:gd name="T27" fmla="*/ 33 h 223"/>
              <a:gd name="T28" fmla="*/ 48 w 526"/>
              <a:gd name="T29" fmla="*/ 48 h 223"/>
              <a:gd name="T30" fmla="*/ 25 w 526"/>
              <a:gd name="T31" fmla="*/ 64 h 223"/>
              <a:gd name="T32" fmla="*/ 10 w 526"/>
              <a:gd name="T33" fmla="*/ 82 h 223"/>
              <a:gd name="T34" fmla="*/ 1 w 526"/>
              <a:gd name="T35" fmla="*/ 101 h 223"/>
              <a:gd name="T36" fmla="*/ 1 w 526"/>
              <a:gd name="T37" fmla="*/ 121 h 223"/>
              <a:gd name="T38" fmla="*/ 10 w 526"/>
              <a:gd name="T39" fmla="*/ 140 h 223"/>
              <a:gd name="T40" fmla="*/ 25 w 526"/>
              <a:gd name="T41" fmla="*/ 158 h 223"/>
              <a:gd name="T42" fmla="*/ 48 w 526"/>
              <a:gd name="T43" fmla="*/ 175 h 223"/>
              <a:gd name="T44" fmla="*/ 77 w 526"/>
              <a:gd name="T45" fmla="*/ 190 h 223"/>
              <a:gd name="T46" fmla="*/ 112 w 526"/>
              <a:gd name="T47" fmla="*/ 202 h 223"/>
              <a:gd name="T48" fmla="*/ 152 w 526"/>
              <a:gd name="T49" fmla="*/ 212 h 223"/>
              <a:gd name="T50" fmla="*/ 195 w 526"/>
              <a:gd name="T51" fmla="*/ 218 h 223"/>
              <a:gd name="T52" fmla="*/ 240 w 526"/>
              <a:gd name="T53" fmla="*/ 221 h 223"/>
              <a:gd name="T54" fmla="*/ 286 w 526"/>
              <a:gd name="T55" fmla="*/ 221 h 223"/>
              <a:gd name="T56" fmla="*/ 331 w 526"/>
              <a:gd name="T57" fmla="*/ 218 h 223"/>
              <a:gd name="T58" fmla="*/ 374 w 526"/>
              <a:gd name="T59" fmla="*/ 212 h 223"/>
              <a:gd name="T60" fmla="*/ 414 w 526"/>
              <a:gd name="T61" fmla="*/ 202 h 223"/>
              <a:gd name="T62" fmla="*/ 449 w 526"/>
              <a:gd name="T63" fmla="*/ 190 h 223"/>
              <a:gd name="T64" fmla="*/ 478 w 526"/>
              <a:gd name="T65" fmla="*/ 175 h 223"/>
              <a:gd name="T66" fmla="*/ 501 w 526"/>
              <a:gd name="T67" fmla="*/ 158 h 223"/>
              <a:gd name="T68" fmla="*/ 516 w 526"/>
              <a:gd name="T69" fmla="*/ 140 h 223"/>
              <a:gd name="T70" fmla="*/ 525 w 526"/>
              <a:gd name="T71" fmla="*/ 1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3">
                <a:moveTo>
                  <a:pt x="525" y="111"/>
                </a:moveTo>
                <a:lnTo>
                  <a:pt x="525" y="101"/>
                </a:lnTo>
                <a:lnTo>
                  <a:pt x="522" y="92"/>
                </a:lnTo>
                <a:lnTo>
                  <a:pt x="516" y="82"/>
                </a:lnTo>
                <a:lnTo>
                  <a:pt x="510" y="73"/>
                </a:lnTo>
                <a:lnTo>
                  <a:pt x="501" y="64"/>
                </a:lnTo>
                <a:lnTo>
                  <a:pt x="490" y="56"/>
                </a:lnTo>
                <a:lnTo>
                  <a:pt x="478" y="48"/>
                </a:lnTo>
                <a:lnTo>
                  <a:pt x="464" y="40"/>
                </a:lnTo>
                <a:lnTo>
                  <a:pt x="449" y="33"/>
                </a:lnTo>
                <a:lnTo>
                  <a:pt x="432" y="27"/>
                </a:lnTo>
                <a:lnTo>
                  <a:pt x="414" y="20"/>
                </a:lnTo>
                <a:lnTo>
                  <a:pt x="394" y="15"/>
                </a:lnTo>
                <a:lnTo>
                  <a:pt x="374" y="11"/>
                </a:lnTo>
                <a:lnTo>
                  <a:pt x="353" y="7"/>
                </a:lnTo>
                <a:lnTo>
                  <a:pt x="331" y="4"/>
                </a:lnTo>
                <a:lnTo>
                  <a:pt x="309" y="2"/>
                </a:lnTo>
                <a:lnTo>
                  <a:pt x="286" y="1"/>
                </a:lnTo>
                <a:lnTo>
                  <a:pt x="263" y="0"/>
                </a:lnTo>
                <a:lnTo>
                  <a:pt x="240" y="1"/>
                </a:lnTo>
                <a:lnTo>
                  <a:pt x="217" y="2"/>
                </a:lnTo>
                <a:lnTo>
                  <a:pt x="195" y="4"/>
                </a:lnTo>
                <a:lnTo>
                  <a:pt x="173" y="7"/>
                </a:lnTo>
                <a:lnTo>
                  <a:pt x="152" y="11"/>
                </a:lnTo>
                <a:lnTo>
                  <a:pt x="132" y="15"/>
                </a:lnTo>
                <a:lnTo>
                  <a:pt x="112" y="20"/>
                </a:lnTo>
                <a:lnTo>
                  <a:pt x="94" y="27"/>
                </a:lnTo>
                <a:lnTo>
                  <a:pt x="77" y="33"/>
                </a:lnTo>
                <a:lnTo>
                  <a:pt x="62" y="40"/>
                </a:lnTo>
                <a:lnTo>
                  <a:pt x="48" y="48"/>
                </a:lnTo>
                <a:lnTo>
                  <a:pt x="36" y="56"/>
                </a:lnTo>
                <a:lnTo>
                  <a:pt x="25" y="64"/>
                </a:lnTo>
                <a:lnTo>
                  <a:pt x="16" y="73"/>
                </a:lnTo>
                <a:lnTo>
                  <a:pt x="10" y="82"/>
                </a:lnTo>
                <a:lnTo>
                  <a:pt x="4" y="92"/>
                </a:lnTo>
                <a:lnTo>
                  <a:pt x="1" y="101"/>
                </a:lnTo>
                <a:lnTo>
                  <a:pt x="0" y="111"/>
                </a:lnTo>
                <a:lnTo>
                  <a:pt x="1" y="121"/>
                </a:lnTo>
                <a:lnTo>
                  <a:pt x="4" y="130"/>
                </a:lnTo>
                <a:lnTo>
                  <a:pt x="10" y="140"/>
                </a:lnTo>
                <a:lnTo>
                  <a:pt x="16" y="149"/>
                </a:lnTo>
                <a:lnTo>
                  <a:pt x="25" y="158"/>
                </a:lnTo>
                <a:lnTo>
                  <a:pt x="36" y="167"/>
                </a:lnTo>
                <a:lnTo>
                  <a:pt x="48" y="175"/>
                </a:lnTo>
                <a:lnTo>
                  <a:pt x="62" y="182"/>
                </a:lnTo>
                <a:lnTo>
                  <a:pt x="77" y="190"/>
                </a:lnTo>
                <a:lnTo>
                  <a:pt x="94" y="196"/>
                </a:lnTo>
                <a:lnTo>
                  <a:pt x="112" y="202"/>
                </a:lnTo>
                <a:lnTo>
                  <a:pt x="132" y="207"/>
                </a:lnTo>
                <a:lnTo>
                  <a:pt x="152" y="212"/>
                </a:lnTo>
                <a:lnTo>
                  <a:pt x="173" y="215"/>
                </a:lnTo>
                <a:lnTo>
                  <a:pt x="195" y="218"/>
                </a:lnTo>
                <a:lnTo>
                  <a:pt x="217" y="220"/>
                </a:lnTo>
                <a:lnTo>
                  <a:pt x="240" y="221"/>
                </a:lnTo>
                <a:lnTo>
                  <a:pt x="263" y="222"/>
                </a:lnTo>
                <a:lnTo>
                  <a:pt x="286" y="221"/>
                </a:lnTo>
                <a:lnTo>
                  <a:pt x="309" y="220"/>
                </a:lnTo>
                <a:lnTo>
                  <a:pt x="331" y="218"/>
                </a:lnTo>
                <a:lnTo>
                  <a:pt x="353" y="215"/>
                </a:lnTo>
                <a:lnTo>
                  <a:pt x="374" y="212"/>
                </a:lnTo>
                <a:lnTo>
                  <a:pt x="394" y="207"/>
                </a:lnTo>
                <a:lnTo>
                  <a:pt x="414" y="202"/>
                </a:lnTo>
                <a:lnTo>
                  <a:pt x="432" y="196"/>
                </a:lnTo>
                <a:lnTo>
                  <a:pt x="449" y="190"/>
                </a:lnTo>
                <a:lnTo>
                  <a:pt x="464" y="182"/>
                </a:lnTo>
                <a:lnTo>
                  <a:pt x="478" y="175"/>
                </a:lnTo>
                <a:lnTo>
                  <a:pt x="490" y="167"/>
                </a:lnTo>
                <a:lnTo>
                  <a:pt x="501" y="158"/>
                </a:lnTo>
                <a:lnTo>
                  <a:pt x="510" y="149"/>
                </a:lnTo>
                <a:lnTo>
                  <a:pt x="516" y="140"/>
                </a:lnTo>
                <a:lnTo>
                  <a:pt x="522" y="130"/>
                </a:lnTo>
                <a:lnTo>
                  <a:pt x="525" y="121"/>
                </a:lnTo>
                <a:lnTo>
                  <a:pt x="525" y="11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65" name="Rectangle 17"/>
          <p:cNvSpPr>
            <a:spLocks noChangeArrowheads="1"/>
          </p:cNvSpPr>
          <p:nvPr/>
        </p:nvSpPr>
        <p:spPr bwMode="auto">
          <a:xfrm>
            <a:off x="5781675" y="2700338"/>
            <a:ext cx="11636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Manages2</a:t>
            </a:r>
          </a:p>
        </p:txBody>
      </p:sp>
      <p:sp>
        <p:nvSpPr>
          <p:cNvPr id="27666" name="Rectangle 18"/>
          <p:cNvSpPr>
            <a:spLocks noChangeArrowheads="1"/>
          </p:cNvSpPr>
          <p:nvPr/>
        </p:nvSpPr>
        <p:spPr bwMode="auto">
          <a:xfrm>
            <a:off x="4191000" y="1863725"/>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name</a:t>
            </a:r>
          </a:p>
        </p:txBody>
      </p:sp>
      <p:sp>
        <p:nvSpPr>
          <p:cNvPr id="27667" name="Rectangle 19"/>
          <p:cNvSpPr>
            <a:spLocks noChangeArrowheads="1"/>
          </p:cNvSpPr>
          <p:nvPr/>
        </p:nvSpPr>
        <p:spPr bwMode="auto">
          <a:xfrm>
            <a:off x="7493000" y="1889125"/>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dname</a:t>
            </a:r>
          </a:p>
        </p:txBody>
      </p:sp>
      <p:sp>
        <p:nvSpPr>
          <p:cNvPr id="27668" name="Rectangle 20"/>
          <p:cNvSpPr>
            <a:spLocks noChangeArrowheads="1"/>
          </p:cNvSpPr>
          <p:nvPr/>
        </p:nvSpPr>
        <p:spPr bwMode="auto">
          <a:xfrm>
            <a:off x="8277225" y="2141538"/>
            <a:ext cx="8588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budget</a:t>
            </a:r>
          </a:p>
        </p:txBody>
      </p:sp>
      <p:sp>
        <p:nvSpPr>
          <p:cNvPr id="27669" name="Rectangle 21"/>
          <p:cNvSpPr>
            <a:spLocks noChangeArrowheads="1"/>
          </p:cNvSpPr>
          <p:nvPr/>
        </p:nvSpPr>
        <p:spPr bwMode="auto">
          <a:xfrm>
            <a:off x="6981825" y="2109788"/>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did</a:t>
            </a:r>
          </a:p>
        </p:txBody>
      </p:sp>
      <p:sp>
        <p:nvSpPr>
          <p:cNvPr id="27670" name="Rectangle 22"/>
          <p:cNvSpPr>
            <a:spLocks noChangeArrowheads="1"/>
          </p:cNvSpPr>
          <p:nvPr/>
        </p:nvSpPr>
        <p:spPr bwMode="auto">
          <a:xfrm>
            <a:off x="3990975" y="2674938"/>
            <a:ext cx="1254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Employees</a:t>
            </a:r>
          </a:p>
        </p:txBody>
      </p:sp>
      <p:sp>
        <p:nvSpPr>
          <p:cNvPr id="27671" name="Rectangle 23"/>
          <p:cNvSpPr>
            <a:spLocks noChangeArrowheads="1"/>
          </p:cNvSpPr>
          <p:nvPr/>
        </p:nvSpPr>
        <p:spPr bwMode="auto">
          <a:xfrm>
            <a:off x="7513638" y="2668588"/>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Departments</a:t>
            </a:r>
          </a:p>
        </p:txBody>
      </p:sp>
      <p:sp>
        <p:nvSpPr>
          <p:cNvPr id="27672" name="Rectangle 24"/>
          <p:cNvSpPr>
            <a:spLocks noChangeArrowheads="1"/>
          </p:cNvSpPr>
          <p:nvPr/>
        </p:nvSpPr>
        <p:spPr bwMode="auto">
          <a:xfrm>
            <a:off x="3627438" y="2101850"/>
            <a:ext cx="531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ssn</a:t>
            </a:r>
          </a:p>
        </p:txBody>
      </p:sp>
      <p:sp>
        <p:nvSpPr>
          <p:cNvPr id="27673" name="Rectangle 25"/>
          <p:cNvSpPr>
            <a:spLocks noChangeArrowheads="1"/>
          </p:cNvSpPr>
          <p:nvPr/>
        </p:nvSpPr>
        <p:spPr bwMode="auto">
          <a:xfrm>
            <a:off x="5200650" y="2109788"/>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lot</a:t>
            </a:r>
          </a:p>
        </p:txBody>
      </p:sp>
      <p:sp>
        <p:nvSpPr>
          <p:cNvPr id="27674" name="Rectangle 26"/>
          <p:cNvSpPr>
            <a:spLocks noChangeArrowheads="1"/>
          </p:cNvSpPr>
          <p:nvPr/>
        </p:nvSpPr>
        <p:spPr bwMode="auto">
          <a:xfrm>
            <a:off x="6248400" y="1706563"/>
            <a:ext cx="9826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dbudget</a:t>
            </a:r>
          </a:p>
        </p:txBody>
      </p:sp>
      <p:sp>
        <p:nvSpPr>
          <p:cNvPr id="27675" name="Rectangle 27"/>
          <p:cNvSpPr>
            <a:spLocks noChangeArrowheads="1"/>
          </p:cNvSpPr>
          <p:nvPr/>
        </p:nvSpPr>
        <p:spPr bwMode="auto">
          <a:xfrm>
            <a:off x="5454650" y="1673225"/>
            <a:ext cx="700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since</a:t>
            </a:r>
          </a:p>
        </p:txBody>
      </p:sp>
      <p:sp>
        <p:nvSpPr>
          <p:cNvPr id="27676" name="Line 28"/>
          <p:cNvSpPr>
            <a:spLocks noChangeShapeType="1"/>
          </p:cNvSpPr>
          <p:nvPr/>
        </p:nvSpPr>
        <p:spPr bwMode="auto">
          <a:xfrm>
            <a:off x="3832225" y="2505075"/>
            <a:ext cx="520700" cy="2016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77" name="Line 29"/>
          <p:cNvSpPr>
            <a:spLocks noChangeShapeType="1"/>
          </p:cNvSpPr>
          <p:nvPr/>
        </p:nvSpPr>
        <p:spPr bwMode="auto">
          <a:xfrm>
            <a:off x="4562475" y="2246313"/>
            <a:ext cx="19050" cy="4445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78" name="Line 30"/>
          <p:cNvSpPr>
            <a:spLocks noChangeShapeType="1"/>
          </p:cNvSpPr>
          <p:nvPr/>
        </p:nvSpPr>
        <p:spPr bwMode="auto">
          <a:xfrm flipH="1">
            <a:off x="4946650" y="2520950"/>
            <a:ext cx="423863" cy="16986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79" name="Line 31"/>
          <p:cNvSpPr>
            <a:spLocks noChangeShapeType="1"/>
          </p:cNvSpPr>
          <p:nvPr/>
        </p:nvSpPr>
        <p:spPr bwMode="auto">
          <a:xfrm>
            <a:off x="5797550" y="2063750"/>
            <a:ext cx="292100" cy="61277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80" name="Line 32"/>
          <p:cNvSpPr>
            <a:spLocks noChangeShapeType="1"/>
          </p:cNvSpPr>
          <p:nvPr/>
        </p:nvSpPr>
        <p:spPr bwMode="auto">
          <a:xfrm flipH="1">
            <a:off x="6562725" y="2063750"/>
            <a:ext cx="119063" cy="61277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81" name="Line 33"/>
          <p:cNvSpPr>
            <a:spLocks noChangeShapeType="1"/>
          </p:cNvSpPr>
          <p:nvPr/>
        </p:nvSpPr>
        <p:spPr bwMode="auto">
          <a:xfrm>
            <a:off x="7169150" y="2505075"/>
            <a:ext cx="581025" cy="2016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82" name="Line 34"/>
          <p:cNvSpPr>
            <a:spLocks noChangeShapeType="1"/>
          </p:cNvSpPr>
          <p:nvPr/>
        </p:nvSpPr>
        <p:spPr bwMode="auto">
          <a:xfrm flipH="1">
            <a:off x="7902575" y="2246313"/>
            <a:ext cx="28575" cy="4445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83" name="Line 35"/>
          <p:cNvSpPr>
            <a:spLocks noChangeShapeType="1"/>
          </p:cNvSpPr>
          <p:nvPr/>
        </p:nvSpPr>
        <p:spPr bwMode="auto">
          <a:xfrm flipH="1">
            <a:off x="8329613" y="2505075"/>
            <a:ext cx="409575" cy="2016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84" name="Line 36"/>
          <p:cNvSpPr>
            <a:spLocks noChangeShapeType="1"/>
          </p:cNvSpPr>
          <p:nvPr/>
        </p:nvSpPr>
        <p:spPr bwMode="auto">
          <a:xfrm flipH="1">
            <a:off x="5191125" y="2849563"/>
            <a:ext cx="48895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85" name="Line 37"/>
          <p:cNvSpPr>
            <a:spLocks noChangeShapeType="1"/>
          </p:cNvSpPr>
          <p:nvPr/>
        </p:nvSpPr>
        <p:spPr bwMode="auto">
          <a:xfrm>
            <a:off x="7096125" y="2849563"/>
            <a:ext cx="395288" cy="0"/>
          </a:xfrm>
          <a:prstGeom prst="line">
            <a:avLst/>
          </a:prstGeom>
          <a:noFill/>
          <a:ln w="127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nvGrpSpPr>
          <p:cNvPr id="27724" name="Group 76"/>
          <p:cNvGrpSpPr>
            <a:grpSpLocks/>
          </p:cNvGrpSpPr>
          <p:nvPr/>
        </p:nvGrpSpPr>
        <p:grpSpPr bwMode="auto">
          <a:xfrm>
            <a:off x="3294063" y="3916363"/>
            <a:ext cx="5849937" cy="2597150"/>
            <a:chOff x="2075" y="2467"/>
            <a:chExt cx="3685" cy="1636"/>
          </a:xfrm>
        </p:grpSpPr>
        <p:sp>
          <p:nvSpPr>
            <p:cNvPr id="27686" name="Rectangle 38"/>
            <p:cNvSpPr>
              <a:spLocks noChangeArrowheads="1"/>
            </p:cNvSpPr>
            <p:nvPr/>
          </p:nvSpPr>
          <p:spPr bwMode="auto">
            <a:xfrm>
              <a:off x="2421" y="3003"/>
              <a:ext cx="7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Employees</a:t>
              </a:r>
            </a:p>
          </p:txBody>
        </p:sp>
        <p:sp>
          <p:nvSpPr>
            <p:cNvPr id="27687" name="Freeform 39"/>
            <p:cNvSpPr>
              <a:spLocks/>
            </p:cNvSpPr>
            <p:nvPr/>
          </p:nvSpPr>
          <p:spPr bwMode="auto">
            <a:xfrm>
              <a:off x="4715" y="2474"/>
              <a:ext cx="540" cy="229"/>
            </a:xfrm>
            <a:custGeom>
              <a:avLst/>
              <a:gdLst>
                <a:gd name="T0" fmla="*/ 538 w 540"/>
                <a:gd name="T1" fmla="*/ 104 h 229"/>
                <a:gd name="T2" fmla="*/ 529 w 540"/>
                <a:gd name="T3" fmla="*/ 84 h 229"/>
                <a:gd name="T4" fmla="*/ 513 w 540"/>
                <a:gd name="T5" fmla="*/ 66 h 229"/>
                <a:gd name="T6" fmla="*/ 490 w 540"/>
                <a:gd name="T7" fmla="*/ 48 h 229"/>
                <a:gd name="T8" fmla="*/ 460 w 540"/>
                <a:gd name="T9" fmla="*/ 33 h 229"/>
                <a:gd name="T10" fmla="*/ 424 w 540"/>
                <a:gd name="T11" fmla="*/ 20 h 229"/>
                <a:gd name="T12" fmla="*/ 383 w 540"/>
                <a:gd name="T13" fmla="*/ 10 h 229"/>
                <a:gd name="T14" fmla="*/ 339 w 540"/>
                <a:gd name="T15" fmla="*/ 3 h 229"/>
                <a:gd name="T16" fmla="*/ 293 w 540"/>
                <a:gd name="T17" fmla="*/ 0 h 229"/>
                <a:gd name="T18" fmla="*/ 246 w 540"/>
                <a:gd name="T19" fmla="*/ 0 h 229"/>
                <a:gd name="T20" fmla="*/ 200 w 540"/>
                <a:gd name="T21" fmla="*/ 3 h 229"/>
                <a:gd name="T22" fmla="*/ 156 w 540"/>
                <a:gd name="T23" fmla="*/ 10 h 229"/>
                <a:gd name="T24" fmla="*/ 115 w 540"/>
                <a:gd name="T25" fmla="*/ 20 h 229"/>
                <a:gd name="T26" fmla="*/ 79 w 540"/>
                <a:gd name="T27" fmla="*/ 33 h 229"/>
                <a:gd name="T28" fmla="*/ 48 w 540"/>
                <a:gd name="T29" fmla="*/ 48 h 229"/>
                <a:gd name="T30" fmla="*/ 25 w 540"/>
                <a:gd name="T31" fmla="*/ 66 h 229"/>
                <a:gd name="T32" fmla="*/ 9 w 540"/>
                <a:gd name="T33" fmla="*/ 84 h 229"/>
                <a:gd name="T34" fmla="*/ 1 w 540"/>
                <a:gd name="T35" fmla="*/ 104 h 229"/>
                <a:gd name="T36" fmla="*/ 1 w 540"/>
                <a:gd name="T37" fmla="*/ 124 h 229"/>
                <a:gd name="T38" fmla="*/ 9 w 540"/>
                <a:gd name="T39" fmla="*/ 143 h 229"/>
                <a:gd name="T40" fmla="*/ 25 w 540"/>
                <a:gd name="T41" fmla="*/ 162 h 229"/>
                <a:gd name="T42" fmla="*/ 48 w 540"/>
                <a:gd name="T43" fmla="*/ 179 h 229"/>
                <a:gd name="T44" fmla="*/ 79 w 540"/>
                <a:gd name="T45" fmla="*/ 194 h 229"/>
                <a:gd name="T46" fmla="*/ 115 w 540"/>
                <a:gd name="T47" fmla="*/ 207 h 229"/>
                <a:gd name="T48" fmla="*/ 156 w 540"/>
                <a:gd name="T49" fmla="*/ 217 h 229"/>
                <a:gd name="T50" fmla="*/ 200 w 540"/>
                <a:gd name="T51" fmla="*/ 223 h 229"/>
                <a:gd name="T52" fmla="*/ 246 w 540"/>
                <a:gd name="T53" fmla="*/ 227 h 229"/>
                <a:gd name="T54" fmla="*/ 293 w 540"/>
                <a:gd name="T55" fmla="*/ 227 h 229"/>
                <a:gd name="T56" fmla="*/ 339 w 540"/>
                <a:gd name="T57" fmla="*/ 223 h 229"/>
                <a:gd name="T58" fmla="*/ 383 w 540"/>
                <a:gd name="T59" fmla="*/ 217 h 229"/>
                <a:gd name="T60" fmla="*/ 424 w 540"/>
                <a:gd name="T61" fmla="*/ 207 h 229"/>
                <a:gd name="T62" fmla="*/ 460 w 540"/>
                <a:gd name="T63" fmla="*/ 194 h 229"/>
                <a:gd name="T64" fmla="*/ 490 w 540"/>
                <a:gd name="T65" fmla="*/ 179 h 229"/>
                <a:gd name="T66" fmla="*/ 513 w 540"/>
                <a:gd name="T67" fmla="*/ 162 h 229"/>
                <a:gd name="T68" fmla="*/ 529 w 540"/>
                <a:gd name="T69" fmla="*/ 143 h 229"/>
                <a:gd name="T70" fmla="*/ 538 w 540"/>
                <a:gd name="T71" fmla="*/ 12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539" y="114"/>
                  </a:moveTo>
                  <a:lnTo>
                    <a:pt x="538" y="104"/>
                  </a:lnTo>
                  <a:lnTo>
                    <a:pt x="535" y="94"/>
                  </a:lnTo>
                  <a:lnTo>
                    <a:pt x="529" y="84"/>
                  </a:lnTo>
                  <a:lnTo>
                    <a:pt x="522" y="75"/>
                  </a:lnTo>
                  <a:lnTo>
                    <a:pt x="513" y="66"/>
                  </a:lnTo>
                  <a:lnTo>
                    <a:pt x="502" y="57"/>
                  </a:lnTo>
                  <a:lnTo>
                    <a:pt x="490" y="48"/>
                  </a:lnTo>
                  <a:lnTo>
                    <a:pt x="476" y="40"/>
                  </a:lnTo>
                  <a:lnTo>
                    <a:pt x="460" y="33"/>
                  </a:lnTo>
                  <a:lnTo>
                    <a:pt x="442" y="26"/>
                  </a:lnTo>
                  <a:lnTo>
                    <a:pt x="424" y="20"/>
                  </a:lnTo>
                  <a:lnTo>
                    <a:pt x="404" y="15"/>
                  </a:lnTo>
                  <a:lnTo>
                    <a:pt x="383" y="10"/>
                  </a:lnTo>
                  <a:lnTo>
                    <a:pt x="361" y="7"/>
                  </a:lnTo>
                  <a:lnTo>
                    <a:pt x="339" y="3"/>
                  </a:lnTo>
                  <a:lnTo>
                    <a:pt x="316" y="1"/>
                  </a:lnTo>
                  <a:lnTo>
                    <a:pt x="293" y="0"/>
                  </a:lnTo>
                  <a:lnTo>
                    <a:pt x="270" y="0"/>
                  </a:lnTo>
                  <a:lnTo>
                    <a:pt x="246" y="0"/>
                  </a:lnTo>
                  <a:lnTo>
                    <a:pt x="222" y="1"/>
                  </a:lnTo>
                  <a:lnTo>
                    <a:pt x="200" y="3"/>
                  </a:lnTo>
                  <a:lnTo>
                    <a:pt x="177" y="7"/>
                  </a:lnTo>
                  <a:lnTo>
                    <a:pt x="156" y="10"/>
                  </a:lnTo>
                  <a:lnTo>
                    <a:pt x="135" y="15"/>
                  </a:lnTo>
                  <a:lnTo>
                    <a:pt x="115" y="20"/>
                  </a:lnTo>
                  <a:lnTo>
                    <a:pt x="96" y="26"/>
                  </a:lnTo>
                  <a:lnTo>
                    <a:pt x="79" y="33"/>
                  </a:lnTo>
                  <a:lnTo>
                    <a:pt x="63" y="40"/>
                  </a:lnTo>
                  <a:lnTo>
                    <a:pt x="48" y="48"/>
                  </a:lnTo>
                  <a:lnTo>
                    <a:pt x="36" y="57"/>
                  </a:lnTo>
                  <a:lnTo>
                    <a:pt x="25" y="66"/>
                  </a:lnTo>
                  <a:lnTo>
                    <a:pt x="16" y="75"/>
                  </a:lnTo>
                  <a:lnTo>
                    <a:pt x="9" y="84"/>
                  </a:lnTo>
                  <a:lnTo>
                    <a:pt x="4" y="94"/>
                  </a:lnTo>
                  <a:lnTo>
                    <a:pt x="1" y="104"/>
                  </a:lnTo>
                  <a:lnTo>
                    <a:pt x="0" y="114"/>
                  </a:lnTo>
                  <a:lnTo>
                    <a:pt x="1" y="124"/>
                  </a:lnTo>
                  <a:lnTo>
                    <a:pt x="4" y="133"/>
                  </a:lnTo>
                  <a:lnTo>
                    <a:pt x="9" y="143"/>
                  </a:lnTo>
                  <a:lnTo>
                    <a:pt x="16" y="153"/>
                  </a:lnTo>
                  <a:lnTo>
                    <a:pt x="25" y="162"/>
                  </a:lnTo>
                  <a:lnTo>
                    <a:pt x="36" y="171"/>
                  </a:lnTo>
                  <a:lnTo>
                    <a:pt x="48" y="179"/>
                  </a:lnTo>
                  <a:lnTo>
                    <a:pt x="63" y="187"/>
                  </a:lnTo>
                  <a:lnTo>
                    <a:pt x="79" y="194"/>
                  </a:lnTo>
                  <a:lnTo>
                    <a:pt x="96" y="201"/>
                  </a:lnTo>
                  <a:lnTo>
                    <a:pt x="115" y="207"/>
                  </a:lnTo>
                  <a:lnTo>
                    <a:pt x="135" y="212"/>
                  </a:lnTo>
                  <a:lnTo>
                    <a:pt x="156" y="217"/>
                  </a:lnTo>
                  <a:lnTo>
                    <a:pt x="177" y="221"/>
                  </a:lnTo>
                  <a:lnTo>
                    <a:pt x="200" y="223"/>
                  </a:lnTo>
                  <a:lnTo>
                    <a:pt x="222" y="226"/>
                  </a:lnTo>
                  <a:lnTo>
                    <a:pt x="246" y="227"/>
                  </a:lnTo>
                  <a:lnTo>
                    <a:pt x="270" y="228"/>
                  </a:lnTo>
                  <a:lnTo>
                    <a:pt x="293" y="227"/>
                  </a:lnTo>
                  <a:lnTo>
                    <a:pt x="316" y="226"/>
                  </a:lnTo>
                  <a:lnTo>
                    <a:pt x="339" y="223"/>
                  </a:lnTo>
                  <a:lnTo>
                    <a:pt x="361" y="221"/>
                  </a:lnTo>
                  <a:lnTo>
                    <a:pt x="383" y="217"/>
                  </a:lnTo>
                  <a:lnTo>
                    <a:pt x="404" y="212"/>
                  </a:lnTo>
                  <a:lnTo>
                    <a:pt x="424" y="207"/>
                  </a:lnTo>
                  <a:lnTo>
                    <a:pt x="442" y="201"/>
                  </a:lnTo>
                  <a:lnTo>
                    <a:pt x="460" y="194"/>
                  </a:lnTo>
                  <a:lnTo>
                    <a:pt x="476" y="187"/>
                  </a:lnTo>
                  <a:lnTo>
                    <a:pt x="490" y="179"/>
                  </a:lnTo>
                  <a:lnTo>
                    <a:pt x="502" y="171"/>
                  </a:lnTo>
                  <a:lnTo>
                    <a:pt x="513" y="162"/>
                  </a:lnTo>
                  <a:lnTo>
                    <a:pt x="522" y="153"/>
                  </a:lnTo>
                  <a:lnTo>
                    <a:pt x="529" y="143"/>
                  </a:lnTo>
                  <a:lnTo>
                    <a:pt x="535" y="133"/>
                  </a:lnTo>
                  <a:lnTo>
                    <a:pt x="538" y="124"/>
                  </a:lnTo>
                  <a:lnTo>
                    <a:pt x="539" y="11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88" name="Freeform 40"/>
            <p:cNvSpPr>
              <a:spLocks/>
            </p:cNvSpPr>
            <p:nvPr/>
          </p:nvSpPr>
          <p:spPr bwMode="auto">
            <a:xfrm>
              <a:off x="2560" y="2467"/>
              <a:ext cx="540" cy="229"/>
            </a:xfrm>
            <a:custGeom>
              <a:avLst/>
              <a:gdLst>
                <a:gd name="T0" fmla="*/ 538 w 540"/>
                <a:gd name="T1" fmla="*/ 104 h 229"/>
                <a:gd name="T2" fmla="*/ 530 w 540"/>
                <a:gd name="T3" fmla="*/ 84 h 229"/>
                <a:gd name="T4" fmla="*/ 514 w 540"/>
                <a:gd name="T5" fmla="*/ 66 h 229"/>
                <a:gd name="T6" fmla="*/ 490 w 540"/>
                <a:gd name="T7" fmla="*/ 48 h 229"/>
                <a:gd name="T8" fmla="*/ 460 w 540"/>
                <a:gd name="T9" fmla="*/ 33 h 229"/>
                <a:gd name="T10" fmla="*/ 424 w 540"/>
                <a:gd name="T11" fmla="*/ 20 h 229"/>
                <a:gd name="T12" fmla="*/ 383 w 540"/>
                <a:gd name="T13" fmla="*/ 11 h 229"/>
                <a:gd name="T14" fmla="*/ 339 w 540"/>
                <a:gd name="T15" fmla="*/ 4 h 229"/>
                <a:gd name="T16" fmla="*/ 293 w 540"/>
                <a:gd name="T17" fmla="*/ 0 h 229"/>
                <a:gd name="T18" fmla="*/ 246 w 540"/>
                <a:gd name="T19" fmla="*/ 0 h 229"/>
                <a:gd name="T20" fmla="*/ 200 w 540"/>
                <a:gd name="T21" fmla="*/ 4 h 229"/>
                <a:gd name="T22" fmla="*/ 156 w 540"/>
                <a:gd name="T23" fmla="*/ 11 h 229"/>
                <a:gd name="T24" fmla="*/ 115 w 540"/>
                <a:gd name="T25" fmla="*/ 20 h 229"/>
                <a:gd name="T26" fmla="*/ 79 w 540"/>
                <a:gd name="T27" fmla="*/ 33 h 229"/>
                <a:gd name="T28" fmla="*/ 49 w 540"/>
                <a:gd name="T29" fmla="*/ 48 h 229"/>
                <a:gd name="T30" fmla="*/ 25 w 540"/>
                <a:gd name="T31" fmla="*/ 66 h 229"/>
                <a:gd name="T32" fmla="*/ 9 w 540"/>
                <a:gd name="T33" fmla="*/ 84 h 229"/>
                <a:gd name="T34" fmla="*/ 1 w 540"/>
                <a:gd name="T35" fmla="*/ 104 h 229"/>
                <a:gd name="T36" fmla="*/ 1 w 540"/>
                <a:gd name="T37" fmla="*/ 124 h 229"/>
                <a:gd name="T38" fmla="*/ 9 w 540"/>
                <a:gd name="T39" fmla="*/ 143 h 229"/>
                <a:gd name="T40" fmla="*/ 25 w 540"/>
                <a:gd name="T41" fmla="*/ 162 h 229"/>
                <a:gd name="T42" fmla="*/ 49 w 540"/>
                <a:gd name="T43" fmla="*/ 179 h 229"/>
                <a:gd name="T44" fmla="*/ 79 w 540"/>
                <a:gd name="T45" fmla="*/ 195 h 229"/>
                <a:gd name="T46" fmla="*/ 115 w 540"/>
                <a:gd name="T47" fmla="*/ 207 h 229"/>
                <a:gd name="T48" fmla="*/ 156 w 540"/>
                <a:gd name="T49" fmla="*/ 217 h 229"/>
                <a:gd name="T50" fmla="*/ 200 w 540"/>
                <a:gd name="T51" fmla="*/ 224 h 229"/>
                <a:gd name="T52" fmla="*/ 246 w 540"/>
                <a:gd name="T53" fmla="*/ 227 h 229"/>
                <a:gd name="T54" fmla="*/ 293 w 540"/>
                <a:gd name="T55" fmla="*/ 227 h 229"/>
                <a:gd name="T56" fmla="*/ 339 w 540"/>
                <a:gd name="T57" fmla="*/ 224 h 229"/>
                <a:gd name="T58" fmla="*/ 383 w 540"/>
                <a:gd name="T59" fmla="*/ 217 h 229"/>
                <a:gd name="T60" fmla="*/ 424 w 540"/>
                <a:gd name="T61" fmla="*/ 207 h 229"/>
                <a:gd name="T62" fmla="*/ 460 w 540"/>
                <a:gd name="T63" fmla="*/ 195 h 229"/>
                <a:gd name="T64" fmla="*/ 490 w 540"/>
                <a:gd name="T65" fmla="*/ 179 h 229"/>
                <a:gd name="T66" fmla="*/ 514 w 540"/>
                <a:gd name="T67" fmla="*/ 162 h 229"/>
                <a:gd name="T68" fmla="*/ 530 w 540"/>
                <a:gd name="T69" fmla="*/ 143 h 229"/>
                <a:gd name="T70" fmla="*/ 538 w 540"/>
                <a:gd name="T71" fmla="*/ 12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539" y="114"/>
                  </a:moveTo>
                  <a:lnTo>
                    <a:pt x="538" y="104"/>
                  </a:lnTo>
                  <a:lnTo>
                    <a:pt x="535" y="94"/>
                  </a:lnTo>
                  <a:lnTo>
                    <a:pt x="530" y="84"/>
                  </a:lnTo>
                  <a:lnTo>
                    <a:pt x="523" y="75"/>
                  </a:lnTo>
                  <a:lnTo>
                    <a:pt x="514" y="66"/>
                  </a:lnTo>
                  <a:lnTo>
                    <a:pt x="503" y="57"/>
                  </a:lnTo>
                  <a:lnTo>
                    <a:pt x="490" y="48"/>
                  </a:lnTo>
                  <a:lnTo>
                    <a:pt x="476" y="41"/>
                  </a:lnTo>
                  <a:lnTo>
                    <a:pt x="460" y="33"/>
                  </a:lnTo>
                  <a:lnTo>
                    <a:pt x="443" y="27"/>
                  </a:lnTo>
                  <a:lnTo>
                    <a:pt x="424" y="20"/>
                  </a:lnTo>
                  <a:lnTo>
                    <a:pt x="404" y="15"/>
                  </a:lnTo>
                  <a:lnTo>
                    <a:pt x="383" y="11"/>
                  </a:lnTo>
                  <a:lnTo>
                    <a:pt x="361" y="7"/>
                  </a:lnTo>
                  <a:lnTo>
                    <a:pt x="339" y="4"/>
                  </a:lnTo>
                  <a:lnTo>
                    <a:pt x="316" y="2"/>
                  </a:lnTo>
                  <a:lnTo>
                    <a:pt x="293" y="0"/>
                  </a:lnTo>
                  <a:lnTo>
                    <a:pt x="270" y="0"/>
                  </a:lnTo>
                  <a:lnTo>
                    <a:pt x="246" y="0"/>
                  </a:lnTo>
                  <a:lnTo>
                    <a:pt x="223" y="2"/>
                  </a:lnTo>
                  <a:lnTo>
                    <a:pt x="200" y="4"/>
                  </a:lnTo>
                  <a:lnTo>
                    <a:pt x="178" y="7"/>
                  </a:lnTo>
                  <a:lnTo>
                    <a:pt x="156" y="11"/>
                  </a:lnTo>
                  <a:lnTo>
                    <a:pt x="135" y="15"/>
                  </a:lnTo>
                  <a:lnTo>
                    <a:pt x="115" y="20"/>
                  </a:lnTo>
                  <a:lnTo>
                    <a:pt x="96" y="27"/>
                  </a:lnTo>
                  <a:lnTo>
                    <a:pt x="79" y="33"/>
                  </a:lnTo>
                  <a:lnTo>
                    <a:pt x="63" y="41"/>
                  </a:lnTo>
                  <a:lnTo>
                    <a:pt x="49" y="48"/>
                  </a:lnTo>
                  <a:lnTo>
                    <a:pt x="36" y="57"/>
                  </a:lnTo>
                  <a:lnTo>
                    <a:pt x="25" y="66"/>
                  </a:lnTo>
                  <a:lnTo>
                    <a:pt x="16" y="75"/>
                  </a:lnTo>
                  <a:lnTo>
                    <a:pt x="9" y="84"/>
                  </a:lnTo>
                  <a:lnTo>
                    <a:pt x="4" y="94"/>
                  </a:lnTo>
                  <a:lnTo>
                    <a:pt x="1" y="104"/>
                  </a:lnTo>
                  <a:lnTo>
                    <a:pt x="0" y="114"/>
                  </a:lnTo>
                  <a:lnTo>
                    <a:pt x="1" y="124"/>
                  </a:lnTo>
                  <a:lnTo>
                    <a:pt x="4" y="134"/>
                  </a:lnTo>
                  <a:lnTo>
                    <a:pt x="9" y="143"/>
                  </a:lnTo>
                  <a:lnTo>
                    <a:pt x="16" y="153"/>
                  </a:lnTo>
                  <a:lnTo>
                    <a:pt x="25" y="162"/>
                  </a:lnTo>
                  <a:lnTo>
                    <a:pt x="36" y="171"/>
                  </a:lnTo>
                  <a:lnTo>
                    <a:pt x="49" y="179"/>
                  </a:lnTo>
                  <a:lnTo>
                    <a:pt x="63" y="187"/>
                  </a:lnTo>
                  <a:lnTo>
                    <a:pt x="79" y="195"/>
                  </a:lnTo>
                  <a:lnTo>
                    <a:pt x="96" y="201"/>
                  </a:lnTo>
                  <a:lnTo>
                    <a:pt x="115" y="207"/>
                  </a:lnTo>
                  <a:lnTo>
                    <a:pt x="135" y="212"/>
                  </a:lnTo>
                  <a:lnTo>
                    <a:pt x="156" y="217"/>
                  </a:lnTo>
                  <a:lnTo>
                    <a:pt x="178" y="221"/>
                  </a:lnTo>
                  <a:lnTo>
                    <a:pt x="200" y="224"/>
                  </a:lnTo>
                  <a:lnTo>
                    <a:pt x="223" y="226"/>
                  </a:lnTo>
                  <a:lnTo>
                    <a:pt x="246" y="227"/>
                  </a:lnTo>
                  <a:lnTo>
                    <a:pt x="270" y="228"/>
                  </a:lnTo>
                  <a:lnTo>
                    <a:pt x="293" y="227"/>
                  </a:lnTo>
                  <a:lnTo>
                    <a:pt x="316" y="226"/>
                  </a:lnTo>
                  <a:lnTo>
                    <a:pt x="339" y="224"/>
                  </a:lnTo>
                  <a:lnTo>
                    <a:pt x="361" y="221"/>
                  </a:lnTo>
                  <a:lnTo>
                    <a:pt x="383" y="217"/>
                  </a:lnTo>
                  <a:lnTo>
                    <a:pt x="404" y="212"/>
                  </a:lnTo>
                  <a:lnTo>
                    <a:pt x="424" y="207"/>
                  </a:lnTo>
                  <a:lnTo>
                    <a:pt x="443" y="201"/>
                  </a:lnTo>
                  <a:lnTo>
                    <a:pt x="460" y="195"/>
                  </a:lnTo>
                  <a:lnTo>
                    <a:pt x="476" y="187"/>
                  </a:lnTo>
                  <a:lnTo>
                    <a:pt x="490" y="179"/>
                  </a:lnTo>
                  <a:lnTo>
                    <a:pt x="503" y="171"/>
                  </a:lnTo>
                  <a:lnTo>
                    <a:pt x="514" y="162"/>
                  </a:lnTo>
                  <a:lnTo>
                    <a:pt x="523" y="153"/>
                  </a:lnTo>
                  <a:lnTo>
                    <a:pt x="530" y="143"/>
                  </a:lnTo>
                  <a:lnTo>
                    <a:pt x="535" y="134"/>
                  </a:lnTo>
                  <a:lnTo>
                    <a:pt x="538" y="124"/>
                  </a:lnTo>
                  <a:lnTo>
                    <a:pt x="539" y="11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89" name="Freeform 41"/>
            <p:cNvSpPr>
              <a:spLocks/>
            </p:cNvSpPr>
            <p:nvPr/>
          </p:nvSpPr>
          <p:spPr bwMode="auto">
            <a:xfrm>
              <a:off x="4230" y="2641"/>
              <a:ext cx="540" cy="229"/>
            </a:xfrm>
            <a:custGeom>
              <a:avLst/>
              <a:gdLst>
                <a:gd name="T0" fmla="*/ 538 w 540"/>
                <a:gd name="T1" fmla="*/ 104 h 229"/>
                <a:gd name="T2" fmla="*/ 530 w 540"/>
                <a:gd name="T3" fmla="*/ 85 h 229"/>
                <a:gd name="T4" fmla="*/ 514 w 540"/>
                <a:gd name="T5" fmla="*/ 66 h 229"/>
                <a:gd name="T6" fmla="*/ 490 w 540"/>
                <a:gd name="T7" fmla="*/ 49 h 229"/>
                <a:gd name="T8" fmla="*/ 460 w 540"/>
                <a:gd name="T9" fmla="*/ 34 h 229"/>
                <a:gd name="T10" fmla="*/ 424 w 540"/>
                <a:gd name="T11" fmla="*/ 21 h 229"/>
                <a:gd name="T12" fmla="*/ 383 w 540"/>
                <a:gd name="T13" fmla="*/ 11 h 229"/>
                <a:gd name="T14" fmla="*/ 339 w 540"/>
                <a:gd name="T15" fmla="*/ 4 h 229"/>
                <a:gd name="T16" fmla="*/ 293 w 540"/>
                <a:gd name="T17" fmla="*/ 0 h 229"/>
                <a:gd name="T18" fmla="*/ 246 w 540"/>
                <a:gd name="T19" fmla="*/ 0 h 229"/>
                <a:gd name="T20" fmla="*/ 200 w 540"/>
                <a:gd name="T21" fmla="*/ 4 h 229"/>
                <a:gd name="T22" fmla="*/ 155 w 540"/>
                <a:gd name="T23" fmla="*/ 11 h 229"/>
                <a:gd name="T24" fmla="*/ 115 w 540"/>
                <a:gd name="T25" fmla="*/ 21 h 229"/>
                <a:gd name="T26" fmla="*/ 79 w 540"/>
                <a:gd name="T27" fmla="*/ 34 h 229"/>
                <a:gd name="T28" fmla="*/ 49 w 540"/>
                <a:gd name="T29" fmla="*/ 49 h 229"/>
                <a:gd name="T30" fmla="*/ 26 w 540"/>
                <a:gd name="T31" fmla="*/ 66 h 229"/>
                <a:gd name="T32" fmla="*/ 9 w 540"/>
                <a:gd name="T33" fmla="*/ 85 h 229"/>
                <a:gd name="T34" fmla="*/ 1 w 540"/>
                <a:gd name="T35" fmla="*/ 104 h 229"/>
                <a:gd name="T36" fmla="*/ 1 w 540"/>
                <a:gd name="T37" fmla="*/ 124 h 229"/>
                <a:gd name="T38" fmla="*/ 9 w 540"/>
                <a:gd name="T39" fmla="*/ 143 h 229"/>
                <a:gd name="T40" fmla="*/ 26 w 540"/>
                <a:gd name="T41" fmla="*/ 162 h 229"/>
                <a:gd name="T42" fmla="*/ 49 w 540"/>
                <a:gd name="T43" fmla="*/ 179 h 229"/>
                <a:gd name="T44" fmla="*/ 79 w 540"/>
                <a:gd name="T45" fmla="*/ 195 h 229"/>
                <a:gd name="T46" fmla="*/ 115 w 540"/>
                <a:gd name="T47" fmla="*/ 207 h 229"/>
                <a:gd name="T48" fmla="*/ 155 w 540"/>
                <a:gd name="T49" fmla="*/ 217 h 229"/>
                <a:gd name="T50" fmla="*/ 200 w 540"/>
                <a:gd name="T51" fmla="*/ 224 h 229"/>
                <a:gd name="T52" fmla="*/ 246 w 540"/>
                <a:gd name="T53" fmla="*/ 227 h 229"/>
                <a:gd name="T54" fmla="*/ 293 w 540"/>
                <a:gd name="T55" fmla="*/ 227 h 229"/>
                <a:gd name="T56" fmla="*/ 339 w 540"/>
                <a:gd name="T57" fmla="*/ 224 h 229"/>
                <a:gd name="T58" fmla="*/ 383 w 540"/>
                <a:gd name="T59" fmla="*/ 217 h 229"/>
                <a:gd name="T60" fmla="*/ 424 w 540"/>
                <a:gd name="T61" fmla="*/ 207 h 229"/>
                <a:gd name="T62" fmla="*/ 460 w 540"/>
                <a:gd name="T63" fmla="*/ 195 h 229"/>
                <a:gd name="T64" fmla="*/ 490 w 540"/>
                <a:gd name="T65" fmla="*/ 179 h 229"/>
                <a:gd name="T66" fmla="*/ 514 w 540"/>
                <a:gd name="T67" fmla="*/ 162 h 229"/>
                <a:gd name="T68" fmla="*/ 530 w 540"/>
                <a:gd name="T69" fmla="*/ 143 h 229"/>
                <a:gd name="T70" fmla="*/ 538 w 540"/>
                <a:gd name="T71" fmla="*/ 12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539" y="114"/>
                  </a:moveTo>
                  <a:lnTo>
                    <a:pt x="538" y="104"/>
                  </a:lnTo>
                  <a:lnTo>
                    <a:pt x="535" y="94"/>
                  </a:lnTo>
                  <a:lnTo>
                    <a:pt x="530" y="85"/>
                  </a:lnTo>
                  <a:lnTo>
                    <a:pt x="522" y="75"/>
                  </a:lnTo>
                  <a:lnTo>
                    <a:pt x="514" y="66"/>
                  </a:lnTo>
                  <a:lnTo>
                    <a:pt x="503" y="57"/>
                  </a:lnTo>
                  <a:lnTo>
                    <a:pt x="490" y="49"/>
                  </a:lnTo>
                  <a:lnTo>
                    <a:pt x="476" y="41"/>
                  </a:lnTo>
                  <a:lnTo>
                    <a:pt x="460" y="34"/>
                  </a:lnTo>
                  <a:lnTo>
                    <a:pt x="443" y="27"/>
                  </a:lnTo>
                  <a:lnTo>
                    <a:pt x="424" y="21"/>
                  </a:lnTo>
                  <a:lnTo>
                    <a:pt x="404" y="15"/>
                  </a:lnTo>
                  <a:lnTo>
                    <a:pt x="383" y="11"/>
                  </a:lnTo>
                  <a:lnTo>
                    <a:pt x="362" y="7"/>
                  </a:lnTo>
                  <a:lnTo>
                    <a:pt x="339" y="4"/>
                  </a:lnTo>
                  <a:lnTo>
                    <a:pt x="316" y="2"/>
                  </a:lnTo>
                  <a:lnTo>
                    <a:pt x="293" y="0"/>
                  </a:lnTo>
                  <a:lnTo>
                    <a:pt x="269" y="0"/>
                  </a:lnTo>
                  <a:lnTo>
                    <a:pt x="246" y="0"/>
                  </a:lnTo>
                  <a:lnTo>
                    <a:pt x="223" y="2"/>
                  </a:lnTo>
                  <a:lnTo>
                    <a:pt x="200" y="4"/>
                  </a:lnTo>
                  <a:lnTo>
                    <a:pt x="177" y="7"/>
                  </a:lnTo>
                  <a:lnTo>
                    <a:pt x="155" y="11"/>
                  </a:lnTo>
                  <a:lnTo>
                    <a:pt x="135" y="15"/>
                  </a:lnTo>
                  <a:lnTo>
                    <a:pt x="115" y="21"/>
                  </a:lnTo>
                  <a:lnTo>
                    <a:pt x="97" y="27"/>
                  </a:lnTo>
                  <a:lnTo>
                    <a:pt x="79" y="34"/>
                  </a:lnTo>
                  <a:lnTo>
                    <a:pt x="63" y="41"/>
                  </a:lnTo>
                  <a:lnTo>
                    <a:pt x="49" y="49"/>
                  </a:lnTo>
                  <a:lnTo>
                    <a:pt x="36" y="57"/>
                  </a:lnTo>
                  <a:lnTo>
                    <a:pt x="26" y="66"/>
                  </a:lnTo>
                  <a:lnTo>
                    <a:pt x="16" y="75"/>
                  </a:lnTo>
                  <a:lnTo>
                    <a:pt x="9" y="85"/>
                  </a:lnTo>
                  <a:lnTo>
                    <a:pt x="4" y="94"/>
                  </a:lnTo>
                  <a:lnTo>
                    <a:pt x="1" y="104"/>
                  </a:lnTo>
                  <a:lnTo>
                    <a:pt x="0" y="114"/>
                  </a:lnTo>
                  <a:lnTo>
                    <a:pt x="1" y="124"/>
                  </a:lnTo>
                  <a:lnTo>
                    <a:pt x="4" y="134"/>
                  </a:lnTo>
                  <a:lnTo>
                    <a:pt x="9" y="143"/>
                  </a:lnTo>
                  <a:lnTo>
                    <a:pt x="16" y="153"/>
                  </a:lnTo>
                  <a:lnTo>
                    <a:pt x="26" y="162"/>
                  </a:lnTo>
                  <a:lnTo>
                    <a:pt x="36" y="171"/>
                  </a:lnTo>
                  <a:lnTo>
                    <a:pt x="49" y="179"/>
                  </a:lnTo>
                  <a:lnTo>
                    <a:pt x="63" y="187"/>
                  </a:lnTo>
                  <a:lnTo>
                    <a:pt x="79" y="195"/>
                  </a:lnTo>
                  <a:lnTo>
                    <a:pt x="97" y="201"/>
                  </a:lnTo>
                  <a:lnTo>
                    <a:pt x="115" y="207"/>
                  </a:lnTo>
                  <a:lnTo>
                    <a:pt x="135" y="213"/>
                  </a:lnTo>
                  <a:lnTo>
                    <a:pt x="155" y="217"/>
                  </a:lnTo>
                  <a:lnTo>
                    <a:pt x="177" y="221"/>
                  </a:lnTo>
                  <a:lnTo>
                    <a:pt x="200" y="224"/>
                  </a:lnTo>
                  <a:lnTo>
                    <a:pt x="223" y="226"/>
                  </a:lnTo>
                  <a:lnTo>
                    <a:pt x="246" y="227"/>
                  </a:lnTo>
                  <a:lnTo>
                    <a:pt x="269" y="228"/>
                  </a:lnTo>
                  <a:lnTo>
                    <a:pt x="293" y="227"/>
                  </a:lnTo>
                  <a:lnTo>
                    <a:pt x="316" y="226"/>
                  </a:lnTo>
                  <a:lnTo>
                    <a:pt x="339" y="224"/>
                  </a:lnTo>
                  <a:lnTo>
                    <a:pt x="362" y="221"/>
                  </a:lnTo>
                  <a:lnTo>
                    <a:pt x="383" y="217"/>
                  </a:lnTo>
                  <a:lnTo>
                    <a:pt x="404" y="213"/>
                  </a:lnTo>
                  <a:lnTo>
                    <a:pt x="424" y="207"/>
                  </a:lnTo>
                  <a:lnTo>
                    <a:pt x="443" y="201"/>
                  </a:lnTo>
                  <a:lnTo>
                    <a:pt x="460" y="195"/>
                  </a:lnTo>
                  <a:lnTo>
                    <a:pt x="476" y="187"/>
                  </a:lnTo>
                  <a:lnTo>
                    <a:pt x="490" y="179"/>
                  </a:lnTo>
                  <a:lnTo>
                    <a:pt x="503" y="171"/>
                  </a:lnTo>
                  <a:lnTo>
                    <a:pt x="514" y="162"/>
                  </a:lnTo>
                  <a:lnTo>
                    <a:pt x="522" y="153"/>
                  </a:lnTo>
                  <a:lnTo>
                    <a:pt x="530" y="143"/>
                  </a:lnTo>
                  <a:lnTo>
                    <a:pt x="535" y="134"/>
                  </a:lnTo>
                  <a:lnTo>
                    <a:pt x="538" y="124"/>
                  </a:lnTo>
                  <a:lnTo>
                    <a:pt x="539" y="11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90" name="Freeform 42"/>
            <p:cNvSpPr>
              <a:spLocks/>
            </p:cNvSpPr>
            <p:nvPr/>
          </p:nvSpPr>
          <p:spPr bwMode="auto">
            <a:xfrm>
              <a:off x="5220" y="2641"/>
              <a:ext cx="540" cy="229"/>
            </a:xfrm>
            <a:custGeom>
              <a:avLst/>
              <a:gdLst>
                <a:gd name="T0" fmla="*/ 1 w 540"/>
                <a:gd name="T1" fmla="*/ 124 h 229"/>
                <a:gd name="T2" fmla="*/ 9 w 540"/>
                <a:gd name="T3" fmla="*/ 143 h 229"/>
                <a:gd name="T4" fmla="*/ 25 w 540"/>
                <a:gd name="T5" fmla="*/ 162 h 229"/>
                <a:gd name="T6" fmla="*/ 49 w 540"/>
                <a:gd name="T7" fmla="*/ 179 h 229"/>
                <a:gd name="T8" fmla="*/ 79 w 540"/>
                <a:gd name="T9" fmla="*/ 195 h 229"/>
                <a:gd name="T10" fmla="*/ 115 w 540"/>
                <a:gd name="T11" fmla="*/ 207 h 229"/>
                <a:gd name="T12" fmla="*/ 155 w 540"/>
                <a:gd name="T13" fmla="*/ 217 h 229"/>
                <a:gd name="T14" fmla="*/ 200 w 540"/>
                <a:gd name="T15" fmla="*/ 224 h 229"/>
                <a:gd name="T16" fmla="*/ 246 w 540"/>
                <a:gd name="T17" fmla="*/ 227 h 229"/>
                <a:gd name="T18" fmla="*/ 293 w 540"/>
                <a:gd name="T19" fmla="*/ 227 h 229"/>
                <a:gd name="T20" fmla="*/ 339 w 540"/>
                <a:gd name="T21" fmla="*/ 224 h 229"/>
                <a:gd name="T22" fmla="*/ 383 w 540"/>
                <a:gd name="T23" fmla="*/ 217 h 229"/>
                <a:gd name="T24" fmla="*/ 424 w 540"/>
                <a:gd name="T25" fmla="*/ 207 h 229"/>
                <a:gd name="T26" fmla="*/ 460 w 540"/>
                <a:gd name="T27" fmla="*/ 195 h 229"/>
                <a:gd name="T28" fmla="*/ 490 w 540"/>
                <a:gd name="T29" fmla="*/ 179 h 229"/>
                <a:gd name="T30" fmla="*/ 513 w 540"/>
                <a:gd name="T31" fmla="*/ 162 h 229"/>
                <a:gd name="T32" fmla="*/ 530 w 540"/>
                <a:gd name="T33" fmla="*/ 143 h 229"/>
                <a:gd name="T34" fmla="*/ 538 w 540"/>
                <a:gd name="T35" fmla="*/ 124 h 229"/>
                <a:gd name="T36" fmla="*/ 538 w 540"/>
                <a:gd name="T37" fmla="*/ 104 h 229"/>
                <a:gd name="T38" fmla="*/ 530 w 540"/>
                <a:gd name="T39" fmla="*/ 84 h 229"/>
                <a:gd name="T40" fmla="*/ 513 w 540"/>
                <a:gd name="T41" fmla="*/ 66 h 229"/>
                <a:gd name="T42" fmla="*/ 490 w 540"/>
                <a:gd name="T43" fmla="*/ 48 h 229"/>
                <a:gd name="T44" fmla="*/ 460 w 540"/>
                <a:gd name="T45" fmla="*/ 34 h 229"/>
                <a:gd name="T46" fmla="*/ 424 w 540"/>
                <a:gd name="T47" fmla="*/ 21 h 229"/>
                <a:gd name="T48" fmla="*/ 383 w 540"/>
                <a:gd name="T49" fmla="*/ 11 h 229"/>
                <a:gd name="T50" fmla="*/ 339 w 540"/>
                <a:gd name="T51" fmla="*/ 4 h 229"/>
                <a:gd name="T52" fmla="*/ 293 w 540"/>
                <a:gd name="T53" fmla="*/ 0 h 229"/>
                <a:gd name="T54" fmla="*/ 246 w 540"/>
                <a:gd name="T55" fmla="*/ 0 h 229"/>
                <a:gd name="T56" fmla="*/ 199 w 540"/>
                <a:gd name="T57" fmla="*/ 4 h 229"/>
                <a:gd name="T58" fmla="*/ 155 w 540"/>
                <a:gd name="T59" fmla="*/ 11 h 229"/>
                <a:gd name="T60" fmla="*/ 115 w 540"/>
                <a:gd name="T61" fmla="*/ 21 h 229"/>
                <a:gd name="T62" fmla="*/ 79 w 540"/>
                <a:gd name="T63" fmla="*/ 34 h 229"/>
                <a:gd name="T64" fmla="*/ 49 w 540"/>
                <a:gd name="T65" fmla="*/ 49 h 229"/>
                <a:gd name="T66" fmla="*/ 25 w 540"/>
                <a:gd name="T67" fmla="*/ 66 h 229"/>
                <a:gd name="T68" fmla="*/ 9 w 540"/>
                <a:gd name="T69" fmla="*/ 85 h 229"/>
                <a:gd name="T70" fmla="*/ 1 w 540"/>
                <a:gd name="T71"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0" y="114"/>
                  </a:moveTo>
                  <a:lnTo>
                    <a:pt x="1" y="124"/>
                  </a:lnTo>
                  <a:lnTo>
                    <a:pt x="4" y="134"/>
                  </a:lnTo>
                  <a:lnTo>
                    <a:pt x="9" y="143"/>
                  </a:lnTo>
                  <a:lnTo>
                    <a:pt x="16" y="153"/>
                  </a:lnTo>
                  <a:lnTo>
                    <a:pt x="25" y="162"/>
                  </a:lnTo>
                  <a:lnTo>
                    <a:pt x="36" y="171"/>
                  </a:lnTo>
                  <a:lnTo>
                    <a:pt x="49" y="179"/>
                  </a:lnTo>
                  <a:lnTo>
                    <a:pt x="63" y="187"/>
                  </a:lnTo>
                  <a:lnTo>
                    <a:pt x="79" y="195"/>
                  </a:lnTo>
                  <a:lnTo>
                    <a:pt x="96" y="201"/>
                  </a:lnTo>
                  <a:lnTo>
                    <a:pt x="115" y="207"/>
                  </a:lnTo>
                  <a:lnTo>
                    <a:pt x="135" y="213"/>
                  </a:lnTo>
                  <a:lnTo>
                    <a:pt x="155" y="217"/>
                  </a:lnTo>
                  <a:lnTo>
                    <a:pt x="177" y="221"/>
                  </a:lnTo>
                  <a:lnTo>
                    <a:pt x="200" y="224"/>
                  </a:lnTo>
                  <a:lnTo>
                    <a:pt x="223" y="226"/>
                  </a:lnTo>
                  <a:lnTo>
                    <a:pt x="246" y="227"/>
                  </a:lnTo>
                  <a:lnTo>
                    <a:pt x="269" y="228"/>
                  </a:lnTo>
                  <a:lnTo>
                    <a:pt x="293" y="227"/>
                  </a:lnTo>
                  <a:lnTo>
                    <a:pt x="316" y="226"/>
                  </a:lnTo>
                  <a:lnTo>
                    <a:pt x="339" y="224"/>
                  </a:lnTo>
                  <a:lnTo>
                    <a:pt x="362" y="221"/>
                  </a:lnTo>
                  <a:lnTo>
                    <a:pt x="383" y="217"/>
                  </a:lnTo>
                  <a:lnTo>
                    <a:pt x="404" y="213"/>
                  </a:lnTo>
                  <a:lnTo>
                    <a:pt x="424" y="207"/>
                  </a:lnTo>
                  <a:lnTo>
                    <a:pt x="443" y="201"/>
                  </a:lnTo>
                  <a:lnTo>
                    <a:pt x="460" y="195"/>
                  </a:lnTo>
                  <a:lnTo>
                    <a:pt x="476" y="187"/>
                  </a:lnTo>
                  <a:lnTo>
                    <a:pt x="490" y="179"/>
                  </a:lnTo>
                  <a:lnTo>
                    <a:pt x="503" y="171"/>
                  </a:lnTo>
                  <a:lnTo>
                    <a:pt x="513" y="162"/>
                  </a:lnTo>
                  <a:lnTo>
                    <a:pt x="522" y="153"/>
                  </a:lnTo>
                  <a:lnTo>
                    <a:pt x="530" y="143"/>
                  </a:lnTo>
                  <a:lnTo>
                    <a:pt x="534" y="134"/>
                  </a:lnTo>
                  <a:lnTo>
                    <a:pt x="538" y="124"/>
                  </a:lnTo>
                  <a:lnTo>
                    <a:pt x="539" y="114"/>
                  </a:lnTo>
                  <a:lnTo>
                    <a:pt x="538" y="104"/>
                  </a:lnTo>
                  <a:lnTo>
                    <a:pt x="534" y="94"/>
                  </a:lnTo>
                  <a:lnTo>
                    <a:pt x="530" y="84"/>
                  </a:lnTo>
                  <a:lnTo>
                    <a:pt x="522" y="75"/>
                  </a:lnTo>
                  <a:lnTo>
                    <a:pt x="513" y="66"/>
                  </a:lnTo>
                  <a:lnTo>
                    <a:pt x="503" y="57"/>
                  </a:lnTo>
                  <a:lnTo>
                    <a:pt x="490" y="48"/>
                  </a:lnTo>
                  <a:lnTo>
                    <a:pt x="476" y="41"/>
                  </a:lnTo>
                  <a:lnTo>
                    <a:pt x="460" y="34"/>
                  </a:lnTo>
                  <a:lnTo>
                    <a:pt x="442" y="27"/>
                  </a:lnTo>
                  <a:lnTo>
                    <a:pt x="424" y="21"/>
                  </a:lnTo>
                  <a:lnTo>
                    <a:pt x="404" y="15"/>
                  </a:lnTo>
                  <a:lnTo>
                    <a:pt x="383" y="11"/>
                  </a:lnTo>
                  <a:lnTo>
                    <a:pt x="362" y="7"/>
                  </a:lnTo>
                  <a:lnTo>
                    <a:pt x="339" y="4"/>
                  </a:lnTo>
                  <a:lnTo>
                    <a:pt x="316" y="2"/>
                  </a:lnTo>
                  <a:lnTo>
                    <a:pt x="293" y="0"/>
                  </a:lnTo>
                  <a:lnTo>
                    <a:pt x="269" y="0"/>
                  </a:lnTo>
                  <a:lnTo>
                    <a:pt x="246" y="0"/>
                  </a:lnTo>
                  <a:lnTo>
                    <a:pt x="223" y="2"/>
                  </a:lnTo>
                  <a:lnTo>
                    <a:pt x="199" y="4"/>
                  </a:lnTo>
                  <a:lnTo>
                    <a:pt x="177" y="7"/>
                  </a:lnTo>
                  <a:lnTo>
                    <a:pt x="155" y="11"/>
                  </a:lnTo>
                  <a:lnTo>
                    <a:pt x="135" y="16"/>
                  </a:lnTo>
                  <a:lnTo>
                    <a:pt x="115" y="21"/>
                  </a:lnTo>
                  <a:lnTo>
                    <a:pt x="96" y="27"/>
                  </a:lnTo>
                  <a:lnTo>
                    <a:pt x="79" y="34"/>
                  </a:lnTo>
                  <a:lnTo>
                    <a:pt x="63" y="41"/>
                  </a:lnTo>
                  <a:lnTo>
                    <a:pt x="49" y="49"/>
                  </a:lnTo>
                  <a:lnTo>
                    <a:pt x="36" y="57"/>
                  </a:lnTo>
                  <a:lnTo>
                    <a:pt x="25" y="66"/>
                  </a:lnTo>
                  <a:lnTo>
                    <a:pt x="16" y="75"/>
                  </a:lnTo>
                  <a:lnTo>
                    <a:pt x="9" y="85"/>
                  </a:lnTo>
                  <a:lnTo>
                    <a:pt x="4" y="94"/>
                  </a:lnTo>
                  <a:lnTo>
                    <a:pt x="1" y="104"/>
                  </a:lnTo>
                  <a:lnTo>
                    <a:pt x="0" y="11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91" name="Freeform 43"/>
            <p:cNvSpPr>
              <a:spLocks/>
            </p:cNvSpPr>
            <p:nvPr/>
          </p:nvSpPr>
          <p:spPr bwMode="auto">
            <a:xfrm>
              <a:off x="2075" y="2635"/>
              <a:ext cx="540" cy="229"/>
            </a:xfrm>
            <a:custGeom>
              <a:avLst/>
              <a:gdLst>
                <a:gd name="T0" fmla="*/ 538 w 540"/>
                <a:gd name="T1" fmla="*/ 104 h 229"/>
                <a:gd name="T2" fmla="*/ 530 w 540"/>
                <a:gd name="T3" fmla="*/ 84 h 229"/>
                <a:gd name="T4" fmla="*/ 514 w 540"/>
                <a:gd name="T5" fmla="*/ 65 h 229"/>
                <a:gd name="T6" fmla="*/ 490 w 540"/>
                <a:gd name="T7" fmla="*/ 48 h 229"/>
                <a:gd name="T8" fmla="*/ 460 w 540"/>
                <a:gd name="T9" fmla="*/ 33 h 229"/>
                <a:gd name="T10" fmla="*/ 424 w 540"/>
                <a:gd name="T11" fmla="*/ 20 h 229"/>
                <a:gd name="T12" fmla="*/ 384 w 540"/>
                <a:gd name="T13" fmla="*/ 10 h 229"/>
                <a:gd name="T14" fmla="*/ 340 w 540"/>
                <a:gd name="T15" fmla="*/ 3 h 229"/>
                <a:gd name="T16" fmla="*/ 293 w 540"/>
                <a:gd name="T17" fmla="*/ 0 h 229"/>
                <a:gd name="T18" fmla="*/ 246 w 540"/>
                <a:gd name="T19" fmla="*/ 0 h 229"/>
                <a:gd name="T20" fmla="*/ 200 w 540"/>
                <a:gd name="T21" fmla="*/ 3 h 229"/>
                <a:gd name="T22" fmla="*/ 156 w 540"/>
                <a:gd name="T23" fmla="*/ 10 h 229"/>
                <a:gd name="T24" fmla="*/ 115 w 540"/>
                <a:gd name="T25" fmla="*/ 20 h 229"/>
                <a:gd name="T26" fmla="*/ 79 w 540"/>
                <a:gd name="T27" fmla="*/ 33 h 229"/>
                <a:gd name="T28" fmla="*/ 49 w 540"/>
                <a:gd name="T29" fmla="*/ 48 h 229"/>
                <a:gd name="T30" fmla="*/ 26 w 540"/>
                <a:gd name="T31" fmla="*/ 65 h 229"/>
                <a:gd name="T32" fmla="*/ 9 w 540"/>
                <a:gd name="T33" fmla="*/ 84 h 229"/>
                <a:gd name="T34" fmla="*/ 1 w 540"/>
                <a:gd name="T35" fmla="*/ 104 h 229"/>
                <a:gd name="T36" fmla="*/ 1 w 540"/>
                <a:gd name="T37" fmla="*/ 123 h 229"/>
                <a:gd name="T38" fmla="*/ 9 w 540"/>
                <a:gd name="T39" fmla="*/ 143 h 229"/>
                <a:gd name="T40" fmla="*/ 26 w 540"/>
                <a:gd name="T41" fmla="*/ 162 h 229"/>
                <a:gd name="T42" fmla="*/ 49 w 540"/>
                <a:gd name="T43" fmla="*/ 179 h 229"/>
                <a:gd name="T44" fmla="*/ 79 w 540"/>
                <a:gd name="T45" fmla="*/ 194 h 229"/>
                <a:gd name="T46" fmla="*/ 115 w 540"/>
                <a:gd name="T47" fmla="*/ 207 h 229"/>
                <a:gd name="T48" fmla="*/ 156 w 540"/>
                <a:gd name="T49" fmla="*/ 216 h 229"/>
                <a:gd name="T50" fmla="*/ 200 w 540"/>
                <a:gd name="T51" fmla="*/ 223 h 229"/>
                <a:gd name="T52" fmla="*/ 246 w 540"/>
                <a:gd name="T53" fmla="*/ 227 h 229"/>
                <a:gd name="T54" fmla="*/ 293 w 540"/>
                <a:gd name="T55" fmla="*/ 227 h 229"/>
                <a:gd name="T56" fmla="*/ 340 w 540"/>
                <a:gd name="T57" fmla="*/ 223 h 229"/>
                <a:gd name="T58" fmla="*/ 384 w 540"/>
                <a:gd name="T59" fmla="*/ 216 h 229"/>
                <a:gd name="T60" fmla="*/ 424 w 540"/>
                <a:gd name="T61" fmla="*/ 207 h 229"/>
                <a:gd name="T62" fmla="*/ 460 w 540"/>
                <a:gd name="T63" fmla="*/ 194 h 229"/>
                <a:gd name="T64" fmla="*/ 490 w 540"/>
                <a:gd name="T65" fmla="*/ 179 h 229"/>
                <a:gd name="T66" fmla="*/ 514 w 540"/>
                <a:gd name="T67" fmla="*/ 162 h 229"/>
                <a:gd name="T68" fmla="*/ 530 w 540"/>
                <a:gd name="T69" fmla="*/ 143 h 229"/>
                <a:gd name="T70" fmla="*/ 538 w 540"/>
                <a:gd name="T71" fmla="*/ 12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539" y="114"/>
                  </a:moveTo>
                  <a:lnTo>
                    <a:pt x="538" y="104"/>
                  </a:lnTo>
                  <a:lnTo>
                    <a:pt x="535" y="94"/>
                  </a:lnTo>
                  <a:lnTo>
                    <a:pt x="530" y="84"/>
                  </a:lnTo>
                  <a:lnTo>
                    <a:pt x="523" y="75"/>
                  </a:lnTo>
                  <a:lnTo>
                    <a:pt x="514" y="65"/>
                  </a:lnTo>
                  <a:lnTo>
                    <a:pt x="503" y="57"/>
                  </a:lnTo>
                  <a:lnTo>
                    <a:pt x="490" y="48"/>
                  </a:lnTo>
                  <a:lnTo>
                    <a:pt x="476" y="40"/>
                  </a:lnTo>
                  <a:lnTo>
                    <a:pt x="460" y="33"/>
                  </a:lnTo>
                  <a:lnTo>
                    <a:pt x="443" y="26"/>
                  </a:lnTo>
                  <a:lnTo>
                    <a:pt x="424" y="20"/>
                  </a:lnTo>
                  <a:lnTo>
                    <a:pt x="404" y="15"/>
                  </a:lnTo>
                  <a:lnTo>
                    <a:pt x="384" y="10"/>
                  </a:lnTo>
                  <a:lnTo>
                    <a:pt x="362" y="6"/>
                  </a:lnTo>
                  <a:lnTo>
                    <a:pt x="340" y="3"/>
                  </a:lnTo>
                  <a:lnTo>
                    <a:pt x="316" y="1"/>
                  </a:lnTo>
                  <a:lnTo>
                    <a:pt x="293" y="0"/>
                  </a:lnTo>
                  <a:lnTo>
                    <a:pt x="270" y="0"/>
                  </a:lnTo>
                  <a:lnTo>
                    <a:pt x="246" y="0"/>
                  </a:lnTo>
                  <a:lnTo>
                    <a:pt x="223" y="1"/>
                  </a:lnTo>
                  <a:lnTo>
                    <a:pt x="200" y="3"/>
                  </a:lnTo>
                  <a:lnTo>
                    <a:pt x="177" y="6"/>
                  </a:lnTo>
                  <a:lnTo>
                    <a:pt x="156" y="10"/>
                  </a:lnTo>
                  <a:lnTo>
                    <a:pt x="135" y="15"/>
                  </a:lnTo>
                  <a:lnTo>
                    <a:pt x="115" y="20"/>
                  </a:lnTo>
                  <a:lnTo>
                    <a:pt x="97" y="26"/>
                  </a:lnTo>
                  <a:lnTo>
                    <a:pt x="79" y="33"/>
                  </a:lnTo>
                  <a:lnTo>
                    <a:pt x="63" y="40"/>
                  </a:lnTo>
                  <a:lnTo>
                    <a:pt x="49" y="48"/>
                  </a:lnTo>
                  <a:lnTo>
                    <a:pt x="36" y="57"/>
                  </a:lnTo>
                  <a:lnTo>
                    <a:pt x="26" y="65"/>
                  </a:lnTo>
                  <a:lnTo>
                    <a:pt x="17" y="75"/>
                  </a:lnTo>
                  <a:lnTo>
                    <a:pt x="9" y="84"/>
                  </a:lnTo>
                  <a:lnTo>
                    <a:pt x="5" y="94"/>
                  </a:lnTo>
                  <a:lnTo>
                    <a:pt x="1" y="104"/>
                  </a:lnTo>
                  <a:lnTo>
                    <a:pt x="0" y="114"/>
                  </a:lnTo>
                  <a:lnTo>
                    <a:pt x="1" y="123"/>
                  </a:lnTo>
                  <a:lnTo>
                    <a:pt x="5" y="133"/>
                  </a:lnTo>
                  <a:lnTo>
                    <a:pt x="9" y="143"/>
                  </a:lnTo>
                  <a:lnTo>
                    <a:pt x="17" y="153"/>
                  </a:lnTo>
                  <a:lnTo>
                    <a:pt x="26" y="162"/>
                  </a:lnTo>
                  <a:lnTo>
                    <a:pt x="36" y="171"/>
                  </a:lnTo>
                  <a:lnTo>
                    <a:pt x="49" y="179"/>
                  </a:lnTo>
                  <a:lnTo>
                    <a:pt x="63" y="186"/>
                  </a:lnTo>
                  <a:lnTo>
                    <a:pt x="79" y="194"/>
                  </a:lnTo>
                  <a:lnTo>
                    <a:pt x="97" y="201"/>
                  </a:lnTo>
                  <a:lnTo>
                    <a:pt x="115" y="207"/>
                  </a:lnTo>
                  <a:lnTo>
                    <a:pt x="135" y="212"/>
                  </a:lnTo>
                  <a:lnTo>
                    <a:pt x="156" y="216"/>
                  </a:lnTo>
                  <a:lnTo>
                    <a:pt x="177" y="221"/>
                  </a:lnTo>
                  <a:lnTo>
                    <a:pt x="200" y="223"/>
                  </a:lnTo>
                  <a:lnTo>
                    <a:pt x="223" y="225"/>
                  </a:lnTo>
                  <a:lnTo>
                    <a:pt x="246" y="227"/>
                  </a:lnTo>
                  <a:lnTo>
                    <a:pt x="270" y="228"/>
                  </a:lnTo>
                  <a:lnTo>
                    <a:pt x="293" y="227"/>
                  </a:lnTo>
                  <a:lnTo>
                    <a:pt x="316" y="225"/>
                  </a:lnTo>
                  <a:lnTo>
                    <a:pt x="340" y="223"/>
                  </a:lnTo>
                  <a:lnTo>
                    <a:pt x="362" y="221"/>
                  </a:lnTo>
                  <a:lnTo>
                    <a:pt x="384" y="216"/>
                  </a:lnTo>
                  <a:lnTo>
                    <a:pt x="404" y="212"/>
                  </a:lnTo>
                  <a:lnTo>
                    <a:pt x="424" y="207"/>
                  </a:lnTo>
                  <a:lnTo>
                    <a:pt x="443" y="201"/>
                  </a:lnTo>
                  <a:lnTo>
                    <a:pt x="460" y="194"/>
                  </a:lnTo>
                  <a:lnTo>
                    <a:pt x="476" y="186"/>
                  </a:lnTo>
                  <a:lnTo>
                    <a:pt x="490" y="179"/>
                  </a:lnTo>
                  <a:lnTo>
                    <a:pt x="503" y="171"/>
                  </a:lnTo>
                  <a:lnTo>
                    <a:pt x="514" y="162"/>
                  </a:lnTo>
                  <a:lnTo>
                    <a:pt x="523" y="153"/>
                  </a:lnTo>
                  <a:lnTo>
                    <a:pt x="530" y="143"/>
                  </a:lnTo>
                  <a:lnTo>
                    <a:pt x="535" y="133"/>
                  </a:lnTo>
                  <a:lnTo>
                    <a:pt x="538" y="123"/>
                  </a:lnTo>
                  <a:lnTo>
                    <a:pt x="539" y="11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92" name="Freeform 44"/>
            <p:cNvSpPr>
              <a:spLocks/>
            </p:cNvSpPr>
            <p:nvPr/>
          </p:nvSpPr>
          <p:spPr bwMode="auto">
            <a:xfrm>
              <a:off x="3065" y="2635"/>
              <a:ext cx="540" cy="229"/>
            </a:xfrm>
            <a:custGeom>
              <a:avLst/>
              <a:gdLst>
                <a:gd name="T0" fmla="*/ 1 w 540"/>
                <a:gd name="T1" fmla="*/ 124 h 229"/>
                <a:gd name="T2" fmla="*/ 9 w 540"/>
                <a:gd name="T3" fmla="*/ 143 h 229"/>
                <a:gd name="T4" fmla="*/ 26 w 540"/>
                <a:gd name="T5" fmla="*/ 162 h 229"/>
                <a:gd name="T6" fmla="*/ 49 w 540"/>
                <a:gd name="T7" fmla="*/ 179 h 229"/>
                <a:gd name="T8" fmla="*/ 79 w 540"/>
                <a:gd name="T9" fmla="*/ 194 h 229"/>
                <a:gd name="T10" fmla="*/ 115 w 540"/>
                <a:gd name="T11" fmla="*/ 207 h 229"/>
                <a:gd name="T12" fmla="*/ 156 w 540"/>
                <a:gd name="T13" fmla="*/ 216 h 229"/>
                <a:gd name="T14" fmla="*/ 200 w 540"/>
                <a:gd name="T15" fmla="*/ 223 h 229"/>
                <a:gd name="T16" fmla="*/ 246 w 540"/>
                <a:gd name="T17" fmla="*/ 227 h 229"/>
                <a:gd name="T18" fmla="*/ 293 w 540"/>
                <a:gd name="T19" fmla="*/ 227 h 229"/>
                <a:gd name="T20" fmla="*/ 340 w 540"/>
                <a:gd name="T21" fmla="*/ 223 h 229"/>
                <a:gd name="T22" fmla="*/ 384 w 540"/>
                <a:gd name="T23" fmla="*/ 216 h 229"/>
                <a:gd name="T24" fmla="*/ 424 w 540"/>
                <a:gd name="T25" fmla="*/ 206 h 229"/>
                <a:gd name="T26" fmla="*/ 460 w 540"/>
                <a:gd name="T27" fmla="*/ 194 h 229"/>
                <a:gd name="T28" fmla="*/ 490 w 540"/>
                <a:gd name="T29" fmla="*/ 178 h 229"/>
                <a:gd name="T30" fmla="*/ 513 w 540"/>
                <a:gd name="T31" fmla="*/ 162 h 229"/>
                <a:gd name="T32" fmla="*/ 530 w 540"/>
                <a:gd name="T33" fmla="*/ 143 h 229"/>
                <a:gd name="T34" fmla="*/ 538 w 540"/>
                <a:gd name="T35" fmla="*/ 123 h 229"/>
                <a:gd name="T36" fmla="*/ 538 w 540"/>
                <a:gd name="T37" fmla="*/ 104 h 229"/>
                <a:gd name="T38" fmla="*/ 530 w 540"/>
                <a:gd name="T39" fmla="*/ 84 h 229"/>
                <a:gd name="T40" fmla="*/ 513 w 540"/>
                <a:gd name="T41" fmla="*/ 65 h 229"/>
                <a:gd name="T42" fmla="*/ 490 w 540"/>
                <a:gd name="T43" fmla="*/ 48 h 229"/>
                <a:gd name="T44" fmla="*/ 460 w 540"/>
                <a:gd name="T45" fmla="*/ 33 h 229"/>
                <a:gd name="T46" fmla="*/ 424 w 540"/>
                <a:gd name="T47" fmla="*/ 20 h 229"/>
                <a:gd name="T48" fmla="*/ 384 w 540"/>
                <a:gd name="T49" fmla="*/ 10 h 229"/>
                <a:gd name="T50" fmla="*/ 339 w 540"/>
                <a:gd name="T51" fmla="*/ 3 h 229"/>
                <a:gd name="T52" fmla="*/ 293 w 540"/>
                <a:gd name="T53" fmla="*/ 0 h 229"/>
                <a:gd name="T54" fmla="*/ 246 w 540"/>
                <a:gd name="T55" fmla="*/ 0 h 229"/>
                <a:gd name="T56" fmla="*/ 200 w 540"/>
                <a:gd name="T57" fmla="*/ 3 h 229"/>
                <a:gd name="T58" fmla="*/ 156 w 540"/>
                <a:gd name="T59" fmla="*/ 10 h 229"/>
                <a:gd name="T60" fmla="*/ 115 w 540"/>
                <a:gd name="T61" fmla="*/ 20 h 229"/>
                <a:gd name="T62" fmla="*/ 79 w 540"/>
                <a:gd name="T63" fmla="*/ 33 h 229"/>
                <a:gd name="T64" fmla="*/ 49 w 540"/>
                <a:gd name="T65" fmla="*/ 48 h 229"/>
                <a:gd name="T66" fmla="*/ 26 w 540"/>
                <a:gd name="T67" fmla="*/ 66 h 229"/>
                <a:gd name="T68" fmla="*/ 9 w 540"/>
                <a:gd name="T69" fmla="*/ 84 h 229"/>
                <a:gd name="T70" fmla="*/ 1 w 540"/>
                <a:gd name="T71"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0" y="114"/>
                  </a:moveTo>
                  <a:lnTo>
                    <a:pt x="1" y="124"/>
                  </a:lnTo>
                  <a:lnTo>
                    <a:pt x="4" y="133"/>
                  </a:lnTo>
                  <a:lnTo>
                    <a:pt x="9" y="143"/>
                  </a:lnTo>
                  <a:lnTo>
                    <a:pt x="17" y="153"/>
                  </a:lnTo>
                  <a:lnTo>
                    <a:pt x="26" y="162"/>
                  </a:lnTo>
                  <a:lnTo>
                    <a:pt x="36" y="171"/>
                  </a:lnTo>
                  <a:lnTo>
                    <a:pt x="49" y="179"/>
                  </a:lnTo>
                  <a:lnTo>
                    <a:pt x="63" y="187"/>
                  </a:lnTo>
                  <a:lnTo>
                    <a:pt x="79" y="194"/>
                  </a:lnTo>
                  <a:lnTo>
                    <a:pt x="97" y="201"/>
                  </a:lnTo>
                  <a:lnTo>
                    <a:pt x="115" y="207"/>
                  </a:lnTo>
                  <a:lnTo>
                    <a:pt x="135" y="212"/>
                  </a:lnTo>
                  <a:lnTo>
                    <a:pt x="156" y="216"/>
                  </a:lnTo>
                  <a:lnTo>
                    <a:pt x="177" y="221"/>
                  </a:lnTo>
                  <a:lnTo>
                    <a:pt x="200" y="223"/>
                  </a:lnTo>
                  <a:lnTo>
                    <a:pt x="223" y="225"/>
                  </a:lnTo>
                  <a:lnTo>
                    <a:pt x="246" y="227"/>
                  </a:lnTo>
                  <a:lnTo>
                    <a:pt x="270" y="228"/>
                  </a:lnTo>
                  <a:lnTo>
                    <a:pt x="293" y="227"/>
                  </a:lnTo>
                  <a:lnTo>
                    <a:pt x="316" y="225"/>
                  </a:lnTo>
                  <a:lnTo>
                    <a:pt x="340" y="223"/>
                  </a:lnTo>
                  <a:lnTo>
                    <a:pt x="362" y="220"/>
                  </a:lnTo>
                  <a:lnTo>
                    <a:pt x="384" y="216"/>
                  </a:lnTo>
                  <a:lnTo>
                    <a:pt x="404" y="212"/>
                  </a:lnTo>
                  <a:lnTo>
                    <a:pt x="424" y="206"/>
                  </a:lnTo>
                  <a:lnTo>
                    <a:pt x="443" y="201"/>
                  </a:lnTo>
                  <a:lnTo>
                    <a:pt x="460" y="194"/>
                  </a:lnTo>
                  <a:lnTo>
                    <a:pt x="476" y="186"/>
                  </a:lnTo>
                  <a:lnTo>
                    <a:pt x="490" y="178"/>
                  </a:lnTo>
                  <a:lnTo>
                    <a:pt x="503" y="170"/>
                  </a:lnTo>
                  <a:lnTo>
                    <a:pt x="513" y="162"/>
                  </a:lnTo>
                  <a:lnTo>
                    <a:pt x="522" y="152"/>
                  </a:lnTo>
                  <a:lnTo>
                    <a:pt x="530" y="143"/>
                  </a:lnTo>
                  <a:lnTo>
                    <a:pt x="535" y="133"/>
                  </a:lnTo>
                  <a:lnTo>
                    <a:pt x="538" y="123"/>
                  </a:lnTo>
                  <a:lnTo>
                    <a:pt x="539" y="113"/>
                  </a:lnTo>
                  <a:lnTo>
                    <a:pt x="538" y="104"/>
                  </a:lnTo>
                  <a:lnTo>
                    <a:pt x="535" y="94"/>
                  </a:lnTo>
                  <a:lnTo>
                    <a:pt x="530" y="84"/>
                  </a:lnTo>
                  <a:lnTo>
                    <a:pt x="522" y="75"/>
                  </a:lnTo>
                  <a:lnTo>
                    <a:pt x="513" y="65"/>
                  </a:lnTo>
                  <a:lnTo>
                    <a:pt x="503" y="57"/>
                  </a:lnTo>
                  <a:lnTo>
                    <a:pt x="490" y="48"/>
                  </a:lnTo>
                  <a:lnTo>
                    <a:pt x="476" y="40"/>
                  </a:lnTo>
                  <a:lnTo>
                    <a:pt x="460" y="33"/>
                  </a:lnTo>
                  <a:lnTo>
                    <a:pt x="442" y="26"/>
                  </a:lnTo>
                  <a:lnTo>
                    <a:pt x="424" y="20"/>
                  </a:lnTo>
                  <a:lnTo>
                    <a:pt x="404" y="15"/>
                  </a:lnTo>
                  <a:lnTo>
                    <a:pt x="384" y="10"/>
                  </a:lnTo>
                  <a:lnTo>
                    <a:pt x="362" y="6"/>
                  </a:lnTo>
                  <a:lnTo>
                    <a:pt x="339" y="3"/>
                  </a:lnTo>
                  <a:lnTo>
                    <a:pt x="316" y="1"/>
                  </a:lnTo>
                  <a:lnTo>
                    <a:pt x="293" y="0"/>
                  </a:lnTo>
                  <a:lnTo>
                    <a:pt x="270" y="0"/>
                  </a:lnTo>
                  <a:lnTo>
                    <a:pt x="246" y="0"/>
                  </a:lnTo>
                  <a:lnTo>
                    <a:pt x="223" y="1"/>
                  </a:lnTo>
                  <a:lnTo>
                    <a:pt x="200" y="3"/>
                  </a:lnTo>
                  <a:lnTo>
                    <a:pt x="177" y="6"/>
                  </a:lnTo>
                  <a:lnTo>
                    <a:pt x="156" y="10"/>
                  </a:lnTo>
                  <a:lnTo>
                    <a:pt x="135" y="15"/>
                  </a:lnTo>
                  <a:lnTo>
                    <a:pt x="115" y="20"/>
                  </a:lnTo>
                  <a:lnTo>
                    <a:pt x="96" y="26"/>
                  </a:lnTo>
                  <a:lnTo>
                    <a:pt x="79" y="33"/>
                  </a:lnTo>
                  <a:lnTo>
                    <a:pt x="63" y="40"/>
                  </a:lnTo>
                  <a:lnTo>
                    <a:pt x="49" y="48"/>
                  </a:lnTo>
                  <a:lnTo>
                    <a:pt x="36" y="57"/>
                  </a:lnTo>
                  <a:lnTo>
                    <a:pt x="26" y="66"/>
                  </a:lnTo>
                  <a:lnTo>
                    <a:pt x="17" y="75"/>
                  </a:lnTo>
                  <a:lnTo>
                    <a:pt x="9" y="84"/>
                  </a:lnTo>
                  <a:lnTo>
                    <a:pt x="4" y="94"/>
                  </a:lnTo>
                  <a:lnTo>
                    <a:pt x="1" y="104"/>
                  </a:lnTo>
                  <a:lnTo>
                    <a:pt x="0" y="11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93" name="Freeform 45"/>
            <p:cNvSpPr>
              <a:spLocks/>
            </p:cNvSpPr>
            <p:nvPr/>
          </p:nvSpPr>
          <p:spPr bwMode="auto">
            <a:xfrm>
              <a:off x="4561" y="3874"/>
              <a:ext cx="646" cy="229"/>
            </a:xfrm>
            <a:custGeom>
              <a:avLst/>
              <a:gdLst>
                <a:gd name="T0" fmla="*/ 1 w 646"/>
                <a:gd name="T1" fmla="*/ 124 h 229"/>
                <a:gd name="T2" fmla="*/ 11 w 646"/>
                <a:gd name="T3" fmla="*/ 143 h 229"/>
                <a:gd name="T4" fmla="*/ 29 w 646"/>
                <a:gd name="T5" fmla="*/ 162 h 229"/>
                <a:gd name="T6" fmla="*/ 58 w 646"/>
                <a:gd name="T7" fmla="*/ 179 h 229"/>
                <a:gd name="T8" fmla="*/ 94 w 646"/>
                <a:gd name="T9" fmla="*/ 194 h 229"/>
                <a:gd name="T10" fmla="*/ 137 w 646"/>
                <a:gd name="T11" fmla="*/ 207 h 229"/>
                <a:gd name="T12" fmla="*/ 186 w 646"/>
                <a:gd name="T13" fmla="*/ 217 h 229"/>
                <a:gd name="T14" fmla="*/ 239 w 646"/>
                <a:gd name="T15" fmla="*/ 223 h 229"/>
                <a:gd name="T16" fmla="*/ 294 w 646"/>
                <a:gd name="T17" fmla="*/ 227 h 229"/>
                <a:gd name="T18" fmla="*/ 350 w 646"/>
                <a:gd name="T19" fmla="*/ 227 h 229"/>
                <a:gd name="T20" fmla="*/ 405 w 646"/>
                <a:gd name="T21" fmla="*/ 223 h 229"/>
                <a:gd name="T22" fmla="*/ 458 w 646"/>
                <a:gd name="T23" fmla="*/ 217 h 229"/>
                <a:gd name="T24" fmla="*/ 507 w 646"/>
                <a:gd name="T25" fmla="*/ 207 h 229"/>
                <a:gd name="T26" fmla="*/ 550 w 646"/>
                <a:gd name="T27" fmla="*/ 194 h 229"/>
                <a:gd name="T28" fmla="*/ 586 w 646"/>
                <a:gd name="T29" fmla="*/ 179 h 229"/>
                <a:gd name="T30" fmla="*/ 615 w 646"/>
                <a:gd name="T31" fmla="*/ 162 h 229"/>
                <a:gd name="T32" fmla="*/ 634 w 646"/>
                <a:gd name="T33" fmla="*/ 143 h 229"/>
                <a:gd name="T34" fmla="*/ 643 w 646"/>
                <a:gd name="T35" fmla="*/ 123 h 229"/>
                <a:gd name="T36" fmla="*/ 643 w 646"/>
                <a:gd name="T37" fmla="*/ 104 h 229"/>
                <a:gd name="T38" fmla="*/ 634 w 646"/>
                <a:gd name="T39" fmla="*/ 84 h 229"/>
                <a:gd name="T40" fmla="*/ 615 w 646"/>
                <a:gd name="T41" fmla="*/ 65 h 229"/>
                <a:gd name="T42" fmla="*/ 586 w 646"/>
                <a:gd name="T43" fmla="*/ 48 h 229"/>
                <a:gd name="T44" fmla="*/ 550 w 646"/>
                <a:gd name="T45" fmla="*/ 33 h 229"/>
                <a:gd name="T46" fmla="*/ 507 w 646"/>
                <a:gd name="T47" fmla="*/ 20 h 229"/>
                <a:gd name="T48" fmla="*/ 458 w 646"/>
                <a:gd name="T49" fmla="*/ 10 h 229"/>
                <a:gd name="T50" fmla="*/ 405 w 646"/>
                <a:gd name="T51" fmla="*/ 3 h 229"/>
                <a:gd name="T52" fmla="*/ 350 w 646"/>
                <a:gd name="T53" fmla="*/ 0 h 229"/>
                <a:gd name="T54" fmla="*/ 294 w 646"/>
                <a:gd name="T55" fmla="*/ 0 h 229"/>
                <a:gd name="T56" fmla="*/ 239 w 646"/>
                <a:gd name="T57" fmla="*/ 3 h 229"/>
                <a:gd name="T58" fmla="*/ 185 w 646"/>
                <a:gd name="T59" fmla="*/ 10 h 229"/>
                <a:gd name="T60" fmla="*/ 137 w 646"/>
                <a:gd name="T61" fmla="*/ 20 h 229"/>
                <a:gd name="T62" fmla="*/ 94 w 646"/>
                <a:gd name="T63" fmla="*/ 33 h 229"/>
                <a:gd name="T64" fmla="*/ 58 w 646"/>
                <a:gd name="T65" fmla="*/ 48 h 229"/>
                <a:gd name="T66" fmla="*/ 29 w 646"/>
                <a:gd name="T67" fmla="*/ 66 h 229"/>
                <a:gd name="T68" fmla="*/ 11 w 646"/>
                <a:gd name="T69" fmla="*/ 84 h 229"/>
                <a:gd name="T70" fmla="*/ 1 w 646"/>
                <a:gd name="T71"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6" h="229">
                  <a:moveTo>
                    <a:pt x="0" y="114"/>
                  </a:moveTo>
                  <a:lnTo>
                    <a:pt x="1" y="124"/>
                  </a:lnTo>
                  <a:lnTo>
                    <a:pt x="4" y="134"/>
                  </a:lnTo>
                  <a:lnTo>
                    <a:pt x="11" y="143"/>
                  </a:lnTo>
                  <a:lnTo>
                    <a:pt x="19" y="153"/>
                  </a:lnTo>
                  <a:lnTo>
                    <a:pt x="29" y="162"/>
                  </a:lnTo>
                  <a:lnTo>
                    <a:pt x="43" y="171"/>
                  </a:lnTo>
                  <a:lnTo>
                    <a:pt x="58" y="179"/>
                  </a:lnTo>
                  <a:lnTo>
                    <a:pt x="75" y="187"/>
                  </a:lnTo>
                  <a:lnTo>
                    <a:pt x="94" y="194"/>
                  </a:lnTo>
                  <a:lnTo>
                    <a:pt x="116" y="201"/>
                  </a:lnTo>
                  <a:lnTo>
                    <a:pt x="137" y="207"/>
                  </a:lnTo>
                  <a:lnTo>
                    <a:pt x="161" y="212"/>
                  </a:lnTo>
                  <a:lnTo>
                    <a:pt x="186" y="217"/>
                  </a:lnTo>
                  <a:lnTo>
                    <a:pt x="213" y="221"/>
                  </a:lnTo>
                  <a:lnTo>
                    <a:pt x="239" y="223"/>
                  </a:lnTo>
                  <a:lnTo>
                    <a:pt x="266" y="226"/>
                  </a:lnTo>
                  <a:lnTo>
                    <a:pt x="294" y="227"/>
                  </a:lnTo>
                  <a:lnTo>
                    <a:pt x="321" y="228"/>
                  </a:lnTo>
                  <a:lnTo>
                    <a:pt x="350" y="227"/>
                  </a:lnTo>
                  <a:lnTo>
                    <a:pt x="379" y="226"/>
                  </a:lnTo>
                  <a:lnTo>
                    <a:pt x="405" y="223"/>
                  </a:lnTo>
                  <a:lnTo>
                    <a:pt x="433" y="221"/>
                  </a:lnTo>
                  <a:lnTo>
                    <a:pt x="458" y="217"/>
                  </a:lnTo>
                  <a:lnTo>
                    <a:pt x="483" y="212"/>
                  </a:lnTo>
                  <a:lnTo>
                    <a:pt x="507" y="207"/>
                  </a:lnTo>
                  <a:lnTo>
                    <a:pt x="530" y="201"/>
                  </a:lnTo>
                  <a:lnTo>
                    <a:pt x="550" y="194"/>
                  </a:lnTo>
                  <a:lnTo>
                    <a:pt x="569" y="186"/>
                  </a:lnTo>
                  <a:lnTo>
                    <a:pt x="586" y="179"/>
                  </a:lnTo>
                  <a:lnTo>
                    <a:pt x="601" y="171"/>
                  </a:lnTo>
                  <a:lnTo>
                    <a:pt x="615" y="162"/>
                  </a:lnTo>
                  <a:lnTo>
                    <a:pt x="625" y="152"/>
                  </a:lnTo>
                  <a:lnTo>
                    <a:pt x="634" y="143"/>
                  </a:lnTo>
                  <a:lnTo>
                    <a:pt x="640" y="133"/>
                  </a:lnTo>
                  <a:lnTo>
                    <a:pt x="643" y="123"/>
                  </a:lnTo>
                  <a:lnTo>
                    <a:pt x="645" y="114"/>
                  </a:lnTo>
                  <a:lnTo>
                    <a:pt x="643" y="104"/>
                  </a:lnTo>
                  <a:lnTo>
                    <a:pt x="640" y="94"/>
                  </a:lnTo>
                  <a:lnTo>
                    <a:pt x="634" y="84"/>
                  </a:lnTo>
                  <a:lnTo>
                    <a:pt x="625" y="75"/>
                  </a:lnTo>
                  <a:lnTo>
                    <a:pt x="615" y="65"/>
                  </a:lnTo>
                  <a:lnTo>
                    <a:pt x="601" y="57"/>
                  </a:lnTo>
                  <a:lnTo>
                    <a:pt x="586" y="48"/>
                  </a:lnTo>
                  <a:lnTo>
                    <a:pt x="569" y="40"/>
                  </a:lnTo>
                  <a:lnTo>
                    <a:pt x="550" y="33"/>
                  </a:lnTo>
                  <a:lnTo>
                    <a:pt x="530" y="26"/>
                  </a:lnTo>
                  <a:lnTo>
                    <a:pt x="507" y="20"/>
                  </a:lnTo>
                  <a:lnTo>
                    <a:pt x="483" y="15"/>
                  </a:lnTo>
                  <a:lnTo>
                    <a:pt x="458" y="10"/>
                  </a:lnTo>
                  <a:lnTo>
                    <a:pt x="433" y="7"/>
                  </a:lnTo>
                  <a:lnTo>
                    <a:pt x="405" y="3"/>
                  </a:lnTo>
                  <a:lnTo>
                    <a:pt x="378" y="1"/>
                  </a:lnTo>
                  <a:lnTo>
                    <a:pt x="350" y="0"/>
                  </a:lnTo>
                  <a:lnTo>
                    <a:pt x="321" y="0"/>
                  </a:lnTo>
                  <a:lnTo>
                    <a:pt x="294" y="0"/>
                  </a:lnTo>
                  <a:lnTo>
                    <a:pt x="266" y="1"/>
                  </a:lnTo>
                  <a:lnTo>
                    <a:pt x="239" y="3"/>
                  </a:lnTo>
                  <a:lnTo>
                    <a:pt x="211" y="7"/>
                  </a:lnTo>
                  <a:lnTo>
                    <a:pt x="185" y="10"/>
                  </a:lnTo>
                  <a:lnTo>
                    <a:pt x="161" y="15"/>
                  </a:lnTo>
                  <a:lnTo>
                    <a:pt x="137" y="20"/>
                  </a:lnTo>
                  <a:lnTo>
                    <a:pt x="116" y="27"/>
                  </a:lnTo>
                  <a:lnTo>
                    <a:pt x="94" y="33"/>
                  </a:lnTo>
                  <a:lnTo>
                    <a:pt x="75" y="40"/>
                  </a:lnTo>
                  <a:lnTo>
                    <a:pt x="58" y="48"/>
                  </a:lnTo>
                  <a:lnTo>
                    <a:pt x="43" y="57"/>
                  </a:lnTo>
                  <a:lnTo>
                    <a:pt x="29" y="66"/>
                  </a:lnTo>
                  <a:lnTo>
                    <a:pt x="19" y="75"/>
                  </a:lnTo>
                  <a:lnTo>
                    <a:pt x="11" y="84"/>
                  </a:lnTo>
                  <a:lnTo>
                    <a:pt x="4" y="94"/>
                  </a:lnTo>
                  <a:lnTo>
                    <a:pt x="1" y="104"/>
                  </a:lnTo>
                  <a:lnTo>
                    <a:pt x="0" y="11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94" name="Freeform 46"/>
            <p:cNvSpPr>
              <a:spLocks/>
            </p:cNvSpPr>
            <p:nvPr/>
          </p:nvSpPr>
          <p:spPr bwMode="auto">
            <a:xfrm>
              <a:off x="4561" y="3606"/>
              <a:ext cx="540" cy="229"/>
            </a:xfrm>
            <a:custGeom>
              <a:avLst/>
              <a:gdLst>
                <a:gd name="T0" fmla="*/ 1 w 540"/>
                <a:gd name="T1" fmla="*/ 124 h 229"/>
                <a:gd name="T2" fmla="*/ 10 w 540"/>
                <a:gd name="T3" fmla="*/ 143 h 229"/>
                <a:gd name="T4" fmla="*/ 25 w 540"/>
                <a:gd name="T5" fmla="*/ 162 h 229"/>
                <a:gd name="T6" fmla="*/ 49 w 540"/>
                <a:gd name="T7" fmla="*/ 179 h 229"/>
                <a:gd name="T8" fmla="*/ 79 w 540"/>
                <a:gd name="T9" fmla="*/ 194 h 229"/>
                <a:gd name="T10" fmla="*/ 115 w 540"/>
                <a:gd name="T11" fmla="*/ 207 h 229"/>
                <a:gd name="T12" fmla="*/ 156 w 540"/>
                <a:gd name="T13" fmla="*/ 217 h 229"/>
                <a:gd name="T14" fmla="*/ 200 w 540"/>
                <a:gd name="T15" fmla="*/ 223 h 229"/>
                <a:gd name="T16" fmla="*/ 246 w 540"/>
                <a:gd name="T17" fmla="*/ 227 h 229"/>
                <a:gd name="T18" fmla="*/ 293 w 540"/>
                <a:gd name="T19" fmla="*/ 227 h 229"/>
                <a:gd name="T20" fmla="*/ 339 w 540"/>
                <a:gd name="T21" fmla="*/ 223 h 229"/>
                <a:gd name="T22" fmla="*/ 383 w 540"/>
                <a:gd name="T23" fmla="*/ 217 h 229"/>
                <a:gd name="T24" fmla="*/ 424 w 540"/>
                <a:gd name="T25" fmla="*/ 207 h 229"/>
                <a:gd name="T26" fmla="*/ 460 w 540"/>
                <a:gd name="T27" fmla="*/ 194 h 229"/>
                <a:gd name="T28" fmla="*/ 490 w 540"/>
                <a:gd name="T29" fmla="*/ 179 h 229"/>
                <a:gd name="T30" fmla="*/ 514 w 540"/>
                <a:gd name="T31" fmla="*/ 162 h 229"/>
                <a:gd name="T32" fmla="*/ 530 w 540"/>
                <a:gd name="T33" fmla="*/ 143 h 229"/>
                <a:gd name="T34" fmla="*/ 538 w 540"/>
                <a:gd name="T35" fmla="*/ 123 h 229"/>
                <a:gd name="T36" fmla="*/ 538 w 540"/>
                <a:gd name="T37" fmla="*/ 104 h 229"/>
                <a:gd name="T38" fmla="*/ 530 w 540"/>
                <a:gd name="T39" fmla="*/ 84 h 229"/>
                <a:gd name="T40" fmla="*/ 514 w 540"/>
                <a:gd name="T41" fmla="*/ 65 h 229"/>
                <a:gd name="T42" fmla="*/ 490 w 540"/>
                <a:gd name="T43" fmla="*/ 48 h 229"/>
                <a:gd name="T44" fmla="*/ 460 w 540"/>
                <a:gd name="T45" fmla="*/ 33 h 229"/>
                <a:gd name="T46" fmla="*/ 424 w 540"/>
                <a:gd name="T47" fmla="*/ 20 h 229"/>
                <a:gd name="T48" fmla="*/ 383 w 540"/>
                <a:gd name="T49" fmla="*/ 10 h 229"/>
                <a:gd name="T50" fmla="*/ 339 w 540"/>
                <a:gd name="T51" fmla="*/ 3 h 229"/>
                <a:gd name="T52" fmla="*/ 293 w 540"/>
                <a:gd name="T53" fmla="*/ 0 h 229"/>
                <a:gd name="T54" fmla="*/ 246 w 540"/>
                <a:gd name="T55" fmla="*/ 0 h 229"/>
                <a:gd name="T56" fmla="*/ 200 w 540"/>
                <a:gd name="T57" fmla="*/ 3 h 229"/>
                <a:gd name="T58" fmla="*/ 155 w 540"/>
                <a:gd name="T59" fmla="*/ 10 h 229"/>
                <a:gd name="T60" fmla="*/ 115 w 540"/>
                <a:gd name="T61" fmla="*/ 20 h 229"/>
                <a:gd name="T62" fmla="*/ 79 w 540"/>
                <a:gd name="T63" fmla="*/ 33 h 229"/>
                <a:gd name="T64" fmla="*/ 49 w 540"/>
                <a:gd name="T65" fmla="*/ 48 h 229"/>
                <a:gd name="T66" fmla="*/ 25 w 540"/>
                <a:gd name="T67" fmla="*/ 66 h 229"/>
                <a:gd name="T68" fmla="*/ 10 w 540"/>
                <a:gd name="T69" fmla="*/ 84 h 229"/>
                <a:gd name="T70" fmla="*/ 1 w 540"/>
                <a:gd name="T71"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0" y="114"/>
                  </a:moveTo>
                  <a:lnTo>
                    <a:pt x="1" y="124"/>
                  </a:lnTo>
                  <a:lnTo>
                    <a:pt x="4" y="134"/>
                  </a:lnTo>
                  <a:lnTo>
                    <a:pt x="10" y="143"/>
                  </a:lnTo>
                  <a:lnTo>
                    <a:pt x="16" y="153"/>
                  </a:lnTo>
                  <a:lnTo>
                    <a:pt x="25" y="162"/>
                  </a:lnTo>
                  <a:lnTo>
                    <a:pt x="36" y="171"/>
                  </a:lnTo>
                  <a:lnTo>
                    <a:pt x="49" y="179"/>
                  </a:lnTo>
                  <a:lnTo>
                    <a:pt x="63" y="187"/>
                  </a:lnTo>
                  <a:lnTo>
                    <a:pt x="79" y="194"/>
                  </a:lnTo>
                  <a:lnTo>
                    <a:pt x="97" y="201"/>
                  </a:lnTo>
                  <a:lnTo>
                    <a:pt x="115" y="207"/>
                  </a:lnTo>
                  <a:lnTo>
                    <a:pt x="135" y="212"/>
                  </a:lnTo>
                  <a:lnTo>
                    <a:pt x="156" y="217"/>
                  </a:lnTo>
                  <a:lnTo>
                    <a:pt x="178" y="221"/>
                  </a:lnTo>
                  <a:lnTo>
                    <a:pt x="200" y="223"/>
                  </a:lnTo>
                  <a:lnTo>
                    <a:pt x="223" y="226"/>
                  </a:lnTo>
                  <a:lnTo>
                    <a:pt x="246" y="227"/>
                  </a:lnTo>
                  <a:lnTo>
                    <a:pt x="269" y="228"/>
                  </a:lnTo>
                  <a:lnTo>
                    <a:pt x="293" y="227"/>
                  </a:lnTo>
                  <a:lnTo>
                    <a:pt x="317" y="226"/>
                  </a:lnTo>
                  <a:lnTo>
                    <a:pt x="339" y="223"/>
                  </a:lnTo>
                  <a:lnTo>
                    <a:pt x="362" y="221"/>
                  </a:lnTo>
                  <a:lnTo>
                    <a:pt x="383" y="217"/>
                  </a:lnTo>
                  <a:lnTo>
                    <a:pt x="404" y="212"/>
                  </a:lnTo>
                  <a:lnTo>
                    <a:pt x="424" y="207"/>
                  </a:lnTo>
                  <a:lnTo>
                    <a:pt x="443" y="201"/>
                  </a:lnTo>
                  <a:lnTo>
                    <a:pt x="460" y="194"/>
                  </a:lnTo>
                  <a:lnTo>
                    <a:pt x="476" y="187"/>
                  </a:lnTo>
                  <a:lnTo>
                    <a:pt x="490" y="179"/>
                  </a:lnTo>
                  <a:lnTo>
                    <a:pt x="503" y="171"/>
                  </a:lnTo>
                  <a:lnTo>
                    <a:pt x="514" y="162"/>
                  </a:lnTo>
                  <a:lnTo>
                    <a:pt x="523" y="152"/>
                  </a:lnTo>
                  <a:lnTo>
                    <a:pt x="530" y="143"/>
                  </a:lnTo>
                  <a:lnTo>
                    <a:pt x="535" y="133"/>
                  </a:lnTo>
                  <a:lnTo>
                    <a:pt x="538" y="123"/>
                  </a:lnTo>
                  <a:lnTo>
                    <a:pt x="539" y="114"/>
                  </a:lnTo>
                  <a:lnTo>
                    <a:pt x="538" y="104"/>
                  </a:lnTo>
                  <a:lnTo>
                    <a:pt x="535" y="94"/>
                  </a:lnTo>
                  <a:lnTo>
                    <a:pt x="530" y="84"/>
                  </a:lnTo>
                  <a:lnTo>
                    <a:pt x="523" y="75"/>
                  </a:lnTo>
                  <a:lnTo>
                    <a:pt x="514" y="65"/>
                  </a:lnTo>
                  <a:lnTo>
                    <a:pt x="503" y="57"/>
                  </a:lnTo>
                  <a:lnTo>
                    <a:pt x="490" y="48"/>
                  </a:lnTo>
                  <a:lnTo>
                    <a:pt x="476" y="40"/>
                  </a:lnTo>
                  <a:lnTo>
                    <a:pt x="460" y="33"/>
                  </a:lnTo>
                  <a:lnTo>
                    <a:pt x="443" y="26"/>
                  </a:lnTo>
                  <a:lnTo>
                    <a:pt x="424" y="20"/>
                  </a:lnTo>
                  <a:lnTo>
                    <a:pt x="404" y="15"/>
                  </a:lnTo>
                  <a:lnTo>
                    <a:pt x="383" y="10"/>
                  </a:lnTo>
                  <a:lnTo>
                    <a:pt x="362" y="7"/>
                  </a:lnTo>
                  <a:lnTo>
                    <a:pt x="339" y="3"/>
                  </a:lnTo>
                  <a:lnTo>
                    <a:pt x="316" y="1"/>
                  </a:lnTo>
                  <a:lnTo>
                    <a:pt x="293" y="0"/>
                  </a:lnTo>
                  <a:lnTo>
                    <a:pt x="269" y="0"/>
                  </a:lnTo>
                  <a:lnTo>
                    <a:pt x="246" y="0"/>
                  </a:lnTo>
                  <a:lnTo>
                    <a:pt x="223" y="1"/>
                  </a:lnTo>
                  <a:lnTo>
                    <a:pt x="200" y="3"/>
                  </a:lnTo>
                  <a:lnTo>
                    <a:pt x="177" y="7"/>
                  </a:lnTo>
                  <a:lnTo>
                    <a:pt x="155" y="10"/>
                  </a:lnTo>
                  <a:lnTo>
                    <a:pt x="135" y="15"/>
                  </a:lnTo>
                  <a:lnTo>
                    <a:pt x="115" y="20"/>
                  </a:lnTo>
                  <a:lnTo>
                    <a:pt x="97" y="27"/>
                  </a:lnTo>
                  <a:lnTo>
                    <a:pt x="79" y="33"/>
                  </a:lnTo>
                  <a:lnTo>
                    <a:pt x="63" y="40"/>
                  </a:lnTo>
                  <a:lnTo>
                    <a:pt x="49" y="48"/>
                  </a:lnTo>
                  <a:lnTo>
                    <a:pt x="36" y="57"/>
                  </a:lnTo>
                  <a:lnTo>
                    <a:pt x="25" y="66"/>
                  </a:lnTo>
                  <a:lnTo>
                    <a:pt x="16" y="75"/>
                  </a:lnTo>
                  <a:lnTo>
                    <a:pt x="10" y="84"/>
                  </a:lnTo>
                  <a:lnTo>
                    <a:pt x="4" y="94"/>
                  </a:lnTo>
                  <a:lnTo>
                    <a:pt x="1" y="104"/>
                  </a:lnTo>
                  <a:lnTo>
                    <a:pt x="0" y="11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95" name="Freeform 47"/>
            <p:cNvSpPr>
              <a:spLocks/>
            </p:cNvSpPr>
            <p:nvPr/>
          </p:nvSpPr>
          <p:spPr bwMode="auto">
            <a:xfrm>
              <a:off x="2885" y="3754"/>
              <a:ext cx="637" cy="229"/>
            </a:xfrm>
            <a:custGeom>
              <a:avLst/>
              <a:gdLst>
                <a:gd name="T0" fmla="*/ 1 w 637"/>
                <a:gd name="T1" fmla="*/ 124 h 229"/>
                <a:gd name="T2" fmla="*/ 10 w 637"/>
                <a:gd name="T3" fmla="*/ 144 h 229"/>
                <a:gd name="T4" fmla="*/ 29 w 637"/>
                <a:gd name="T5" fmla="*/ 162 h 229"/>
                <a:gd name="T6" fmla="*/ 56 w 637"/>
                <a:gd name="T7" fmla="*/ 180 h 229"/>
                <a:gd name="T8" fmla="*/ 93 w 637"/>
                <a:gd name="T9" fmla="*/ 195 h 229"/>
                <a:gd name="T10" fmla="*/ 135 w 637"/>
                <a:gd name="T11" fmla="*/ 208 h 229"/>
                <a:gd name="T12" fmla="*/ 182 w 637"/>
                <a:gd name="T13" fmla="*/ 218 h 229"/>
                <a:gd name="T14" fmla="*/ 234 w 637"/>
                <a:gd name="T15" fmla="*/ 225 h 229"/>
                <a:gd name="T16" fmla="*/ 290 w 637"/>
                <a:gd name="T17" fmla="*/ 228 h 229"/>
                <a:gd name="T18" fmla="*/ 345 w 637"/>
                <a:gd name="T19" fmla="*/ 228 h 229"/>
                <a:gd name="T20" fmla="*/ 400 w 637"/>
                <a:gd name="T21" fmla="*/ 224 h 229"/>
                <a:gd name="T22" fmla="*/ 451 w 637"/>
                <a:gd name="T23" fmla="*/ 218 h 229"/>
                <a:gd name="T24" fmla="*/ 500 w 637"/>
                <a:gd name="T25" fmla="*/ 208 h 229"/>
                <a:gd name="T26" fmla="*/ 542 w 637"/>
                <a:gd name="T27" fmla="*/ 195 h 229"/>
                <a:gd name="T28" fmla="*/ 578 w 637"/>
                <a:gd name="T29" fmla="*/ 180 h 229"/>
                <a:gd name="T30" fmla="*/ 605 w 637"/>
                <a:gd name="T31" fmla="*/ 162 h 229"/>
                <a:gd name="T32" fmla="*/ 624 w 637"/>
                <a:gd name="T33" fmla="*/ 144 h 229"/>
                <a:gd name="T34" fmla="*/ 634 w 637"/>
                <a:gd name="T35" fmla="*/ 124 h 229"/>
                <a:gd name="T36" fmla="*/ 634 w 637"/>
                <a:gd name="T37" fmla="*/ 104 h 229"/>
                <a:gd name="T38" fmla="*/ 624 w 637"/>
                <a:gd name="T39" fmla="*/ 85 h 229"/>
                <a:gd name="T40" fmla="*/ 605 w 637"/>
                <a:gd name="T41" fmla="*/ 66 h 229"/>
                <a:gd name="T42" fmla="*/ 578 w 637"/>
                <a:gd name="T43" fmla="*/ 49 h 229"/>
                <a:gd name="T44" fmla="*/ 542 w 637"/>
                <a:gd name="T45" fmla="*/ 34 h 229"/>
                <a:gd name="T46" fmla="*/ 500 w 637"/>
                <a:gd name="T47" fmla="*/ 21 h 229"/>
                <a:gd name="T48" fmla="*/ 451 w 637"/>
                <a:gd name="T49" fmla="*/ 11 h 229"/>
                <a:gd name="T50" fmla="*/ 400 w 637"/>
                <a:gd name="T51" fmla="*/ 4 h 229"/>
                <a:gd name="T52" fmla="*/ 345 w 637"/>
                <a:gd name="T53" fmla="*/ 1 h 229"/>
                <a:gd name="T54" fmla="*/ 290 w 637"/>
                <a:gd name="T55" fmla="*/ 1 h 229"/>
                <a:gd name="T56" fmla="*/ 234 w 637"/>
                <a:gd name="T57" fmla="*/ 4 h 229"/>
                <a:gd name="T58" fmla="*/ 182 w 637"/>
                <a:gd name="T59" fmla="*/ 11 h 229"/>
                <a:gd name="T60" fmla="*/ 135 w 637"/>
                <a:gd name="T61" fmla="*/ 21 h 229"/>
                <a:gd name="T62" fmla="*/ 93 w 637"/>
                <a:gd name="T63" fmla="*/ 34 h 229"/>
                <a:gd name="T64" fmla="*/ 56 w 637"/>
                <a:gd name="T65" fmla="*/ 49 h 229"/>
                <a:gd name="T66" fmla="*/ 29 w 637"/>
                <a:gd name="T67" fmla="*/ 66 h 229"/>
                <a:gd name="T68" fmla="*/ 10 w 637"/>
                <a:gd name="T69" fmla="*/ 85 h 229"/>
                <a:gd name="T70" fmla="*/ 1 w 637"/>
                <a:gd name="T71"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7" h="229">
                  <a:moveTo>
                    <a:pt x="0" y="114"/>
                  </a:moveTo>
                  <a:lnTo>
                    <a:pt x="1" y="124"/>
                  </a:lnTo>
                  <a:lnTo>
                    <a:pt x="4" y="134"/>
                  </a:lnTo>
                  <a:lnTo>
                    <a:pt x="10" y="144"/>
                  </a:lnTo>
                  <a:lnTo>
                    <a:pt x="18" y="153"/>
                  </a:lnTo>
                  <a:lnTo>
                    <a:pt x="29" y="162"/>
                  </a:lnTo>
                  <a:lnTo>
                    <a:pt x="42" y="171"/>
                  </a:lnTo>
                  <a:lnTo>
                    <a:pt x="56" y="180"/>
                  </a:lnTo>
                  <a:lnTo>
                    <a:pt x="74" y="188"/>
                  </a:lnTo>
                  <a:lnTo>
                    <a:pt x="93" y="195"/>
                  </a:lnTo>
                  <a:lnTo>
                    <a:pt x="113" y="201"/>
                  </a:lnTo>
                  <a:lnTo>
                    <a:pt x="135" y="208"/>
                  </a:lnTo>
                  <a:lnTo>
                    <a:pt x="159" y="213"/>
                  </a:lnTo>
                  <a:lnTo>
                    <a:pt x="182" y="218"/>
                  </a:lnTo>
                  <a:lnTo>
                    <a:pt x="208" y="221"/>
                  </a:lnTo>
                  <a:lnTo>
                    <a:pt x="234" y="225"/>
                  </a:lnTo>
                  <a:lnTo>
                    <a:pt x="261" y="227"/>
                  </a:lnTo>
                  <a:lnTo>
                    <a:pt x="290" y="228"/>
                  </a:lnTo>
                  <a:lnTo>
                    <a:pt x="317" y="228"/>
                  </a:lnTo>
                  <a:lnTo>
                    <a:pt x="345" y="228"/>
                  </a:lnTo>
                  <a:lnTo>
                    <a:pt x="372" y="226"/>
                  </a:lnTo>
                  <a:lnTo>
                    <a:pt x="400" y="224"/>
                  </a:lnTo>
                  <a:lnTo>
                    <a:pt x="425" y="221"/>
                  </a:lnTo>
                  <a:lnTo>
                    <a:pt x="451" y="218"/>
                  </a:lnTo>
                  <a:lnTo>
                    <a:pt x="476" y="213"/>
                  </a:lnTo>
                  <a:lnTo>
                    <a:pt x="500" y="208"/>
                  </a:lnTo>
                  <a:lnTo>
                    <a:pt x="521" y="201"/>
                  </a:lnTo>
                  <a:lnTo>
                    <a:pt x="542" y="195"/>
                  </a:lnTo>
                  <a:lnTo>
                    <a:pt x="561" y="188"/>
                  </a:lnTo>
                  <a:lnTo>
                    <a:pt x="578" y="180"/>
                  </a:lnTo>
                  <a:lnTo>
                    <a:pt x="593" y="171"/>
                  </a:lnTo>
                  <a:lnTo>
                    <a:pt x="605" y="162"/>
                  </a:lnTo>
                  <a:lnTo>
                    <a:pt x="615" y="153"/>
                  </a:lnTo>
                  <a:lnTo>
                    <a:pt x="624" y="144"/>
                  </a:lnTo>
                  <a:lnTo>
                    <a:pt x="631" y="134"/>
                  </a:lnTo>
                  <a:lnTo>
                    <a:pt x="634" y="124"/>
                  </a:lnTo>
                  <a:lnTo>
                    <a:pt x="636" y="114"/>
                  </a:lnTo>
                  <a:lnTo>
                    <a:pt x="634" y="104"/>
                  </a:lnTo>
                  <a:lnTo>
                    <a:pt x="631" y="94"/>
                  </a:lnTo>
                  <a:lnTo>
                    <a:pt x="624" y="85"/>
                  </a:lnTo>
                  <a:lnTo>
                    <a:pt x="615" y="75"/>
                  </a:lnTo>
                  <a:lnTo>
                    <a:pt x="605" y="66"/>
                  </a:lnTo>
                  <a:lnTo>
                    <a:pt x="592" y="57"/>
                  </a:lnTo>
                  <a:lnTo>
                    <a:pt x="578" y="49"/>
                  </a:lnTo>
                  <a:lnTo>
                    <a:pt x="561" y="41"/>
                  </a:lnTo>
                  <a:lnTo>
                    <a:pt x="542" y="34"/>
                  </a:lnTo>
                  <a:lnTo>
                    <a:pt x="521" y="27"/>
                  </a:lnTo>
                  <a:lnTo>
                    <a:pt x="500" y="21"/>
                  </a:lnTo>
                  <a:lnTo>
                    <a:pt x="476" y="16"/>
                  </a:lnTo>
                  <a:lnTo>
                    <a:pt x="451" y="11"/>
                  </a:lnTo>
                  <a:lnTo>
                    <a:pt x="425" y="7"/>
                  </a:lnTo>
                  <a:lnTo>
                    <a:pt x="400" y="4"/>
                  </a:lnTo>
                  <a:lnTo>
                    <a:pt x="372" y="2"/>
                  </a:lnTo>
                  <a:lnTo>
                    <a:pt x="345" y="1"/>
                  </a:lnTo>
                  <a:lnTo>
                    <a:pt x="317" y="0"/>
                  </a:lnTo>
                  <a:lnTo>
                    <a:pt x="290" y="1"/>
                  </a:lnTo>
                  <a:lnTo>
                    <a:pt x="261" y="2"/>
                  </a:lnTo>
                  <a:lnTo>
                    <a:pt x="234" y="4"/>
                  </a:lnTo>
                  <a:lnTo>
                    <a:pt x="208" y="7"/>
                  </a:lnTo>
                  <a:lnTo>
                    <a:pt x="182" y="11"/>
                  </a:lnTo>
                  <a:lnTo>
                    <a:pt x="158" y="16"/>
                  </a:lnTo>
                  <a:lnTo>
                    <a:pt x="135" y="21"/>
                  </a:lnTo>
                  <a:lnTo>
                    <a:pt x="113" y="27"/>
                  </a:lnTo>
                  <a:lnTo>
                    <a:pt x="93" y="34"/>
                  </a:lnTo>
                  <a:lnTo>
                    <a:pt x="74" y="41"/>
                  </a:lnTo>
                  <a:lnTo>
                    <a:pt x="56" y="49"/>
                  </a:lnTo>
                  <a:lnTo>
                    <a:pt x="42" y="57"/>
                  </a:lnTo>
                  <a:lnTo>
                    <a:pt x="29" y="66"/>
                  </a:lnTo>
                  <a:lnTo>
                    <a:pt x="18" y="75"/>
                  </a:lnTo>
                  <a:lnTo>
                    <a:pt x="10" y="85"/>
                  </a:lnTo>
                  <a:lnTo>
                    <a:pt x="4" y="95"/>
                  </a:lnTo>
                  <a:lnTo>
                    <a:pt x="1" y="104"/>
                  </a:lnTo>
                  <a:lnTo>
                    <a:pt x="0" y="11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96" name="Freeform 48"/>
            <p:cNvSpPr>
              <a:spLocks/>
            </p:cNvSpPr>
            <p:nvPr/>
          </p:nvSpPr>
          <p:spPr bwMode="auto">
            <a:xfrm>
              <a:off x="3469" y="2916"/>
              <a:ext cx="967" cy="376"/>
            </a:xfrm>
            <a:custGeom>
              <a:avLst/>
              <a:gdLst>
                <a:gd name="T0" fmla="*/ 0 w 967"/>
                <a:gd name="T1" fmla="*/ 188 h 376"/>
                <a:gd name="T2" fmla="*/ 477 w 967"/>
                <a:gd name="T3" fmla="*/ 0 h 376"/>
                <a:gd name="T4" fmla="*/ 966 w 967"/>
                <a:gd name="T5" fmla="*/ 194 h 376"/>
                <a:gd name="T6" fmla="*/ 477 w 967"/>
                <a:gd name="T7" fmla="*/ 375 h 376"/>
                <a:gd name="T8" fmla="*/ 0 w 967"/>
                <a:gd name="T9" fmla="*/ 188 h 376"/>
              </a:gdLst>
              <a:ahLst/>
              <a:cxnLst>
                <a:cxn ang="0">
                  <a:pos x="T0" y="T1"/>
                </a:cxn>
                <a:cxn ang="0">
                  <a:pos x="T2" y="T3"/>
                </a:cxn>
                <a:cxn ang="0">
                  <a:pos x="T4" y="T5"/>
                </a:cxn>
                <a:cxn ang="0">
                  <a:pos x="T6" y="T7"/>
                </a:cxn>
                <a:cxn ang="0">
                  <a:pos x="T8" y="T9"/>
                </a:cxn>
              </a:cxnLst>
              <a:rect l="0" t="0" r="r" b="b"/>
              <a:pathLst>
                <a:path w="967" h="376">
                  <a:moveTo>
                    <a:pt x="0" y="188"/>
                  </a:moveTo>
                  <a:lnTo>
                    <a:pt x="477" y="0"/>
                  </a:lnTo>
                  <a:lnTo>
                    <a:pt x="966" y="194"/>
                  </a:lnTo>
                  <a:lnTo>
                    <a:pt x="477" y="375"/>
                  </a:lnTo>
                  <a:lnTo>
                    <a:pt x="0" y="18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97" name="Freeform 49"/>
            <p:cNvSpPr>
              <a:spLocks/>
            </p:cNvSpPr>
            <p:nvPr/>
          </p:nvSpPr>
          <p:spPr bwMode="auto">
            <a:xfrm>
              <a:off x="4715" y="3010"/>
              <a:ext cx="873" cy="265"/>
            </a:xfrm>
            <a:custGeom>
              <a:avLst/>
              <a:gdLst>
                <a:gd name="T0" fmla="*/ 872 w 873"/>
                <a:gd name="T1" fmla="*/ 264 h 265"/>
                <a:gd name="T2" fmla="*/ 872 w 873"/>
                <a:gd name="T3" fmla="*/ 0 h 265"/>
                <a:gd name="T4" fmla="*/ 0 w 873"/>
                <a:gd name="T5" fmla="*/ 0 h 265"/>
                <a:gd name="T6" fmla="*/ 0 w 873"/>
                <a:gd name="T7" fmla="*/ 264 h 265"/>
                <a:gd name="T8" fmla="*/ 872 w 873"/>
                <a:gd name="T9" fmla="*/ 264 h 265"/>
              </a:gdLst>
              <a:ahLst/>
              <a:cxnLst>
                <a:cxn ang="0">
                  <a:pos x="T0" y="T1"/>
                </a:cxn>
                <a:cxn ang="0">
                  <a:pos x="T2" y="T3"/>
                </a:cxn>
                <a:cxn ang="0">
                  <a:pos x="T4" y="T5"/>
                </a:cxn>
                <a:cxn ang="0">
                  <a:pos x="T6" y="T7"/>
                </a:cxn>
                <a:cxn ang="0">
                  <a:pos x="T8" y="T9"/>
                </a:cxn>
              </a:cxnLst>
              <a:rect l="0" t="0" r="r" b="b"/>
              <a:pathLst>
                <a:path w="873" h="265">
                  <a:moveTo>
                    <a:pt x="872" y="264"/>
                  </a:moveTo>
                  <a:lnTo>
                    <a:pt x="872" y="0"/>
                  </a:lnTo>
                  <a:lnTo>
                    <a:pt x="0" y="0"/>
                  </a:lnTo>
                  <a:lnTo>
                    <a:pt x="0" y="264"/>
                  </a:lnTo>
                  <a:lnTo>
                    <a:pt x="872" y="26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98" name="Freeform 50"/>
            <p:cNvSpPr>
              <a:spLocks/>
            </p:cNvSpPr>
            <p:nvPr/>
          </p:nvSpPr>
          <p:spPr bwMode="auto">
            <a:xfrm>
              <a:off x="2447" y="3003"/>
              <a:ext cx="760" cy="233"/>
            </a:xfrm>
            <a:custGeom>
              <a:avLst/>
              <a:gdLst>
                <a:gd name="T0" fmla="*/ 759 w 760"/>
                <a:gd name="T1" fmla="*/ 232 h 233"/>
                <a:gd name="T2" fmla="*/ 759 w 760"/>
                <a:gd name="T3" fmla="*/ 0 h 233"/>
                <a:gd name="T4" fmla="*/ 0 w 760"/>
                <a:gd name="T5" fmla="*/ 0 h 233"/>
                <a:gd name="T6" fmla="*/ 0 w 760"/>
                <a:gd name="T7" fmla="*/ 232 h 233"/>
                <a:gd name="T8" fmla="*/ 759 w 760"/>
                <a:gd name="T9" fmla="*/ 232 h 233"/>
              </a:gdLst>
              <a:ahLst/>
              <a:cxnLst>
                <a:cxn ang="0">
                  <a:pos x="T0" y="T1"/>
                </a:cxn>
                <a:cxn ang="0">
                  <a:pos x="T2" y="T3"/>
                </a:cxn>
                <a:cxn ang="0">
                  <a:pos x="T4" y="T5"/>
                </a:cxn>
                <a:cxn ang="0">
                  <a:pos x="T6" y="T7"/>
                </a:cxn>
                <a:cxn ang="0">
                  <a:pos x="T8" y="T9"/>
                </a:cxn>
              </a:cxnLst>
              <a:rect l="0" t="0" r="r" b="b"/>
              <a:pathLst>
                <a:path w="760" h="233">
                  <a:moveTo>
                    <a:pt x="759" y="232"/>
                  </a:moveTo>
                  <a:lnTo>
                    <a:pt x="759" y="0"/>
                  </a:lnTo>
                  <a:lnTo>
                    <a:pt x="0" y="0"/>
                  </a:lnTo>
                  <a:lnTo>
                    <a:pt x="0" y="232"/>
                  </a:lnTo>
                  <a:lnTo>
                    <a:pt x="759" y="23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99" name="Rectangle 51"/>
            <p:cNvSpPr>
              <a:spLocks noChangeArrowheads="1"/>
            </p:cNvSpPr>
            <p:nvPr/>
          </p:nvSpPr>
          <p:spPr bwMode="auto">
            <a:xfrm>
              <a:off x="4602" y="3571"/>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since</a:t>
              </a:r>
            </a:p>
          </p:txBody>
        </p:sp>
        <p:sp>
          <p:nvSpPr>
            <p:cNvPr id="27700" name="Freeform 52"/>
            <p:cNvSpPr>
              <a:spLocks/>
            </p:cNvSpPr>
            <p:nvPr/>
          </p:nvSpPr>
          <p:spPr bwMode="auto">
            <a:xfrm>
              <a:off x="3683" y="3726"/>
              <a:ext cx="782" cy="258"/>
            </a:xfrm>
            <a:custGeom>
              <a:avLst/>
              <a:gdLst>
                <a:gd name="T0" fmla="*/ 781 w 782"/>
                <a:gd name="T1" fmla="*/ 257 h 258"/>
                <a:gd name="T2" fmla="*/ 781 w 782"/>
                <a:gd name="T3" fmla="*/ 0 h 258"/>
                <a:gd name="T4" fmla="*/ 0 w 782"/>
                <a:gd name="T5" fmla="*/ 0 h 258"/>
                <a:gd name="T6" fmla="*/ 0 w 782"/>
                <a:gd name="T7" fmla="*/ 257 h 258"/>
                <a:gd name="T8" fmla="*/ 781 w 782"/>
                <a:gd name="T9" fmla="*/ 257 h 258"/>
              </a:gdLst>
              <a:ahLst/>
              <a:cxnLst>
                <a:cxn ang="0">
                  <a:pos x="T0" y="T1"/>
                </a:cxn>
                <a:cxn ang="0">
                  <a:pos x="T2" y="T3"/>
                </a:cxn>
                <a:cxn ang="0">
                  <a:pos x="T4" y="T5"/>
                </a:cxn>
                <a:cxn ang="0">
                  <a:pos x="T6" y="T7"/>
                </a:cxn>
                <a:cxn ang="0">
                  <a:pos x="T8" y="T9"/>
                </a:cxn>
              </a:cxnLst>
              <a:rect l="0" t="0" r="r" b="b"/>
              <a:pathLst>
                <a:path w="782" h="258">
                  <a:moveTo>
                    <a:pt x="781" y="257"/>
                  </a:moveTo>
                  <a:lnTo>
                    <a:pt x="781" y="0"/>
                  </a:lnTo>
                  <a:lnTo>
                    <a:pt x="0" y="0"/>
                  </a:lnTo>
                  <a:lnTo>
                    <a:pt x="0" y="257"/>
                  </a:lnTo>
                  <a:lnTo>
                    <a:pt x="781" y="25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701" name="Rectangle 53"/>
            <p:cNvSpPr>
              <a:spLocks noChangeArrowheads="1"/>
            </p:cNvSpPr>
            <p:nvPr/>
          </p:nvSpPr>
          <p:spPr bwMode="auto">
            <a:xfrm>
              <a:off x="2606" y="2472"/>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name</a:t>
              </a:r>
            </a:p>
          </p:txBody>
        </p:sp>
        <p:sp>
          <p:nvSpPr>
            <p:cNvPr id="27702" name="Rectangle 54"/>
            <p:cNvSpPr>
              <a:spLocks noChangeArrowheads="1"/>
            </p:cNvSpPr>
            <p:nvPr/>
          </p:nvSpPr>
          <p:spPr bwMode="auto">
            <a:xfrm>
              <a:off x="4725" y="2483"/>
              <a:ext cx="5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dname</a:t>
              </a:r>
            </a:p>
          </p:txBody>
        </p:sp>
        <p:sp>
          <p:nvSpPr>
            <p:cNvPr id="27703" name="Rectangle 55"/>
            <p:cNvSpPr>
              <a:spLocks noChangeArrowheads="1"/>
            </p:cNvSpPr>
            <p:nvPr/>
          </p:nvSpPr>
          <p:spPr bwMode="auto">
            <a:xfrm>
              <a:off x="5196" y="2647"/>
              <a:ext cx="5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budget</a:t>
              </a:r>
            </a:p>
          </p:txBody>
        </p:sp>
        <p:sp>
          <p:nvSpPr>
            <p:cNvPr id="27704" name="Rectangle 56"/>
            <p:cNvSpPr>
              <a:spLocks noChangeArrowheads="1"/>
            </p:cNvSpPr>
            <p:nvPr/>
          </p:nvSpPr>
          <p:spPr bwMode="auto">
            <a:xfrm>
              <a:off x="4377" y="2627"/>
              <a:ext cx="3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did</a:t>
              </a:r>
            </a:p>
          </p:txBody>
        </p:sp>
        <p:sp>
          <p:nvSpPr>
            <p:cNvPr id="27705" name="Rectangle 57"/>
            <p:cNvSpPr>
              <a:spLocks noChangeArrowheads="1"/>
            </p:cNvSpPr>
            <p:nvPr/>
          </p:nvSpPr>
          <p:spPr bwMode="auto">
            <a:xfrm>
              <a:off x="4720" y="2989"/>
              <a:ext cx="89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Departments</a:t>
              </a:r>
            </a:p>
          </p:txBody>
        </p:sp>
        <p:sp>
          <p:nvSpPr>
            <p:cNvPr id="27706" name="Rectangle 58"/>
            <p:cNvSpPr>
              <a:spLocks noChangeArrowheads="1"/>
            </p:cNvSpPr>
            <p:nvPr/>
          </p:nvSpPr>
          <p:spPr bwMode="auto">
            <a:xfrm>
              <a:off x="2208" y="2621"/>
              <a:ext cx="3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ssn</a:t>
              </a:r>
            </a:p>
          </p:txBody>
        </p:sp>
        <p:sp>
          <p:nvSpPr>
            <p:cNvPr id="27707" name="Rectangle 59"/>
            <p:cNvSpPr>
              <a:spLocks noChangeArrowheads="1"/>
            </p:cNvSpPr>
            <p:nvPr/>
          </p:nvSpPr>
          <p:spPr bwMode="auto">
            <a:xfrm>
              <a:off x="3225" y="2627"/>
              <a:ext cx="2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lot</a:t>
              </a:r>
            </a:p>
          </p:txBody>
        </p:sp>
        <p:sp>
          <p:nvSpPr>
            <p:cNvPr id="27708" name="Rectangle 60"/>
            <p:cNvSpPr>
              <a:spLocks noChangeArrowheads="1"/>
            </p:cNvSpPr>
            <p:nvPr/>
          </p:nvSpPr>
          <p:spPr bwMode="auto">
            <a:xfrm>
              <a:off x="3652" y="3736"/>
              <a:ext cx="78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Mgr_Appts</a:t>
              </a:r>
            </a:p>
          </p:txBody>
        </p:sp>
        <p:sp>
          <p:nvSpPr>
            <p:cNvPr id="27709" name="Rectangle 61"/>
            <p:cNvSpPr>
              <a:spLocks noChangeArrowheads="1"/>
            </p:cNvSpPr>
            <p:nvPr/>
          </p:nvSpPr>
          <p:spPr bwMode="auto">
            <a:xfrm>
              <a:off x="3592" y="2994"/>
              <a:ext cx="73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Manages3</a:t>
              </a:r>
            </a:p>
          </p:txBody>
        </p:sp>
        <p:sp>
          <p:nvSpPr>
            <p:cNvPr id="27710" name="Rectangle 62"/>
            <p:cNvSpPr>
              <a:spLocks noChangeArrowheads="1"/>
            </p:cNvSpPr>
            <p:nvPr/>
          </p:nvSpPr>
          <p:spPr bwMode="auto">
            <a:xfrm>
              <a:off x="4542" y="3892"/>
              <a:ext cx="61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dbudget</a:t>
              </a:r>
            </a:p>
          </p:txBody>
        </p:sp>
        <p:sp>
          <p:nvSpPr>
            <p:cNvPr id="27711" name="Rectangle 63"/>
            <p:cNvSpPr>
              <a:spLocks noChangeArrowheads="1"/>
            </p:cNvSpPr>
            <p:nvPr/>
          </p:nvSpPr>
          <p:spPr bwMode="auto">
            <a:xfrm>
              <a:off x="2859" y="3742"/>
              <a:ext cx="65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apptnum</a:t>
              </a:r>
            </a:p>
          </p:txBody>
        </p:sp>
        <p:sp>
          <p:nvSpPr>
            <p:cNvPr id="27712" name="Line 64"/>
            <p:cNvSpPr>
              <a:spLocks noChangeShapeType="1"/>
            </p:cNvSpPr>
            <p:nvPr/>
          </p:nvSpPr>
          <p:spPr bwMode="auto">
            <a:xfrm>
              <a:off x="2327" y="2874"/>
              <a:ext cx="328" cy="12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713" name="Line 65"/>
            <p:cNvSpPr>
              <a:spLocks noChangeShapeType="1"/>
            </p:cNvSpPr>
            <p:nvPr/>
          </p:nvSpPr>
          <p:spPr bwMode="auto">
            <a:xfrm>
              <a:off x="2832" y="2711"/>
              <a:ext cx="0" cy="29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714" name="Line 66"/>
            <p:cNvSpPr>
              <a:spLocks noChangeShapeType="1"/>
            </p:cNvSpPr>
            <p:nvPr/>
          </p:nvSpPr>
          <p:spPr bwMode="auto">
            <a:xfrm flipH="1">
              <a:off x="3078" y="2874"/>
              <a:ext cx="257" cy="12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715" name="Line 67"/>
            <p:cNvSpPr>
              <a:spLocks noChangeShapeType="1"/>
            </p:cNvSpPr>
            <p:nvPr/>
          </p:nvSpPr>
          <p:spPr bwMode="auto">
            <a:xfrm flipH="1">
              <a:off x="3202" y="3101"/>
              <a:ext cx="277"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716" name="Line 68"/>
            <p:cNvSpPr>
              <a:spLocks noChangeShapeType="1"/>
            </p:cNvSpPr>
            <p:nvPr/>
          </p:nvSpPr>
          <p:spPr bwMode="auto">
            <a:xfrm>
              <a:off x="4407" y="3110"/>
              <a:ext cx="303" cy="0"/>
            </a:xfrm>
            <a:prstGeom prst="line">
              <a:avLst/>
            </a:prstGeom>
            <a:noFill/>
            <a:ln w="127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717" name="Line 69"/>
            <p:cNvSpPr>
              <a:spLocks noChangeShapeType="1"/>
            </p:cNvSpPr>
            <p:nvPr/>
          </p:nvSpPr>
          <p:spPr bwMode="auto">
            <a:xfrm flipH="1">
              <a:off x="3507" y="3849"/>
              <a:ext cx="17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718" name="Line 70"/>
            <p:cNvSpPr>
              <a:spLocks noChangeShapeType="1"/>
            </p:cNvSpPr>
            <p:nvPr/>
          </p:nvSpPr>
          <p:spPr bwMode="auto">
            <a:xfrm flipH="1">
              <a:off x="4469" y="3757"/>
              <a:ext cx="85" cy="88"/>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719" name="Line 71"/>
            <p:cNvSpPr>
              <a:spLocks noChangeShapeType="1"/>
            </p:cNvSpPr>
            <p:nvPr/>
          </p:nvSpPr>
          <p:spPr bwMode="auto">
            <a:xfrm flipH="1" flipV="1">
              <a:off x="4440" y="3902"/>
              <a:ext cx="124" cy="104"/>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720" name="Line 72"/>
            <p:cNvSpPr>
              <a:spLocks noChangeShapeType="1"/>
            </p:cNvSpPr>
            <p:nvPr/>
          </p:nvSpPr>
          <p:spPr bwMode="auto">
            <a:xfrm>
              <a:off x="4497" y="2874"/>
              <a:ext cx="289" cy="12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721" name="Line 73"/>
            <p:cNvSpPr>
              <a:spLocks noChangeShapeType="1"/>
            </p:cNvSpPr>
            <p:nvPr/>
          </p:nvSpPr>
          <p:spPr bwMode="auto">
            <a:xfrm>
              <a:off x="4992" y="2711"/>
              <a:ext cx="0" cy="28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722" name="Line 74"/>
            <p:cNvSpPr>
              <a:spLocks noChangeShapeType="1"/>
            </p:cNvSpPr>
            <p:nvPr/>
          </p:nvSpPr>
          <p:spPr bwMode="auto">
            <a:xfrm flipH="1">
              <a:off x="5266" y="2884"/>
              <a:ext cx="220" cy="126"/>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723" name="Line 75"/>
            <p:cNvSpPr>
              <a:spLocks noChangeShapeType="1"/>
            </p:cNvSpPr>
            <p:nvPr/>
          </p:nvSpPr>
          <p:spPr bwMode="auto">
            <a:xfrm>
              <a:off x="3949" y="3312"/>
              <a:ext cx="0" cy="399"/>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7725" name="Rectangle 77"/>
          <p:cNvSpPr>
            <a:spLocks noChangeArrowheads="1"/>
          </p:cNvSpPr>
          <p:nvPr/>
        </p:nvSpPr>
        <p:spPr bwMode="auto">
          <a:xfrm>
            <a:off x="741363" y="5816600"/>
            <a:ext cx="3484562"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2000">
                <a:solidFill>
                  <a:schemeClr val="accent2"/>
                </a:solidFill>
                <a:latin typeface="Book Antiqua" pitchFamily="18" charset="0"/>
              </a:rPr>
              <a:t>Misleading: </a:t>
            </a:r>
            <a:r>
              <a:rPr lang="tr-TR" altLang="tr-TR" sz="2000">
                <a:latin typeface="Book Antiqua" pitchFamily="18" charset="0"/>
              </a:rPr>
              <a:t>suggests </a:t>
            </a:r>
            <a:r>
              <a:rPr lang="tr-TR" altLang="tr-TR" sz="2000" i="1">
                <a:latin typeface="Book Antiqua" pitchFamily="18" charset="0"/>
              </a:rPr>
              <a:t>dbudget </a:t>
            </a:r>
          </a:p>
          <a:p>
            <a:r>
              <a:rPr lang="tr-TR" altLang="tr-TR" sz="2000">
                <a:latin typeface="Book Antiqua" pitchFamily="18" charset="0"/>
              </a:rPr>
              <a:t>tied to managed dept.</a:t>
            </a:r>
            <a:r>
              <a:rPr lang="tr-TR" altLang="tr-TR">
                <a:solidFill>
                  <a:srgbClr val="CF0E30"/>
                </a:solidFill>
                <a:latin typeface="Book Antiqua" pitchFamily="18" charset="0"/>
              </a:rPr>
              <a:t> </a:t>
            </a:r>
          </a:p>
        </p:txBody>
      </p:sp>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969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9700" name="Rectangle 4"/>
          <p:cNvSpPr>
            <a:spLocks noGrp="1" noChangeArrowheads="1"/>
          </p:cNvSpPr>
          <p:nvPr>
            <p:ph type="title"/>
          </p:nvPr>
        </p:nvSpPr>
        <p:spPr>
          <a:noFill/>
          <a:ln/>
        </p:spPr>
        <p:txBody>
          <a:bodyPr/>
          <a:lstStyle/>
          <a:p>
            <a:r>
              <a:rPr lang="tr-TR" altLang="tr-TR"/>
              <a:t>Binary vs. Ternary Relationships</a:t>
            </a:r>
          </a:p>
        </p:txBody>
      </p:sp>
      <p:sp>
        <p:nvSpPr>
          <p:cNvPr id="29701" name="Rectangle 5"/>
          <p:cNvSpPr>
            <a:spLocks noGrp="1" noChangeArrowheads="1"/>
          </p:cNvSpPr>
          <p:nvPr>
            <p:ph type="body" idx="1"/>
          </p:nvPr>
        </p:nvSpPr>
        <p:spPr>
          <a:xfrm>
            <a:off x="0" y="1752600"/>
            <a:ext cx="2895600" cy="4876800"/>
          </a:xfrm>
          <a:noFill/>
          <a:ln/>
        </p:spPr>
        <p:txBody>
          <a:bodyPr/>
          <a:lstStyle/>
          <a:p>
            <a:r>
              <a:rPr lang="tr-TR" altLang="tr-TR" sz="1600"/>
              <a:t>E can own several P</a:t>
            </a:r>
          </a:p>
          <a:p>
            <a:r>
              <a:rPr lang="tr-TR" altLang="tr-TR" sz="1600"/>
              <a:t>P can be owned by sev. E</a:t>
            </a:r>
          </a:p>
          <a:p>
            <a:r>
              <a:rPr lang="tr-TR" altLang="tr-TR" sz="1600"/>
              <a:t>D can be owned several P</a:t>
            </a:r>
          </a:p>
          <a:p>
            <a:endParaRPr lang="tr-TR" altLang="tr-TR" sz="1600"/>
          </a:p>
          <a:p>
            <a:r>
              <a:rPr lang="tr-TR" altLang="tr-TR" sz="1600"/>
              <a:t>If each policy is owned by just 1 employee:</a:t>
            </a:r>
          </a:p>
          <a:p>
            <a:pPr lvl="1">
              <a:buSzPct val="75000"/>
            </a:pPr>
            <a:r>
              <a:rPr lang="tr-TR" altLang="tr-TR" sz="1600"/>
              <a:t>Key constraint on Policies would mean policy can only cover 1 dependent!</a:t>
            </a:r>
          </a:p>
          <a:p>
            <a:r>
              <a:rPr lang="tr-TR" altLang="tr-TR" sz="1600"/>
              <a:t>What are the additional constraints in the 2nd diagram?</a:t>
            </a:r>
          </a:p>
        </p:txBody>
      </p:sp>
      <p:sp>
        <p:nvSpPr>
          <p:cNvPr id="29702" name="Freeform 6"/>
          <p:cNvSpPr>
            <a:spLocks/>
          </p:cNvSpPr>
          <p:nvPr/>
        </p:nvSpPr>
        <p:spPr bwMode="auto">
          <a:xfrm>
            <a:off x="6975475" y="1447800"/>
            <a:ext cx="865188" cy="314325"/>
          </a:xfrm>
          <a:custGeom>
            <a:avLst/>
            <a:gdLst>
              <a:gd name="T0" fmla="*/ 544 w 545"/>
              <a:gd name="T1" fmla="*/ 91 h 198"/>
              <a:gd name="T2" fmla="*/ 535 w 545"/>
              <a:gd name="T3" fmla="*/ 73 h 198"/>
              <a:gd name="T4" fmla="*/ 519 w 545"/>
              <a:gd name="T5" fmla="*/ 57 h 198"/>
              <a:gd name="T6" fmla="*/ 495 w 545"/>
              <a:gd name="T7" fmla="*/ 42 h 198"/>
              <a:gd name="T8" fmla="*/ 465 w 545"/>
              <a:gd name="T9" fmla="*/ 30 h 198"/>
              <a:gd name="T10" fmla="*/ 428 w 545"/>
              <a:gd name="T11" fmla="*/ 18 h 198"/>
              <a:gd name="T12" fmla="*/ 387 w 545"/>
              <a:gd name="T13" fmla="*/ 10 h 198"/>
              <a:gd name="T14" fmla="*/ 343 w 545"/>
              <a:gd name="T15" fmla="*/ 4 h 198"/>
              <a:gd name="T16" fmla="*/ 296 w 545"/>
              <a:gd name="T17" fmla="*/ 1 h 198"/>
              <a:gd name="T18" fmla="*/ 248 w 545"/>
              <a:gd name="T19" fmla="*/ 1 h 198"/>
              <a:gd name="T20" fmla="*/ 202 w 545"/>
              <a:gd name="T21" fmla="*/ 4 h 198"/>
              <a:gd name="T22" fmla="*/ 157 w 545"/>
              <a:gd name="T23" fmla="*/ 10 h 198"/>
              <a:gd name="T24" fmla="*/ 116 w 545"/>
              <a:gd name="T25" fmla="*/ 18 h 198"/>
              <a:gd name="T26" fmla="*/ 79 w 545"/>
              <a:gd name="T27" fmla="*/ 30 h 198"/>
              <a:gd name="T28" fmla="*/ 49 w 545"/>
              <a:gd name="T29" fmla="*/ 42 h 198"/>
              <a:gd name="T30" fmla="*/ 25 w 545"/>
              <a:gd name="T31" fmla="*/ 57 h 198"/>
              <a:gd name="T32" fmla="*/ 9 w 545"/>
              <a:gd name="T33" fmla="*/ 73 h 198"/>
              <a:gd name="T34" fmla="*/ 1 w 545"/>
              <a:gd name="T35" fmla="*/ 91 h 198"/>
              <a:gd name="T36" fmla="*/ 1 w 545"/>
              <a:gd name="T37" fmla="*/ 108 h 198"/>
              <a:gd name="T38" fmla="*/ 9 w 545"/>
              <a:gd name="T39" fmla="*/ 124 h 198"/>
              <a:gd name="T40" fmla="*/ 25 w 545"/>
              <a:gd name="T41" fmla="*/ 141 h 198"/>
              <a:gd name="T42" fmla="*/ 49 w 545"/>
              <a:gd name="T43" fmla="*/ 155 h 198"/>
              <a:gd name="T44" fmla="*/ 79 w 545"/>
              <a:gd name="T45" fmla="*/ 169 h 198"/>
              <a:gd name="T46" fmla="*/ 116 w 545"/>
              <a:gd name="T47" fmla="*/ 180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80 h 198"/>
              <a:gd name="T62" fmla="*/ 465 w 545"/>
              <a:gd name="T63" fmla="*/ 169 h 198"/>
              <a:gd name="T64" fmla="*/ 495 w 545"/>
              <a:gd name="T65" fmla="*/ 155 h 198"/>
              <a:gd name="T66" fmla="*/ 519 w 545"/>
              <a:gd name="T67" fmla="*/ 141 h 198"/>
              <a:gd name="T68" fmla="*/ 535 w 545"/>
              <a:gd name="T69" fmla="*/ 124 h 198"/>
              <a:gd name="T70" fmla="*/ 544 w 545"/>
              <a:gd name="T71" fmla="*/ 10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5" h="198">
                <a:moveTo>
                  <a:pt x="544" y="99"/>
                </a:moveTo>
                <a:lnTo>
                  <a:pt x="544" y="91"/>
                </a:lnTo>
                <a:lnTo>
                  <a:pt x="540" y="82"/>
                </a:lnTo>
                <a:lnTo>
                  <a:pt x="535" y="73"/>
                </a:lnTo>
                <a:lnTo>
                  <a:pt x="528" y="65"/>
                </a:lnTo>
                <a:lnTo>
                  <a:pt x="519" y="57"/>
                </a:lnTo>
                <a:lnTo>
                  <a:pt x="508" y="50"/>
                </a:lnTo>
                <a:lnTo>
                  <a:pt x="495" y="42"/>
                </a:lnTo>
                <a:lnTo>
                  <a:pt x="481" y="36"/>
                </a:lnTo>
                <a:lnTo>
                  <a:pt x="465" y="30"/>
                </a:lnTo>
                <a:lnTo>
                  <a:pt x="447" y="24"/>
                </a:lnTo>
                <a:lnTo>
                  <a:pt x="428" y="18"/>
                </a:lnTo>
                <a:lnTo>
                  <a:pt x="408" y="14"/>
                </a:lnTo>
                <a:lnTo>
                  <a:pt x="387" y="10"/>
                </a:lnTo>
                <a:lnTo>
                  <a:pt x="365" y="6"/>
                </a:lnTo>
                <a:lnTo>
                  <a:pt x="343" y="4"/>
                </a:lnTo>
                <a:lnTo>
                  <a:pt x="320" y="2"/>
                </a:lnTo>
                <a:lnTo>
                  <a:pt x="296" y="1"/>
                </a:lnTo>
                <a:lnTo>
                  <a:pt x="272" y="0"/>
                </a:lnTo>
                <a:lnTo>
                  <a:pt x="248" y="1"/>
                </a:lnTo>
                <a:lnTo>
                  <a:pt x="225" y="2"/>
                </a:lnTo>
                <a:lnTo>
                  <a:pt x="202" y="4"/>
                </a:lnTo>
                <a:lnTo>
                  <a:pt x="179" y="6"/>
                </a:lnTo>
                <a:lnTo>
                  <a:pt x="157" y="10"/>
                </a:lnTo>
                <a:lnTo>
                  <a:pt x="136" y="14"/>
                </a:lnTo>
                <a:lnTo>
                  <a:pt x="116" y="18"/>
                </a:lnTo>
                <a:lnTo>
                  <a:pt x="97" y="24"/>
                </a:lnTo>
                <a:lnTo>
                  <a:pt x="79" y="30"/>
                </a:lnTo>
                <a:lnTo>
                  <a:pt x="63" y="36"/>
                </a:lnTo>
                <a:lnTo>
                  <a:pt x="49" y="42"/>
                </a:lnTo>
                <a:lnTo>
                  <a:pt x="37" y="50"/>
                </a:lnTo>
                <a:lnTo>
                  <a:pt x="25" y="57"/>
                </a:lnTo>
                <a:lnTo>
                  <a:pt x="16" y="65"/>
                </a:lnTo>
                <a:lnTo>
                  <a:pt x="9" y="73"/>
                </a:lnTo>
                <a:lnTo>
                  <a:pt x="4" y="82"/>
                </a:lnTo>
                <a:lnTo>
                  <a:pt x="1" y="91"/>
                </a:lnTo>
                <a:lnTo>
                  <a:pt x="0" y="99"/>
                </a:lnTo>
                <a:lnTo>
                  <a:pt x="1" y="108"/>
                </a:lnTo>
                <a:lnTo>
                  <a:pt x="4" y="116"/>
                </a:lnTo>
                <a:lnTo>
                  <a:pt x="9" y="124"/>
                </a:lnTo>
                <a:lnTo>
                  <a:pt x="16" y="133"/>
                </a:lnTo>
                <a:lnTo>
                  <a:pt x="25" y="141"/>
                </a:lnTo>
                <a:lnTo>
                  <a:pt x="37" y="148"/>
                </a:lnTo>
                <a:lnTo>
                  <a:pt x="49" y="155"/>
                </a:lnTo>
                <a:lnTo>
                  <a:pt x="63" y="162"/>
                </a:lnTo>
                <a:lnTo>
                  <a:pt x="79" y="169"/>
                </a:lnTo>
                <a:lnTo>
                  <a:pt x="97" y="175"/>
                </a:lnTo>
                <a:lnTo>
                  <a:pt x="116" y="180"/>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8" y="184"/>
                </a:lnTo>
                <a:lnTo>
                  <a:pt x="428" y="180"/>
                </a:lnTo>
                <a:lnTo>
                  <a:pt x="447" y="175"/>
                </a:lnTo>
                <a:lnTo>
                  <a:pt x="465" y="169"/>
                </a:lnTo>
                <a:lnTo>
                  <a:pt x="481" y="162"/>
                </a:lnTo>
                <a:lnTo>
                  <a:pt x="495" y="155"/>
                </a:lnTo>
                <a:lnTo>
                  <a:pt x="508" y="148"/>
                </a:lnTo>
                <a:lnTo>
                  <a:pt x="519" y="141"/>
                </a:lnTo>
                <a:lnTo>
                  <a:pt x="528" y="133"/>
                </a:lnTo>
                <a:lnTo>
                  <a:pt x="535" y="124"/>
                </a:lnTo>
                <a:lnTo>
                  <a:pt x="540" y="116"/>
                </a:lnTo>
                <a:lnTo>
                  <a:pt x="544" y="108"/>
                </a:lnTo>
                <a:lnTo>
                  <a:pt x="544" y="9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03" name="Freeform 7"/>
          <p:cNvSpPr>
            <a:spLocks/>
          </p:cNvSpPr>
          <p:nvPr/>
        </p:nvSpPr>
        <p:spPr bwMode="auto">
          <a:xfrm>
            <a:off x="8034338" y="1457325"/>
            <a:ext cx="865187" cy="314325"/>
          </a:xfrm>
          <a:custGeom>
            <a:avLst/>
            <a:gdLst>
              <a:gd name="T0" fmla="*/ 1 w 545"/>
              <a:gd name="T1" fmla="*/ 107 h 198"/>
              <a:gd name="T2" fmla="*/ 9 w 545"/>
              <a:gd name="T3" fmla="*/ 124 h 198"/>
              <a:gd name="T4" fmla="*/ 26 w 545"/>
              <a:gd name="T5" fmla="*/ 140 h 198"/>
              <a:gd name="T6" fmla="*/ 49 w 545"/>
              <a:gd name="T7" fmla="*/ 155 h 198"/>
              <a:gd name="T8" fmla="*/ 80 w 545"/>
              <a:gd name="T9" fmla="*/ 169 h 198"/>
              <a:gd name="T10" fmla="*/ 116 w 545"/>
              <a:gd name="T11" fmla="*/ 179 h 198"/>
              <a:gd name="T12" fmla="*/ 157 w 545"/>
              <a:gd name="T13" fmla="*/ 188 h 198"/>
              <a:gd name="T14" fmla="*/ 202 w 545"/>
              <a:gd name="T15" fmla="*/ 194 h 198"/>
              <a:gd name="T16" fmla="*/ 248 w 545"/>
              <a:gd name="T17" fmla="*/ 197 h 198"/>
              <a:gd name="T18" fmla="*/ 296 w 545"/>
              <a:gd name="T19" fmla="*/ 197 h 198"/>
              <a:gd name="T20" fmla="*/ 343 w 545"/>
              <a:gd name="T21" fmla="*/ 194 h 198"/>
              <a:gd name="T22" fmla="*/ 387 w 545"/>
              <a:gd name="T23" fmla="*/ 188 h 198"/>
              <a:gd name="T24" fmla="*/ 429 w 545"/>
              <a:gd name="T25" fmla="*/ 179 h 198"/>
              <a:gd name="T26" fmla="*/ 464 w 545"/>
              <a:gd name="T27" fmla="*/ 169 h 198"/>
              <a:gd name="T28" fmla="*/ 495 w 545"/>
              <a:gd name="T29" fmla="*/ 155 h 198"/>
              <a:gd name="T30" fmla="*/ 519 w 545"/>
              <a:gd name="T31" fmla="*/ 140 h 198"/>
              <a:gd name="T32" fmla="*/ 535 w 545"/>
              <a:gd name="T33" fmla="*/ 124 h 198"/>
              <a:gd name="T34" fmla="*/ 543 w 545"/>
              <a:gd name="T35" fmla="*/ 107 h 198"/>
              <a:gd name="T36" fmla="*/ 543 w 545"/>
              <a:gd name="T37" fmla="*/ 90 h 198"/>
              <a:gd name="T38" fmla="*/ 535 w 545"/>
              <a:gd name="T39" fmla="*/ 73 h 198"/>
              <a:gd name="T40" fmla="*/ 519 w 545"/>
              <a:gd name="T41" fmla="*/ 57 h 198"/>
              <a:gd name="T42" fmla="*/ 495 w 545"/>
              <a:gd name="T43" fmla="*/ 42 h 198"/>
              <a:gd name="T44" fmla="*/ 464 w 545"/>
              <a:gd name="T45" fmla="*/ 29 h 198"/>
              <a:gd name="T46" fmla="*/ 428 w 545"/>
              <a:gd name="T47" fmla="*/ 18 h 198"/>
              <a:gd name="T48" fmla="*/ 387 w 545"/>
              <a:gd name="T49" fmla="*/ 9 h 198"/>
              <a:gd name="T50" fmla="*/ 342 w 545"/>
              <a:gd name="T51" fmla="*/ 3 h 198"/>
              <a:gd name="T52" fmla="*/ 296 w 545"/>
              <a:gd name="T53" fmla="*/ 1 h 198"/>
              <a:gd name="T54" fmla="*/ 248 w 545"/>
              <a:gd name="T55" fmla="*/ 1 h 198"/>
              <a:gd name="T56" fmla="*/ 202 w 545"/>
              <a:gd name="T57" fmla="*/ 4 h 198"/>
              <a:gd name="T58" fmla="*/ 157 w 545"/>
              <a:gd name="T59" fmla="*/ 9 h 198"/>
              <a:gd name="T60" fmla="*/ 116 w 545"/>
              <a:gd name="T61" fmla="*/ 18 h 198"/>
              <a:gd name="T62" fmla="*/ 80 w 545"/>
              <a:gd name="T63" fmla="*/ 29 h 198"/>
              <a:gd name="T64" fmla="*/ 49 w 545"/>
              <a:gd name="T65" fmla="*/ 42 h 198"/>
              <a:gd name="T66" fmla="*/ 26 w 545"/>
              <a:gd name="T67" fmla="*/ 57 h 198"/>
              <a:gd name="T68" fmla="*/ 9 w 545"/>
              <a:gd name="T69" fmla="*/ 73 h 198"/>
              <a:gd name="T70" fmla="*/ 1 w 545"/>
              <a:gd name="T71" fmla="*/ 9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5" h="198">
                <a:moveTo>
                  <a:pt x="0" y="99"/>
                </a:moveTo>
                <a:lnTo>
                  <a:pt x="1" y="107"/>
                </a:lnTo>
                <a:lnTo>
                  <a:pt x="4" y="116"/>
                </a:lnTo>
                <a:lnTo>
                  <a:pt x="9" y="124"/>
                </a:lnTo>
                <a:lnTo>
                  <a:pt x="16" y="133"/>
                </a:lnTo>
                <a:lnTo>
                  <a:pt x="26" y="140"/>
                </a:lnTo>
                <a:lnTo>
                  <a:pt x="36" y="148"/>
                </a:lnTo>
                <a:lnTo>
                  <a:pt x="49" y="155"/>
                </a:lnTo>
                <a:lnTo>
                  <a:pt x="64" y="162"/>
                </a:lnTo>
                <a:lnTo>
                  <a:pt x="80" y="169"/>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9" y="179"/>
                </a:lnTo>
                <a:lnTo>
                  <a:pt x="447" y="174"/>
                </a:lnTo>
                <a:lnTo>
                  <a:pt x="464" y="169"/>
                </a:lnTo>
                <a:lnTo>
                  <a:pt x="480" y="162"/>
                </a:lnTo>
                <a:lnTo>
                  <a:pt x="495" y="155"/>
                </a:lnTo>
                <a:lnTo>
                  <a:pt x="508" y="148"/>
                </a:lnTo>
                <a:lnTo>
                  <a:pt x="519" y="140"/>
                </a:lnTo>
                <a:lnTo>
                  <a:pt x="528" y="133"/>
                </a:lnTo>
                <a:lnTo>
                  <a:pt x="535" y="124"/>
                </a:lnTo>
                <a:lnTo>
                  <a:pt x="540" y="116"/>
                </a:lnTo>
                <a:lnTo>
                  <a:pt x="543" y="107"/>
                </a:lnTo>
                <a:lnTo>
                  <a:pt x="544" y="99"/>
                </a:lnTo>
                <a:lnTo>
                  <a:pt x="543" y="90"/>
                </a:lnTo>
                <a:lnTo>
                  <a:pt x="540" y="81"/>
                </a:lnTo>
                <a:lnTo>
                  <a:pt x="535" y="73"/>
                </a:lnTo>
                <a:lnTo>
                  <a:pt x="528" y="65"/>
                </a:lnTo>
                <a:lnTo>
                  <a:pt x="519" y="57"/>
                </a:lnTo>
                <a:lnTo>
                  <a:pt x="508" y="50"/>
                </a:lnTo>
                <a:lnTo>
                  <a:pt x="495" y="42"/>
                </a:lnTo>
                <a:lnTo>
                  <a:pt x="480" y="35"/>
                </a:lnTo>
                <a:lnTo>
                  <a:pt x="464" y="29"/>
                </a:lnTo>
                <a:lnTo>
                  <a:pt x="447" y="24"/>
                </a:lnTo>
                <a:lnTo>
                  <a:pt x="428" y="18"/>
                </a:lnTo>
                <a:lnTo>
                  <a:pt x="408" y="14"/>
                </a:lnTo>
                <a:lnTo>
                  <a:pt x="387" y="9"/>
                </a:lnTo>
                <a:lnTo>
                  <a:pt x="365" y="6"/>
                </a:lnTo>
                <a:lnTo>
                  <a:pt x="342" y="3"/>
                </a:lnTo>
                <a:lnTo>
                  <a:pt x="319" y="2"/>
                </a:lnTo>
                <a:lnTo>
                  <a:pt x="296" y="1"/>
                </a:lnTo>
                <a:lnTo>
                  <a:pt x="272" y="0"/>
                </a:lnTo>
                <a:lnTo>
                  <a:pt x="248" y="1"/>
                </a:lnTo>
                <a:lnTo>
                  <a:pt x="225" y="2"/>
                </a:lnTo>
                <a:lnTo>
                  <a:pt x="202" y="4"/>
                </a:lnTo>
                <a:lnTo>
                  <a:pt x="179" y="6"/>
                </a:lnTo>
                <a:lnTo>
                  <a:pt x="157" y="9"/>
                </a:lnTo>
                <a:lnTo>
                  <a:pt x="136" y="14"/>
                </a:lnTo>
                <a:lnTo>
                  <a:pt x="116" y="18"/>
                </a:lnTo>
                <a:lnTo>
                  <a:pt x="97" y="24"/>
                </a:lnTo>
                <a:lnTo>
                  <a:pt x="80" y="29"/>
                </a:lnTo>
                <a:lnTo>
                  <a:pt x="64" y="35"/>
                </a:lnTo>
                <a:lnTo>
                  <a:pt x="49" y="42"/>
                </a:lnTo>
                <a:lnTo>
                  <a:pt x="36" y="50"/>
                </a:lnTo>
                <a:lnTo>
                  <a:pt x="26" y="57"/>
                </a:lnTo>
                <a:lnTo>
                  <a:pt x="16" y="65"/>
                </a:lnTo>
                <a:lnTo>
                  <a:pt x="9" y="73"/>
                </a:lnTo>
                <a:lnTo>
                  <a:pt x="4" y="82"/>
                </a:lnTo>
                <a:lnTo>
                  <a:pt x="1" y="90"/>
                </a:lnTo>
                <a:lnTo>
                  <a:pt x="0" y="9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04" name="Freeform 8"/>
          <p:cNvSpPr>
            <a:spLocks/>
          </p:cNvSpPr>
          <p:nvPr/>
        </p:nvSpPr>
        <p:spPr bwMode="auto">
          <a:xfrm>
            <a:off x="5638800" y="1752600"/>
            <a:ext cx="1068388" cy="687388"/>
          </a:xfrm>
          <a:custGeom>
            <a:avLst/>
            <a:gdLst>
              <a:gd name="T0" fmla="*/ 0 w 673"/>
              <a:gd name="T1" fmla="*/ 217 h 433"/>
              <a:gd name="T2" fmla="*/ 331 w 673"/>
              <a:gd name="T3" fmla="*/ 0 h 433"/>
              <a:gd name="T4" fmla="*/ 672 w 673"/>
              <a:gd name="T5" fmla="*/ 224 h 433"/>
              <a:gd name="T6" fmla="*/ 331 w 673"/>
              <a:gd name="T7" fmla="*/ 432 h 433"/>
              <a:gd name="T8" fmla="*/ 0 w 673"/>
              <a:gd name="T9" fmla="*/ 217 h 433"/>
            </a:gdLst>
            <a:ahLst/>
            <a:cxnLst>
              <a:cxn ang="0">
                <a:pos x="T0" y="T1"/>
              </a:cxn>
              <a:cxn ang="0">
                <a:pos x="T2" y="T3"/>
              </a:cxn>
              <a:cxn ang="0">
                <a:pos x="T4" y="T5"/>
              </a:cxn>
              <a:cxn ang="0">
                <a:pos x="T6" y="T7"/>
              </a:cxn>
              <a:cxn ang="0">
                <a:pos x="T8" y="T9"/>
              </a:cxn>
            </a:cxnLst>
            <a:rect l="0" t="0" r="r" b="b"/>
            <a:pathLst>
              <a:path w="673" h="433">
                <a:moveTo>
                  <a:pt x="0" y="217"/>
                </a:moveTo>
                <a:lnTo>
                  <a:pt x="331" y="0"/>
                </a:lnTo>
                <a:lnTo>
                  <a:pt x="672" y="224"/>
                </a:lnTo>
                <a:lnTo>
                  <a:pt x="331" y="432"/>
                </a:lnTo>
                <a:lnTo>
                  <a:pt x="0" y="21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05" name="Freeform 9"/>
          <p:cNvSpPr>
            <a:spLocks/>
          </p:cNvSpPr>
          <p:nvPr/>
        </p:nvSpPr>
        <p:spPr bwMode="auto">
          <a:xfrm>
            <a:off x="7515225" y="1981200"/>
            <a:ext cx="1339850" cy="293688"/>
          </a:xfrm>
          <a:custGeom>
            <a:avLst/>
            <a:gdLst>
              <a:gd name="T0" fmla="*/ 843 w 844"/>
              <a:gd name="T1" fmla="*/ 184 h 185"/>
              <a:gd name="T2" fmla="*/ 843 w 844"/>
              <a:gd name="T3" fmla="*/ 0 h 185"/>
              <a:gd name="T4" fmla="*/ 0 w 844"/>
              <a:gd name="T5" fmla="*/ 0 h 185"/>
              <a:gd name="T6" fmla="*/ 0 w 844"/>
              <a:gd name="T7" fmla="*/ 184 h 185"/>
              <a:gd name="T8" fmla="*/ 843 w 844"/>
              <a:gd name="T9" fmla="*/ 184 h 185"/>
            </a:gdLst>
            <a:ahLst/>
            <a:cxnLst>
              <a:cxn ang="0">
                <a:pos x="T0" y="T1"/>
              </a:cxn>
              <a:cxn ang="0">
                <a:pos x="T2" y="T3"/>
              </a:cxn>
              <a:cxn ang="0">
                <a:pos x="T4" y="T5"/>
              </a:cxn>
              <a:cxn ang="0">
                <a:pos x="T6" y="T7"/>
              </a:cxn>
              <a:cxn ang="0">
                <a:pos x="T8" y="T9"/>
              </a:cxn>
            </a:cxnLst>
            <a:rect l="0" t="0" r="r" b="b"/>
            <a:pathLst>
              <a:path w="844" h="185">
                <a:moveTo>
                  <a:pt x="843" y="184"/>
                </a:moveTo>
                <a:lnTo>
                  <a:pt x="843" y="0"/>
                </a:lnTo>
                <a:lnTo>
                  <a:pt x="0" y="0"/>
                </a:lnTo>
                <a:lnTo>
                  <a:pt x="0" y="184"/>
                </a:lnTo>
                <a:lnTo>
                  <a:pt x="843" y="18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06" name="Rectangle 10"/>
          <p:cNvSpPr>
            <a:spLocks noChangeArrowheads="1"/>
          </p:cNvSpPr>
          <p:nvPr/>
        </p:nvSpPr>
        <p:spPr bwMode="auto">
          <a:xfrm>
            <a:off x="8151813" y="1457325"/>
            <a:ext cx="531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age</a:t>
            </a:r>
          </a:p>
        </p:txBody>
      </p:sp>
      <p:sp>
        <p:nvSpPr>
          <p:cNvPr id="29707" name="Rectangle 11"/>
          <p:cNvSpPr>
            <a:spLocks noChangeArrowheads="1"/>
          </p:cNvSpPr>
          <p:nvPr/>
        </p:nvSpPr>
        <p:spPr bwMode="auto">
          <a:xfrm>
            <a:off x="6964363" y="1430338"/>
            <a:ext cx="8366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pname</a:t>
            </a:r>
          </a:p>
        </p:txBody>
      </p:sp>
      <p:sp>
        <p:nvSpPr>
          <p:cNvPr id="29708" name="Rectangle 12"/>
          <p:cNvSpPr>
            <a:spLocks noChangeArrowheads="1"/>
          </p:cNvSpPr>
          <p:nvPr/>
        </p:nvSpPr>
        <p:spPr bwMode="auto">
          <a:xfrm>
            <a:off x="7559675" y="1931988"/>
            <a:ext cx="1344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Dependents</a:t>
            </a:r>
          </a:p>
        </p:txBody>
      </p:sp>
      <p:sp>
        <p:nvSpPr>
          <p:cNvPr id="29709" name="Rectangle 13"/>
          <p:cNvSpPr>
            <a:spLocks noChangeArrowheads="1"/>
          </p:cNvSpPr>
          <p:nvPr/>
        </p:nvSpPr>
        <p:spPr bwMode="auto">
          <a:xfrm>
            <a:off x="5754688" y="1962150"/>
            <a:ext cx="869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Covers</a:t>
            </a:r>
          </a:p>
        </p:txBody>
      </p:sp>
      <p:grpSp>
        <p:nvGrpSpPr>
          <p:cNvPr id="29721" name="Group 25"/>
          <p:cNvGrpSpPr>
            <a:grpSpLocks/>
          </p:cNvGrpSpPr>
          <p:nvPr/>
        </p:nvGrpSpPr>
        <p:grpSpPr bwMode="auto">
          <a:xfrm>
            <a:off x="2900363" y="1219200"/>
            <a:ext cx="2454275" cy="1055688"/>
            <a:chOff x="1827" y="768"/>
            <a:chExt cx="1546" cy="665"/>
          </a:xfrm>
        </p:grpSpPr>
        <p:sp>
          <p:nvSpPr>
            <p:cNvPr id="29710" name="Freeform 14"/>
            <p:cNvSpPr>
              <a:spLocks/>
            </p:cNvSpPr>
            <p:nvPr/>
          </p:nvSpPr>
          <p:spPr bwMode="auto">
            <a:xfrm>
              <a:off x="1827" y="924"/>
              <a:ext cx="545" cy="198"/>
            </a:xfrm>
            <a:custGeom>
              <a:avLst/>
              <a:gdLst>
                <a:gd name="T0" fmla="*/ 543 w 545"/>
                <a:gd name="T1" fmla="*/ 90 h 198"/>
                <a:gd name="T2" fmla="*/ 535 w 545"/>
                <a:gd name="T3" fmla="*/ 73 h 198"/>
                <a:gd name="T4" fmla="*/ 519 w 545"/>
                <a:gd name="T5" fmla="*/ 57 h 198"/>
                <a:gd name="T6" fmla="*/ 495 w 545"/>
                <a:gd name="T7" fmla="*/ 42 h 198"/>
                <a:gd name="T8" fmla="*/ 464 w 545"/>
                <a:gd name="T9" fmla="*/ 29 h 198"/>
                <a:gd name="T10" fmla="*/ 428 w 545"/>
                <a:gd name="T11" fmla="*/ 18 h 198"/>
                <a:gd name="T12" fmla="*/ 387 w 545"/>
                <a:gd name="T13" fmla="*/ 9 h 198"/>
                <a:gd name="T14" fmla="*/ 343 w 545"/>
                <a:gd name="T15" fmla="*/ 3 h 198"/>
                <a:gd name="T16" fmla="*/ 296 w 545"/>
                <a:gd name="T17" fmla="*/ 1 h 198"/>
                <a:gd name="T18" fmla="*/ 248 w 545"/>
                <a:gd name="T19" fmla="*/ 1 h 198"/>
                <a:gd name="T20" fmla="*/ 202 w 545"/>
                <a:gd name="T21" fmla="*/ 3 h 198"/>
                <a:gd name="T22" fmla="*/ 157 w 545"/>
                <a:gd name="T23" fmla="*/ 9 h 198"/>
                <a:gd name="T24" fmla="*/ 116 w 545"/>
                <a:gd name="T25" fmla="*/ 18 h 198"/>
                <a:gd name="T26" fmla="*/ 80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80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4 w 545"/>
                <a:gd name="T63" fmla="*/ 168 h 198"/>
                <a:gd name="T64" fmla="*/ 495 w 545"/>
                <a:gd name="T65" fmla="*/ 155 h 198"/>
                <a:gd name="T66" fmla="*/ 519 w 545"/>
                <a:gd name="T67" fmla="*/ 140 h 198"/>
                <a:gd name="T68" fmla="*/ 535 w 545"/>
                <a:gd name="T69" fmla="*/ 124 h 198"/>
                <a:gd name="T70" fmla="*/ 543 w 545"/>
                <a:gd name="T71" fmla="*/ 10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5" h="198">
                  <a:moveTo>
                    <a:pt x="544" y="99"/>
                  </a:moveTo>
                  <a:lnTo>
                    <a:pt x="543" y="90"/>
                  </a:lnTo>
                  <a:lnTo>
                    <a:pt x="540" y="81"/>
                  </a:lnTo>
                  <a:lnTo>
                    <a:pt x="535" y="73"/>
                  </a:lnTo>
                  <a:lnTo>
                    <a:pt x="528" y="65"/>
                  </a:lnTo>
                  <a:lnTo>
                    <a:pt x="519" y="57"/>
                  </a:lnTo>
                  <a:lnTo>
                    <a:pt x="508" y="49"/>
                  </a:lnTo>
                  <a:lnTo>
                    <a:pt x="495" y="42"/>
                  </a:lnTo>
                  <a:lnTo>
                    <a:pt x="480" y="35"/>
                  </a:lnTo>
                  <a:lnTo>
                    <a:pt x="464" y="29"/>
                  </a:lnTo>
                  <a:lnTo>
                    <a:pt x="447" y="23"/>
                  </a:lnTo>
                  <a:lnTo>
                    <a:pt x="428" y="18"/>
                  </a:lnTo>
                  <a:lnTo>
                    <a:pt x="408" y="13"/>
                  </a:lnTo>
                  <a:lnTo>
                    <a:pt x="387" y="9"/>
                  </a:lnTo>
                  <a:lnTo>
                    <a:pt x="365" y="6"/>
                  </a:lnTo>
                  <a:lnTo>
                    <a:pt x="343" y="3"/>
                  </a:lnTo>
                  <a:lnTo>
                    <a:pt x="319" y="2"/>
                  </a:lnTo>
                  <a:lnTo>
                    <a:pt x="296" y="1"/>
                  </a:lnTo>
                  <a:lnTo>
                    <a:pt x="272" y="0"/>
                  </a:lnTo>
                  <a:lnTo>
                    <a:pt x="248" y="1"/>
                  </a:lnTo>
                  <a:lnTo>
                    <a:pt x="225" y="2"/>
                  </a:lnTo>
                  <a:lnTo>
                    <a:pt x="202" y="3"/>
                  </a:lnTo>
                  <a:lnTo>
                    <a:pt x="179" y="6"/>
                  </a:lnTo>
                  <a:lnTo>
                    <a:pt x="157" y="9"/>
                  </a:lnTo>
                  <a:lnTo>
                    <a:pt x="136" y="13"/>
                  </a:lnTo>
                  <a:lnTo>
                    <a:pt x="116" y="18"/>
                  </a:lnTo>
                  <a:lnTo>
                    <a:pt x="97" y="23"/>
                  </a:lnTo>
                  <a:lnTo>
                    <a:pt x="80" y="29"/>
                  </a:lnTo>
                  <a:lnTo>
                    <a:pt x="64" y="35"/>
                  </a:lnTo>
                  <a:lnTo>
                    <a:pt x="49" y="42"/>
                  </a:lnTo>
                  <a:lnTo>
                    <a:pt x="36" y="49"/>
                  </a:lnTo>
                  <a:lnTo>
                    <a:pt x="25" y="57"/>
                  </a:lnTo>
                  <a:lnTo>
                    <a:pt x="16" y="65"/>
                  </a:lnTo>
                  <a:lnTo>
                    <a:pt x="9" y="73"/>
                  </a:lnTo>
                  <a:lnTo>
                    <a:pt x="4" y="81"/>
                  </a:lnTo>
                  <a:lnTo>
                    <a:pt x="1" y="90"/>
                  </a:lnTo>
                  <a:lnTo>
                    <a:pt x="0" y="99"/>
                  </a:lnTo>
                  <a:lnTo>
                    <a:pt x="1" y="107"/>
                  </a:lnTo>
                  <a:lnTo>
                    <a:pt x="4" y="116"/>
                  </a:lnTo>
                  <a:lnTo>
                    <a:pt x="9" y="124"/>
                  </a:lnTo>
                  <a:lnTo>
                    <a:pt x="16" y="132"/>
                  </a:lnTo>
                  <a:lnTo>
                    <a:pt x="25" y="140"/>
                  </a:lnTo>
                  <a:lnTo>
                    <a:pt x="36" y="148"/>
                  </a:lnTo>
                  <a:lnTo>
                    <a:pt x="49" y="155"/>
                  </a:lnTo>
                  <a:lnTo>
                    <a:pt x="64" y="162"/>
                  </a:lnTo>
                  <a:lnTo>
                    <a:pt x="80" y="168"/>
                  </a:lnTo>
                  <a:lnTo>
                    <a:pt x="97" y="174"/>
                  </a:lnTo>
                  <a:lnTo>
                    <a:pt x="116" y="179"/>
                  </a:lnTo>
                  <a:lnTo>
                    <a:pt x="136" y="184"/>
                  </a:lnTo>
                  <a:lnTo>
                    <a:pt x="157" y="188"/>
                  </a:lnTo>
                  <a:lnTo>
                    <a:pt x="179" y="191"/>
                  </a:lnTo>
                  <a:lnTo>
                    <a:pt x="202" y="194"/>
                  </a:lnTo>
                  <a:lnTo>
                    <a:pt x="225" y="195"/>
                  </a:lnTo>
                  <a:lnTo>
                    <a:pt x="248" y="197"/>
                  </a:lnTo>
                  <a:lnTo>
                    <a:pt x="272" y="197"/>
                  </a:lnTo>
                  <a:lnTo>
                    <a:pt x="296" y="197"/>
                  </a:lnTo>
                  <a:lnTo>
                    <a:pt x="319" y="195"/>
                  </a:lnTo>
                  <a:lnTo>
                    <a:pt x="343" y="194"/>
                  </a:lnTo>
                  <a:lnTo>
                    <a:pt x="365" y="191"/>
                  </a:lnTo>
                  <a:lnTo>
                    <a:pt x="387" y="188"/>
                  </a:lnTo>
                  <a:lnTo>
                    <a:pt x="408" y="184"/>
                  </a:lnTo>
                  <a:lnTo>
                    <a:pt x="428" y="179"/>
                  </a:lnTo>
                  <a:lnTo>
                    <a:pt x="447" y="174"/>
                  </a:lnTo>
                  <a:lnTo>
                    <a:pt x="464" y="168"/>
                  </a:lnTo>
                  <a:lnTo>
                    <a:pt x="480" y="162"/>
                  </a:lnTo>
                  <a:lnTo>
                    <a:pt x="495" y="155"/>
                  </a:lnTo>
                  <a:lnTo>
                    <a:pt x="508" y="148"/>
                  </a:lnTo>
                  <a:lnTo>
                    <a:pt x="519" y="140"/>
                  </a:lnTo>
                  <a:lnTo>
                    <a:pt x="528" y="132"/>
                  </a:lnTo>
                  <a:lnTo>
                    <a:pt x="535" y="124"/>
                  </a:lnTo>
                  <a:lnTo>
                    <a:pt x="540" y="116"/>
                  </a:lnTo>
                  <a:lnTo>
                    <a:pt x="543" y="107"/>
                  </a:lnTo>
                  <a:lnTo>
                    <a:pt x="544" y="9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11" name="Freeform 15"/>
            <p:cNvSpPr>
              <a:spLocks/>
            </p:cNvSpPr>
            <p:nvPr/>
          </p:nvSpPr>
          <p:spPr bwMode="auto">
            <a:xfrm>
              <a:off x="2827" y="924"/>
              <a:ext cx="546" cy="198"/>
            </a:xfrm>
            <a:custGeom>
              <a:avLst/>
              <a:gdLst>
                <a:gd name="T0" fmla="*/ 1 w 546"/>
                <a:gd name="T1" fmla="*/ 107 h 198"/>
                <a:gd name="T2" fmla="*/ 9 w 546"/>
                <a:gd name="T3" fmla="*/ 124 h 198"/>
                <a:gd name="T4" fmla="*/ 26 w 546"/>
                <a:gd name="T5" fmla="*/ 140 h 198"/>
                <a:gd name="T6" fmla="*/ 50 w 546"/>
                <a:gd name="T7" fmla="*/ 155 h 198"/>
                <a:gd name="T8" fmla="*/ 80 w 546"/>
                <a:gd name="T9" fmla="*/ 168 h 198"/>
                <a:gd name="T10" fmla="*/ 117 w 546"/>
                <a:gd name="T11" fmla="*/ 179 h 198"/>
                <a:gd name="T12" fmla="*/ 157 w 546"/>
                <a:gd name="T13" fmla="*/ 188 h 198"/>
                <a:gd name="T14" fmla="*/ 202 w 546"/>
                <a:gd name="T15" fmla="*/ 194 h 198"/>
                <a:gd name="T16" fmla="*/ 249 w 546"/>
                <a:gd name="T17" fmla="*/ 197 h 198"/>
                <a:gd name="T18" fmla="*/ 296 w 546"/>
                <a:gd name="T19" fmla="*/ 197 h 198"/>
                <a:gd name="T20" fmla="*/ 343 w 546"/>
                <a:gd name="T21" fmla="*/ 194 h 198"/>
                <a:gd name="T22" fmla="*/ 388 w 546"/>
                <a:gd name="T23" fmla="*/ 188 h 198"/>
                <a:gd name="T24" fmla="*/ 428 w 546"/>
                <a:gd name="T25" fmla="*/ 179 h 198"/>
                <a:gd name="T26" fmla="*/ 465 w 546"/>
                <a:gd name="T27" fmla="*/ 168 h 198"/>
                <a:gd name="T28" fmla="*/ 495 w 546"/>
                <a:gd name="T29" fmla="*/ 155 h 198"/>
                <a:gd name="T30" fmla="*/ 519 w 546"/>
                <a:gd name="T31" fmla="*/ 140 h 198"/>
                <a:gd name="T32" fmla="*/ 536 w 546"/>
                <a:gd name="T33" fmla="*/ 124 h 198"/>
                <a:gd name="T34" fmla="*/ 544 w 546"/>
                <a:gd name="T35" fmla="*/ 107 h 198"/>
                <a:gd name="T36" fmla="*/ 544 w 546"/>
                <a:gd name="T37" fmla="*/ 90 h 198"/>
                <a:gd name="T38" fmla="*/ 536 w 546"/>
                <a:gd name="T39" fmla="*/ 73 h 198"/>
                <a:gd name="T40" fmla="*/ 519 w 546"/>
                <a:gd name="T41" fmla="*/ 57 h 198"/>
                <a:gd name="T42" fmla="*/ 495 w 546"/>
                <a:gd name="T43" fmla="*/ 42 h 198"/>
                <a:gd name="T44" fmla="*/ 465 w 546"/>
                <a:gd name="T45" fmla="*/ 29 h 198"/>
                <a:gd name="T46" fmla="*/ 428 w 546"/>
                <a:gd name="T47" fmla="*/ 18 h 198"/>
                <a:gd name="T48" fmla="*/ 388 w 546"/>
                <a:gd name="T49" fmla="*/ 9 h 198"/>
                <a:gd name="T50" fmla="*/ 343 w 546"/>
                <a:gd name="T51" fmla="*/ 3 h 198"/>
                <a:gd name="T52" fmla="*/ 296 w 546"/>
                <a:gd name="T53" fmla="*/ 1 h 198"/>
                <a:gd name="T54" fmla="*/ 249 w 546"/>
                <a:gd name="T55" fmla="*/ 1 h 198"/>
                <a:gd name="T56" fmla="*/ 202 w 546"/>
                <a:gd name="T57" fmla="*/ 3 h 198"/>
                <a:gd name="T58" fmla="*/ 157 w 546"/>
                <a:gd name="T59" fmla="*/ 9 h 198"/>
                <a:gd name="T60" fmla="*/ 117 w 546"/>
                <a:gd name="T61" fmla="*/ 18 h 198"/>
                <a:gd name="T62" fmla="*/ 80 w 546"/>
                <a:gd name="T63" fmla="*/ 29 h 198"/>
                <a:gd name="T64" fmla="*/ 50 w 546"/>
                <a:gd name="T65" fmla="*/ 42 h 198"/>
                <a:gd name="T66" fmla="*/ 26 w 546"/>
                <a:gd name="T67" fmla="*/ 57 h 198"/>
                <a:gd name="T68" fmla="*/ 9 w 546"/>
                <a:gd name="T69" fmla="*/ 73 h 198"/>
                <a:gd name="T70" fmla="*/ 1 w 546"/>
                <a:gd name="T71" fmla="*/ 9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6" h="198">
                  <a:moveTo>
                    <a:pt x="0" y="99"/>
                  </a:moveTo>
                  <a:lnTo>
                    <a:pt x="1" y="107"/>
                  </a:lnTo>
                  <a:lnTo>
                    <a:pt x="5" y="116"/>
                  </a:lnTo>
                  <a:lnTo>
                    <a:pt x="9" y="124"/>
                  </a:lnTo>
                  <a:lnTo>
                    <a:pt x="17" y="132"/>
                  </a:lnTo>
                  <a:lnTo>
                    <a:pt x="26" y="140"/>
                  </a:lnTo>
                  <a:lnTo>
                    <a:pt x="37" y="148"/>
                  </a:lnTo>
                  <a:lnTo>
                    <a:pt x="50" y="155"/>
                  </a:lnTo>
                  <a:lnTo>
                    <a:pt x="64" y="162"/>
                  </a:lnTo>
                  <a:lnTo>
                    <a:pt x="80" y="168"/>
                  </a:lnTo>
                  <a:lnTo>
                    <a:pt x="98" y="174"/>
                  </a:lnTo>
                  <a:lnTo>
                    <a:pt x="117" y="179"/>
                  </a:lnTo>
                  <a:lnTo>
                    <a:pt x="136" y="184"/>
                  </a:lnTo>
                  <a:lnTo>
                    <a:pt x="157" y="188"/>
                  </a:lnTo>
                  <a:lnTo>
                    <a:pt x="179" y="191"/>
                  </a:lnTo>
                  <a:lnTo>
                    <a:pt x="202" y="194"/>
                  </a:lnTo>
                  <a:lnTo>
                    <a:pt x="225" y="195"/>
                  </a:lnTo>
                  <a:lnTo>
                    <a:pt x="249" y="197"/>
                  </a:lnTo>
                  <a:lnTo>
                    <a:pt x="272" y="197"/>
                  </a:lnTo>
                  <a:lnTo>
                    <a:pt x="296" y="197"/>
                  </a:lnTo>
                  <a:lnTo>
                    <a:pt x="320" y="195"/>
                  </a:lnTo>
                  <a:lnTo>
                    <a:pt x="343" y="194"/>
                  </a:lnTo>
                  <a:lnTo>
                    <a:pt x="366" y="191"/>
                  </a:lnTo>
                  <a:lnTo>
                    <a:pt x="388" y="188"/>
                  </a:lnTo>
                  <a:lnTo>
                    <a:pt x="409" y="184"/>
                  </a:lnTo>
                  <a:lnTo>
                    <a:pt x="428" y="179"/>
                  </a:lnTo>
                  <a:lnTo>
                    <a:pt x="448" y="174"/>
                  </a:lnTo>
                  <a:lnTo>
                    <a:pt x="465" y="168"/>
                  </a:lnTo>
                  <a:lnTo>
                    <a:pt x="481" y="162"/>
                  </a:lnTo>
                  <a:lnTo>
                    <a:pt x="495" y="155"/>
                  </a:lnTo>
                  <a:lnTo>
                    <a:pt x="508" y="148"/>
                  </a:lnTo>
                  <a:lnTo>
                    <a:pt x="519" y="140"/>
                  </a:lnTo>
                  <a:lnTo>
                    <a:pt x="528" y="132"/>
                  </a:lnTo>
                  <a:lnTo>
                    <a:pt x="536" y="124"/>
                  </a:lnTo>
                  <a:lnTo>
                    <a:pt x="540" y="116"/>
                  </a:lnTo>
                  <a:lnTo>
                    <a:pt x="544" y="107"/>
                  </a:lnTo>
                  <a:lnTo>
                    <a:pt x="545" y="99"/>
                  </a:lnTo>
                  <a:lnTo>
                    <a:pt x="544" y="90"/>
                  </a:lnTo>
                  <a:lnTo>
                    <a:pt x="540" y="81"/>
                  </a:lnTo>
                  <a:lnTo>
                    <a:pt x="536" y="73"/>
                  </a:lnTo>
                  <a:lnTo>
                    <a:pt x="528" y="65"/>
                  </a:lnTo>
                  <a:lnTo>
                    <a:pt x="519" y="57"/>
                  </a:lnTo>
                  <a:lnTo>
                    <a:pt x="508" y="49"/>
                  </a:lnTo>
                  <a:lnTo>
                    <a:pt x="495" y="42"/>
                  </a:lnTo>
                  <a:lnTo>
                    <a:pt x="481" y="35"/>
                  </a:lnTo>
                  <a:lnTo>
                    <a:pt x="465" y="29"/>
                  </a:lnTo>
                  <a:lnTo>
                    <a:pt x="447" y="23"/>
                  </a:lnTo>
                  <a:lnTo>
                    <a:pt x="428" y="18"/>
                  </a:lnTo>
                  <a:lnTo>
                    <a:pt x="409" y="13"/>
                  </a:lnTo>
                  <a:lnTo>
                    <a:pt x="388" y="9"/>
                  </a:lnTo>
                  <a:lnTo>
                    <a:pt x="366" y="6"/>
                  </a:lnTo>
                  <a:lnTo>
                    <a:pt x="343" y="3"/>
                  </a:lnTo>
                  <a:lnTo>
                    <a:pt x="320" y="2"/>
                  </a:lnTo>
                  <a:lnTo>
                    <a:pt x="296" y="1"/>
                  </a:lnTo>
                  <a:lnTo>
                    <a:pt x="272" y="0"/>
                  </a:lnTo>
                  <a:lnTo>
                    <a:pt x="249" y="1"/>
                  </a:lnTo>
                  <a:lnTo>
                    <a:pt x="225" y="2"/>
                  </a:lnTo>
                  <a:lnTo>
                    <a:pt x="202" y="3"/>
                  </a:lnTo>
                  <a:lnTo>
                    <a:pt x="179" y="6"/>
                  </a:lnTo>
                  <a:lnTo>
                    <a:pt x="157" y="9"/>
                  </a:lnTo>
                  <a:lnTo>
                    <a:pt x="136" y="13"/>
                  </a:lnTo>
                  <a:lnTo>
                    <a:pt x="117" y="18"/>
                  </a:lnTo>
                  <a:lnTo>
                    <a:pt x="97" y="23"/>
                  </a:lnTo>
                  <a:lnTo>
                    <a:pt x="80" y="29"/>
                  </a:lnTo>
                  <a:lnTo>
                    <a:pt x="64" y="35"/>
                  </a:lnTo>
                  <a:lnTo>
                    <a:pt x="50" y="42"/>
                  </a:lnTo>
                  <a:lnTo>
                    <a:pt x="37" y="49"/>
                  </a:lnTo>
                  <a:lnTo>
                    <a:pt x="26" y="57"/>
                  </a:lnTo>
                  <a:lnTo>
                    <a:pt x="17" y="65"/>
                  </a:lnTo>
                  <a:lnTo>
                    <a:pt x="9" y="73"/>
                  </a:lnTo>
                  <a:lnTo>
                    <a:pt x="5" y="81"/>
                  </a:lnTo>
                  <a:lnTo>
                    <a:pt x="1" y="90"/>
                  </a:lnTo>
                  <a:lnTo>
                    <a:pt x="0" y="9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12" name="Freeform 16"/>
            <p:cNvSpPr>
              <a:spLocks/>
            </p:cNvSpPr>
            <p:nvPr/>
          </p:nvSpPr>
          <p:spPr bwMode="auto">
            <a:xfrm>
              <a:off x="2317" y="1242"/>
              <a:ext cx="820" cy="170"/>
            </a:xfrm>
            <a:custGeom>
              <a:avLst/>
              <a:gdLst>
                <a:gd name="T0" fmla="*/ 819 w 820"/>
                <a:gd name="T1" fmla="*/ 169 h 170"/>
                <a:gd name="T2" fmla="*/ 819 w 820"/>
                <a:gd name="T3" fmla="*/ 0 h 170"/>
                <a:gd name="T4" fmla="*/ 0 w 820"/>
                <a:gd name="T5" fmla="*/ 0 h 170"/>
                <a:gd name="T6" fmla="*/ 0 w 820"/>
                <a:gd name="T7" fmla="*/ 169 h 170"/>
                <a:gd name="T8" fmla="*/ 819 w 820"/>
                <a:gd name="T9" fmla="*/ 169 h 170"/>
              </a:gdLst>
              <a:ahLst/>
              <a:cxnLst>
                <a:cxn ang="0">
                  <a:pos x="T0" y="T1"/>
                </a:cxn>
                <a:cxn ang="0">
                  <a:pos x="T2" y="T3"/>
                </a:cxn>
                <a:cxn ang="0">
                  <a:pos x="T4" y="T5"/>
                </a:cxn>
                <a:cxn ang="0">
                  <a:pos x="T6" y="T7"/>
                </a:cxn>
                <a:cxn ang="0">
                  <a:pos x="T8" y="T9"/>
                </a:cxn>
              </a:cxnLst>
              <a:rect l="0" t="0" r="r" b="b"/>
              <a:pathLst>
                <a:path w="820" h="170">
                  <a:moveTo>
                    <a:pt x="819" y="169"/>
                  </a:moveTo>
                  <a:lnTo>
                    <a:pt x="819" y="0"/>
                  </a:lnTo>
                  <a:lnTo>
                    <a:pt x="0" y="0"/>
                  </a:lnTo>
                  <a:lnTo>
                    <a:pt x="0" y="169"/>
                  </a:lnTo>
                  <a:lnTo>
                    <a:pt x="819" y="16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13" name="Freeform 17"/>
            <p:cNvSpPr>
              <a:spLocks/>
            </p:cNvSpPr>
            <p:nvPr/>
          </p:nvSpPr>
          <p:spPr bwMode="auto">
            <a:xfrm>
              <a:off x="2317" y="779"/>
              <a:ext cx="545" cy="198"/>
            </a:xfrm>
            <a:custGeom>
              <a:avLst/>
              <a:gdLst>
                <a:gd name="T0" fmla="*/ 543 w 545"/>
                <a:gd name="T1" fmla="*/ 90 h 198"/>
                <a:gd name="T2" fmla="*/ 535 w 545"/>
                <a:gd name="T3" fmla="*/ 73 h 198"/>
                <a:gd name="T4" fmla="*/ 519 w 545"/>
                <a:gd name="T5" fmla="*/ 57 h 198"/>
                <a:gd name="T6" fmla="*/ 495 w 545"/>
                <a:gd name="T7" fmla="*/ 42 h 198"/>
                <a:gd name="T8" fmla="*/ 465 w 545"/>
                <a:gd name="T9" fmla="*/ 29 h 198"/>
                <a:gd name="T10" fmla="*/ 428 w 545"/>
                <a:gd name="T11" fmla="*/ 18 h 198"/>
                <a:gd name="T12" fmla="*/ 387 w 545"/>
                <a:gd name="T13" fmla="*/ 10 h 198"/>
                <a:gd name="T14" fmla="*/ 343 w 545"/>
                <a:gd name="T15" fmla="*/ 4 h 198"/>
                <a:gd name="T16" fmla="*/ 296 w 545"/>
                <a:gd name="T17" fmla="*/ 1 h 198"/>
                <a:gd name="T18" fmla="*/ 248 w 545"/>
                <a:gd name="T19" fmla="*/ 1 h 198"/>
                <a:gd name="T20" fmla="*/ 202 w 545"/>
                <a:gd name="T21" fmla="*/ 4 h 198"/>
                <a:gd name="T22" fmla="*/ 157 w 545"/>
                <a:gd name="T23" fmla="*/ 10 h 198"/>
                <a:gd name="T24" fmla="*/ 116 w 545"/>
                <a:gd name="T25" fmla="*/ 18 h 198"/>
                <a:gd name="T26" fmla="*/ 79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79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5 w 545"/>
                <a:gd name="T63" fmla="*/ 168 h 198"/>
                <a:gd name="T64" fmla="*/ 495 w 545"/>
                <a:gd name="T65" fmla="*/ 155 h 198"/>
                <a:gd name="T66" fmla="*/ 519 w 545"/>
                <a:gd name="T67" fmla="*/ 140 h 198"/>
                <a:gd name="T68" fmla="*/ 535 w 545"/>
                <a:gd name="T69" fmla="*/ 124 h 198"/>
                <a:gd name="T70" fmla="*/ 543 w 545"/>
                <a:gd name="T71" fmla="*/ 10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5" h="198">
                  <a:moveTo>
                    <a:pt x="544" y="99"/>
                  </a:moveTo>
                  <a:lnTo>
                    <a:pt x="543"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10"/>
                  </a:lnTo>
                  <a:lnTo>
                    <a:pt x="365" y="6"/>
                  </a:lnTo>
                  <a:lnTo>
                    <a:pt x="343" y="4"/>
                  </a:lnTo>
                  <a:lnTo>
                    <a:pt x="319" y="2"/>
                  </a:lnTo>
                  <a:lnTo>
                    <a:pt x="296" y="1"/>
                  </a:lnTo>
                  <a:lnTo>
                    <a:pt x="272" y="0"/>
                  </a:lnTo>
                  <a:lnTo>
                    <a:pt x="248" y="1"/>
                  </a:lnTo>
                  <a:lnTo>
                    <a:pt x="225" y="2"/>
                  </a:lnTo>
                  <a:lnTo>
                    <a:pt x="202" y="4"/>
                  </a:lnTo>
                  <a:lnTo>
                    <a:pt x="179" y="6"/>
                  </a:lnTo>
                  <a:lnTo>
                    <a:pt x="157" y="10"/>
                  </a:lnTo>
                  <a:lnTo>
                    <a:pt x="136" y="13"/>
                  </a:lnTo>
                  <a:lnTo>
                    <a:pt x="116" y="18"/>
                  </a:lnTo>
                  <a:lnTo>
                    <a:pt x="97" y="23"/>
                  </a:lnTo>
                  <a:lnTo>
                    <a:pt x="79" y="29"/>
                  </a:lnTo>
                  <a:lnTo>
                    <a:pt x="63" y="35"/>
                  </a:lnTo>
                  <a:lnTo>
                    <a:pt x="49" y="42"/>
                  </a:lnTo>
                  <a:lnTo>
                    <a:pt x="37" y="49"/>
                  </a:lnTo>
                  <a:lnTo>
                    <a:pt x="25" y="57"/>
                  </a:lnTo>
                  <a:lnTo>
                    <a:pt x="16" y="65"/>
                  </a:lnTo>
                  <a:lnTo>
                    <a:pt x="9" y="73"/>
                  </a:lnTo>
                  <a:lnTo>
                    <a:pt x="4" y="82"/>
                  </a:lnTo>
                  <a:lnTo>
                    <a:pt x="1" y="90"/>
                  </a:lnTo>
                  <a:lnTo>
                    <a:pt x="0" y="99"/>
                  </a:lnTo>
                  <a:lnTo>
                    <a:pt x="1" y="107"/>
                  </a:lnTo>
                  <a:lnTo>
                    <a:pt x="4" y="116"/>
                  </a:lnTo>
                  <a:lnTo>
                    <a:pt x="9" y="124"/>
                  </a:lnTo>
                  <a:lnTo>
                    <a:pt x="16" y="132"/>
                  </a:lnTo>
                  <a:lnTo>
                    <a:pt x="25" y="140"/>
                  </a:lnTo>
                  <a:lnTo>
                    <a:pt x="37" y="148"/>
                  </a:lnTo>
                  <a:lnTo>
                    <a:pt x="49" y="155"/>
                  </a:lnTo>
                  <a:lnTo>
                    <a:pt x="63" y="162"/>
                  </a:lnTo>
                  <a:lnTo>
                    <a:pt x="79"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3" y="107"/>
                  </a:lnTo>
                  <a:lnTo>
                    <a:pt x="544" y="9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14" name="Rectangle 18"/>
            <p:cNvSpPr>
              <a:spLocks noChangeArrowheads="1"/>
            </p:cNvSpPr>
            <p:nvPr/>
          </p:nvSpPr>
          <p:spPr bwMode="auto">
            <a:xfrm>
              <a:off x="2345" y="768"/>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name</a:t>
              </a:r>
            </a:p>
          </p:txBody>
        </p:sp>
        <p:sp>
          <p:nvSpPr>
            <p:cNvPr id="29715" name="Rectangle 19"/>
            <p:cNvSpPr>
              <a:spLocks noChangeArrowheads="1"/>
            </p:cNvSpPr>
            <p:nvPr/>
          </p:nvSpPr>
          <p:spPr bwMode="auto">
            <a:xfrm>
              <a:off x="2358" y="1223"/>
              <a:ext cx="7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Employees</a:t>
              </a:r>
            </a:p>
          </p:txBody>
        </p:sp>
        <p:sp>
          <p:nvSpPr>
            <p:cNvPr id="29716" name="Rectangle 20"/>
            <p:cNvSpPr>
              <a:spLocks noChangeArrowheads="1"/>
            </p:cNvSpPr>
            <p:nvPr/>
          </p:nvSpPr>
          <p:spPr bwMode="auto">
            <a:xfrm>
              <a:off x="1971" y="899"/>
              <a:ext cx="3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ssn</a:t>
              </a:r>
            </a:p>
          </p:txBody>
        </p:sp>
        <p:sp>
          <p:nvSpPr>
            <p:cNvPr id="29717" name="Rectangle 21"/>
            <p:cNvSpPr>
              <a:spLocks noChangeArrowheads="1"/>
            </p:cNvSpPr>
            <p:nvPr/>
          </p:nvSpPr>
          <p:spPr bwMode="auto">
            <a:xfrm>
              <a:off x="2998" y="904"/>
              <a:ext cx="2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lot</a:t>
              </a:r>
            </a:p>
          </p:txBody>
        </p:sp>
        <p:sp>
          <p:nvSpPr>
            <p:cNvPr id="29718" name="Line 22"/>
            <p:cNvSpPr>
              <a:spLocks noChangeShapeType="1"/>
            </p:cNvSpPr>
            <p:nvPr/>
          </p:nvSpPr>
          <p:spPr bwMode="auto">
            <a:xfrm>
              <a:off x="2097" y="1137"/>
              <a:ext cx="318" cy="9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19" name="Line 23"/>
            <p:cNvSpPr>
              <a:spLocks noChangeShapeType="1"/>
            </p:cNvSpPr>
            <p:nvPr/>
          </p:nvSpPr>
          <p:spPr bwMode="auto">
            <a:xfrm>
              <a:off x="2582" y="993"/>
              <a:ext cx="0" cy="241"/>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20" name="Line 24"/>
            <p:cNvSpPr>
              <a:spLocks noChangeShapeType="1"/>
            </p:cNvSpPr>
            <p:nvPr/>
          </p:nvSpPr>
          <p:spPr bwMode="auto">
            <a:xfrm flipH="1">
              <a:off x="2809" y="1137"/>
              <a:ext cx="296" cy="88"/>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9722" name="Line 26"/>
          <p:cNvSpPr>
            <a:spLocks noChangeShapeType="1"/>
          </p:cNvSpPr>
          <p:nvPr/>
        </p:nvSpPr>
        <p:spPr bwMode="auto">
          <a:xfrm>
            <a:off x="6696075" y="2117725"/>
            <a:ext cx="795338"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23" name="Line 27"/>
          <p:cNvSpPr>
            <a:spLocks noChangeShapeType="1"/>
          </p:cNvSpPr>
          <p:nvPr/>
        </p:nvSpPr>
        <p:spPr bwMode="auto">
          <a:xfrm>
            <a:off x="7413625" y="1774825"/>
            <a:ext cx="322263" cy="1841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24" name="Line 28"/>
          <p:cNvSpPr>
            <a:spLocks noChangeShapeType="1"/>
          </p:cNvSpPr>
          <p:nvPr/>
        </p:nvSpPr>
        <p:spPr bwMode="auto">
          <a:xfrm flipH="1">
            <a:off x="8223250" y="1804988"/>
            <a:ext cx="271463" cy="16986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25" name="Line 29"/>
          <p:cNvSpPr>
            <a:spLocks noChangeShapeType="1"/>
          </p:cNvSpPr>
          <p:nvPr/>
        </p:nvSpPr>
        <p:spPr bwMode="auto">
          <a:xfrm>
            <a:off x="7029450" y="1692275"/>
            <a:ext cx="676275" cy="0"/>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nvGrpSpPr>
          <p:cNvPr id="29734" name="Group 38"/>
          <p:cNvGrpSpPr>
            <a:grpSpLocks/>
          </p:cNvGrpSpPr>
          <p:nvPr/>
        </p:nvGrpSpPr>
        <p:grpSpPr bwMode="auto">
          <a:xfrm>
            <a:off x="4954588" y="2630488"/>
            <a:ext cx="2227262" cy="850900"/>
            <a:chOff x="3121" y="1657"/>
            <a:chExt cx="1403" cy="536"/>
          </a:xfrm>
        </p:grpSpPr>
        <p:sp>
          <p:nvSpPr>
            <p:cNvPr id="29726" name="Freeform 30"/>
            <p:cNvSpPr>
              <a:spLocks/>
            </p:cNvSpPr>
            <p:nvPr/>
          </p:nvSpPr>
          <p:spPr bwMode="auto">
            <a:xfrm>
              <a:off x="3121" y="1978"/>
              <a:ext cx="672" cy="209"/>
            </a:xfrm>
            <a:custGeom>
              <a:avLst/>
              <a:gdLst>
                <a:gd name="T0" fmla="*/ 669 w 672"/>
                <a:gd name="T1" fmla="*/ 95 h 209"/>
                <a:gd name="T2" fmla="*/ 659 w 672"/>
                <a:gd name="T3" fmla="*/ 77 h 209"/>
                <a:gd name="T4" fmla="*/ 640 w 672"/>
                <a:gd name="T5" fmla="*/ 59 h 209"/>
                <a:gd name="T6" fmla="*/ 610 w 672"/>
                <a:gd name="T7" fmla="*/ 44 h 209"/>
                <a:gd name="T8" fmla="*/ 573 w 672"/>
                <a:gd name="T9" fmla="*/ 29 h 209"/>
                <a:gd name="T10" fmla="*/ 527 w 672"/>
                <a:gd name="T11" fmla="*/ 19 h 209"/>
                <a:gd name="T12" fmla="*/ 477 w 672"/>
                <a:gd name="T13" fmla="*/ 9 h 209"/>
                <a:gd name="T14" fmla="*/ 423 w 672"/>
                <a:gd name="T15" fmla="*/ 3 h 209"/>
                <a:gd name="T16" fmla="*/ 365 w 672"/>
                <a:gd name="T17" fmla="*/ 0 h 209"/>
                <a:gd name="T18" fmla="*/ 305 w 672"/>
                <a:gd name="T19" fmla="*/ 0 h 209"/>
                <a:gd name="T20" fmla="*/ 249 w 672"/>
                <a:gd name="T21" fmla="*/ 3 h 209"/>
                <a:gd name="T22" fmla="*/ 193 w 672"/>
                <a:gd name="T23" fmla="*/ 9 h 209"/>
                <a:gd name="T24" fmla="*/ 143 w 672"/>
                <a:gd name="T25" fmla="*/ 19 h 209"/>
                <a:gd name="T26" fmla="*/ 98 w 672"/>
                <a:gd name="T27" fmla="*/ 29 h 209"/>
                <a:gd name="T28" fmla="*/ 60 w 672"/>
                <a:gd name="T29" fmla="*/ 44 h 209"/>
                <a:gd name="T30" fmla="*/ 30 w 672"/>
                <a:gd name="T31" fmla="*/ 59 h 209"/>
                <a:gd name="T32" fmla="*/ 11 w 672"/>
                <a:gd name="T33" fmla="*/ 77 h 209"/>
                <a:gd name="T34" fmla="*/ 1 w 672"/>
                <a:gd name="T35" fmla="*/ 95 h 209"/>
                <a:gd name="T36" fmla="*/ 1 w 672"/>
                <a:gd name="T37" fmla="*/ 112 h 209"/>
                <a:gd name="T38" fmla="*/ 11 w 672"/>
                <a:gd name="T39" fmla="*/ 130 h 209"/>
                <a:gd name="T40" fmla="*/ 30 w 672"/>
                <a:gd name="T41" fmla="*/ 148 h 209"/>
                <a:gd name="T42" fmla="*/ 60 w 672"/>
                <a:gd name="T43" fmla="*/ 163 h 209"/>
                <a:gd name="T44" fmla="*/ 98 w 672"/>
                <a:gd name="T45" fmla="*/ 178 h 209"/>
                <a:gd name="T46" fmla="*/ 143 w 672"/>
                <a:gd name="T47" fmla="*/ 189 h 209"/>
                <a:gd name="T48" fmla="*/ 193 w 672"/>
                <a:gd name="T49" fmla="*/ 198 h 209"/>
                <a:gd name="T50" fmla="*/ 249 w 672"/>
                <a:gd name="T51" fmla="*/ 204 h 209"/>
                <a:gd name="T52" fmla="*/ 305 w 672"/>
                <a:gd name="T53" fmla="*/ 208 h 209"/>
                <a:gd name="T54" fmla="*/ 365 w 672"/>
                <a:gd name="T55" fmla="*/ 208 h 209"/>
                <a:gd name="T56" fmla="*/ 423 w 672"/>
                <a:gd name="T57" fmla="*/ 204 h 209"/>
                <a:gd name="T58" fmla="*/ 477 w 672"/>
                <a:gd name="T59" fmla="*/ 198 h 209"/>
                <a:gd name="T60" fmla="*/ 527 w 672"/>
                <a:gd name="T61" fmla="*/ 189 h 209"/>
                <a:gd name="T62" fmla="*/ 573 w 672"/>
                <a:gd name="T63" fmla="*/ 178 h 209"/>
                <a:gd name="T64" fmla="*/ 610 w 672"/>
                <a:gd name="T65" fmla="*/ 163 h 209"/>
                <a:gd name="T66" fmla="*/ 640 w 672"/>
                <a:gd name="T67" fmla="*/ 148 h 209"/>
                <a:gd name="T68" fmla="*/ 659 w 672"/>
                <a:gd name="T69" fmla="*/ 130 h 209"/>
                <a:gd name="T70" fmla="*/ 669 w 672"/>
                <a:gd name="T71" fmla="*/ 11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2" h="209">
                  <a:moveTo>
                    <a:pt x="671" y="104"/>
                  </a:moveTo>
                  <a:lnTo>
                    <a:pt x="669" y="95"/>
                  </a:lnTo>
                  <a:lnTo>
                    <a:pt x="666" y="85"/>
                  </a:lnTo>
                  <a:lnTo>
                    <a:pt x="659" y="77"/>
                  </a:lnTo>
                  <a:lnTo>
                    <a:pt x="651" y="68"/>
                  </a:lnTo>
                  <a:lnTo>
                    <a:pt x="640" y="59"/>
                  </a:lnTo>
                  <a:lnTo>
                    <a:pt x="626" y="52"/>
                  </a:lnTo>
                  <a:lnTo>
                    <a:pt x="610" y="44"/>
                  </a:lnTo>
                  <a:lnTo>
                    <a:pt x="593" y="37"/>
                  </a:lnTo>
                  <a:lnTo>
                    <a:pt x="573" y="29"/>
                  </a:lnTo>
                  <a:lnTo>
                    <a:pt x="551" y="24"/>
                  </a:lnTo>
                  <a:lnTo>
                    <a:pt x="527" y="19"/>
                  </a:lnTo>
                  <a:lnTo>
                    <a:pt x="503" y="13"/>
                  </a:lnTo>
                  <a:lnTo>
                    <a:pt x="477" y="9"/>
                  </a:lnTo>
                  <a:lnTo>
                    <a:pt x="450" y="6"/>
                  </a:lnTo>
                  <a:lnTo>
                    <a:pt x="423" y="3"/>
                  </a:lnTo>
                  <a:lnTo>
                    <a:pt x="394" y="1"/>
                  </a:lnTo>
                  <a:lnTo>
                    <a:pt x="365" y="0"/>
                  </a:lnTo>
                  <a:lnTo>
                    <a:pt x="335" y="0"/>
                  </a:lnTo>
                  <a:lnTo>
                    <a:pt x="305" y="0"/>
                  </a:lnTo>
                  <a:lnTo>
                    <a:pt x="277" y="1"/>
                  </a:lnTo>
                  <a:lnTo>
                    <a:pt x="249" y="3"/>
                  </a:lnTo>
                  <a:lnTo>
                    <a:pt x="220" y="6"/>
                  </a:lnTo>
                  <a:lnTo>
                    <a:pt x="193" y="9"/>
                  </a:lnTo>
                  <a:lnTo>
                    <a:pt x="167" y="13"/>
                  </a:lnTo>
                  <a:lnTo>
                    <a:pt x="143" y="19"/>
                  </a:lnTo>
                  <a:lnTo>
                    <a:pt x="119" y="24"/>
                  </a:lnTo>
                  <a:lnTo>
                    <a:pt x="98" y="29"/>
                  </a:lnTo>
                  <a:lnTo>
                    <a:pt x="78" y="37"/>
                  </a:lnTo>
                  <a:lnTo>
                    <a:pt x="60" y="44"/>
                  </a:lnTo>
                  <a:lnTo>
                    <a:pt x="44" y="52"/>
                  </a:lnTo>
                  <a:lnTo>
                    <a:pt x="30" y="59"/>
                  </a:lnTo>
                  <a:lnTo>
                    <a:pt x="19" y="68"/>
                  </a:lnTo>
                  <a:lnTo>
                    <a:pt x="11" y="77"/>
                  </a:lnTo>
                  <a:lnTo>
                    <a:pt x="4" y="85"/>
                  </a:lnTo>
                  <a:lnTo>
                    <a:pt x="1" y="95"/>
                  </a:lnTo>
                  <a:lnTo>
                    <a:pt x="0" y="104"/>
                  </a:lnTo>
                  <a:lnTo>
                    <a:pt x="1" y="112"/>
                  </a:lnTo>
                  <a:lnTo>
                    <a:pt x="4" y="122"/>
                  </a:lnTo>
                  <a:lnTo>
                    <a:pt x="11" y="130"/>
                  </a:lnTo>
                  <a:lnTo>
                    <a:pt x="19" y="140"/>
                  </a:lnTo>
                  <a:lnTo>
                    <a:pt x="30" y="148"/>
                  </a:lnTo>
                  <a:lnTo>
                    <a:pt x="44" y="157"/>
                  </a:lnTo>
                  <a:lnTo>
                    <a:pt x="60" y="163"/>
                  </a:lnTo>
                  <a:lnTo>
                    <a:pt x="78" y="170"/>
                  </a:lnTo>
                  <a:lnTo>
                    <a:pt x="98" y="178"/>
                  </a:lnTo>
                  <a:lnTo>
                    <a:pt x="119" y="183"/>
                  </a:lnTo>
                  <a:lnTo>
                    <a:pt x="143" y="189"/>
                  </a:lnTo>
                  <a:lnTo>
                    <a:pt x="167" y="194"/>
                  </a:lnTo>
                  <a:lnTo>
                    <a:pt x="193" y="198"/>
                  </a:lnTo>
                  <a:lnTo>
                    <a:pt x="220" y="201"/>
                  </a:lnTo>
                  <a:lnTo>
                    <a:pt x="249" y="204"/>
                  </a:lnTo>
                  <a:lnTo>
                    <a:pt x="277" y="206"/>
                  </a:lnTo>
                  <a:lnTo>
                    <a:pt x="305" y="208"/>
                  </a:lnTo>
                  <a:lnTo>
                    <a:pt x="335" y="208"/>
                  </a:lnTo>
                  <a:lnTo>
                    <a:pt x="365" y="208"/>
                  </a:lnTo>
                  <a:lnTo>
                    <a:pt x="394" y="206"/>
                  </a:lnTo>
                  <a:lnTo>
                    <a:pt x="423" y="204"/>
                  </a:lnTo>
                  <a:lnTo>
                    <a:pt x="450" y="201"/>
                  </a:lnTo>
                  <a:lnTo>
                    <a:pt x="477" y="198"/>
                  </a:lnTo>
                  <a:lnTo>
                    <a:pt x="503" y="194"/>
                  </a:lnTo>
                  <a:lnTo>
                    <a:pt x="527" y="189"/>
                  </a:lnTo>
                  <a:lnTo>
                    <a:pt x="551" y="183"/>
                  </a:lnTo>
                  <a:lnTo>
                    <a:pt x="573" y="178"/>
                  </a:lnTo>
                  <a:lnTo>
                    <a:pt x="593" y="170"/>
                  </a:lnTo>
                  <a:lnTo>
                    <a:pt x="610" y="163"/>
                  </a:lnTo>
                  <a:lnTo>
                    <a:pt x="626" y="157"/>
                  </a:lnTo>
                  <a:lnTo>
                    <a:pt x="640" y="148"/>
                  </a:lnTo>
                  <a:lnTo>
                    <a:pt x="651" y="140"/>
                  </a:lnTo>
                  <a:lnTo>
                    <a:pt x="659" y="130"/>
                  </a:lnTo>
                  <a:lnTo>
                    <a:pt x="666" y="122"/>
                  </a:lnTo>
                  <a:lnTo>
                    <a:pt x="669" y="112"/>
                  </a:lnTo>
                  <a:lnTo>
                    <a:pt x="671"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27" name="Freeform 31"/>
            <p:cNvSpPr>
              <a:spLocks/>
            </p:cNvSpPr>
            <p:nvPr/>
          </p:nvSpPr>
          <p:spPr bwMode="auto">
            <a:xfrm>
              <a:off x="3978" y="1995"/>
              <a:ext cx="546" cy="198"/>
            </a:xfrm>
            <a:custGeom>
              <a:avLst/>
              <a:gdLst>
                <a:gd name="T0" fmla="*/ 1 w 546"/>
                <a:gd name="T1" fmla="*/ 107 h 198"/>
                <a:gd name="T2" fmla="*/ 9 w 546"/>
                <a:gd name="T3" fmla="*/ 124 h 198"/>
                <a:gd name="T4" fmla="*/ 25 w 546"/>
                <a:gd name="T5" fmla="*/ 141 h 198"/>
                <a:gd name="T6" fmla="*/ 50 w 546"/>
                <a:gd name="T7" fmla="*/ 155 h 198"/>
                <a:gd name="T8" fmla="*/ 80 w 546"/>
                <a:gd name="T9" fmla="*/ 168 h 198"/>
                <a:gd name="T10" fmla="*/ 116 w 546"/>
                <a:gd name="T11" fmla="*/ 179 h 198"/>
                <a:gd name="T12" fmla="*/ 157 w 546"/>
                <a:gd name="T13" fmla="*/ 188 h 198"/>
                <a:gd name="T14" fmla="*/ 202 w 546"/>
                <a:gd name="T15" fmla="*/ 194 h 198"/>
                <a:gd name="T16" fmla="*/ 248 w 546"/>
                <a:gd name="T17" fmla="*/ 197 h 198"/>
                <a:gd name="T18" fmla="*/ 296 w 546"/>
                <a:gd name="T19" fmla="*/ 197 h 198"/>
                <a:gd name="T20" fmla="*/ 343 w 546"/>
                <a:gd name="T21" fmla="*/ 194 h 198"/>
                <a:gd name="T22" fmla="*/ 387 w 546"/>
                <a:gd name="T23" fmla="*/ 188 h 198"/>
                <a:gd name="T24" fmla="*/ 428 w 546"/>
                <a:gd name="T25" fmla="*/ 179 h 198"/>
                <a:gd name="T26" fmla="*/ 465 w 546"/>
                <a:gd name="T27" fmla="*/ 168 h 198"/>
                <a:gd name="T28" fmla="*/ 495 w 546"/>
                <a:gd name="T29" fmla="*/ 155 h 198"/>
                <a:gd name="T30" fmla="*/ 519 w 546"/>
                <a:gd name="T31" fmla="*/ 140 h 198"/>
                <a:gd name="T32" fmla="*/ 535 w 546"/>
                <a:gd name="T33" fmla="*/ 124 h 198"/>
                <a:gd name="T34" fmla="*/ 544 w 546"/>
                <a:gd name="T35" fmla="*/ 107 h 198"/>
                <a:gd name="T36" fmla="*/ 544 w 546"/>
                <a:gd name="T37" fmla="*/ 90 h 198"/>
                <a:gd name="T38" fmla="*/ 535 w 546"/>
                <a:gd name="T39" fmla="*/ 73 h 198"/>
                <a:gd name="T40" fmla="*/ 519 w 546"/>
                <a:gd name="T41" fmla="*/ 57 h 198"/>
                <a:gd name="T42" fmla="*/ 495 w 546"/>
                <a:gd name="T43" fmla="*/ 42 h 198"/>
                <a:gd name="T44" fmla="*/ 465 w 546"/>
                <a:gd name="T45" fmla="*/ 29 h 198"/>
                <a:gd name="T46" fmla="*/ 428 w 546"/>
                <a:gd name="T47" fmla="*/ 18 h 198"/>
                <a:gd name="T48" fmla="*/ 387 w 546"/>
                <a:gd name="T49" fmla="*/ 9 h 198"/>
                <a:gd name="T50" fmla="*/ 343 w 546"/>
                <a:gd name="T51" fmla="*/ 4 h 198"/>
                <a:gd name="T52" fmla="*/ 296 w 546"/>
                <a:gd name="T53" fmla="*/ 1 h 198"/>
                <a:gd name="T54" fmla="*/ 248 w 546"/>
                <a:gd name="T55" fmla="*/ 1 h 198"/>
                <a:gd name="T56" fmla="*/ 202 w 546"/>
                <a:gd name="T57" fmla="*/ 4 h 198"/>
                <a:gd name="T58" fmla="*/ 157 w 546"/>
                <a:gd name="T59" fmla="*/ 10 h 198"/>
                <a:gd name="T60" fmla="*/ 116 w 546"/>
                <a:gd name="T61" fmla="*/ 18 h 198"/>
                <a:gd name="T62" fmla="*/ 80 w 546"/>
                <a:gd name="T63" fmla="*/ 29 h 198"/>
                <a:gd name="T64" fmla="*/ 49 w 546"/>
                <a:gd name="T65" fmla="*/ 43 h 198"/>
                <a:gd name="T66" fmla="*/ 25 w 546"/>
                <a:gd name="T67" fmla="*/ 57 h 198"/>
                <a:gd name="T68" fmla="*/ 9 w 546"/>
                <a:gd name="T69" fmla="*/ 74 h 198"/>
                <a:gd name="T70" fmla="*/ 1 w 546"/>
                <a:gd name="T71" fmla="*/ 9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6" h="198">
                  <a:moveTo>
                    <a:pt x="0" y="99"/>
                  </a:moveTo>
                  <a:lnTo>
                    <a:pt x="1" y="107"/>
                  </a:lnTo>
                  <a:lnTo>
                    <a:pt x="4" y="116"/>
                  </a:lnTo>
                  <a:lnTo>
                    <a:pt x="9" y="124"/>
                  </a:lnTo>
                  <a:lnTo>
                    <a:pt x="16" y="132"/>
                  </a:lnTo>
                  <a:lnTo>
                    <a:pt x="25" y="141"/>
                  </a:lnTo>
                  <a:lnTo>
                    <a:pt x="37" y="148"/>
                  </a:lnTo>
                  <a:lnTo>
                    <a:pt x="50" y="155"/>
                  </a:lnTo>
                  <a:lnTo>
                    <a:pt x="63" y="162"/>
                  </a:lnTo>
                  <a:lnTo>
                    <a:pt x="80"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9"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4" y="107"/>
                  </a:lnTo>
                  <a:lnTo>
                    <a:pt x="545" y="99"/>
                  </a:lnTo>
                  <a:lnTo>
                    <a:pt x="544"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9"/>
                  </a:lnTo>
                  <a:lnTo>
                    <a:pt x="365" y="6"/>
                  </a:lnTo>
                  <a:lnTo>
                    <a:pt x="343" y="4"/>
                  </a:lnTo>
                  <a:lnTo>
                    <a:pt x="320" y="2"/>
                  </a:lnTo>
                  <a:lnTo>
                    <a:pt x="296" y="1"/>
                  </a:lnTo>
                  <a:lnTo>
                    <a:pt x="272" y="0"/>
                  </a:lnTo>
                  <a:lnTo>
                    <a:pt x="248" y="1"/>
                  </a:lnTo>
                  <a:lnTo>
                    <a:pt x="225" y="2"/>
                  </a:lnTo>
                  <a:lnTo>
                    <a:pt x="202" y="4"/>
                  </a:lnTo>
                  <a:lnTo>
                    <a:pt x="179" y="6"/>
                  </a:lnTo>
                  <a:lnTo>
                    <a:pt x="157" y="10"/>
                  </a:lnTo>
                  <a:lnTo>
                    <a:pt x="136" y="13"/>
                  </a:lnTo>
                  <a:lnTo>
                    <a:pt x="116" y="18"/>
                  </a:lnTo>
                  <a:lnTo>
                    <a:pt x="97" y="23"/>
                  </a:lnTo>
                  <a:lnTo>
                    <a:pt x="80" y="29"/>
                  </a:lnTo>
                  <a:lnTo>
                    <a:pt x="63" y="36"/>
                  </a:lnTo>
                  <a:lnTo>
                    <a:pt x="49" y="43"/>
                  </a:lnTo>
                  <a:lnTo>
                    <a:pt x="37" y="49"/>
                  </a:lnTo>
                  <a:lnTo>
                    <a:pt x="25" y="57"/>
                  </a:lnTo>
                  <a:lnTo>
                    <a:pt x="16" y="65"/>
                  </a:lnTo>
                  <a:lnTo>
                    <a:pt x="9" y="74"/>
                  </a:lnTo>
                  <a:lnTo>
                    <a:pt x="4" y="82"/>
                  </a:lnTo>
                  <a:lnTo>
                    <a:pt x="1" y="91"/>
                  </a:lnTo>
                  <a:lnTo>
                    <a:pt x="0" y="9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28" name="Freeform 32"/>
            <p:cNvSpPr>
              <a:spLocks/>
            </p:cNvSpPr>
            <p:nvPr/>
          </p:nvSpPr>
          <p:spPr bwMode="auto">
            <a:xfrm>
              <a:off x="3597" y="1677"/>
              <a:ext cx="711" cy="203"/>
            </a:xfrm>
            <a:custGeom>
              <a:avLst/>
              <a:gdLst>
                <a:gd name="T0" fmla="*/ 710 w 711"/>
                <a:gd name="T1" fmla="*/ 202 h 203"/>
                <a:gd name="T2" fmla="*/ 710 w 711"/>
                <a:gd name="T3" fmla="*/ 0 h 203"/>
                <a:gd name="T4" fmla="*/ 0 w 711"/>
                <a:gd name="T5" fmla="*/ 0 h 203"/>
                <a:gd name="T6" fmla="*/ 0 w 711"/>
                <a:gd name="T7" fmla="*/ 202 h 203"/>
                <a:gd name="T8" fmla="*/ 710 w 711"/>
                <a:gd name="T9" fmla="*/ 202 h 203"/>
              </a:gdLst>
              <a:ahLst/>
              <a:cxnLst>
                <a:cxn ang="0">
                  <a:pos x="T0" y="T1"/>
                </a:cxn>
                <a:cxn ang="0">
                  <a:pos x="T2" y="T3"/>
                </a:cxn>
                <a:cxn ang="0">
                  <a:pos x="T4" y="T5"/>
                </a:cxn>
                <a:cxn ang="0">
                  <a:pos x="T6" y="T7"/>
                </a:cxn>
                <a:cxn ang="0">
                  <a:pos x="T8" y="T9"/>
                </a:cxn>
              </a:cxnLst>
              <a:rect l="0" t="0" r="r" b="b"/>
              <a:pathLst>
                <a:path w="711" h="203">
                  <a:moveTo>
                    <a:pt x="710" y="202"/>
                  </a:moveTo>
                  <a:lnTo>
                    <a:pt x="710" y="0"/>
                  </a:lnTo>
                  <a:lnTo>
                    <a:pt x="0" y="0"/>
                  </a:lnTo>
                  <a:lnTo>
                    <a:pt x="0" y="202"/>
                  </a:lnTo>
                  <a:lnTo>
                    <a:pt x="710" y="20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29" name="Rectangle 33"/>
            <p:cNvSpPr>
              <a:spLocks noChangeArrowheads="1"/>
            </p:cNvSpPr>
            <p:nvPr/>
          </p:nvSpPr>
          <p:spPr bwMode="auto">
            <a:xfrm>
              <a:off x="3666" y="1657"/>
              <a:ext cx="5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Policies</a:t>
              </a:r>
            </a:p>
          </p:txBody>
        </p:sp>
        <p:sp>
          <p:nvSpPr>
            <p:cNvPr id="29730" name="Rectangle 34"/>
            <p:cNvSpPr>
              <a:spLocks noChangeArrowheads="1"/>
            </p:cNvSpPr>
            <p:nvPr/>
          </p:nvSpPr>
          <p:spPr bwMode="auto">
            <a:xfrm>
              <a:off x="3126" y="1963"/>
              <a:ext cx="5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policyid</a:t>
              </a:r>
            </a:p>
          </p:txBody>
        </p:sp>
        <p:sp>
          <p:nvSpPr>
            <p:cNvPr id="29731" name="Rectangle 35"/>
            <p:cNvSpPr>
              <a:spLocks noChangeArrowheads="1"/>
            </p:cNvSpPr>
            <p:nvPr/>
          </p:nvSpPr>
          <p:spPr bwMode="auto">
            <a:xfrm>
              <a:off x="4114" y="1976"/>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cost</a:t>
              </a:r>
            </a:p>
          </p:txBody>
        </p:sp>
        <p:sp>
          <p:nvSpPr>
            <p:cNvPr id="29732" name="Line 36"/>
            <p:cNvSpPr>
              <a:spLocks noChangeShapeType="1"/>
            </p:cNvSpPr>
            <p:nvPr/>
          </p:nvSpPr>
          <p:spPr bwMode="auto">
            <a:xfrm flipV="1">
              <a:off x="3457" y="1875"/>
              <a:ext cx="299" cy="1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33" name="Line 37"/>
            <p:cNvSpPr>
              <a:spLocks noChangeShapeType="1"/>
            </p:cNvSpPr>
            <p:nvPr/>
          </p:nvSpPr>
          <p:spPr bwMode="auto">
            <a:xfrm flipH="1" flipV="1">
              <a:off x="4009" y="1887"/>
              <a:ext cx="248" cy="104"/>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29737" name="Group 41"/>
          <p:cNvGrpSpPr>
            <a:grpSpLocks/>
          </p:cNvGrpSpPr>
          <p:nvPr/>
        </p:nvGrpSpPr>
        <p:grpSpPr bwMode="auto">
          <a:xfrm>
            <a:off x="6781800" y="4876800"/>
            <a:ext cx="1557338" cy="584200"/>
            <a:chOff x="4272" y="3072"/>
            <a:chExt cx="981" cy="368"/>
          </a:xfrm>
        </p:grpSpPr>
        <p:sp>
          <p:nvSpPr>
            <p:cNvPr id="29735" name="Freeform 39"/>
            <p:cNvSpPr>
              <a:spLocks/>
            </p:cNvSpPr>
            <p:nvPr/>
          </p:nvSpPr>
          <p:spPr bwMode="auto">
            <a:xfrm>
              <a:off x="4272" y="3072"/>
              <a:ext cx="981" cy="368"/>
            </a:xfrm>
            <a:custGeom>
              <a:avLst/>
              <a:gdLst>
                <a:gd name="T0" fmla="*/ 0 w 981"/>
                <a:gd name="T1" fmla="*/ 183 h 368"/>
                <a:gd name="T2" fmla="*/ 483 w 981"/>
                <a:gd name="T3" fmla="*/ 0 h 368"/>
                <a:gd name="T4" fmla="*/ 980 w 981"/>
                <a:gd name="T5" fmla="*/ 189 h 368"/>
                <a:gd name="T6" fmla="*/ 483 w 981"/>
                <a:gd name="T7" fmla="*/ 367 h 368"/>
                <a:gd name="T8" fmla="*/ 0 w 981"/>
                <a:gd name="T9" fmla="*/ 183 h 368"/>
              </a:gdLst>
              <a:ahLst/>
              <a:cxnLst>
                <a:cxn ang="0">
                  <a:pos x="T0" y="T1"/>
                </a:cxn>
                <a:cxn ang="0">
                  <a:pos x="T2" y="T3"/>
                </a:cxn>
                <a:cxn ang="0">
                  <a:pos x="T4" y="T5"/>
                </a:cxn>
                <a:cxn ang="0">
                  <a:pos x="T6" y="T7"/>
                </a:cxn>
                <a:cxn ang="0">
                  <a:pos x="T8" y="T9"/>
                </a:cxn>
              </a:cxnLst>
              <a:rect l="0" t="0" r="r" b="b"/>
              <a:pathLst>
                <a:path w="981" h="368">
                  <a:moveTo>
                    <a:pt x="0" y="183"/>
                  </a:moveTo>
                  <a:lnTo>
                    <a:pt x="483" y="0"/>
                  </a:lnTo>
                  <a:lnTo>
                    <a:pt x="980" y="189"/>
                  </a:lnTo>
                  <a:lnTo>
                    <a:pt x="483" y="367"/>
                  </a:lnTo>
                  <a:lnTo>
                    <a:pt x="0" y="183"/>
                  </a:lnTo>
                </a:path>
              </a:pathLst>
            </a:custGeom>
            <a:noFill/>
            <a:ln w="508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36" name="Rectangle 40"/>
            <p:cNvSpPr>
              <a:spLocks noChangeArrowheads="1"/>
            </p:cNvSpPr>
            <p:nvPr/>
          </p:nvSpPr>
          <p:spPr bwMode="auto">
            <a:xfrm>
              <a:off x="4367" y="3133"/>
              <a:ext cx="80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Beneficiary</a:t>
              </a:r>
            </a:p>
          </p:txBody>
        </p:sp>
      </p:grpSp>
      <p:sp>
        <p:nvSpPr>
          <p:cNvPr id="29738" name="Freeform 42"/>
          <p:cNvSpPr>
            <a:spLocks/>
          </p:cNvSpPr>
          <p:nvPr/>
        </p:nvSpPr>
        <p:spPr bwMode="auto">
          <a:xfrm>
            <a:off x="7010400" y="3581400"/>
            <a:ext cx="965200" cy="382588"/>
          </a:xfrm>
          <a:custGeom>
            <a:avLst/>
            <a:gdLst>
              <a:gd name="T0" fmla="*/ 606 w 608"/>
              <a:gd name="T1" fmla="*/ 110 h 241"/>
              <a:gd name="T2" fmla="*/ 596 w 608"/>
              <a:gd name="T3" fmla="*/ 89 h 241"/>
              <a:gd name="T4" fmla="*/ 579 w 608"/>
              <a:gd name="T5" fmla="*/ 69 h 241"/>
              <a:gd name="T6" fmla="*/ 552 w 608"/>
              <a:gd name="T7" fmla="*/ 51 h 241"/>
              <a:gd name="T8" fmla="*/ 519 w 608"/>
              <a:gd name="T9" fmla="*/ 36 h 241"/>
              <a:gd name="T10" fmla="*/ 477 w 608"/>
              <a:gd name="T11" fmla="*/ 22 h 241"/>
              <a:gd name="T12" fmla="*/ 431 w 608"/>
              <a:gd name="T13" fmla="*/ 11 h 241"/>
              <a:gd name="T14" fmla="*/ 382 w 608"/>
              <a:gd name="T15" fmla="*/ 5 h 241"/>
              <a:gd name="T16" fmla="*/ 331 w 608"/>
              <a:gd name="T17" fmla="*/ 1 h 241"/>
              <a:gd name="T18" fmla="*/ 277 w 608"/>
              <a:gd name="T19" fmla="*/ 1 h 241"/>
              <a:gd name="T20" fmla="*/ 225 w 608"/>
              <a:gd name="T21" fmla="*/ 5 h 241"/>
              <a:gd name="T22" fmla="*/ 176 w 608"/>
              <a:gd name="T23" fmla="*/ 11 h 241"/>
              <a:gd name="T24" fmla="*/ 130 w 608"/>
              <a:gd name="T25" fmla="*/ 22 h 241"/>
              <a:gd name="T26" fmla="*/ 88 w 608"/>
              <a:gd name="T27" fmla="*/ 36 h 241"/>
              <a:gd name="T28" fmla="*/ 55 w 608"/>
              <a:gd name="T29" fmla="*/ 51 h 241"/>
              <a:gd name="T30" fmla="*/ 29 w 608"/>
              <a:gd name="T31" fmla="*/ 69 h 241"/>
              <a:gd name="T32" fmla="*/ 11 w 608"/>
              <a:gd name="T33" fmla="*/ 89 h 241"/>
              <a:gd name="T34" fmla="*/ 1 w 608"/>
              <a:gd name="T35" fmla="*/ 110 h 241"/>
              <a:gd name="T36" fmla="*/ 1 w 608"/>
              <a:gd name="T37" fmla="*/ 130 h 241"/>
              <a:gd name="T38" fmla="*/ 11 w 608"/>
              <a:gd name="T39" fmla="*/ 151 h 241"/>
              <a:gd name="T40" fmla="*/ 29 w 608"/>
              <a:gd name="T41" fmla="*/ 171 h 241"/>
              <a:gd name="T42" fmla="*/ 55 w 608"/>
              <a:gd name="T43" fmla="*/ 189 h 241"/>
              <a:gd name="T44" fmla="*/ 88 w 608"/>
              <a:gd name="T45" fmla="*/ 206 h 241"/>
              <a:gd name="T46" fmla="*/ 130 w 608"/>
              <a:gd name="T47" fmla="*/ 218 h 241"/>
              <a:gd name="T48" fmla="*/ 176 w 608"/>
              <a:gd name="T49" fmla="*/ 229 h 241"/>
              <a:gd name="T50" fmla="*/ 225 w 608"/>
              <a:gd name="T51" fmla="*/ 236 h 241"/>
              <a:gd name="T52" fmla="*/ 277 w 608"/>
              <a:gd name="T53" fmla="*/ 240 h 241"/>
              <a:gd name="T54" fmla="*/ 331 w 608"/>
              <a:gd name="T55" fmla="*/ 240 h 241"/>
              <a:gd name="T56" fmla="*/ 382 w 608"/>
              <a:gd name="T57" fmla="*/ 236 h 241"/>
              <a:gd name="T58" fmla="*/ 431 w 608"/>
              <a:gd name="T59" fmla="*/ 229 h 241"/>
              <a:gd name="T60" fmla="*/ 477 w 608"/>
              <a:gd name="T61" fmla="*/ 218 h 241"/>
              <a:gd name="T62" fmla="*/ 519 w 608"/>
              <a:gd name="T63" fmla="*/ 206 h 241"/>
              <a:gd name="T64" fmla="*/ 552 w 608"/>
              <a:gd name="T65" fmla="*/ 189 h 241"/>
              <a:gd name="T66" fmla="*/ 579 w 608"/>
              <a:gd name="T67" fmla="*/ 171 h 241"/>
              <a:gd name="T68" fmla="*/ 596 w 608"/>
              <a:gd name="T69" fmla="*/ 151 h 241"/>
              <a:gd name="T70" fmla="*/ 606 w 608"/>
              <a:gd name="T71" fmla="*/ 13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8" h="241">
                <a:moveTo>
                  <a:pt x="607" y="120"/>
                </a:moveTo>
                <a:lnTo>
                  <a:pt x="606" y="110"/>
                </a:lnTo>
                <a:lnTo>
                  <a:pt x="602" y="100"/>
                </a:lnTo>
                <a:lnTo>
                  <a:pt x="596" y="89"/>
                </a:lnTo>
                <a:lnTo>
                  <a:pt x="589" y="79"/>
                </a:lnTo>
                <a:lnTo>
                  <a:pt x="579" y="69"/>
                </a:lnTo>
                <a:lnTo>
                  <a:pt x="566" y="60"/>
                </a:lnTo>
                <a:lnTo>
                  <a:pt x="552" y="51"/>
                </a:lnTo>
                <a:lnTo>
                  <a:pt x="537" y="43"/>
                </a:lnTo>
                <a:lnTo>
                  <a:pt x="519" y="36"/>
                </a:lnTo>
                <a:lnTo>
                  <a:pt x="499" y="28"/>
                </a:lnTo>
                <a:lnTo>
                  <a:pt x="477" y="22"/>
                </a:lnTo>
                <a:lnTo>
                  <a:pt x="456" y="17"/>
                </a:lnTo>
                <a:lnTo>
                  <a:pt x="431" y="11"/>
                </a:lnTo>
                <a:lnTo>
                  <a:pt x="407" y="8"/>
                </a:lnTo>
                <a:lnTo>
                  <a:pt x="382" y="5"/>
                </a:lnTo>
                <a:lnTo>
                  <a:pt x="356" y="3"/>
                </a:lnTo>
                <a:lnTo>
                  <a:pt x="331" y="1"/>
                </a:lnTo>
                <a:lnTo>
                  <a:pt x="303" y="0"/>
                </a:lnTo>
                <a:lnTo>
                  <a:pt x="277" y="1"/>
                </a:lnTo>
                <a:lnTo>
                  <a:pt x="251" y="3"/>
                </a:lnTo>
                <a:lnTo>
                  <a:pt x="225" y="5"/>
                </a:lnTo>
                <a:lnTo>
                  <a:pt x="200" y="8"/>
                </a:lnTo>
                <a:lnTo>
                  <a:pt x="176" y="11"/>
                </a:lnTo>
                <a:lnTo>
                  <a:pt x="151" y="17"/>
                </a:lnTo>
                <a:lnTo>
                  <a:pt x="130" y="22"/>
                </a:lnTo>
                <a:lnTo>
                  <a:pt x="109" y="28"/>
                </a:lnTo>
                <a:lnTo>
                  <a:pt x="88" y="36"/>
                </a:lnTo>
                <a:lnTo>
                  <a:pt x="71" y="43"/>
                </a:lnTo>
                <a:lnTo>
                  <a:pt x="55" y="51"/>
                </a:lnTo>
                <a:lnTo>
                  <a:pt x="41" y="60"/>
                </a:lnTo>
                <a:lnTo>
                  <a:pt x="29" y="69"/>
                </a:lnTo>
                <a:lnTo>
                  <a:pt x="18" y="79"/>
                </a:lnTo>
                <a:lnTo>
                  <a:pt x="11" y="89"/>
                </a:lnTo>
                <a:lnTo>
                  <a:pt x="5" y="100"/>
                </a:lnTo>
                <a:lnTo>
                  <a:pt x="1" y="110"/>
                </a:lnTo>
                <a:lnTo>
                  <a:pt x="0" y="120"/>
                </a:lnTo>
                <a:lnTo>
                  <a:pt x="1" y="130"/>
                </a:lnTo>
                <a:lnTo>
                  <a:pt x="5" y="142"/>
                </a:lnTo>
                <a:lnTo>
                  <a:pt x="11" y="151"/>
                </a:lnTo>
                <a:lnTo>
                  <a:pt x="18" y="161"/>
                </a:lnTo>
                <a:lnTo>
                  <a:pt x="29" y="171"/>
                </a:lnTo>
                <a:lnTo>
                  <a:pt x="41" y="180"/>
                </a:lnTo>
                <a:lnTo>
                  <a:pt x="55" y="189"/>
                </a:lnTo>
                <a:lnTo>
                  <a:pt x="71" y="198"/>
                </a:lnTo>
                <a:lnTo>
                  <a:pt x="88" y="206"/>
                </a:lnTo>
                <a:lnTo>
                  <a:pt x="109" y="212"/>
                </a:lnTo>
                <a:lnTo>
                  <a:pt x="130" y="218"/>
                </a:lnTo>
                <a:lnTo>
                  <a:pt x="151" y="223"/>
                </a:lnTo>
                <a:lnTo>
                  <a:pt x="176" y="229"/>
                </a:lnTo>
                <a:lnTo>
                  <a:pt x="200" y="232"/>
                </a:lnTo>
                <a:lnTo>
                  <a:pt x="225" y="236"/>
                </a:lnTo>
                <a:lnTo>
                  <a:pt x="251" y="239"/>
                </a:lnTo>
                <a:lnTo>
                  <a:pt x="277" y="240"/>
                </a:lnTo>
                <a:lnTo>
                  <a:pt x="303" y="240"/>
                </a:lnTo>
                <a:lnTo>
                  <a:pt x="331" y="240"/>
                </a:lnTo>
                <a:lnTo>
                  <a:pt x="356" y="239"/>
                </a:lnTo>
                <a:lnTo>
                  <a:pt x="382" y="236"/>
                </a:lnTo>
                <a:lnTo>
                  <a:pt x="407" y="232"/>
                </a:lnTo>
                <a:lnTo>
                  <a:pt x="431" y="229"/>
                </a:lnTo>
                <a:lnTo>
                  <a:pt x="456" y="223"/>
                </a:lnTo>
                <a:lnTo>
                  <a:pt x="477" y="218"/>
                </a:lnTo>
                <a:lnTo>
                  <a:pt x="499" y="212"/>
                </a:lnTo>
                <a:lnTo>
                  <a:pt x="519" y="206"/>
                </a:lnTo>
                <a:lnTo>
                  <a:pt x="537" y="198"/>
                </a:lnTo>
                <a:lnTo>
                  <a:pt x="552" y="189"/>
                </a:lnTo>
                <a:lnTo>
                  <a:pt x="566" y="180"/>
                </a:lnTo>
                <a:lnTo>
                  <a:pt x="579" y="171"/>
                </a:lnTo>
                <a:lnTo>
                  <a:pt x="589" y="161"/>
                </a:lnTo>
                <a:lnTo>
                  <a:pt x="596" y="151"/>
                </a:lnTo>
                <a:lnTo>
                  <a:pt x="602" y="142"/>
                </a:lnTo>
                <a:lnTo>
                  <a:pt x="606" y="130"/>
                </a:lnTo>
                <a:lnTo>
                  <a:pt x="607" y="1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39" name="Freeform 43"/>
          <p:cNvSpPr>
            <a:spLocks/>
          </p:cNvSpPr>
          <p:nvPr/>
        </p:nvSpPr>
        <p:spPr bwMode="auto">
          <a:xfrm>
            <a:off x="8153400" y="3657600"/>
            <a:ext cx="795338" cy="300038"/>
          </a:xfrm>
          <a:custGeom>
            <a:avLst/>
            <a:gdLst>
              <a:gd name="T0" fmla="*/ 1 w 501"/>
              <a:gd name="T1" fmla="*/ 102 h 189"/>
              <a:gd name="T2" fmla="*/ 8 w 501"/>
              <a:gd name="T3" fmla="*/ 118 h 189"/>
              <a:gd name="T4" fmla="*/ 23 w 501"/>
              <a:gd name="T5" fmla="*/ 133 h 189"/>
              <a:gd name="T6" fmla="*/ 45 w 501"/>
              <a:gd name="T7" fmla="*/ 148 h 189"/>
              <a:gd name="T8" fmla="*/ 73 w 501"/>
              <a:gd name="T9" fmla="*/ 160 h 189"/>
              <a:gd name="T10" fmla="*/ 107 w 501"/>
              <a:gd name="T11" fmla="*/ 171 h 189"/>
              <a:gd name="T12" fmla="*/ 145 w 501"/>
              <a:gd name="T13" fmla="*/ 179 h 189"/>
              <a:gd name="T14" fmla="*/ 185 w 501"/>
              <a:gd name="T15" fmla="*/ 185 h 189"/>
              <a:gd name="T16" fmla="*/ 228 w 501"/>
              <a:gd name="T17" fmla="*/ 187 h 189"/>
              <a:gd name="T18" fmla="*/ 272 w 501"/>
              <a:gd name="T19" fmla="*/ 187 h 189"/>
              <a:gd name="T20" fmla="*/ 315 w 501"/>
              <a:gd name="T21" fmla="*/ 184 h 189"/>
              <a:gd name="T22" fmla="*/ 356 w 501"/>
              <a:gd name="T23" fmla="*/ 179 h 189"/>
              <a:gd name="T24" fmla="*/ 394 w 501"/>
              <a:gd name="T25" fmla="*/ 171 h 189"/>
              <a:gd name="T26" fmla="*/ 427 w 501"/>
              <a:gd name="T27" fmla="*/ 160 h 189"/>
              <a:gd name="T28" fmla="*/ 455 w 501"/>
              <a:gd name="T29" fmla="*/ 148 h 189"/>
              <a:gd name="T30" fmla="*/ 477 w 501"/>
              <a:gd name="T31" fmla="*/ 133 h 189"/>
              <a:gd name="T32" fmla="*/ 492 w 501"/>
              <a:gd name="T33" fmla="*/ 118 h 189"/>
              <a:gd name="T34" fmla="*/ 499 w 501"/>
              <a:gd name="T35" fmla="*/ 102 h 189"/>
              <a:gd name="T36" fmla="*/ 499 w 501"/>
              <a:gd name="T37" fmla="*/ 85 h 189"/>
              <a:gd name="T38" fmla="*/ 492 w 501"/>
              <a:gd name="T39" fmla="*/ 69 h 189"/>
              <a:gd name="T40" fmla="*/ 477 w 501"/>
              <a:gd name="T41" fmla="*/ 54 h 189"/>
              <a:gd name="T42" fmla="*/ 455 w 501"/>
              <a:gd name="T43" fmla="*/ 40 h 189"/>
              <a:gd name="T44" fmla="*/ 427 w 501"/>
              <a:gd name="T45" fmla="*/ 27 h 189"/>
              <a:gd name="T46" fmla="*/ 393 w 501"/>
              <a:gd name="T47" fmla="*/ 17 h 189"/>
              <a:gd name="T48" fmla="*/ 356 w 501"/>
              <a:gd name="T49" fmla="*/ 8 h 189"/>
              <a:gd name="T50" fmla="*/ 315 w 501"/>
              <a:gd name="T51" fmla="*/ 3 h 189"/>
              <a:gd name="T52" fmla="*/ 272 w 501"/>
              <a:gd name="T53" fmla="*/ 0 h 189"/>
              <a:gd name="T54" fmla="*/ 228 w 501"/>
              <a:gd name="T55" fmla="*/ 0 h 189"/>
              <a:gd name="T56" fmla="*/ 185 w 501"/>
              <a:gd name="T57" fmla="*/ 3 h 189"/>
              <a:gd name="T58" fmla="*/ 144 w 501"/>
              <a:gd name="T59" fmla="*/ 8 h 189"/>
              <a:gd name="T60" fmla="*/ 107 w 501"/>
              <a:gd name="T61" fmla="*/ 17 h 189"/>
              <a:gd name="T62" fmla="*/ 73 w 501"/>
              <a:gd name="T63" fmla="*/ 28 h 189"/>
              <a:gd name="T64" fmla="*/ 45 w 501"/>
              <a:gd name="T65" fmla="*/ 40 h 189"/>
              <a:gd name="T66" fmla="*/ 23 w 501"/>
              <a:gd name="T67" fmla="*/ 54 h 189"/>
              <a:gd name="T68" fmla="*/ 8 w 501"/>
              <a:gd name="T69" fmla="*/ 69 h 189"/>
              <a:gd name="T70" fmla="*/ 1 w 501"/>
              <a:gd name="T71" fmla="*/ 8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1" h="189">
                <a:moveTo>
                  <a:pt x="0" y="94"/>
                </a:moveTo>
                <a:lnTo>
                  <a:pt x="1" y="102"/>
                </a:lnTo>
                <a:lnTo>
                  <a:pt x="4" y="110"/>
                </a:lnTo>
                <a:lnTo>
                  <a:pt x="8" y="118"/>
                </a:lnTo>
                <a:lnTo>
                  <a:pt x="15" y="126"/>
                </a:lnTo>
                <a:lnTo>
                  <a:pt x="23" y="133"/>
                </a:lnTo>
                <a:lnTo>
                  <a:pt x="33" y="141"/>
                </a:lnTo>
                <a:lnTo>
                  <a:pt x="45" y="148"/>
                </a:lnTo>
                <a:lnTo>
                  <a:pt x="58" y="154"/>
                </a:lnTo>
                <a:lnTo>
                  <a:pt x="73" y="160"/>
                </a:lnTo>
                <a:lnTo>
                  <a:pt x="89" y="166"/>
                </a:lnTo>
                <a:lnTo>
                  <a:pt x="107" y="171"/>
                </a:lnTo>
                <a:lnTo>
                  <a:pt x="125" y="175"/>
                </a:lnTo>
                <a:lnTo>
                  <a:pt x="145" y="179"/>
                </a:lnTo>
                <a:lnTo>
                  <a:pt x="164" y="182"/>
                </a:lnTo>
                <a:lnTo>
                  <a:pt x="185" y="185"/>
                </a:lnTo>
                <a:lnTo>
                  <a:pt x="207" y="186"/>
                </a:lnTo>
                <a:lnTo>
                  <a:pt x="228" y="187"/>
                </a:lnTo>
                <a:lnTo>
                  <a:pt x="250" y="188"/>
                </a:lnTo>
                <a:lnTo>
                  <a:pt x="272" y="187"/>
                </a:lnTo>
                <a:lnTo>
                  <a:pt x="293" y="186"/>
                </a:lnTo>
                <a:lnTo>
                  <a:pt x="315" y="184"/>
                </a:lnTo>
                <a:lnTo>
                  <a:pt x="336" y="182"/>
                </a:lnTo>
                <a:lnTo>
                  <a:pt x="356" y="179"/>
                </a:lnTo>
                <a:lnTo>
                  <a:pt x="375" y="175"/>
                </a:lnTo>
                <a:lnTo>
                  <a:pt x="394" y="171"/>
                </a:lnTo>
                <a:lnTo>
                  <a:pt x="411" y="165"/>
                </a:lnTo>
                <a:lnTo>
                  <a:pt x="427" y="160"/>
                </a:lnTo>
                <a:lnTo>
                  <a:pt x="442" y="154"/>
                </a:lnTo>
                <a:lnTo>
                  <a:pt x="455" y="148"/>
                </a:lnTo>
                <a:lnTo>
                  <a:pt x="467" y="141"/>
                </a:lnTo>
                <a:lnTo>
                  <a:pt x="477" y="133"/>
                </a:lnTo>
                <a:lnTo>
                  <a:pt x="486" y="126"/>
                </a:lnTo>
                <a:lnTo>
                  <a:pt x="492" y="118"/>
                </a:lnTo>
                <a:lnTo>
                  <a:pt x="497" y="110"/>
                </a:lnTo>
                <a:lnTo>
                  <a:pt x="499" y="102"/>
                </a:lnTo>
                <a:lnTo>
                  <a:pt x="500" y="94"/>
                </a:lnTo>
                <a:lnTo>
                  <a:pt x="499" y="85"/>
                </a:lnTo>
                <a:lnTo>
                  <a:pt x="497" y="77"/>
                </a:lnTo>
                <a:lnTo>
                  <a:pt x="492" y="69"/>
                </a:lnTo>
                <a:lnTo>
                  <a:pt x="485" y="62"/>
                </a:lnTo>
                <a:lnTo>
                  <a:pt x="477" y="54"/>
                </a:lnTo>
                <a:lnTo>
                  <a:pt x="467" y="47"/>
                </a:lnTo>
                <a:lnTo>
                  <a:pt x="455" y="40"/>
                </a:lnTo>
                <a:lnTo>
                  <a:pt x="442" y="33"/>
                </a:lnTo>
                <a:lnTo>
                  <a:pt x="427" y="27"/>
                </a:lnTo>
                <a:lnTo>
                  <a:pt x="411" y="22"/>
                </a:lnTo>
                <a:lnTo>
                  <a:pt x="393" y="17"/>
                </a:lnTo>
                <a:lnTo>
                  <a:pt x="375" y="12"/>
                </a:lnTo>
                <a:lnTo>
                  <a:pt x="356" y="8"/>
                </a:lnTo>
                <a:lnTo>
                  <a:pt x="336" y="5"/>
                </a:lnTo>
                <a:lnTo>
                  <a:pt x="315" y="3"/>
                </a:lnTo>
                <a:lnTo>
                  <a:pt x="293" y="1"/>
                </a:lnTo>
                <a:lnTo>
                  <a:pt x="272" y="0"/>
                </a:lnTo>
                <a:lnTo>
                  <a:pt x="250" y="0"/>
                </a:lnTo>
                <a:lnTo>
                  <a:pt x="228" y="0"/>
                </a:lnTo>
                <a:lnTo>
                  <a:pt x="207" y="1"/>
                </a:lnTo>
                <a:lnTo>
                  <a:pt x="185" y="3"/>
                </a:lnTo>
                <a:lnTo>
                  <a:pt x="164" y="5"/>
                </a:lnTo>
                <a:lnTo>
                  <a:pt x="144" y="8"/>
                </a:lnTo>
                <a:lnTo>
                  <a:pt x="125" y="12"/>
                </a:lnTo>
                <a:lnTo>
                  <a:pt x="107" y="17"/>
                </a:lnTo>
                <a:lnTo>
                  <a:pt x="89" y="22"/>
                </a:lnTo>
                <a:lnTo>
                  <a:pt x="73" y="28"/>
                </a:lnTo>
                <a:lnTo>
                  <a:pt x="58" y="33"/>
                </a:lnTo>
                <a:lnTo>
                  <a:pt x="45" y="40"/>
                </a:lnTo>
                <a:lnTo>
                  <a:pt x="33" y="47"/>
                </a:lnTo>
                <a:lnTo>
                  <a:pt x="23" y="54"/>
                </a:lnTo>
                <a:lnTo>
                  <a:pt x="15" y="62"/>
                </a:lnTo>
                <a:lnTo>
                  <a:pt x="8" y="69"/>
                </a:lnTo>
                <a:lnTo>
                  <a:pt x="4" y="78"/>
                </a:lnTo>
                <a:lnTo>
                  <a:pt x="1" y="85"/>
                </a:lnTo>
                <a:lnTo>
                  <a:pt x="0" y="9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40" name="Freeform 44"/>
          <p:cNvSpPr>
            <a:spLocks/>
          </p:cNvSpPr>
          <p:nvPr/>
        </p:nvSpPr>
        <p:spPr bwMode="auto">
          <a:xfrm>
            <a:off x="7675563" y="4157663"/>
            <a:ext cx="1343025" cy="279400"/>
          </a:xfrm>
          <a:custGeom>
            <a:avLst/>
            <a:gdLst>
              <a:gd name="T0" fmla="*/ 845 w 846"/>
              <a:gd name="T1" fmla="*/ 175 h 176"/>
              <a:gd name="T2" fmla="*/ 845 w 846"/>
              <a:gd name="T3" fmla="*/ 0 h 176"/>
              <a:gd name="T4" fmla="*/ 0 w 846"/>
              <a:gd name="T5" fmla="*/ 0 h 176"/>
              <a:gd name="T6" fmla="*/ 0 w 846"/>
              <a:gd name="T7" fmla="*/ 175 h 176"/>
              <a:gd name="T8" fmla="*/ 845 w 846"/>
              <a:gd name="T9" fmla="*/ 175 h 176"/>
            </a:gdLst>
            <a:ahLst/>
            <a:cxnLst>
              <a:cxn ang="0">
                <a:pos x="T0" y="T1"/>
              </a:cxn>
              <a:cxn ang="0">
                <a:pos x="T2" y="T3"/>
              </a:cxn>
              <a:cxn ang="0">
                <a:pos x="T4" y="T5"/>
              </a:cxn>
              <a:cxn ang="0">
                <a:pos x="T6" y="T7"/>
              </a:cxn>
              <a:cxn ang="0">
                <a:pos x="T8" y="T9"/>
              </a:cxn>
            </a:cxnLst>
            <a:rect l="0" t="0" r="r" b="b"/>
            <a:pathLst>
              <a:path w="846" h="176">
                <a:moveTo>
                  <a:pt x="845" y="175"/>
                </a:moveTo>
                <a:lnTo>
                  <a:pt x="845" y="0"/>
                </a:lnTo>
                <a:lnTo>
                  <a:pt x="0" y="0"/>
                </a:lnTo>
                <a:lnTo>
                  <a:pt x="0" y="175"/>
                </a:lnTo>
                <a:lnTo>
                  <a:pt x="845" y="175"/>
                </a:lnTo>
              </a:path>
            </a:pathLst>
          </a:custGeom>
          <a:noFill/>
          <a:ln w="508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41" name="Rectangle 45"/>
          <p:cNvSpPr>
            <a:spLocks noChangeArrowheads="1"/>
          </p:cNvSpPr>
          <p:nvPr/>
        </p:nvSpPr>
        <p:spPr bwMode="auto">
          <a:xfrm>
            <a:off x="8316913" y="3606800"/>
            <a:ext cx="531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age</a:t>
            </a:r>
          </a:p>
        </p:txBody>
      </p:sp>
      <p:sp>
        <p:nvSpPr>
          <p:cNvPr id="29742" name="Rectangle 46"/>
          <p:cNvSpPr>
            <a:spLocks noChangeArrowheads="1"/>
          </p:cNvSpPr>
          <p:nvPr/>
        </p:nvSpPr>
        <p:spPr bwMode="auto">
          <a:xfrm>
            <a:off x="7080250" y="3554413"/>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pname</a:t>
            </a:r>
          </a:p>
        </p:txBody>
      </p:sp>
      <p:sp>
        <p:nvSpPr>
          <p:cNvPr id="29743" name="Rectangle 47"/>
          <p:cNvSpPr>
            <a:spLocks noChangeArrowheads="1"/>
          </p:cNvSpPr>
          <p:nvPr/>
        </p:nvSpPr>
        <p:spPr bwMode="auto">
          <a:xfrm>
            <a:off x="7666038" y="4130675"/>
            <a:ext cx="13446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Dependents</a:t>
            </a:r>
          </a:p>
        </p:txBody>
      </p:sp>
      <p:sp>
        <p:nvSpPr>
          <p:cNvPr id="29744" name="Line 48"/>
          <p:cNvSpPr>
            <a:spLocks noChangeShapeType="1"/>
          </p:cNvSpPr>
          <p:nvPr/>
        </p:nvSpPr>
        <p:spPr bwMode="auto">
          <a:xfrm>
            <a:off x="7273925" y="3813175"/>
            <a:ext cx="587375" cy="0"/>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45" name="Line 49"/>
          <p:cNvSpPr>
            <a:spLocks noChangeShapeType="1"/>
          </p:cNvSpPr>
          <p:nvPr/>
        </p:nvSpPr>
        <p:spPr bwMode="auto">
          <a:xfrm>
            <a:off x="7626350" y="3952875"/>
            <a:ext cx="292100" cy="185738"/>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46" name="Line 50"/>
          <p:cNvSpPr>
            <a:spLocks noChangeShapeType="1"/>
          </p:cNvSpPr>
          <p:nvPr/>
        </p:nvSpPr>
        <p:spPr bwMode="auto">
          <a:xfrm flipH="1">
            <a:off x="8451850" y="3968750"/>
            <a:ext cx="119063" cy="16986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nvGrpSpPr>
          <p:cNvPr id="29755" name="Group 59"/>
          <p:cNvGrpSpPr>
            <a:grpSpLocks/>
          </p:cNvGrpSpPr>
          <p:nvPr/>
        </p:nvGrpSpPr>
        <p:grpSpPr bwMode="auto">
          <a:xfrm>
            <a:off x="5715000" y="5791200"/>
            <a:ext cx="2265363" cy="898525"/>
            <a:chOff x="3600" y="3648"/>
            <a:chExt cx="1427" cy="566"/>
          </a:xfrm>
        </p:grpSpPr>
        <p:sp>
          <p:nvSpPr>
            <p:cNvPr id="29747" name="Freeform 51"/>
            <p:cNvSpPr>
              <a:spLocks/>
            </p:cNvSpPr>
            <p:nvPr/>
          </p:nvSpPr>
          <p:spPr bwMode="auto">
            <a:xfrm>
              <a:off x="3600" y="4000"/>
              <a:ext cx="713" cy="209"/>
            </a:xfrm>
            <a:custGeom>
              <a:avLst/>
              <a:gdLst>
                <a:gd name="T0" fmla="*/ 710 w 713"/>
                <a:gd name="T1" fmla="*/ 94 h 209"/>
                <a:gd name="T2" fmla="*/ 700 w 713"/>
                <a:gd name="T3" fmla="*/ 76 h 209"/>
                <a:gd name="T4" fmla="*/ 679 w 713"/>
                <a:gd name="T5" fmla="*/ 59 h 209"/>
                <a:gd name="T6" fmla="*/ 648 w 713"/>
                <a:gd name="T7" fmla="*/ 44 h 209"/>
                <a:gd name="T8" fmla="*/ 608 w 713"/>
                <a:gd name="T9" fmla="*/ 29 h 209"/>
                <a:gd name="T10" fmla="*/ 561 w 713"/>
                <a:gd name="T11" fmla="*/ 18 h 209"/>
                <a:gd name="T12" fmla="*/ 507 w 713"/>
                <a:gd name="T13" fmla="*/ 8 h 209"/>
                <a:gd name="T14" fmla="*/ 449 w 713"/>
                <a:gd name="T15" fmla="*/ 3 h 209"/>
                <a:gd name="T16" fmla="*/ 387 w 713"/>
                <a:gd name="T17" fmla="*/ 0 h 209"/>
                <a:gd name="T18" fmla="*/ 325 w 713"/>
                <a:gd name="T19" fmla="*/ 0 h 209"/>
                <a:gd name="T20" fmla="*/ 264 w 713"/>
                <a:gd name="T21" fmla="*/ 3 h 209"/>
                <a:gd name="T22" fmla="*/ 206 w 713"/>
                <a:gd name="T23" fmla="*/ 8 h 209"/>
                <a:gd name="T24" fmla="*/ 152 w 713"/>
                <a:gd name="T25" fmla="*/ 18 h 209"/>
                <a:gd name="T26" fmla="*/ 105 w 713"/>
                <a:gd name="T27" fmla="*/ 29 h 209"/>
                <a:gd name="T28" fmla="*/ 65 w 713"/>
                <a:gd name="T29" fmla="*/ 44 h 209"/>
                <a:gd name="T30" fmla="*/ 34 w 713"/>
                <a:gd name="T31" fmla="*/ 59 h 209"/>
                <a:gd name="T32" fmla="*/ 12 w 713"/>
                <a:gd name="T33" fmla="*/ 76 h 209"/>
                <a:gd name="T34" fmla="*/ 1 w 713"/>
                <a:gd name="T35" fmla="*/ 94 h 209"/>
                <a:gd name="T36" fmla="*/ 1 w 713"/>
                <a:gd name="T37" fmla="*/ 112 h 209"/>
                <a:gd name="T38" fmla="*/ 12 w 713"/>
                <a:gd name="T39" fmla="*/ 130 h 209"/>
                <a:gd name="T40" fmla="*/ 34 w 713"/>
                <a:gd name="T41" fmla="*/ 147 h 209"/>
                <a:gd name="T42" fmla="*/ 65 w 713"/>
                <a:gd name="T43" fmla="*/ 163 h 209"/>
                <a:gd name="T44" fmla="*/ 105 w 713"/>
                <a:gd name="T45" fmla="*/ 177 h 209"/>
                <a:gd name="T46" fmla="*/ 152 w 713"/>
                <a:gd name="T47" fmla="*/ 189 h 209"/>
                <a:gd name="T48" fmla="*/ 206 w 713"/>
                <a:gd name="T49" fmla="*/ 198 h 209"/>
                <a:gd name="T50" fmla="*/ 264 w 713"/>
                <a:gd name="T51" fmla="*/ 204 h 209"/>
                <a:gd name="T52" fmla="*/ 325 w 713"/>
                <a:gd name="T53" fmla="*/ 206 h 209"/>
                <a:gd name="T54" fmla="*/ 387 w 713"/>
                <a:gd name="T55" fmla="*/ 206 h 209"/>
                <a:gd name="T56" fmla="*/ 449 w 713"/>
                <a:gd name="T57" fmla="*/ 204 h 209"/>
                <a:gd name="T58" fmla="*/ 507 w 713"/>
                <a:gd name="T59" fmla="*/ 198 h 209"/>
                <a:gd name="T60" fmla="*/ 561 w 713"/>
                <a:gd name="T61" fmla="*/ 189 h 209"/>
                <a:gd name="T62" fmla="*/ 608 w 713"/>
                <a:gd name="T63" fmla="*/ 177 h 209"/>
                <a:gd name="T64" fmla="*/ 648 w 713"/>
                <a:gd name="T65" fmla="*/ 163 h 209"/>
                <a:gd name="T66" fmla="*/ 679 w 713"/>
                <a:gd name="T67" fmla="*/ 147 h 209"/>
                <a:gd name="T68" fmla="*/ 700 w 713"/>
                <a:gd name="T69" fmla="*/ 130 h 209"/>
                <a:gd name="T70" fmla="*/ 710 w 713"/>
                <a:gd name="T71" fmla="*/ 11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3" h="209">
                  <a:moveTo>
                    <a:pt x="712" y="104"/>
                  </a:moveTo>
                  <a:lnTo>
                    <a:pt x="710" y="94"/>
                  </a:lnTo>
                  <a:lnTo>
                    <a:pt x="707" y="86"/>
                  </a:lnTo>
                  <a:lnTo>
                    <a:pt x="700" y="76"/>
                  </a:lnTo>
                  <a:lnTo>
                    <a:pt x="690" y="68"/>
                  </a:lnTo>
                  <a:lnTo>
                    <a:pt x="679" y="59"/>
                  </a:lnTo>
                  <a:lnTo>
                    <a:pt x="665" y="52"/>
                  </a:lnTo>
                  <a:lnTo>
                    <a:pt x="648" y="44"/>
                  </a:lnTo>
                  <a:lnTo>
                    <a:pt x="629" y="36"/>
                  </a:lnTo>
                  <a:lnTo>
                    <a:pt x="608" y="29"/>
                  </a:lnTo>
                  <a:lnTo>
                    <a:pt x="585" y="24"/>
                  </a:lnTo>
                  <a:lnTo>
                    <a:pt x="561" y="18"/>
                  </a:lnTo>
                  <a:lnTo>
                    <a:pt x="534" y="13"/>
                  </a:lnTo>
                  <a:lnTo>
                    <a:pt x="507" y="8"/>
                  </a:lnTo>
                  <a:lnTo>
                    <a:pt x="478" y="5"/>
                  </a:lnTo>
                  <a:lnTo>
                    <a:pt x="449" y="3"/>
                  </a:lnTo>
                  <a:lnTo>
                    <a:pt x="419" y="1"/>
                  </a:lnTo>
                  <a:lnTo>
                    <a:pt x="387" y="0"/>
                  </a:lnTo>
                  <a:lnTo>
                    <a:pt x="356" y="0"/>
                  </a:lnTo>
                  <a:lnTo>
                    <a:pt x="325" y="0"/>
                  </a:lnTo>
                  <a:lnTo>
                    <a:pt x="294" y="1"/>
                  </a:lnTo>
                  <a:lnTo>
                    <a:pt x="264" y="3"/>
                  </a:lnTo>
                  <a:lnTo>
                    <a:pt x="235" y="5"/>
                  </a:lnTo>
                  <a:lnTo>
                    <a:pt x="206" y="8"/>
                  </a:lnTo>
                  <a:lnTo>
                    <a:pt x="179" y="13"/>
                  </a:lnTo>
                  <a:lnTo>
                    <a:pt x="152" y="18"/>
                  </a:lnTo>
                  <a:lnTo>
                    <a:pt x="127" y="24"/>
                  </a:lnTo>
                  <a:lnTo>
                    <a:pt x="105" y="29"/>
                  </a:lnTo>
                  <a:lnTo>
                    <a:pt x="83" y="36"/>
                  </a:lnTo>
                  <a:lnTo>
                    <a:pt x="65" y="44"/>
                  </a:lnTo>
                  <a:lnTo>
                    <a:pt x="48" y="52"/>
                  </a:lnTo>
                  <a:lnTo>
                    <a:pt x="34" y="59"/>
                  </a:lnTo>
                  <a:lnTo>
                    <a:pt x="22" y="68"/>
                  </a:lnTo>
                  <a:lnTo>
                    <a:pt x="12" y="76"/>
                  </a:lnTo>
                  <a:lnTo>
                    <a:pt x="5" y="86"/>
                  </a:lnTo>
                  <a:lnTo>
                    <a:pt x="1" y="94"/>
                  </a:lnTo>
                  <a:lnTo>
                    <a:pt x="0" y="104"/>
                  </a:lnTo>
                  <a:lnTo>
                    <a:pt x="1" y="112"/>
                  </a:lnTo>
                  <a:lnTo>
                    <a:pt x="5" y="121"/>
                  </a:lnTo>
                  <a:lnTo>
                    <a:pt x="12" y="130"/>
                  </a:lnTo>
                  <a:lnTo>
                    <a:pt x="22" y="139"/>
                  </a:lnTo>
                  <a:lnTo>
                    <a:pt x="34" y="147"/>
                  </a:lnTo>
                  <a:lnTo>
                    <a:pt x="48" y="156"/>
                  </a:lnTo>
                  <a:lnTo>
                    <a:pt x="65" y="163"/>
                  </a:lnTo>
                  <a:lnTo>
                    <a:pt x="83" y="170"/>
                  </a:lnTo>
                  <a:lnTo>
                    <a:pt x="105" y="177"/>
                  </a:lnTo>
                  <a:lnTo>
                    <a:pt x="127" y="182"/>
                  </a:lnTo>
                  <a:lnTo>
                    <a:pt x="152" y="189"/>
                  </a:lnTo>
                  <a:lnTo>
                    <a:pt x="179" y="193"/>
                  </a:lnTo>
                  <a:lnTo>
                    <a:pt x="206" y="198"/>
                  </a:lnTo>
                  <a:lnTo>
                    <a:pt x="235" y="201"/>
                  </a:lnTo>
                  <a:lnTo>
                    <a:pt x="264" y="204"/>
                  </a:lnTo>
                  <a:lnTo>
                    <a:pt x="294" y="205"/>
                  </a:lnTo>
                  <a:lnTo>
                    <a:pt x="325" y="206"/>
                  </a:lnTo>
                  <a:lnTo>
                    <a:pt x="356" y="208"/>
                  </a:lnTo>
                  <a:lnTo>
                    <a:pt x="387" y="206"/>
                  </a:lnTo>
                  <a:lnTo>
                    <a:pt x="419" y="205"/>
                  </a:lnTo>
                  <a:lnTo>
                    <a:pt x="449" y="204"/>
                  </a:lnTo>
                  <a:lnTo>
                    <a:pt x="478" y="201"/>
                  </a:lnTo>
                  <a:lnTo>
                    <a:pt x="507" y="198"/>
                  </a:lnTo>
                  <a:lnTo>
                    <a:pt x="534" y="193"/>
                  </a:lnTo>
                  <a:lnTo>
                    <a:pt x="561" y="189"/>
                  </a:lnTo>
                  <a:lnTo>
                    <a:pt x="585" y="182"/>
                  </a:lnTo>
                  <a:lnTo>
                    <a:pt x="608" y="177"/>
                  </a:lnTo>
                  <a:lnTo>
                    <a:pt x="629" y="170"/>
                  </a:lnTo>
                  <a:lnTo>
                    <a:pt x="648" y="163"/>
                  </a:lnTo>
                  <a:lnTo>
                    <a:pt x="665" y="156"/>
                  </a:lnTo>
                  <a:lnTo>
                    <a:pt x="679" y="147"/>
                  </a:lnTo>
                  <a:lnTo>
                    <a:pt x="690" y="139"/>
                  </a:lnTo>
                  <a:lnTo>
                    <a:pt x="700" y="130"/>
                  </a:lnTo>
                  <a:lnTo>
                    <a:pt x="707" y="121"/>
                  </a:lnTo>
                  <a:lnTo>
                    <a:pt x="710" y="112"/>
                  </a:lnTo>
                  <a:lnTo>
                    <a:pt x="712"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48" name="Freeform 52"/>
            <p:cNvSpPr>
              <a:spLocks/>
            </p:cNvSpPr>
            <p:nvPr/>
          </p:nvSpPr>
          <p:spPr bwMode="auto">
            <a:xfrm>
              <a:off x="4525" y="4025"/>
              <a:ext cx="502" cy="189"/>
            </a:xfrm>
            <a:custGeom>
              <a:avLst/>
              <a:gdLst>
                <a:gd name="T0" fmla="*/ 1 w 502"/>
                <a:gd name="T1" fmla="*/ 103 h 189"/>
                <a:gd name="T2" fmla="*/ 8 w 502"/>
                <a:gd name="T3" fmla="*/ 119 h 189"/>
                <a:gd name="T4" fmla="*/ 23 w 502"/>
                <a:gd name="T5" fmla="*/ 134 h 189"/>
                <a:gd name="T6" fmla="*/ 45 w 502"/>
                <a:gd name="T7" fmla="*/ 148 h 189"/>
                <a:gd name="T8" fmla="*/ 73 w 502"/>
                <a:gd name="T9" fmla="*/ 161 h 189"/>
                <a:gd name="T10" fmla="*/ 107 w 502"/>
                <a:gd name="T11" fmla="*/ 171 h 189"/>
                <a:gd name="T12" fmla="*/ 145 w 502"/>
                <a:gd name="T13" fmla="*/ 180 h 189"/>
                <a:gd name="T14" fmla="*/ 185 w 502"/>
                <a:gd name="T15" fmla="*/ 185 h 189"/>
                <a:gd name="T16" fmla="*/ 228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6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6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8 w 502"/>
                <a:gd name="T55" fmla="*/ 1 h 189"/>
                <a:gd name="T56" fmla="*/ 185 w 502"/>
                <a:gd name="T57" fmla="*/ 3 h 189"/>
                <a:gd name="T58" fmla="*/ 145 w 502"/>
                <a:gd name="T59" fmla="*/ 9 h 189"/>
                <a:gd name="T60" fmla="*/ 107 w 502"/>
                <a:gd name="T61" fmla="*/ 17 h 189"/>
                <a:gd name="T62" fmla="*/ 73 w 502"/>
                <a:gd name="T63" fmla="*/ 28 h 189"/>
                <a:gd name="T64" fmla="*/ 45 w 502"/>
                <a:gd name="T65" fmla="*/ 40 h 189"/>
                <a:gd name="T66" fmla="*/ 23 w 502"/>
                <a:gd name="T67" fmla="*/ 55 h 189"/>
                <a:gd name="T68" fmla="*/ 8 w 502"/>
                <a:gd name="T69" fmla="*/ 70 h 189"/>
                <a:gd name="T70" fmla="*/ 1 w 502"/>
                <a:gd name="T71" fmla="*/ 86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2" h="189">
                  <a:moveTo>
                    <a:pt x="0" y="94"/>
                  </a:moveTo>
                  <a:lnTo>
                    <a:pt x="1" y="103"/>
                  </a:lnTo>
                  <a:lnTo>
                    <a:pt x="4" y="110"/>
                  </a:lnTo>
                  <a:lnTo>
                    <a:pt x="8" y="119"/>
                  </a:lnTo>
                  <a:lnTo>
                    <a:pt x="15" y="127"/>
                  </a:lnTo>
                  <a:lnTo>
                    <a:pt x="23" y="134"/>
                  </a:lnTo>
                  <a:lnTo>
                    <a:pt x="34" y="141"/>
                  </a:lnTo>
                  <a:lnTo>
                    <a:pt x="45" y="148"/>
                  </a:lnTo>
                  <a:lnTo>
                    <a:pt x="58" y="155"/>
                  </a:lnTo>
                  <a:lnTo>
                    <a:pt x="73" y="161"/>
                  </a:lnTo>
                  <a:lnTo>
                    <a:pt x="89" y="166"/>
                  </a:lnTo>
                  <a:lnTo>
                    <a:pt x="107" y="171"/>
                  </a:lnTo>
                  <a:lnTo>
                    <a:pt x="125" y="176"/>
                  </a:lnTo>
                  <a:lnTo>
                    <a:pt x="145" y="180"/>
                  </a:lnTo>
                  <a:lnTo>
                    <a:pt x="165" y="183"/>
                  </a:lnTo>
                  <a:lnTo>
                    <a:pt x="185" y="185"/>
                  </a:lnTo>
                  <a:lnTo>
                    <a:pt x="207" y="187"/>
                  </a:lnTo>
                  <a:lnTo>
                    <a:pt x="228" y="188"/>
                  </a:lnTo>
                  <a:lnTo>
                    <a:pt x="251" y="188"/>
                  </a:lnTo>
                  <a:lnTo>
                    <a:pt x="272" y="188"/>
                  </a:lnTo>
                  <a:lnTo>
                    <a:pt x="294" y="187"/>
                  </a:lnTo>
                  <a:lnTo>
                    <a:pt x="315" y="185"/>
                  </a:lnTo>
                  <a:lnTo>
                    <a:pt x="336" y="183"/>
                  </a:lnTo>
                  <a:lnTo>
                    <a:pt x="356" y="179"/>
                  </a:lnTo>
                  <a:lnTo>
                    <a:pt x="376" y="176"/>
                  </a:lnTo>
                  <a:lnTo>
                    <a:pt x="394" y="171"/>
                  </a:lnTo>
                  <a:lnTo>
                    <a:pt x="411" y="166"/>
                  </a:lnTo>
                  <a:lnTo>
                    <a:pt x="427" y="160"/>
                  </a:lnTo>
                  <a:lnTo>
                    <a:pt x="442" y="154"/>
                  </a:lnTo>
                  <a:lnTo>
                    <a:pt x="456" y="148"/>
                  </a:lnTo>
                  <a:lnTo>
                    <a:pt x="467" y="141"/>
                  </a:lnTo>
                  <a:lnTo>
                    <a:pt x="477" y="134"/>
                  </a:lnTo>
                  <a:lnTo>
                    <a:pt x="486" y="126"/>
                  </a:lnTo>
                  <a:lnTo>
                    <a:pt x="492" y="118"/>
                  </a:lnTo>
                  <a:lnTo>
                    <a:pt x="497" y="110"/>
                  </a:lnTo>
                  <a:lnTo>
                    <a:pt x="500" y="102"/>
                  </a:lnTo>
                  <a:lnTo>
                    <a:pt x="501" y="94"/>
                  </a:lnTo>
                  <a:lnTo>
                    <a:pt x="500" y="86"/>
                  </a:lnTo>
                  <a:lnTo>
                    <a:pt x="497" y="78"/>
                  </a:lnTo>
                  <a:lnTo>
                    <a:pt x="492" y="70"/>
                  </a:lnTo>
                  <a:lnTo>
                    <a:pt x="486" y="62"/>
                  </a:lnTo>
                  <a:lnTo>
                    <a:pt x="477" y="54"/>
                  </a:lnTo>
                  <a:lnTo>
                    <a:pt x="467" y="47"/>
                  </a:lnTo>
                  <a:lnTo>
                    <a:pt x="456"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8" y="1"/>
                  </a:lnTo>
                  <a:lnTo>
                    <a:pt x="207" y="2"/>
                  </a:lnTo>
                  <a:lnTo>
                    <a:pt x="185" y="3"/>
                  </a:lnTo>
                  <a:lnTo>
                    <a:pt x="165" y="6"/>
                  </a:lnTo>
                  <a:lnTo>
                    <a:pt x="145" y="9"/>
                  </a:lnTo>
                  <a:lnTo>
                    <a:pt x="125" y="13"/>
                  </a:lnTo>
                  <a:lnTo>
                    <a:pt x="107" y="17"/>
                  </a:lnTo>
                  <a:lnTo>
                    <a:pt x="89" y="22"/>
                  </a:lnTo>
                  <a:lnTo>
                    <a:pt x="73" y="28"/>
                  </a:lnTo>
                  <a:lnTo>
                    <a:pt x="58" y="34"/>
                  </a:lnTo>
                  <a:lnTo>
                    <a:pt x="45" y="40"/>
                  </a:lnTo>
                  <a:lnTo>
                    <a:pt x="34" y="47"/>
                  </a:lnTo>
                  <a:lnTo>
                    <a:pt x="23" y="55"/>
                  </a:lnTo>
                  <a:lnTo>
                    <a:pt x="15" y="62"/>
                  </a:lnTo>
                  <a:lnTo>
                    <a:pt x="8" y="70"/>
                  </a:lnTo>
                  <a:lnTo>
                    <a:pt x="4" y="78"/>
                  </a:lnTo>
                  <a:lnTo>
                    <a:pt x="1" y="86"/>
                  </a:lnTo>
                  <a:lnTo>
                    <a:pt x="0" y="9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49" name="Freeform 53"/>
            <p:cNvSpPr>
              <a:spLocks/>
            </p:cNvSpPr>
            <p:nvPr/>
          </p:nvSpPr>
          <p:spPr bwMode="auto">
            <a:xfrm>
              <a:off x="4171" y="3688"/>
              <a:ext cx="624" cy="195"/>
            </a:xfrm>
            <a:custGeom>
              <a:avLst/>
              <a:gdLst>
                <a:gd name="T0" fmla="*/ 623 w 624"/>
                <a:gd name="T1" fmla="*/ 194 h 195"/>
                <a:gd name="T2" fmla="*/ 623 w 624"/>
                <a:gd name="T3" fmla="*/ 0 h 195"/>
                <a:gd name="T4" fmla="*/ 0 w 624"/>
                <a:gd name="T5" fmla="*/ 0 h 195"/>
                <a:gd name="T6" fmla="*/ 0 w 624"/>
                <a:gd name="T7" fmla="*/ 194 h 195"/>
                <a:gd name="T8" fmla="*/ 623 w 624"/>
                <a:gd name="T9" fmla="*/ 194 h 195"/>
              </a:gdLst>
              <a:ahLst/>
              <a:cxnLst>
                <a:cxn ang="0">
                  <a:pos x="T0" y="T1"/>
                </a:cxn>
                <a:cxn ang="0">
                  <a:pos x="T2" y="T3"/>
                </a:cxn>
                <a:cxn ang="0">
                  <a:pos x="T4" y="T5"/>
                </a:cxn>
                <a:cxn ang="0">
                  <a:pos x="T6" y="T7"/>
                </a:cxn>
                <a:cxn ang="0">
                  <a:pos x="T8" y="T9"/>
                </a:cxn>
              </a:cxnLst>
              <a:rect l="0" t="0" r="r" b="b"/>
              <a:pathLst>
                <a:path w="624" h="195">
                  <a:moveTo>
                    <a:pt x="623" y="194"/>
                  </a:moveTo>
                  <a:lnTo>
                    <a:pt x="623" y="0"/>
                  </a:lnTo>
                  <a:lnTo>
                    <a:pt x="0" y="0"/>
                  </a:lnTo>
                  <a:lnTo>
                    <a:pt x="0" y="194"/>
                  </a:lnTo>
                  <a:lnTo>
                    <a:pt x="623" y="19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50" name="Rectangle 54"/>
            <p:cNvSpPr>
              <a:spLocks noChangeArrowheads="1"/>
            </p:cNvSpPr>
            <p:nvPr/>
          </p:nvSpPr>
          <p:spPr bwMode="auto">
            <a:xfrm>
              <a:off x="3683" y="3988"/>
              <a:ext cx="5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policyid</a:t>
              </a:r>
            </a:p>
          </p:txBody>
        </p:sp>
        <p:sp>
          <p:nvSpPr>
            <p:cNvPr id="29751" name="Rectangle 55"/>
            <p:cNvSpPr>
              <a:spLocks noChangeArrowheads="1"/>
            </p:cNvSpPr>
            <p:nvPr/>
          </p:nvSpPr>
          <p:spPr bwMode="auto">
            <a:xfrm>
              <a:off x="4571" y="3998"/>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cost</a:t>
              </a:r>
            </a:p>
          </p:txBody>
        </p:sp>
        <p:sp>
          <p:nvSpPr>
            <p:cNvPr id="29752" name="Rectangle 56"/>
            <p:cNvSpPr>
              <a:spLocks noChangeArrowheads="1"/>
            </p:cNvSpPr>
            <p:nvPr/>
          </p:nvSpPr>
          <p:spPr bwMode="auto">
            <a:xfrm>
              <a:off x="4168" y="3648"/>
              <a:ext cx="5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Policies</a:t>
              </a:r>
            </a:p>
          </p:txBody>
        </p:sp>
        <p:sp>
          <p:nvSpPr>
            <p:cNvPr id="29753" name="Line 57"/>
            <p:cNvSpPr>
              <a:spLocks noChangeShapeType="1"/>
            </p:cNvSpPr>
            <p:nvPr/>
          </p:nvSpPr>
          <p:spPr bwMode="auto">
            <a:xfrm flipV="1">
              <a:off x="4034" y="3880"/>
              <a:ext cx="271" cy="124"/>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54" name="Line 58"/>
            <p:cNvSpPr>
              <a:spLocks noChangeShapeType="1"/>
            </p:cNvSpPr>
            <p:nvPr/>
          </p:nvSpPr>
          <p:spPr bwMode="auto">
            <a:xfrm flipH="1" flipV="1">
              <a:off x="4497" y="3880"/>
              <a:ext cx="257" cy="1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9756" name="Line 60"/>
          <p:cNvSpPr>
            <a:spLocks noChangeShapeType="1"/>
          </p:cNvSpPr>
          <p:nvPr/>
        </p:nvSpPr>
        <p:spPr bwMode="auto">
          <a:xfrm>
            <a:off x="6172200" y="2444750"/>
            <a:ext cx="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57" name="Rectangle 61"/>
          <p:cNvSpPr>
            <a:spLocks noChangeArrowheads="1"/>
          </p:cNvSpPr>
          <p:nvPr/>
        </p:nvSpPr>
        <p:spPr bwMode="auto">
          <a:xfrm>
            <a:off x="4545013" y="4868863"/>
            <a:ext cx="1174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Purchaser</a:t>
            </a:r>
          </a:p>
        </p:txBody>
      </p:sp>
      <p:sp>
        <p:nvSpPr>
          <p:cNvPr id="29758" name="Freeform 62"/>
          <p:cNvSpPr>
            <a:spLocks/>
          </p:cNvSpPr>
          <p:nvPr/>
        </p:nvSpPr>
        <p:spPr bwMode="auto">
          <a:xfrm>
            <a:off x="4471988" y="4749800"/>
            <a:ext cx="1293812" cy="600075"/>
          </a:xfrm>
          <a:custGeom>
            <a:avLst/>
            <a:gdLst>
              <a:gd name="T0" fmla="*/ 0 w 815"/>
              <a:gd name="T1" fmla="*/ 188 h 378"/>
              <a:gd name="T2" fmla="*/ 402 w 815"/>
              <a:gd name="T3" fmla="*/ 0 h 378"/>
              <a:gd name="T4" fmla="*/ 814 w 815"/>
              <a:gd name="T5" fmla="*/ 194 h 378"/>
              <a:gd name="T6" fmla="*/ 402 w 815"/>
              <a:gd name="T7" fmla="*/ 377 h 378"/>
              <a:gd name="T8" fmla="*/ 0 w 815"/>
              <a:gd name="T9" fmla="*/ 188 h 378"/>
            </a:gdLst>
            <a:ahLst/>
            <a:cxnLst>
              <a:cxn ang="0">
                <a:pos x="T0" y="T1"/>
              </a:cxn>
              <a:cxn ang="0">
                <a:pos x="T2" y="T3"/>
              </a:cxn>
              <a:cxn ang="0">
                <a:pos x="T4" y="T5"/>
              </a:cxn>
              <a:cxn ang="0">
                <a:pos x="T6" y="T7"/>
              </a:cxn>
              <a:cxn ang="0">
                <a:pos x="T8" y="T9"/>
              </a:cxn>
            </a:cxnLst>
            <a:rect l="0" t="0" r="r" b="b"/>
            <a:pathLst>
              <a:path w="815" h="378">
                <a:moveTo>
                  <a:pt x="0" y="188"/>
                </a:moveTo>
                <a:lnTo>
                  <a:pt x="402" y="0"/>
                </a:lnTo>
                <a:lnTo>
                  <a:pt x="814" y="194"/>
                </a:lnTo>
                <a:lnTo>
                  <a:pt x="402" y="377"/>
                </a:lnTo>
                <a:lnTo>
                  <a:pt x="0" y="18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nvGrpSpPr>
          <p:cNvPr id="29770" name="Group 74"/>
          <p:cNvGrpSpPr>
            <a:grpSpLocks/>
          </p:cNvGrpSpPr>
          <p:nvPr/>
        </p:nvGrpSpPr>
        <p:grpSpPr bwMode="auto">
          <a:xfrm>
            <a:off x="2714625" y="3541713"/>
            <a:ext cx="2257425" cy="1076325"/>
            <a:chOff x="1710" y="2231"/>
            <a:chExt cx="1422" cy="678"/>
          </a:xfrm>
        </p:grpSpPr>
        <p:sp>
          <p:nvSpPr>
            <p:cNvPr id="29759" name="Freeform 63"/>
            <p:cNvSpPr>
              <a:spLocks/>
            </p:cNvSpPr>
            <p:nvPr/>
          </p:nvSpPr>
          <p:spPr bwMode="auto">
            <a:xfrm>
              <a:off x="1710" y="2385"/>
              <a:ext cx="501" cy="189"/>
            </a:xfrm>
            <a:custGeom>
              <a:avLst/>
              <a:gdLst>
                <a:gd name="T0" fmla="*/ 499 w 501"/>
                <a:gd name="T1" fmla="*/ 86 h 189"/>
                <a:gd name="T2" fmla="*/ 492 w 501"/>
                <a:gd name="T3" fmla="*/ 70 h 189"/>
                <a:gd name="T4" fmla="*/ 477 w 501"/>
                <a:gd name="T5" fmla="*/ 54 h 189"/>
                <a:gd name="T6" fmla="*/ 455 w 501"/>
                <a:gd name="T7" fmla="*/ 40 h 189"/>
                <a:gd name="T8" fmla="*/ 427 w 501"/>
                <a:gd name="T9" fmla="*/ 28 h 189"/>
                <a:gd name="T10" fmla="*/ 393 w 501"/>
                <a:gd name="T11" fmla="*/ 17 h 189"/>
                <a:gd name="T12" fmla="*/ 356 w 501"/>
                <a:gd name="T13" fmla="*/ 9 h 189"/>
                <a:gd name="T14" fmla="*/ 315 w 501"/>
                <a:gd name="T15" fmla="*/ 3 h 189"/>
                <a:gd name="T16" fmla="*/ 272 w 501"/>
                <a:gd name="T17" fmla="*/ 1 h 189"/>
                <a:gd name="T18" fmla="*/ 228 w 501"/>
                <a:gd name="T19" fmla="*/ 1 h 189"/>
                <a:gd name="T20" fmla="*/ 185 w 501"/>
                <a:gd name="T21" fmla="*/ 3 h 189"/>
                <a:gd name="T22" fmla="*/ 144 w 501"/>
                <a:gd name="T23" fmla="*/ 9 h 189"/>
                <a:gd name="T24" fmla="*/ 107 w 501"/>
                <a:gd name="T25" fmla="*/ 17 h 189"/>
                <a:gd name="T26" fmla="*/ 73 w 501"/>
                <a:gd name="T27" fmla="*/ 28 h 189"/>
                <a:gd name="T28" fmla="*/ 45 w 501"/>
                <a:gd name="T29" fmla="*/ 40 h 189"/>
                <a:gd name="T30" fmla="*/ 23 w 501"/>
                <a:gd name="T31" fmla="*/ 54 h 189"/>
                <a:gd name="T32" fmla="*/ 8 w 501"/>
                <a:gd name="T33" fmla="*/ 70 h 189"/>
                <a:gd name="T34" fmla="*/ 1 w 501"/>
                <a:gd name="T35" fmla="*/ 86 h 189"/>
                <a:gd name="T36" fmla="*/ 1 w 501"/>
                <a:gd name="T37" fmla="*/ 103 h 189"/>
                <a:gd name="T38" fmla="*/ 8 w 501"/>
                <a:gd name="T39" fmla="*/ 119 h 189"/>
                <a:gd name="T40" fmla="*/ 23 w 501"/>
                <a:gd name="T41" fmla="*/ 134 h 189"/>
                <a:gd name="T42" fmla="*/ 45 w 501"/>
                <a:gd name="T43" fmla="*/ 148 h 189"/>
                <a:gd name="T44" fmla="*/ 73 w 501"/>
                <a:gd name="T45" fmla="*/ 160 h 189"/>
                <a:gd name="T46" fmla="*/ 107 w 501"/>
                <a:gd name="T47" fmla="*/ 171 h 189"/>
                <a:gd name="T48" fmla="*/ 144 w 501"/>
                <a:gd name="T49" fmla="*/ 179 h 189"/>
                <a:gd name="T50" fmla="*/ 185 w 501"/>
                <a:gd name="T51" fmla="*/ 185 h 189"/>
                <a:gd name="T52" fmla="*/ 228 w 501"/>
                <a:gd name="T53" fmla="*/ 188 h 189"/>
                <a:gd name="T54" fmla="*/ 272 w 501"/>
                <a:gd name="T55" fmla="*/ 188 h 189"/>
                <a:gd name="T56" fmla="*/ 315 w 501"/>
                <a:gd name="T57" fmla="*/ 185 h 189"/>
                <a:gd name="T58" fmla="*/ 356 w 501"/>
                <a:gd name="T59" fmla="*/ 179 h 189"/>
                <a:gd name="T60" fmla="*/ 393 w 501"/>
                <a:gd name="T61" fmla="*/ 171 h 189"/>
                <a:gd name="T62" fmla="*/ 427 w 501"/>
                <a:gd name="T63" fmla="*/ 160 h 189"/>
                <a:gd name="T64" fmla="*/ 455 w 501"/>
                <a:gd name="T65" fmla="*/ 148 h 189"/>
                <a:gd name="T66" fmla="*/ 477 w 501"/>
                <a:gd name="T67" fmla="*/ 134 h 189"/>
                <a:gd name="T68" fmla="*/ 492 w 501"/>
                <a:gd name="T69" fmla="*/ 119 h 189"/>
                <a:gd name="T70" fmla="*/ 499 w 501"/>
                <a:gd name="T71" fmla="*/ 10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1" h="189">
                  <a:moveTo>
                    <a:pt x="500" y="94"/>
                  </a:moveTo>
                  <a:lnTo>
                    <a:pt x="499" y="86"/>
                  </a:lnTo>
                  <a:lnTo>
                    <a:pt x="496" y="78"/>
                  </a:lnTo>
                  <a:lnTo>
                    <a:pt x="492" y="70"/>
                  </a:lnTo>
                  <a:lnTo>
                    <a:pt x="485" y="62"/>
                  </a:lnTo>
                  <a:lnTo>
                    <a:pt x="477" y="54"/>
                  </a:lnTo>
                  <a:lnTo>
                    <a:pt x="467" y="47"/>
                  </a:lnTo>
                  <a:lnTo>
                    <a:pt x="455" y="40"/>
                  </a:lnTo>
                  <a:lnTo>
                    <a:pt x="442" y="34"/>
                  </a:lnTo>
                  <a:lnTo>
                    <a:pt x="427" y="28"/>
                  </a:lnTo>
                  <a:lnTo>
                    <a:pt x="411" y="22"/>
                  </a:lnTo>
                  <a:lnTo>
                    <a:pt x="393" y="17"/>
                  </a:lnTo>
                  <a:lnTo>
                    <a:pt x="375" y="13"/>
                  </a:lnTo>
                  <a:lnTo>
                    <a:pt x="356" y="9"/>
                  </a:lnTo>
                  <a:lnTo>
                    <a:pt x="336" y="6"/>
                  </a:lnTo>
                  <a:lnTo>
                    <a:pt x="315" y="3"/>
                  </a:lnTo>
                  <a:lnTo>
                    <a:pt x="293" y="2"/>
                  </a:lnTo>
                  <a:lnTo>
                    <a:pt x="272" y="1"/>
                  </a:lnTo>
                  <a:lnTo>
                    <a:pt x="250" y="0"/>
                  </a:lnTo>
                  <a:lnTo>
                    <a:pt x="228" y="1"/>
                  </a:lnTo>
                  <a:lnTo>
                    <a:pt x="207" y="2"/>
                  </a:lnTo>
                  <a:lnTo>
                    <a:pt x="185" y="3"/>
                  </a:lnTo>
                  <a:lnTo>
                    <a:pt x="164" y="6"/>
                  </a:lnTo>
                  <a:lnTo>
                    <a:pt x="144" y="9"/>
                  </a:lnTo>
                  <a:lnTo>
                    <a:pt x="125" y="13"/>
                  </a:lnTo>
                  <a:lnTo>
                    <a:pt x="107" y="17"/>
                  </a:lnTo>
                  <a:lnTo>
                    <a:pt x="89" y="22"/>
                  </a:lnTo>
                  <a:lnTo>
                    <a:pt x="73" y="28"/>
                  </a:lnTo>
                  <a:lnTo>
                    <a:pt x="58" y="34"/>
                  </a:lnTo>
                  <a:lnTo>
                    <a:pt x="45" y="40"/>
                  </a:lnTo>
                  <a:lnTo>
                    <a:pt x="33" y="47"/>
                  </a:lnTo>
                  <a:lnTo>
                    <a:pt x="23" y="54"/>
                  </a:lnTo>
                  <a:lnTo>
                    <a:pt x="15" y="62"/>
                  </a:lnTo>
                  <a:lnTo>
                    <a:pt x="8" y="70"/>
                  </a:lnTo>
                  <a:lnTo>
                    <a:pt x="3" y="78"/>
                  </a:lnTo>
                  <a:lnTo>
                    <a:pt x="1" y="86"/>
                  </a:lnTo>
                  <a:lnTo>
                    <a:pt x="0" y="94"/>
                  </a:lnTo>
                  <a:lnTo>
                    <a:pt x="1" y="103"/>
                  </a:lnTo>
                  <a:lnTo>
                    <a:pt x="3" y="110"/>
                  </a:lnTo>
                  <a:lnTo>
                    <a:pt x="8" y="119"/>
                  </a:lnTo>
                  <a:lnTo>
                    <a:pt x="15" y="127"/>
                  </a:lnTo>
                  <a:lnTo>
                    <a:pt x="23" y="134"/>
                  </a:lnTo>
                  <a:lnTo>
                    <a:pt x="33" y="141"/>
                  </a:lnTo>
                  <a:lnTo>
                    <a:pt x="45" y="148"/>
                  </a:lnTo>
                  <a:lnTo>
                    <a:pt x="58" y="154"/>
                  </a:lnTo>
                  <a:lnTo>
                    <a:pt x="73" y="160"/>
                  </a:lnTo>
                  <a:lnTo>
                    <a:pt x="89" y="166"/>
                  </a:lnTo>
                  <a:lnTo>
                    <a:pt x="107" y="171"/>
                  </a:lnTo>
                  <a:lnTo>
                    <a:pt x="125" y="176"/>
                  </a:lnTo>
                  <a:lnTo>
                    <a:pt x="144" y="179"/>
                  </a:lnTo>
                  <a:lnTo>
                    <a:pt x="164" y="183"/>
                  </a:lnTo>
                  <a:lnTo>
                    <a:pt x="185" y="185"/>
                  </a:lnTo>
                  <a:lnTo>
                    <a:pt x="207" y="187"/>
                  </a:lnTo>
                  <a:lnTo>
                    <a:pt x="228" y="188"/>
                  </a:lnTo>
                  <a:lnTo>
                    <a:pt x="250" y="188"/>
                  </a:lnTo>
                  <a:lnTo>
                    <a:pt x="272" y="188"/>
                  </a:lnTo>
                  <a:lnTo>
                    <a:pt x="293" y="187"/>
                  </a:lnTo>
                  <a:lnTo>
                    <a:pt x="315" y="185"/>
                  </a:lnTo>
                  <a:lnTo>
                    <a:pt x="336" y="183"/>
                  </a:lnTo>
                  <a:lnTo>
                    <a:pt x="356" y="179"/>
                  </a:lnTo>
                  <a:lnTo>
                    <a:pt x="375" y="176"/>
                  </a:lnTo>
                  <a:lnTo>
                    <a:pt x="393" y="171"/>
                  </a:lnTo>
                  <a:lnTo>
                    <a:pt x="411" y="166"/>
                  </a:lnTo>
                  <a:lnTo>
                    <a:pt x="427" y="160"/>
                  </a:lnTo>
                  <a:lnTo>
                    <a:pt x="442" y="154"/>
                  </a:lnTo>
                  <a:lnTo>
                    <a:pt x="455" y="148"/>
                  </a:lnTo>
                  <a:lnTo>
                    <a:pt x="467" y="141"/>
                  </a:lnTo>
                  <a:lnTo>
                    <a:pt x="477" y="134"/>
                  </a:lnTo>
                  <a:lnTo>
                    <a:pt x="485" y="127"/>
                  </a:lnTo>
                  <a:lnTo>
                    <a:pt x="492" y="119"/>
                  </a:lnTo>
                  <a:lnTo>
                    <a:pt x="496" y="110"/>
                  </a:lnTo>
                  <a:lnTo>
                    <a:pt x="499" y="103"/>
                  </a:lnTo>
                  <a:lnTo>
                    <a:pt x="500" y="9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60" name="Freeform 64"/>
            <p:cNvSpPr>
              <a:spLocks/>
            </p:cNvSpPr>
            <p:nvPr/>
          </p:nvSpPr>
          <p:spPr bwMode="auto">
            <a:xfrm>
              <a:off x="2630" y="2385"/>
              <a:ext cx="502" cy="189"/>
            </a:xfrm>
            <a:custGeom>
              <a:avLst/>
              <a:gdLst>
                <a:gd name="T0" fmla="*/ 1 w 502"/>
                <a:gd name="T1" fmla="*/ 103 h 189"/>
                <a:gd name="T2" fmla="*/ 8 w 502"/>
                <a:gd name="T3" fmla="*/ 119 h 189"/>
                <a:gd name="T4" fmla="*/ 24 w 502"/>
                <a:gd name="T5" fmla="*/ 134 h 189"/>
                <a:gd name="T6" fmla="*/ 45 w 502"/>
                <a:gd name="T7" fmla="*/ 148 h 189"/>
                <a:gd name="T8" fmla="*/ 73 w 502"/>
                <a:gd name="T9" fmla="*/ 161 h 189"/>
                <a:gd name="T10" fmla="*/ 107 w 502"/>
                <a:gd name="T11" fmla="*/ 171 h 189"/>
                <a:gd name="T12" fmla="*/ 144 w 502"/>
                <a:gd name="T13" fmla="*/ 179 h 189"/>
                <a:gd name="T14" fmla="*/ 186 w 502"/>
                <a:gd name="T15" fmla="*/ 185 h 189"/>
                <a:gd name="T16" fmla="*/ 229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5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5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9 w 502"/>
                <a:gd name="T55" fmla="*/ 1 h 189"/>
                <a:gd name="T56" fmla="*/ 185 w 502"/>
                <a:gd name="T57" fmla="*/ 3 h 189"/>
                <a:gd name="T58" fmla="*/ 144 w 502"/>
                <a:gd name="T59" fmla="*/ 9 h 189"/>
                <a:gd name="T60" fmla="*/ 107 w 502"/>
                <a:gd name="T61" fmla="*/ 17 h 189"/>
                <a:gd name="T62" fmla="*/ 73 w 502"/>
                <a:gd name="T63" fmla="*/ 28 h 189"/>
                <a:gd name="T64" fmla="*/ 45 w 502"/>
                <a:gd name="T65" fmla="*/ 40 h 189"/>
                <a:gd name="T66" fmla="*/ 24 w 502"/>
                <a:gd name="T67" fmla="*/ 55 h 189"/>
                <a:gd name="T68" fmla="*/ 8 w 502"/>
                <a:gd name="T69" fmla="*/ 70 h 189"/>
                <a:gd name="T70" fmla="*/ 1 w 502"/>
                <a:gd name="T71" fmla="*/ 86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2" h="189">
                  <a:moveTo>
                    <a:pt x="0" y="94"/>
                  </a:moveTo>
                  <a:lnTo>
                    <a:pt x="1" y="103"/>
                  </a:lnTo>
                  <a:lnTo>
                    <a:pt x="4" y="110"/>
                  </a:lnTo>
                  <a:lnTo>
                    <a:pt x="8" y="119"/>
                  </a:lnTo>
                  <a:lnTo>
                    <a:pt x="15" y="127"/>
                  </a:lnTo>
                  <a:lnTo>
                    <a:pt x="24" y="134"/>
                  </a:lnTo>
                  <a:lnTo>
                    <a:pt x="33" y="141"/>
                  </a:lnTo>
                  <a:lnTo>
                    <a:pt x="45" y="148"/>
                  </a:lnTo>
                  <a:lnTo>
                    <a:pt x="59" y="155"/>
                  </a:lnTo>
                  <a:lnTo>
                    <a:pt x="73" y="161"/>
                  </a:lnTo>
                  <a:lnTo>
                    <a:pt x="90" y="166"/>
                  </a:lnTo>
                  <a:lnTo>
                    <a:pt x="107" y="171"/>
                  </a:lnTo>
                  <a:lnTo>
                    <a:pt x="125" y="176"/>
                  </a:lnTo>
                  <a:lnTo>
                    <a:pt x="144" y="179"/>
                  </a:lnTo>
                  <a:lnTo>
                    <a:pt x="165" y="183"/>
                  </a:lnTo>
                  <a:lnTo>
                    <a:pt x="186" y="185"/>
                  </a:lnTo>
                  <a:lnTo>
                    <a:pt x="207" y="187"/>
                  </a:lnTo>
                  <a:lnTo>
                    <a:pt x="229" y="188"/>
                  </a:lnTo>
                  <a:lnTo>
                    <a:pt x="250" y="188"/>
                  </a:lnTo>
                  <a:lnTo>
                    <a:pt x="272" y="188"/>
                  </a:lnTo>
                  <a:lnTo>
                    <a:pt x="294" y="187"/>
                  </a:lnTo>
                  <a:lnTo>
                    <a:pt x="315" y="185"/>
                  </a:lnTo>
                  <a:lnTo>
                    <a:pt x="336" y="183"/>
                  </a:lnTo>
                  <a:lnTo>
                    <a:pt x="356" y="179"/>
                  </a:lnTo>
                  <a:lnTo>
                    <a:pt x="375" y="176"/>
                  </a:lnTo>
                  <a:lnTo>
                    <a:pt x="394" y="171"/>
                  </a:lnTo>
                  <a:lnTo>
                    <a:pt x="411" y="166"/>
                  </a:lnTo>
                  <a:lnTo>
                    <a:pt x="427" y="160"/>
                  </a:lnTo>
                  <a:lnTo>
                    <a:pt x="442" y="154"/>
                  </a:lnTo>
                  <a:lnTo>
                    <a:pt x="455" y="148"/>
                  </a:lnTo>
                  <a:lnTo>
                    <a:pt x="467" y="141"/>
                  </a:lnTo>
                  <a:lnTo>
                    <a:pt x="477" y="134"/>
                  </a:lnTo>
                  <a:lnTo>
                    <a:pt x="485" y="126"/>
                  </a:lnTo>
                  <a:lnTo>
                    <a:pt x="492" y="118"/>
                  </a:lnTo>
                  <a:lnTo>
                    <a:pt x="497" y="110"/>
                  </a:lnTo>
                  <a:lnTo>
                    <a:pt x="500" y="102"/>
                  </a:lnTo>
                  <a:lnTo>
                    <a:pt x="501" y="94"/>
                  </a:lnTo>
                  <a:lnTo>
                    <a:pt x="500" y="86"/>
                  </a:lnTo>
                  <a:lnTo>
                    <a:pt x="497" y="78"/>
                  </a:lnTo>
                  <a:lnTo>
                    <a:pt x="492" y="70"/>
                  </a:lnTo>
                  <a:lnTo>
                    <a:pt x="485" y="62"/>
                  </a:lnTo>
                  <a:lnTo>
                    <a:pt x="477" y="54"/>
                  </a:lnTo>
                  <a:lnTo>
                    <a:pt x="467" y="47"/>
                  </a:lnTo>
                  <a:lnTo>
                    <a:pt x="455"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9" y="1"/>
                  </a:lnTo>
                  <a:lnTo>
                    <a:pt x="207" y="2"/>
                  </a:lnTo>
                  <a:lnTo>
                    <a:pt x="185" y="3"/>
                  </a:lnTo>
                  <a:lnTo>
                    <a:pt x="165" y="6"/>
                  </a:lnTo>
                  <a:lnTo>
                    <a:pt x="144" y="9"/>
                  </a:lnTo>
                  <a:lnTo>
                    <a:pt x="125" y="13"/>
                  </a:lnTo>
                  <a:lnTo>
                    <a:pt x="107" y="17"/>
                  </a:lnTo>
                  <a:lnTo>
                    <a:pt x="89" y="22"/>
                  </a:lnTo>
                  <a:lnTo>
                    <a:pt x="73" y="28"/>
                  </a:lnTo>
                  <a:lnTo>
                    <a:pt x="59" y="34"/>
                  </a:lnTo>
                  <a:lnTo>
                    <a:pt x="45" y="40"/>
                  </a:lnTo>
                  <a:lnTo>
                    <a:pt x="33" y="47"/>
                  </a:lnTo>
                  <a:lnTo>
                    <a:pt x="24" y="55"/>
                  </a:lnTo>
                  <a:lnTo>
                    <a:pt x="15" y="62"/>
                  </a:lnTo>
                  <a:lnTo>
                    <a:pt x="8" y="70"/>
                  </a:lnTo>
                  <a:lnTo>
                    <a:pt x="4" y="78"/>
                  </a:lnTo>
                  <a:lnTo>
                    <a:pt x="1" y="86"/>
                  </a:lnTo>
                  <a:lnTo>
                    <a:pt x="0" y="9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61" name="Freeform 65"/>
            <p:cNvSpPr>
              <a:spLocks/>
            </p:cNvSpPr>
            <p:nvPr/>
          </p:nvSpPr>
          <p:spPr bwMode="auto">
            <a:xfrm>
              <a:off x="2160" y="2247"/>
              <a:ext cx="502" cy="189"/>
            </a:xfrm>
            <a:custGeom>
              <a:avLst/>
              <a:gdLst>
                <a:gd name="T0" fmla="*/ 500 w 502"/>
                <a:gd name="T1" fmla="*/ 86 h 189"/>
                <a:gd name="T2" fmla="*/ 493 w 502"/>
                <a:gd name="T3" fmla="*/ 70 h 189"/>
                <a:gd name="T4" fmla="*/ 478 w 502"/>
                <a:gd name="T5" fmla="*/ 54 h 189"/>
                <a:gd name="T6" fmla="*/ 456 w 502"/>
                <a:gd name="T7" fmla="*/ 40 h 189"/>
                <a:gd name="T8" fmla="*/ 428 w 502"/>
                <a:gd name="T9" fmla="*/ 28 h 189"/>
                <a:gd name="T10" fmla="*/ 394 w 502"/>
                <a:gd name="T11" fmla="*/ 17 h 189"/>
                <a:gd name="T12" fmla="*/ 356 w 502"/>
                <a:gd name="T13" fmla="*/ 9 h 189"/>
                <a:gd name="T14" fmla="*/ 316 w 502"/>
                <a:gd name="T15" fmla="*/ 4 h 189"/>
                <a:gd name="T16" fmla="*/ 273 w 502"/>
                <a:gd name="T17" fmla="*/ 1 h 189"/>
                <a:gd name="T18" fmla="*/ 229 w 502"/>
                <a:gd name="T19" fmla="*/ 1 h 189"/>
                <a:gd name="T20" fmla="*/ 186 w 502"/>
                <a:gd name="T21" fmla="*/ 4 h 189"/>
                <a:gd name="T22" fmla="*/ 145 w 502"/>
                <a:gd name="T23" fmla="*/ 9 h 189"/>
                <a:gd name="T24" fmla="*/ 107 w 502"/>
                <a:gd name="T25" fmla="*/ 17 h 189"/>
                <a:gd name="T26" fmla="*/ 74 w 502"/>
                <a:gd name="T27" fmla="*/ 28 h 189"/>
                <a:gd name="T28" fmla="*/ 45 w 502"/>
                <a:gd name="T29" fmla="*/ 40 h 189"/>
                <a:gd name="T30" fmla="*/ 24 w 502"/>
                <a:gd name="T31" fmla="*/ 54 h 189"/>
                <a:gd name="T32" fmla="*/ 9 w 502"/>
                <a:gd name="T33" fmla="*/ 70 h 189"/>
                <a:gd name="T34" fmla="*/ 1 w 502"/>
                <a:gd name="T35" fmla="*/ 86 h 189"/>
                <a:gd name="T36" fmla="*/ 1 w 502"/>
                <a:gd name="T37" fmla="*/ 102 h 189"/>
                <a:gd name="T38" fmla="*/ 9 w 502"/>
                <a:gd name="T39" fmla="*/ 118 h 189"/>
                <a:gd name="T40" fmla="*/ 24 w 502"/>
                <a:gd name="T41" fmla="*/ 134 h 189"/>
                <a:gd name="T42" fmla="*/ 45 w 502"/>
                <a:gd name="T43" fmla="*/ 148 h 189"/>
                <a:gd name="T44" fmla="*/ 74 w 502"/>
                <a:gd name="T45" fmla="*/ 161 h 189"/>
                <a:gd name="T46" fmla="*/ 107 w 502"/>
                <a:gd name="T47" fmla="*/ 171 h 189"/>
                <a:gd name="T48" fmla="*/ 145 w 502"/>
                <a:gd name="T49" fmla="*/ 179 h 189"/>
                <a:gd name="T50" fmla="*/ 186 w 502"/>
                <a:gd name="T51" fmla="*/ 185 h 189"/>
                <a:gd name="T52" fmla="*/ 229 w 502"/>
                <a:gd name="T53" fmla="*/ 188 h 189"/>
                <a:gd name="T54" fmla="*/ 273 w 502"/>
                <a:gd name="T55" fmla="*/ 188 h 189"/>
                <a:gd name="T56" fmla="*/ 316 w 502"/>
                <a:gd name="T57" fmla="*/ 185 h 189"/>
                <a:gd name="T58" fmla="*/ 356 w 502"/>
                <a:gd name="T59" fmla="*/ 179 h 189"/>
                <a:gd name="T60" fmla="*/ 394 w 502"/>
                <a:gd name="T61" fmla="*/ 171 h 189"/>
                <a:gd name="T62" fmla="*/ 428 w 502"/>
                <a:gd name="T63" fmla="*/ 161 h 189"/>
                <a:gd name="T64" fmla="*/ 456 w 502"/>
                <a:gd name="T65" fmla="*/ 148 h 189"/>
                <a:gd name="T66" fmla="*/ 478 w 502"/>
                <a:gd name="T67" fmla="*/ 134 h 189"/>
                <a:gd name="T68" fmla="*/ 493 w 502"/>
                <a:gd name="T69" fmla="*/ 118 h 189"/>
                <a:gd name="T70" fmla="*/ 500 w 502"/>
                <a:gd name="T71"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2" h="189">
                  <a:moveTo>
                    <a:pt x="501" y="94"/>
                  </a:moveTo>
                  <a:lnTo>
                    <a:pt x="500" y="86"/>
                  </a:lnTo>
                  <a:lnTo>
                    <a:pt x="497" y="78"/>
                  </a:lnTo>
                  <a:lnTo>
                    <a:pt x="493" y="70"/>
                  </a:lnTo>
                  <a:lnTo>
                    <a:pt x="486" y="62"/>
                  </a:lnTo>
                  <a:lnTo>
                    <a:pt x="478" y="54"/>
                  </a:lnTo>
                  <a:lnTo>
                    <a:pt x="467" y="47"/>
                  </a:lnTo>
                  <a:lnTo>
                    <a:pt x="456" y="40"/>
                  </a:lnTo>
                  <a:lnTo>
                    <a:pt x="443" y="34"/>
                  </a:lnTo>
                  <a:lnTo>
                    <a:pt x="428" y="28"/>
                  </a:lnTo>
                  <a:lnTo>
                    <a:pt x="412" y="22"/>
                  </a:lnTo>
                  <a:lnTo>
                    <a:pt x="394" y="17"/>
                  </a:lnTo>
                  <a:lnTo>
                    <a:pt x="376" y="13"/>
                  </a:lnTo>
                  <a:lnTo>
                    <a:pt x="356" y="9"/>
                  </a:lnTo>
                  <a:lnTo>
                    <a:pt x="336" y="6"/>
                  </a:lnTo>
                  <a:lnTo>
                    <a:pt x="316" y="4"/>
                  </a:lnTo>
                  <a:lnTo>
                    <a:pt x="294" y="2"/>
                  </a:lnTo>
                  <a:lnTo>
                    <a:pt x="273" y="1"/>
                  </a:lnTo>
                  <a:lnTo>
                    <a:pt x="251" y="0"/>
                  </a:lnTo>
                  <a:lnTo>
                    <a:pt x="229" y="1"/>
                  </a:lnTo>
                  <a:lnTo>
                    <a:pt x="207" y="2"/>
                  </a:lnTo>
                  <a:lnTo>
                    <a:pt x="186" y="4"/>
                  </a:lnTo>
                  <a:lnTo>
                    <a:pt x="165" y="6"/>
                  </a:lnTo>
                  <a:lnTo>
                    <a:pt x="145" y="9"/>
                  </a:lnTo>
                  <a:lnTo>
                    <a:pt x="125" y="13"/>
                  </a:lnTo>
                  <a:lnTo>
                    <a:pt x="107" y="17"/>
                  </a:lnTo>
                  <a:lnTo>
                    <a:pt x="90" y="22"/>
                  </a:lnTo>
                  <a:lnTo>
                    <a:pt x="74" y="28"/>
                  </a:lnTo>
                  <a:lnTo>
                    <a:pt x="59" y="34"/>
                  </a:lnTo>
                  <a:lnTo>
                    <a:pt x="45" y="40"/>
                  </a:lnTo>
                  <a:lnTo>
                    <a:pt x="34" y="47"/>
                  </a:lnTo>
                  <a:lnTo>
                    <a:pt x="24" y="54"/>
                  </a:lnTo>
                  <a:lnTo>
                    <a:pt x="15" y="62"/>
                  </a:lnTo>
                  <a:lnTo>
                    <a:pt x="9" y="70"/>
                  </a:lnTo>
                  <a:lnTo>
                    <a:pt x="4" y="78"/>
                  </a:lnTo>
                  <a:lnTo>
                    <a:pt x="1" y="86"/>
                  </a:lnTo>
                  <a:lnTo>
                    <a:pt x="0" y="94"/>
                  </a:lnTo>
                  <a:lnTo>
                    <a:pt x="1" y="102"/>
                  </a:lnTo>
                  <a:lnTo>
                    <a:pt x="4" y="111"/>
                  </a:lnTo>
                  <a:lnTo>
                    <a:pt x="9" y="118"/>
                  </a:lnTo>
                  <a:lnTo>
                    <a:pt x="15" y="126"/>
                  </a:lnTo>
                  <a:lnTo>
                    <a:pt x="24" y="134"/>
                  </a:lnTo>
                  <a:lnTo>
                    <a:pt x="34" y="141"/>
                  </a:lnTo>
                  <a:lnTo>
                    <a:pt x="45" y="148"/>
                  </a:lnTo>
                  <a:lnTo>
                    <a:pt x="59" y="155"/>
                  </a:lnTo>
                  <a:lnTo>
                    <a:pt x="74" y="161"/>
                  </a:lnTo>
                  <a:lnTo>
                    <a:pt x="90" y="166"/>
                  </a:lnTo>
                  <a:lnTo>
                    <a:pt x="107" y="171"/>
                  </a:lnTo>
                  <a:lnTo>
                    <a:pt x="125" y="175"/>
                  </a:lnTo>
                  <a:lnTo>
                    <a:pt x="145" y="179"/>
                  </a:lnTo>
                  <a:lnTo>
                    <a:pt x="165" y="182"/>
                  </a:lnTo>
                  <a:lnTo>
                    <a:pt x="186" y="185"/>
                  </a:lnTo>
                  <a:lnTo>
                    <a:pt x="207" y="187"/>
                  </a:lnTo>
                  <a:lnTo>
                    <a:pt x="229" y="188"/>
                  </a:lnTo>
                  <a:lnTo>
                    <a:pt x="251" y="188"/>
                  </a:lnTo>
                  <a:lnTo>
                    <a:pt x="273" y="188"/>
                  </a:lnTo>
                  <a:lnTo>
                    <a:pt x="294" y="187"/>
                  </a:lnTo>
                  <a:lnTo>
                    <a:pt x="316" y="185"/>
                  </a:lnTo>
                  <a:lnTo>
                    <a:pt x="336" y="182"/>
                  </a:lnTo>
                  <a:lnTo>
                    <a:pt x="356" y="179"/>
                  </a:lnTo>
                  <a:lnTo>
                    <a:pt x="376" y="175"/>
                  </a:lnTo>
                  <a:lnTo>
                    <a:pt x="394" y="171"/>
                  </a:lnTo>
                  <a:lnTo>
                    <a:pt x="412" y="166"/>
                  </a:lnTo>
                  <a:lnTo>
                    <a:pt x="428" y="161"/>
                  </a:lnTo>
                  <a:lnTo>
                    <a:pt x="443" y="155"/>
                  </a:lnTo>
                  <a:lnTo>
                    <a:pt x="456" y="148"/>
                  </a:lnTo>
                  <a:lnTo>
                    <a:pt x="467" y="141"/>
                  </a:lnTo>
                  <a:lnTo>
                    <a:pt x="478" y="134"/>
                  </a:lnTo>
                  <a:lnTo>
                    <a:pt x="486" y="126"/>
                  </a:lnTo>
                  <a:lnTo>
                    <a:pt x="493" y="118"/>
                  </a:lnTo>
                  <a:lnTo>
                    <a:pt x="497" y="111"/>
                  </a:lnTo>
                  <a:lnTo>
                    <a:pt x="500" y="102"/>
                  </a:lnTo>
                  <a:lnTo>
                    <a:pt x="501" y="9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62" name="Rectangle 66"/>
            <p:cNvSpPr>
              <a:spLocks noChangeArrowheads="1"/>
            </p:cNvSpPr>
            <p:nvPr/>
          </p:nvSpPr>
          <p:spPr bwMode="auto">
            <a:xfrm>
              <a:off x="2213" y="2231"/>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name</a:t>
              </a:r>
            </a:p>
          </p:txBody>
        </p:sp>
        <p:sp>
          <p:nvSpPr>
            <p:cNvPr id="29763" name="Rectangle 67"/>
            <p:cNvSpPr>
              <a:spLocks noChangeArrowheads="1"/>
            </p:cNvSpPr>
            <p:nvPr/>
          </p:nvSpPr>
          <p:spPr bwMode="auto">
            <a:xfrm>
              <a:off x="2067" y="2699"/>
              <a:ext cx="85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tr-TR" altLang="tr-TR" sz="1600" b="1">
                  <a:solidFill>
                    <a:srgbClr val="000000"/>
                  </a:solidFill>
                  <a:latin typeface="Arial" pitchFamily="34" charset="0"/>
                </a:rPr>
                <a:t>Employees</a:t>
              </a:r>
            </a:p>
          </p:txBody>
        </p:sp>
        <p:sp>
          <p:nvSpPr>
            <p:cNvPr id="29764" name="Rectangle 68"/>
            <p:cNvSpPr>
              <a:spLocks noChangeArrowheads="1"/>
            </p:cNvSpPr>
            <p:nvPr/>
          </p:nvSpPr>
          <p:spPr bwMode="auto">
            <a:xfrm>
              <a:off x="1837" y="2354"/>
              <a:ext cx="3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ssn</a:t>
              </a:r>
            </a:p>
          </p:txBody>
        </p:sp>
        <p:sp>
          <p:nvSpPr>
            <p:cNvPr id="29765" name="Rectangle 69"/>
            <p:cNvSpPr>
              <a:spLocks noChangeArrowheads="1"/>
            </p:cNvSpPr>
            <p:nvPr/>
          </p:nvSpPr>
          <p:spPr bwMode="auto">
            <a:xfrm>
              <a:off x="2782" y="2359"/>
              <a:ext cx="2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lot</a:t>
              </a:r>
            </a:p>
          </p:txBody>
        </p:sp>
        <p:sp>
          <p:nvSpPr>
            <p:cNvPr id="29766" name="Freeform 70"/>
            <p:cNvSpPr>
              <a:spLocks/>
            </p:cNvSpPr>
            <p:nvPr/>
          </p:nvSpPr>
          <p:spPr bwMode="auto">
            <a:xfrm>
              <a:off x="2063" y="2692"/>
              <a:ext cx="751" cy="170"/>
            </a:xfrm>
            <a:custGeom>
              <a:avLst/>
              <a:gdLst>
                <a:gd name="T0" fmla="*/ 750 w 751"/>
                <a:gd name="T1" fmla="*/ 169 h 170"/>
                <a:gd name="T2" fmla="*/ 750 w 751"/>
                <a:gd name="T3" fmla="*/ 0 h 170"/>
                <a:gd name="T4" fmla="*/ 0 w 751"/>
                <a:gd name="T5" fmla="*/ 0 h 170"/>
                <a:gd name="T6" fmla="*/ 0 w 751"/>
                <a:gd name="T7" fmla="*/ 169 h 170"/>
                <a:gd name="T8" fmla="*/ 750 w 751"/>
                <a:gd name="T9" fmla="*/ 169 h 170"/>
              </a:gdLst>
              <a:ahLst/>
              <a:cxnLst>
                <a:cxn ang="0">
                  <a:pos x="T0" y="T1"/>
                </a:cxn>
                <a:cxn ang="0">
                  <a:pos x="T2" y="T3"/>
                </a:cxn>
                <a:cxn ang="0">
                  <a:pos x="T4" y="T5"/>
                </a:cxn>
                <a:cxn ang="0">
                  <a:pos x="T6" y="T7"/>
                </a:cxn>
                <a:cxn ang="0">
                  <a:pos x="T8" y="T9"/>
                </a:cxn>
              </a:cxnLst>
              <a:rect l="0" t="0" r="r" b="b"/>
              <a:pathLst>
                <a:path w="751" h="170">
                  <a:moveTo>
                    <a:pt x="750" y="169"/>
                  </a:moveTo>
                  <a:lnTo>
                    <a:pt x="750" y="0"/>
                  </a:lnTo>
                  <a:lnTo>
                    <a:pt x="0" y="0"/>
                  </a:lnTo>
                  <a:lnTo>
                    <a:pt x="0" y="169"/>
                  </a:lnTo>
                  <a:lnTo>
                    <a:pt x="750" y="16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67" name="Line 71"/>
            <p:cNvSpPr>
              <a:spLocks noChangeShapeType="1"/>
            </p:cNvSpPr>
            <p:nvPr/>
          </p:nvSpPr>
          <p:spPr bwMode="auto">
            <a:xfrm>
              <a:off x="1962" y="2577"/>
              <a:ext cx="338" cy="10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68" name="Line 72"/>
            <p:cNvSpPr>
              <a:spLocks noChangeShapeType="1"/>
            </p:cNvSpPr>
            <p:nvPr/>
          </p:nvSpPr>
          <p:spPr bwMode="auto">
            <a:xfrm>
              <a:off x="2423" y="2442"/>
              <a:ext cx="31" cy="24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69" name="Line 73"/>
            <p:cNvSpPr>
              <a:spLocks noChangeShapeType="1"/>
            </p:cNvSpPr>
            <p:nvPr/>
          </p:nvSpPr>
          <p:spPr bwMode="auto">
            <a:xfrm flipV="1">
              <a:off x="2548" y="2540"/>
              <a:ext cx="184" cy="15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9771" name="Line 75"/>
          <p:cNvSpPr>
            <a:spLocks noChangeShapeType="1"/>
          </p:cNvSpPr>
          <p:nvPr/>
        </p:nvSpPr>
        <p:spPr bwMode="auto">
          <a:xfrm flipH="1" flipV="1">
            <a:off x="5410200" y="5181600"/>
            <a:ext cx="1193800" cy="66040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72" name="Line 76"/>
          <p:cNvSpPr>
            <a:spLocks noChangeShapeType="1"/>
          </p:cNvSpPr>
          <p:nvPr/>
        </p:nvSpPr>
        <p:spPr bwMode="auto">
          <a:xfrm flipH="1">
            <a:off x="7543800" y="4445000"/>
            <a:ext cx="711200" cy="43180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73" name="Line 77"/>
          <p:cNvSpPr>
            <a:spLocks noChangeShapeType="1"/>
          </p:cNvSpPr>
          <p:nvPr/>
        </p:nvSpPr>
        <p:spPr bwMode="auto">
          <a:xfrm flipV="1">
            <a:off x="7086600" y="5486400"/>
            <a:ext cx="457200" cy="3810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74" name="Line 78"/>
          <p:cNvSpPr>
            <a:spLocks noChangeShapeType="1"/>
          </p:cNvSpPr>
          <p:nvPr/>
        </p:nvSpPr>
        <p:spPr bwMode="auto">
          <a:xfrm>
            <a:off x="3968750" y="4578350"/>
            <a:ext cx="825500" cy="2921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75" name="Line 79"/>
          <p:cNvSpPr>
            <a:spLocks noChangeShapeType="1"/>
          </p:cNvSpPr>
          <p:nvPr/>
        </p:nvSpPr>
        <p:spPr bwMode="auto">
          <a:xfrm flipH="1">
            <a:off x="4946650" y="2133600"/>
            <a:ext cx="6985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776" name="Rectangle 80"/>
          <p:cNvSpPr>
            <a:spLocks noChangeArrowheads="1"/>
          </p:cNvSpPr>
          <p:nvPr/>
        </p:nvSpPr>
        <p:spPr bwMode="auto">
          <a:xfrm>
            <a:off x="3255963" y="2417763"/>
            <a:ext cx="1679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a:solidFill>
                  <a:srgbClr val="CF0E30"/>
                </a:solidFill>
                <a:latin typeface="Book Antiqua" pitchFamily="18" charset="0"/>
              </a:rPr>
              <a:t>Bad design</a:t>
            </a:r>
          </a:p>
        </p:txBody>
      </p:sp>
      <p:sp>
        <p:nvSpPr>
          <p:cNvPr id="29777" name="Rectangle 81"/>
          <p:cNvSpPr>
            <a:spLocks noChangeArrowheads="1"/>
          </p:cNvSpPr>
          <p:nvPr/>
        </p:nvSpPr>
        <p:spPr bwMode="auto">
          <a:xfrm>
            <a:off x="4191000" y="5638800"/>
            <a:ext cx="19510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a:solidFill>
                  <a:srgbClr val="CF0E30"/>
                </a:solidFill>
                <a:latin typeface="Book Antiqua" pitchFamily="18" charset="0"/>
              </a:rPr>
              <a:t>Better design</a:t>
            </a:r>
          </a:p>
        </p:txBody>
      </p:sp>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174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1748" name="Rectangle 4"/>
          <p:cNvSpPr>
            <a:spLocks noGrp="1" noChangeArrowheads="1"/>
          </p:cNvSpPr>
          <p:nvPr>
            <p:ph type="title"/>
          </p:nvPr>
        </p:nvSpPr>
        <p:spPr>
          <a:xfrm>
            <a:off x="838200" y="419100"/>
            <a:ext cx="8077200" cy="1104900"/>
          </a:xfrm>
          <a:noFill/>
          <a:ln/>
        </p:spPr>
        <p:txBody>
          <a:bodyPr/>
          <a:lstStyle/>
          <a:p>
            <a:r>
              <a:rPr lang="tr-TR" altLang="tr-TR" sz="3600"/>
              <a:t>Binary vs. Ternary Relationships (Contd.)</a:t>
            </a:r>
          </a:p>
        </p:txBody>
      </p:sp>
      <p:sp>
        <p:nvSpPr>
          <p:cNvPr id="31749" name="Rectangle 5"/>
          <p:cNvSpPr>
            <a:spLocks noGrp="1" noChangeArrowheads="1"/>
          </p:cNvSpPr>
          <p:nvPr>
            <p:ph type="body" idx="1"/>
          </p:nvPr>
        </p:nvSpPr>
        <p:spPr>
          <a:xfrm>
            <a:off x="381000" y="1676400"/>
            <a:ext cx="8458200" cy="4800600"/>
          </a:xfrm>
          <a:noFill/>
          <a:ln/>
        </p:spPr>
        <p:txBody>
          <a:bodyPr/>
          <a:lstStyle/>
          <a:p>
            <a:pPr>
              <a:lnSpc>
                <a:spcPct val="90000"/>
              </a:lnSpc>
            </a:pPr>
            <a:r>
              <a:rPr lang="tr-TR" altLang="tr-TR"/>
              <a:t>Previous example illustrated a case when two binary relationships were better than one ternary relationship.</a:t>
            </a:r>
          </a:p>
          <a:p>
            <a:pPr>
              <a:lnSpc>
                <a:spcPct val="90000"/>
              </a:lnSpc>
            </a:pPr>
            <a:r>
              <a:rPr lang="tr-TR" altLang="tr-TR"/>
              <a:t>An example in the other direction:  a ternary relation </a:t>
            </a:r>
            <a:r>
              <a:rPr lang="tr-TR" altLang="tr-TR">
                <a:solidFill>
                  <a:schemeClr val="accent2"/>
                </a:solidFill>
              </a:rPr>
              <a:t>Contracts </a:t>
            </a:r>
            <a:r>
              <a:rPr lang="tr-TR" altLang="tr-TR"/>
              <a:t>relates entity sets </a:t>
            </a:r>
            <a:r>
              <a:rPr lang="tr-TR" altLang="tr-TR">
                <a:solidFill>
                  <a:schemeClr val="accent2"/>
                </a:solidFill>
              </a:rPr>
              <a:t>Parts, Departments </a:t>
            </a:r>
            <a:r>
              <a:rPr lang="tr-TR" altLang="tr-TR"/>
              <a:t>and</a:t>
            </a:r>
            <a:r>
              <a:rPr lang="tr-TR" altLang="tr-TR">
                <a:solidFill>
                  <a:schemeClr val="accent2"/>
                </a:solidFill>
              </a:rPr>
              <a:t> Suppliers</a:t>
            </a:r>
            <a:r>
              <a:rPr lang="tr-TR" altLang="tr-TR"/>
              <a:t>, and has descriptive attribute </a:t>
            </a:r>
            <a:r>
              <a:rPr lang="tr-TR" altLang="tr-TR" i="1"/>
              <a:t>qty</a:t>
            </a:r>
            <a:r>
              <a:rPr lang="tr-TR" altLang="tr-TR"/>
              <a:t>.  No combination of binary relationships is an adequate substitute:</a:t>
            </a:r>
          </a:p>
          <a:p>
            <a:pPr lvl="1">
              <a:lnSpc>
                <a:spcPct val="90000"/>
              </a:lnSpc>
              <a:buSzPct val="75000"/>
            </a:pPr>
            <a:r>
              <a:rPr lang="tr-TR" altLang="tr-TR"/>
              <a:t>S “can-supply” P,  D “needs” P,  and D  “deals-with” S does not imply that D has agreed to buy P from S.</a:t>
            </a:r>
          </a:p>
          <a:p>
            <a:pPr lvl="1">
              <a:lnSpc>
                <a:spcPct val="90000"/>
              </a:lnSpc>
              <a:buSzPct val="75000"/>
            </a:pPr>
            <a:r>
              <a:rPr lang="tr-TR" altLang="tr-TR"/>
              <a:t>How do we record </a:t>
            </a:r>
            <a:r>
              <a:rPr lang="tr-TR" altLang="tr-TR" i="1"/>
              <a:t>qty</a:t>
            </a:r>
            <a:r>
              <a:rPr lang="tr-TR" altLang="tr-TR"/>
              <a:t>?</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174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17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379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3796" name="Rectangle 4"/>
          <p:cNvSpPr>
            <a:spLocks noGrp="1" noChangeArrowheads="1"/>
          </p:cNvSpPr>
          <p:nvPr>
            <p:ph type="title"/>
          </p:nvPr>
        </p:nvSpPr>
        <p:spPr>
          <a:noFill/>
          <a:ln/>
        </p:spPr>
        <p:txBody>
          <a:bodyPr/>
          <a:lstStyle/>
          <a:p>
            <a:r>
              <a:rPr lang="tr-TR" altLang="tr-TR"/>
              <a:t>Summary of Conceptual Design</a:t>
            </a:r>
          </a:p>
        </p:txBody>
      </p:sp>
      <p:sp>
        <p:nvSpPr>
          <p:cNvPr id="33797" name="Rectangle 5"/>
          <p:cNvSpPr>
            <a:spLocks noGrp="1" noChangeArrowheads="1"/>
          </p:cNvSpPr>
          <p:nvPr>
            <p:ph type="body" idx="1"/>
          </p:nvPr>
        </p:nvSpPr>
        <p:spPr>
          <a:xfrm>
            <a:off x="76200" y="1524000"/>
            <a:ext cx="8991600" cy="5181600"/>
          </a:xfrm>
          <a:noFill/>
          <a:ln/>
        </p:spPr>
        <p:txBody>
          <a:bodyPr/>
          <a:lstStyle/>
          <a:p>
            <a:r>
              <a:rPr lang="tr-TR" altLang="tr-TR" i="1"/>
              <a:t>Conceptual design </a:t>
            </a:r>
            <a:r>
              <a:rPr lang="tr-TR" altLang="tr-TR"/>
              <a:t>follows </a:t>
            </a:r>
            <a:r>
              <a:rPr lang="tr-TR" altLang="tr-TR" i="1"/>
              <a:t>requirements analysis</a:t>
            </a:r>
            <a:r>
              <a:rPr lang="tr-TR" altLang="tr-TR"/>
              <a:t>, </a:t>
            </a:r>
          </a:p>
          <a:p>
            <a:pPr lvl="1">
              <a:buSzPct val="75000"/>
            </a:pPr>
            <a:r>
              <a:rPr lang="tr-TR" altLang="tr-TR"/>
              <a:t>Yields a high-level description of data to be stored </a:t>
            </a:r>
          </a:p>
          <a:p>
            <a:r>
              <a:rPr lang="tr-TR" altLang="tr-TR"/>
              <a:t>ER model popular for conceptual design</a:t>
            </a:r>
          </a:p>
          <a:p>
            <a:pPr lvl="1">
              <a:buSzPct val="75000"/>
            </a:pPr>
            <a:r>
              <a:rPr lang="tr-TR" altLang="tr-TR"/>
              <a:t>Constructs are expressive, close to the way people think about their applications.</a:t>
            </a:r>
          </a:p>
          <a:p>
            <a:r>
              <a:rPr lang="tr-TR" altLang="tr-TR"/>
              <a:t>Basic constructs: </a:t>
            </a:r>
            <a:r>
              <a:rPr lang="tr-TR" altLang="tr-TR" i="1"/>
              <a:t>entities</a:t>
            </a:r>
            <a:r>
              <a:rPr lang="tr-TR" altLang="tr-TR"/>
              <a:t>, </a:t>
            </a:r>
            <a:r>
              <a:rPr lang="tr-TR" altLang="tr-TR" i="1"/>
              <a:t>relationships</a:t>
            </a:r>
            <a:r>
              <a:rPr lang="tr-TR" altLang="tr-TR"/>
              <a:t>, and </a:t>
            </a:r>
            <a:r>
              <a:rPr lang="tr-TR" altLang="tr-TR" i="1"/>
              <a:t>attributes</a:t>
            </a:r>
            <a:r>
              <a:rPr lang="tr-TR" altLang="tr-TR"/>
              <a:t> (of entities and relationships).</a:t>
            </a:r>
          </a:p>
          <a:p>
            <a:r>
              <a:rPr lang="tr-TR" altLang="tr-TR"/>
              <a:t>Some additional constructs: </a:t>
            </a:r>
            <a:r>
              <a:rPr lang="tr-TR" altLang="tr-TR" i="1"/>
              <a:t>weak entities</a:t>
            </a:r>
            <a:r>
              <a:rPr lang="tr-TR" altLang="tr-TR"/>
              <a:t>, </a:t>
            </a:r>
            <a:r>
              <a:rPr lang="tr-TR" altLang="tr-TR" i="1"/>
              <a:t>ISA hierarchies</a:t>
            </a:r>
            <a:r>
              <a:rPr lang="tr-TR" altLang="tr-TR"/>
              <a:t>, and </a:t>
            </a:r>
            <a:r>
              <a:rPr lang="tr-TR" altLang="tr-TR" i="1"/>
              <a:t>aggregation</a:t>
            </a:r>
            <a:r>
              <a:rPr lang="tr-TR" altLang="tr-TR"/>
              <a:t>.</a:t>
            </a:r>
          </a:p>
          <a:p>
            <a:r>
              <a:rPr lang="tr-TR" altLang="tr-TR"/>
              <a:t>Note: There are many variations on ER model.</a:t>
            </a:r>
          </a:p>
        </p:txBody>
      </p:sp>
    </p:spTree>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584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5844" name="Rectangle 4"/>
          <p:cNvSpPr>
            <a:spLocks noGrp="1" noChangeArrowheads="1"/>
          </p:cNvSpPr>
          <p:nvPr>
            <p:ph type="title"/>
          </p:nvPr>
        </p:nvSpPr>
        <p:spPr>
          <a:noFill/>
          <a:ln/>
        </p:spPr>
        <p:txBody>
          <a:bodyPr/>
          <a:lstStyle/>
          <a:p>
            <a:r>
              <a:rPr lang="tr-TR" altLang="tr-TR"/>
              <a:t>Summary of ER (Contd.)</a:t>
            </a:r>
          </a:p>
        </p:txBody>
      </p:sp>
      <p:sp>
        <p:nvSpPr>
          <p:cNvPr id="35845" name="Rectangle 5"/>
          <p:cNvSpPr>
            <a:spLocks noGrp="1" noChangeArrowheads="1"/>
          </p:cNvSpPr>
          <p:nvPr>
            <p:ph type="body" idx="1"/>
          </p:nvPr>
        </p:nvSpPr>
        <p:spPr>
          <a:xfrm>
            <a:off x="0" y="1676400"/>
            <a:ext cx="9067800" cy="4800600"/>
          </a:xfrm>
          <a:noFill/>
          <a:ln/>
        </p:spPr>
        <p:txBody>
          <a:bodyPr/>
          <a:lstStyle/>
          <a:p>
            <a:r>
              <a:rPr lang="tr-TR" altLang="tr-TR"/>
              <a:t>Several kinds of integrity constraints can be expressed in the ER model:  </a:t>
            </a:r>
            <a:r>
              <a:rPr lang="tr-TR" altLang="tr-TR" i="1"/>
              <a:t>key constraints</a:t>
            </a:r>
            <a:r>
              <a:rPr lang="tr-TR" altLang="tr-TR"/>
              <a:t>, </a:t>
            </a:r>
            <a:r>
              <a:rPr lang="tr-TR" altLang="tr-TR" i="1"/>
              <a:t>participation</a:t>
            </a:r>
            <a:r>
              <a:rPr lang="tr-TR" altLang="tr-TR"/>
              <a:t> </a:t>
            </a:r>
            <a:r>
              <a:rPr lang="tr-TR" altLang="tr-TR" i="1"/>
              <a:t>constraints</a:t>
            </a:r>
            <a:r>
              <a:rPr lang="tr-TR" altLang="tr-TR"/>
              <a:t>, and </a:t>
            </a:r>
            <a:r>
              <a:rPr lang="tr-TR" altLang="tr-TR" i="1"/>
              <a:t>overlap/covering constraints</a:t>
            </a:r>
            <a:r>
              <a:rPr lang="tr-TR" altLang="tr-TR"/>
              <a:t> for ISA hierarchies.  Some </a:t>
            </a:r>
            <a:r>
              <a:rPr lang="tr-TR" altLang="tr-TR" i="1"/>
              <a:t>foreign key constraints </a:t>
            </a:r>
            <a:r>
              <a:rPr lang="tr-TR" altLang="tr-TR"/>
              <a:t>are also implicit in the definition of a relationship set.</a:t>
            </a:r>
          </a:p>
          <a:p>
            <a:pPr lvl="1">
              <a:buSzPct val="75000"/>
            </a:pPr>
            <a:r>
              <a:rPr lang="tr-TR" altLang="tr-TR"/>
              <a:t>Some constraints (notably, </a:t>
            </a:r>
            <a:r>
              <a:rPr lang="tr-TR" altLang="tr-TR" i="1"/>
              <a:t>functional dependencies</a:t>
            </a:r>
            <a:r>
              <a:rPr lang="tr-TR" altLang="tr-TR"/>
              <a:t>) cannot be expressed in the ER model.</a:t>
            </a:r>
          </a:p>
          <a:p>
            <a:pPr lvl="1">
              <a:buSzPct val="75000"/>
            </a:pPr>
            <a:r>
              <a:rPr lang="tr-TR" altLang="tr-TR"/>
              <a:t>Constraints play an important role in determining the best database design for an enterprise.</a:t>
            </a:r>
          </a:p>
        </p:txBody>
      </p:sp>
    </p:spTree>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789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7892" name="Rectangle 4"/>
          <p:cNvSpPr>
            <a:spLocks noGrp="1" noChangeArrowheads="1"/>
          </p:cNvSpPr>
          <p:nvPr>
            <p:ph type="title"/>
          </p:nvPr>
        </p:nvSpPr>
        <p:spPr>
          <a:noFill/>
          <a:ln/>
        </p:spPr>
        <p:txBody>
          <a:bodyPr/>
          <a:lstStyle/>
          <a:p>
            <a:r>
              <a:rPr lang="tr-TR" altLang="tr-TR"/>
              <a:t>Summary of ER (Contd.)</a:t>
            </a:r>
          </a:p>
        </p:txBody>
      </p:sp>
      <p:sp>
        <p:nvSpPr>
          <p:cNvPr id="37893" name="Rectangle 5"/>
          <p:cNvSpPr>
            <a:spLocks noGrp="1" noChangeArrowheads="1"/>
          </p:cNvSpPr>
          <p:nvPr>
            <p:ph type="body" idx="1"/>
          </p:nvPr>
        </p:nvSpPr>
        <p:spPr>
          <a:xfrm>
            <a:off x="304800" y="1600200"/>
            <a:ext cx="8534400" cy="4572000"/>
          </a:xfrm>
          <a:noFill/>
          <a:ln/>
        </p:spPr>
        <p:txBody>
          <a:bodyPr/>
          <a:lstStyle/>
          <a:p>
            <a:pPr>
              <a:lnSpc>
                <a:spcPct val="90000"/>
              </a:lnSpc>
            </a:pPr>
            <a:r>
              <a:rPr lang="tr-TR" altLang="tr-TR"/>
              <a:t>ER design is </a:t>
            </a:r>
            <a:r>
              <a:rPr lang="tr-TR" altLang="tr-TR" i="1"/>
              <a:t>subjective</a:t>
            </a:r>
            <a:r>
              <a:rPr lang="tr-TR" altLang="tr-TR"/>
              <a:t>.  There are often many ways to model a given scenario! Analyzing alternatives can be tricky, especially for a large enterprise.  Common choices include:</a:t>
            </a:r>
          </a:p>
          <a:p>
            <a:pPr lvl="1">
              <a:lnSpc>
                <a:spcPct val="90000"/>
              </a:lnSpc>
              <a:buSzPct val="75000"/>
            </a:pPr>
            <a:r>
              <a:rPr lang="tr-TR" altLang="tr-TR"/>
              <a:t>Entity vs. attribute, entity vs. relationship, binary or n-ary relationship, whether or not to use ISA hierarchies, and whether or not to use aggregation.</a:t>
            </a:r>
          </a:p>
          <a:p>
            <a:pPr>
              <a:lnSpc>
                <a:spcPct val="90000"/>
              </a:lnSpc>
            </a:pPr>
            <a:r>
              <a:rPr lang="tr-TR" altLang="tr-TR"/>
              <a:t>Ensuring good database design: resulting relational schema should be analyzed and refined further. FD information and normalization techniques are especially useful.</a:t>
            </a:r>
          </a:p>
        </p:txBody>
      </p: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17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172" name="Rectangle 4"/>
          <p:cNvSpPr>
            <a:spLocks noGrp="1" noChangeArrowheads="1"/>
          </p:cNvSpPr>
          <p:nvPr>
            <p:ph type="title"/>
          </p:nvPr>
        </p:nvSpPr>
        <p:spPr>
          <a:noFill/>
          <a:ln/>
        </p:spPr>
        <p:txBody>
          <a:bodyPr/>
          <a:lstStyle/>
          <a:p>
            <a:r>
              <a:rPr lang="tr-TR" altLang="tr-TR" dirty="0"/>
              <a:t>ER Model Basics</a:t>
            </a:r>
          </a:p>
        </p:txBody>
      </p:sp>
      <p:sp>
        <p:nvSpPr>
          <p:cNvPr id="7173" name="Rectangle 5"/>
          <p:cNvSpPr>
            <a:spLocks noGrp="1" noChangeArrowheads="1"/>
          </p:cNvSpPr>
          <p:nvPr>
            <p:ph type="body" idx="1"/>
          </p:nvPr>
        </p:nvSpPr>
        <p:spPr>
          <a:noFill/>
          <a:ln/>
        </p:spPr>
        <p:txBody>
          <a:bodyPr/>
          <a:lstStyle/>
          <a:p>
            <a:r>
              <a:rPr lang="tr-TR" altLang="tr-TR" sz="2400" i="1" u="sng">
                <a:solidFill>
                  <a:schemeClr val="accent2"/>
                </a:solidFill>
              </a:rPr>
              <a:t>Entity</a:t>
            </a:r>
            <a:r>
              <a:rPr lang="tr-TR" altLang="tr-TR" sz="2400" i="1">
                <a:solidFill>
                  <a:schemeClr val="accent2"/>
                </a:solidFill>
              </a:rPr>
              <a:t>:  </a:t>
            </a:r>
            <a:r>
              <a:rPr lang="tr-TR" altLang="tr-TR" sz="2400"/>
              <a:t>Real-world object distinguishable from other objects. </a:t>
            </a:r>
            <a:r>
              <a:rPr lang="tr-TR" altLang="tr-TR"/>
              <a:t>An entity is described (in DB) using a set of </a:t>
            </a:r>
            <a:r>
              <a:rPr lang="tr-TR" altLang="tr-TR" i="1" u="sng">
                <a:solidFill>
                  <a:schemeClr val="accent2"/>
                </a:solidFill>
              </a:rPr>
              <a:t>attributes</a:t>
            </a:r>
            <a:r>
              <a:rPr lang="tr-TR" altLang="tr-TR">
                <a:solidFill>
                  <a:schemeClr val="accent2"/>
                </a:solidFill>
              </a:rPr>
              <a:t>. </a:t>
            </a:r>
            <a:endParaRPr lang="tr-TR" altLang="tr-TR" sz="2400"/>
          </a:p>
          <a:p>
            <a:r>
              <a:rPr lang="tr-TR" altLang="tr-TR" sz="2400" i="1" u="sng">
                <a:solidFill>
                  <a:schemeClr val="accent2"/>
                </a:solidFill>
              </a:rPr>
              <a:t>Entity Set</a:t>
            </a:r>
            <a:r>
              <a:rPr lang="tr-TR" altLang="tr-TR" sz="2400">
                <a:solidFill>
                  <a:schemeClr val="accent2"/>
                </a:solidFill>
              </a:rPr>
              <a:t>:  </a:t>
            </a:r>
            <a:r>
              <a:rPr lang="tr-TR" altLang="tr-TR" sz="2400"/>
              <a:t>A collection of similar entities.  E.g., all employees.  </a:t>
            </a:r>
          </a:p>
          <a:p>
            <a:pPr lvl="1">
              <a:buSzPct val="75000"/>
            </a:pPr>
            <a:r>
              <a:rPr lang="tr-TR" altLang="tr-TR" sz="2000"/>
              <a:t>All entities in an entity set have the same set of attributes.  (Until we consider ISA hierarchies, anyway!)</a:t>
            </a:r>
          </a:p>
          <a:p>
            <a:pPr lvl="1">
              <a:buSzPct val="75000"/>
            </a:pPr>
            <a:r>
              <a:rPr lang="tr-TR" altLang="tr-TR" sz="2000"/>
              <a:t>Each entity set has a </a:t>
            </a:r>
            <a:r>
              <a:rPr lang="tr-TR" altLang="tr-TR" sz="2000" i="1">
                <a:solidFill>
                  <a:schemeClr val="accent2"/>
                </a:solidFill>
              </a:rPr>
              <a:t>key</a:t>
            </a:r>
            <a:r>
              <a:rPr lang="tr-TR" altLang="tr-TR" sz="2000"/>
              <a:t>.(uniquely def., may be more than one)</a:t>
            </a:r>
          </a:p>
          <a:p>
            <a:pPr lvl="1">
              <a:buSzPct val="75000"/>
            </a:pPr>
            <a:r>
              <a:rPr lang="tr-TR" altLang="tr-TR" sz="2000"/>
              <a:t>Each attribute has a </a:t>
            </a:r>
            <a:r>
              <a:rPr lang="tr-TR" altLang="tr-TR" sz="2000" i="1">
                <a:solidFill>
                  <a:schemeClr val="accent2"/>
                </a:solidFill>
              </a:rPr>
              <a:t>domain</a:t>
            </a:r>
            <a:r>
              <a:rPr lang="tr-TR" altLang="tr-TR" sz="2000">
                <a:solidFill>
                  <a:schemeClr val="accent2"/>
                </a:solidFill>
              </a:rPr>
              <a:t>.(string(20char), integer)</a:t>
            </a:r>
          </a:p>
        </p:txBody>
      </p:sp>
      <p:grpSp>
        <p:nvGrpSpPr>
          <p:cNvPr id="7186" name="Group 18"/>
          <p:cNvGrpSpPr>
            <a:grpSpLocks/>
          </p:cNvGrpSpPr>
          <p:nvPr/>
        </p:nvGrpSpPr>
        <p:grpSpPr bwMode="auto">
          <a:xfrm>
            <a:off x="4502150" y="311150"/>
            <a:ext cx="4406900" cy="1663700"/>
            <a:chOff x="2836" y="196"/>
            <a:chExt cx="2776" cy="1048"/>
          </a:xfrm>
        </p:grpSpPr>
        <p:grpSp>
          <p:nvGrpSpPr>
            <p:cNvPr id="7176" name="Group 8"/>
            <p:cNvGrpSpPr>
              <a:grpSpLocks/>
            </p:cNvGrpSpPr>
            <p:nvPr/>
          </p:nvGrpSpPr>
          <p:grpSpPr bwMode="auto">
            <a:xfrm>
              <a:off x="3700" y="916"/>
              <a:ext cx="1144" cy="328"/>
              <a:chOff x="3700" y="916"/>
              <a:chExt cx="1144" cy="328"/>
            </a:xfrm>
          </p:grpSpPr>
          <p:sp>
            <p:nvSpPr>
              <p:cNvPr id="7174" name="Rectangle 6"/>
              <p:cNvSpPr>
                <a:spLocks noChangeArrowheads="1"/>
              </p:cNvSpPr>
              <p:nvPr/>
            </p:nvSpPr>
            <p:spPr bwMode="auto">
              <a:xfrm>
                <a:off x="3700" y="916"/>
                <a:ext cx="1144" cy="328"/>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175" name="Rectangle 7"/>
              <p:cNvSpPr>
                <a:spLocks noChangeArrowheads="1"/>
              </p:cNvSpPr>
              <p:nvPr/>
            </p:nvSpPr>
            <p:spPr bwMode="auto">
              <a:xfrm>
                <a:off x="3779" y="929"/>
                <a:ext cx="95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2000" b="1">
                    <a:solidFill>
                      <a:schemeClr val="tx2"/>
                    </a:solidFill>
                    <a:latin typeface="Arial" pitchFamily="34" charset="0"/>
                  </a:rPr>
                  <a:t>Employees</a:t>
                </a:r>
              </a:p>
            </p:txBody>
          </p:sp>
        </p:grpSp>
        <p:sp>
          <p:nvSpPr>
            <p:cNvPr id="7177" name="Oval 9"/>
            <p:cNvSpPr>
              <a:spLocks noChangeArrowheads="1"/>
            </p:cNvSpPr>
            <p:nvPr/>
          </p:nvSpPr>
          <p:spPr bwMode="auto">
            <a:xfrm>
              <a:off x="2836" y="340"/>
              <a:ext cx="712" cy="328"/>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178" name="Rectangle 10"/>
            <p:cNvSpPr>
              <a:spLocks noChangeArrowheads="1"/>
            </p:cNvSpPr>
            <p:nvPr/>
          </p:nvSpPr>
          <p:spPr bwMode="auto">
            <a:xfrm>
              <a:off x="3010" y="400"/>
              <a:ext cx="3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2000" b="1" u="sng">
                  <a:solidFill>
                    <a:schemeClr val="tx2"/>
                  </a:solidFill>
                  <a:latin typeface="Arial" pitchFamily="34" charset="0"/>
                </a:rPr>
                <a:t>ssn</a:t>
              </a:r>
            </a:p>
          </p:txBody>
        </p:sp>
        <p:sp>
          <p:nvSpPr>
            <p:cNvPr id="7179" name="Oval 11"/>
            <p:cNvSpPr>
              <a:spLocks noChangeArrowheads="1"/>
            </p:cNvSpPr>
            <p:nvPr/>
          </p:nvSpPr>
          <p:spPr bwMode="auto">
            <a:xfrm>
              <a:off x="3892" y="196"/>
              <a:ext cx="712" cy="328"/>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180" name="Oval 12"/>
            <p:cNvSpPr>
              <a:spLocks noChangeArrowheads="1"/>
            </p:cNvSpPr>
            <p:nvPr/>
          </p:nvSpPr>
          <p:spPr bwMode="auto">
            <a:xfrm>
              <a:off x="4900" y="340"/>
              <a:ext cx="712" cy="328"/>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181" name="Rectangle 13"/>
            <p:cNvSpPr>
              <a:spLocks noChangeArrowheads="1"/>
            </p:cNvSpPr>
            <p:nvPr/>
          </p:nvSpPr>
          <p:spPr bwMode="auto">
            <a:xfrm>
              <a:off x="3923" y="257"/>
              <a:ext cx="53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2000" b="1">
                  <a:solidFill>
                    <a:schemeClr val="tx2"/>
                  </a:solidFill>
                  <a:latin typeface="Arial" pitchFamily="34" charset="0"/>
                </a:rPr>
                <a:t>name</a:t>
              </a:r>
            </a:p>
          </p:txBody>
        </p:sp>
        <p:sp>
          <p:nvSpPr>
            <p:cNvPr id="7182" name="Rectangle 14"/>
            <p:cNvSpPr>
              <a:spLocks noChangeArrowheads="1"/>
            </p:cNvSpPr>
            <p:nvPr/>
          </p:nvSpPr>
          <p:spPr bwMode="auto">
            <a:xfrm>
              <a:off x="5075" y="402"/>
              <a:ext cx="30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2000" b="1">
                  <a:solidFill>
                    <a:schemeClr val="tx2"/>
                  </a:solidFill>
                  <a:latin typeface="Arial" pitchFamily="34" charset="0"/>
                </a:rPr>
                <a:t>lot</a:t>
              </a:r>
            </a:p>
          </p:txBody>
        </p:sp>
        <p:sp>
          <p:nvSpPr>
            <p:cNvPr id="7183" name="Line 15"/>
            <p:cNvSpPr>
              <a:spLocks noChangeShapeType="1"/>
            </p:cNvSpPr>
            <p:nvPr/>
          </p:nvSpPr>
          <p:spPr bwMode="auto">
            <a:xfrm>
              <a:off x="3220" y="676"/>
              <a:ext cx="472" cy="23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184" name="Line 16"/>
            <p:cNvSpPr>
              <a:spLocks noChangeShapeType="1"/>
            </p:cNvSpPr>
            <p:nvPr/>
          </p:nvSpPr>
          <p:spPr bwMode="auto">
            <a:xfrm>
              <a:off x="4272" y="532"/>
              <a:ext cx="0" cy="376"/>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185" name="Line 17"/>
            <p:cNvSpPr>
              <a:spLocks noChangeShapeType="1"/>
            </p:cNvSpPr>
            <p:nvPr/>
          </p:nvSpPr>
          <p:spPr bwMode="auto">
            <a:xfrm flipV="1">
              <a:off x="4852" y="668"/>
              <a:ext cx="376" cy="248"/>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Tree>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tr-TR" dirty="0"/>
              <a:t>ER Model Basics (Contd.)</a:t>
            </a:r>
            <a:endParaRPr lang="tr-TR" dirty="0"/>
          </a:p>
        </p:txBody>
      </p:sp>
      <p:sp>
        <p:nvSpPr>
          <p:cNvPr id="3" name="Content Placeholder 2"/>
          <p:cNvSpPr>
            <a:spLocks noGrp="1"/>
          </p:cNvSpPr>
          <p:nvPr>
            <p:ph idx="1"/>
          </p:nvPr>
        </p:nvSpPr>
        <p:spPr>
          <a:xfrm>
            <a:off x="838200" y="1772816"/>
            <a:ext cx="7772400" cy="4076700"/>
          </a:xfrm>
        </p:spPr>
        <p:txBody>
          <a:bodyPr/>
          <a:lstStyle/>
          <a:p>
            <a:r>
              <a:rPr lang="tr-TR" sz="2000" dirty="0" smtClean="0"/>
              <a:t>Nitelikler (</a:t>
            </a:r>
            <a:r>
              <a:rPr lang="tr-TR" sz="2000" b="1" dirty="0" smtClean="0">
                <a:solidFill>
                  <a:srgbClr val="FF0000"/>
                </a:solidFill>
              </a:rPr>
              <a:t>attributes</a:t>
            </a:r>
            <a:r>
              <a:rPr lang="tr-TR" sz="2000" dirty="0" smtClean="0"/>
              <a:t>) kabul ettikleri değerlerin ayrışıp ayrışamayacağına göre</a:t>
            </a:r>
          </a:p>
          <a:p>
            <a:pPr lvl="1"/>
            <a:r>
              <a:rPr lang="tr-TR" sz="2000" dirty="0" smtClean="0"/>
              <a:t>Basit nitelikler</a:t>
            </a:r>
          </a:p>
          <a:p>
            <a:pPr lvl="1"/>
            <a:r>
              <a:rPr lang="tr-TR" sz="2000" dirty="0" smtClean="0"/>
              <a:t>Bileşik nitelikler</a:t>
            </a:r>
          </a:p>
          <a:p>
            <a:r>
              <a:rPr lang="tr-TR" sz="2000" dirty="0" smtClean="0"/>
              <a:t>kabul ettiği değer sayısı kriterine göre</a:t>
            </a:r>
          </a:p>
          <a:p>
            <a:pPr lvl="1"/>
            <a:r>
              <a:rPr lang="tr-TR" sz="2000" dirty="0" smtClean="0"/>
              <a:t>Tek değerli nitelikler</a:t>
            </a:r>
          </a:p>
          <a:p>
            <a:pPr lvl="1"/>
            <a:r>
              <a:rPr lang="tr-TR" sz="2000" dirty="0" smtClean="0"/>
              <a:t>Çok değerli nitelikler</a:t>
            </a:r>
          </a:p>
          <a:p>
            <a:pPr marL="514350" indent="-457200"/>
            <a:r>
              <a:rPr lang="tr-TR" sz="2000" dirty="0" smtClean="0"/>
              <a:t>Hesaplanabilirliklerine göre</a:t>
            </a:r>
          </a:p>
          <a:p>
            <a:pPr marL="914400" lvl="1" indent="-457200"/>
            <a:r>
              <a:rPr lang="tr-TR" sz="2000" dirty="0" smtClean="0"/>
              <a:t>Depolanan nitelikler</a:t>
            </a:r>
          </a:p>
          <a:p>
            <a:pPr marL="914400" lvl="1" indent="-457200"/>
            <a:r>
              <a:rPr lang="tr-TR" sz="2000" dirty="0" smtClean="0"/>
              <a:t>Türetilen nitelikler</a:t>
            </a:r>
          </a:p>
          <a:p>
            <a:pPr marL="57150" indent="0">
              <a:buNone/>
            </a:pPr>
            <a:r>
              <a:rPr lang="tr-TR" sz="2000" dirty="0" smtClean="0"/>
              <a:t>olmak üzere sınıflandırılır.</a:t>
            </a:r>
            <a:endParaRPr lang="tr-TR" sz="2000" dirty="0"/>
          </a:p>
        </p:txBody>
      </p:sp>
      <p:sp>
        <p:nvSpPr>
          <p:cNvPr id="6" name="Oval 5"/>
          <p:cNvSpPr/>
          <p:nvPr/>
        </p:nvSpPr>
        <p:spPr bwMode="auto">
          <a:xfrm>
            <a:off x="6092552" y="2374846"/>
            <a:ext cx="720080" cy="288032"/>
          </a:xfrm>
          <a:prstGeom prst="ellips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7" name="Oval 6"/>
          <p:cNvSpPr/>
          <p:nvPr/>
        </p:nvSpPr>
        <p:spPr bwMode="auto">
          <a:xfrm>
            <a:off x="5220072" y="2878902"/>
            <a:ext cx="720080" cy="288032"/>
          </a:xfrm>
          <a:prstGeom prst="ellips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8" name="Oval 7"/>
          <p:cNvSpPr/>
          <p:nvPr/>
        </p:nvSpPr>
        <p:spPr bwMode="auto">
          <a:xfrm>
            <a:off x="6092552" y="2864703"/>
            <a:ext cx="720080" cy="288032"/>
          </a:xfrm>
          <a:prstGeom prst="ellips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9" name="Oval 8"/>
          <p:cNvSpPr/>
          <p:nvPr/>
        </p:nvSpPr>
        <p:spPr bwMode="auto">
          <a:xfrm>
            <a:off x="7020272" y="2864703"/>
            <a:ext cx="720080" cy="288032"/>
          </a:xfrm>
          <a:prstGeom prst="ellips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cxnSp>
        <p:nvCxnSpPr>
          <p:cNvPr id="11" name="Straight Connector 10"/>
          <p:cNvCxnSpPr>
            <a:stCxn id="6" idx="2"/>
            <a:endCxn id="7" idx="0"/>
          </p:cNvCxnSpPr>
          <p:nvPr/>
        </p:nvCxnSpPr>
        <p:spPr bwMode="auto">
          <a:xfrm flipH="1">
            <a:off x="5580112" y="2518862"/>
            <a:ext cx="512440" cy="360040"/>
          </a:xfrm>
          <a:prstGeom prst="lin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a:stCxn id="6" idx="4"/>
            <a:endCxn id="8" idx="0"/>
          </p:cNvCxnSpPr>
          <p:nvPr/>
        </p:nvCxnSpPr>
        <p:spPr bwMode="auto">
          <a:xfrm>
            <a:off x="6452592" y="2662878"/>
            <a:ext cx="0" cy="201825"/>
          </a:xfrm>
          <a:prstGeom prst="lin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a:stCxn id="6" idx="6"/>
            <a:endCxn id="9" idx="0"/>
          </p:cNvCxnSpPr>
          <p:nvPr/>
        </p:nvCxnSpPr>
        <p:spPr bwMode="auto">
          <a:xfrm>
            <a:off x="6812632" y="2518862"/>
            <a:ext cx="567680" cy="345841"/>
          </a:xfrm>
          <a:prstGeom prst="lin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15"/>
          <p:cNvSpPr/>
          <p:nvPr/>
        </p:nvSpPr>
        <p:spPr bwMode="auto">
          <a:xfrm>
            <a:off x="5820817" y="3924367"/>
            <a:ext cx="1584176" cy="424408"/>
          </a:xfrm>
          <a:prstGeom prst="ellips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17" name="Oval 16"/>
          <p:cNvSpPr/>
          <p:nvPr/>
        </p:nvSpPr>
        <p:spPr bwMode="auto">
          <a:xfrm>
            <a:off x="5964833" y="3992555"/>
            <a:ext cx="1296144" cy="288032"/>
          </a:xfrm>
          <a:prstGeom prst="ellips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cxnSp>
        <p:nvCxnSpPr>
          <p:cNvPr id="18" name="Straight Arrow Connector 17"/>
          <p:cNvCxnSpPr/>
          <p:nvPr/>
        </p:nvCxnSpPr>
        <p:spPr bwMode="auto">
          <a:xfrm>
            <a:off x="4283968" y="4152900"/>
            <a:ext cx="855712" cy="0"/>
          </a:xfrm>
          <a:prstGeom prst="straightConnector1">
            <a:avLst/>
          </a:prstGeom>
          <a:ln>
            <a:headEnd type="none" w="med" len="med"/>
            <a:tailEnd type="arrow"/>
          </a:ln>
          <a:extLst/>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bwMode="auto">
          <a:xfrm>
            <a:off x="4283968" y="3047121"/>
            <a:ext cx="855712" cy="0"/>
          </a:xfrm>
          <a:prstGeom prst="straightConnector1">
            <a:avLst/>
          </a:prstGeom>
          <a:ln>
            <a:headEnd type="none" w="med" len="med"/>
            <a:tailEnd type="arrow"/>
          </a:ln>
          <a:ex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bwMode="auto">
          <a:xfrm>
            <a:off x="4211960" y="5229200"/>
            <a:ext cx="855712" cy="0"/>
          </a:xfrm>
          <a:prstGeom prst="straightConnector1">
            <a:avLst/>
          </a:prstGeom>
          <a:ln>
            <a:headEnd type="none" w="med" len="med"/>
            <a:tailEnd type="arrow"/>
          </a:ln>
          <a:extLst/>
        </p:spPr>
        <p:style>
          <a:lnRef idx="3">
            <a:schemeClr val="dk1"/>
          </a:lnRef>
          <a:fillRef idx="0">
            <a:schemeClr val="dk1"/>
          </a:fillRef>
          <a:effectRef idx="2">
            <a:schemeClr val="dk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397" y="4924400"/>
            <a:ext cx="12858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546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21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220" name="Rectangle 4"/>
          <p:cNvSpPr>
            <a:spLocks noGrp="1" noChangeArrowheads="1"/>
          </p:cNvSpPr>
          <p:nvPr>
            <p:ph type="title"/>
          </p:nvPr>
        </p:nvSpPr>
        <p:spPr>
          <a:noFill/>
          <a:ln/>
        </p:spPr>
        <p:txBody>
          <a:bodyPr/>
          <a:lstStyle/>
          <a:p>
            <a:r>
              <a:rPr lang="tr-TR" altLang="tr-TR" dirty="0"/>
              <a:t>ER Model Basics (Contd.)</a:t>
            </a:r>
          </a:p>
        </p:txBody>
      </p:sp>
      <p:sp>
        <p:nvSpPr>
          <p:cNvPr id="9221" name="Rectangle 5"/>
          <p:cNvSpPr>
            <a:spLocks noGrp="1" noChangeArrowheads="1"/>
          </p:cNvSpPr>
          <p:nvPr>
            <p:ph type="body" idx="1"/>
          </p:nvPr>
        </p:nvSpPr>
        <p:spPr>
          <a:xfrm>
            <a:off x="76200" y="3505200"/>
            <a:ext cx="8991600" cy="3200400"/>
          </a:xfrm>
          <a:noFill/>
          <a:ln/>
        </p:spPr>
        <p:txBody>
          <a:bodyPr/>
          <a:lstStyle/>
          <a:p>
            <a:pPr>
              <a:lnSpc>
                <a:spcPct val="80000"/>
              </a:lnSpc>
              <a:buFont typeface="Monotype Sorts" charset="0"/>
              <a:buNone/>
            </a:pPr>
            <a:r>
              <a:rPr lang="tr-TR" altLang="tr-TR" sz="2400" i="1" u="sng" dirty="0">
                <a:solidFill>
                  <a:schemeClr val="accent2"/>
                </a:solidFill>
              </a:rPr>
              <a:t>-Relationship</a:t>
            </a:r>
            <a:r>
              <a:rPr lang="tr-TR" altLang="tr-TR" sz="2400" dirty="0">
                <a:solidFill>
                  <a:schemeClr val="accent2"/>
                </a:solidFill>
              </a:rPr>
              <a:t>:  </a:t>
            </a:r>
            <a:r>
              <a:rPr lang="tr-TR" altLang="tr-TR" sz="2400" dirty="0"/>
              <a:t>Association among two or more entities.  E.g., Attishoo works in Pharmacy department.</a:t>
            </a:r>
          </a:p>
          <a:p>
            <a:pPr lvl="1">
              <a:lnSpc>
                <a:spcPct val="80000"/>
              </a:lnSpc>
            </a:pPr>
            <a:r>
              <a:rPr lang="tr-TR" altLang="tr-TR" sz="2000" dirty="0"/>
              <a:t>Since: is a descriptive attribute</a:t>
            </a:r>
          </a:p>
          <a:p>
            <a:pPr lvl="1">
              <a:lnSpc>
                <a:spcPct val="80000"/>
              </a:lnSpc>
            </a:pPr>
            <a:r>
              <a:rPr lang="tr-TR" altLang="tr-TR" sz="2000" dirty="0"/>
              <a:t>Relationship must be uniquely identified by the participating entities without descriptive attribute. (e.g.: ssn-did)</a:t>
            </a:r>
          </a:p>
          <a:p>
            <a:pPr>
              <a:lnSpc>
                <a:spcPct val="80000"/>
              </a:lnSpc>
              <a:buFont typeface="Monotype Sorts" charset="0"/>
              <a:buNone/>
            </a:pPr>
            <a:r>
              <a:rPr lang="tr-TR" altLang="tr-TR" sz="2400" i="1" u="sng" dirty="0">
                <a:solidFill>
                  <a:schemeClr val="accent2"/>
                </a:solidFill>
              </a:rPr>
              <a:t>-Relationship Set</a:t>
            </a:r>
            <a:r>
              <a:rPr lang="tr-TR" altLang="tr-TR" sz="2400" dirty="0">
                <a:solidFill>
                  <a:schemeClr val="accent2"/>
                </a:solidFill>
              </a:rPr>
              <a:t>:  </a:t>
            </a:r>
            <a:r>
              <a:rPr lang="tr-TR" altLang="tr-TR" sz="2400" dirty="0"/>
              <a:t>Collection of similar relationships.</a:t>
            </a:r>
          </a:p>
          <a:p>
            <a:pPr lvl="1">
              <a:lnSpc>
                <a:spcPct val="80000"/>
              </a:lnSpc>
              <a:buSzPct val="75000"/>
            </a:pPr>
            <a:r>
              <a:rPr lang="tr-TR" altLang="tr-TR" sz="2000" dirty="0"/>
              <a:t>An n-ary relationship set  R relates n entity sets E1 ... En; each relationship in R involves entities e1    E1, ..., en     En</a:t>
            </a:r>
          </a:p>
          <a:p>
            <a:pPr lvl="2">
              <a:lnSpc>
                <a:spcPct val="80000"/>
              </a:lnSpc>
            </a:pPr>
            <a:r>
              <a:rPr lang="tr-TR" altLang="tr-TR" dirty="0"/>
              <a:t>Same entity set could participate in different relationship sets, or in different “roles” in same set(emp1 report emp2, or ow.).</a:t>
            </a:r>
          </a:p>
        </p:txBody>
      </p:sp>
      <p:sp>
        <p:nvSpPr>
          <p:cNvPr id="9222" name="Freeform 6"/>
          <p:cNvSpPr>
            <a:spLocks/>
          </p:cNvSpPr>
          <p:nvPr/>
        </p:nvSpPr>
        <p:spPr bwMode="auto">
          <a:xfrm>
            <a:off x="1055688" y="1868488"/>
            <a:ext cx="838200" cy="428625"/>
          </a:xfrm>
          <a:custGeom>
            <a:avLst/>
            <a:gdLst>
              <a:gd name="T0" fmla="*/ 525 w 528"/>
              <a:gd name="T1" fmla="*/ 123 h 270"/>
              <a:gd name="T2" fmla="*/ 517 w 528"/>
              <a:gd name="T3" fmla="*/ 100 h 270"/>
              <a:gd name="T4" fmla="*/ 501 w 528"/>
              <a:gd name="T5" fmla="*/ 78 h 270"/>
              <a:gd name="T6" fmla="*/ 478 w 528"/>
              <a:gd name="T7" fmla="*/ 57 h 270"/>
              <a:gd name="T8" fmla="*/ 449 w 528"/>
              <a:gd name="T9" fmla="*/ 40 h 270"/>
              <a:gd name="T10" fmla="*/ 414 w 528"/>
              <a:gd name="T11" fmla="*/ 24 h 270"/>
              <a:gd name="T12" fmla="*/ 374 w 528"/>
              <a:gd name="T13" fmla="*/ 14 h 270"/>
              <a:gd name="T14" fmla="*/ 331 w 528"/>
              <a:gd name="T15" fmla="*/ 5 h 270"/>
              <a:gd name="T16" fmla="*/ 286 w 528"/>
              <a:gd name="T17" fmla="*/ 1 h 270"/>
              <a:gd name="T18" fmla="*/ 240 w 528"/>
              <a:gd name="T19" fmla="*/ 1 h 270"/>
              <a:gd name="T20" fmla="*/ 195 w 528"/>
              <a:gd name="T21" fmla="*/ 5 h 270"/>
              <a:gd name="T22" fmla="*/ 152 w 528"/>
              <a:gd name="T23" fmla="*/ 14 h 270"/>
              <a:gd name="T24" fmla="*/ 112 w 528"/>
              <a:gd name="T25" fmla="*/ 24 h 270"/>
              <a:gd name="T26" fmla="*/ 77 w 528"/>
              <a:gd name="T27" fmla="*/ 40 h 270"/>
              <a:gd name="T28" fmla="*/ 48 w 528"/>
              <a:gd name="T29" fmla="*/ 57 h 270"/>
              <a:gd name="T30" fmla="*/ 25 w 528"/>
              <a:gd name="T31" fmla="*/ 78 h 270"/>
              <a:gd name="T32" fmla="*/ 9 w 528"/>
              <a:gd name="T33" fmla="*/ 100 h 270"/>
              <a:gd name="T34" fmla="*/ 1 w 528"/>
              <a:gd name="T35" fmla="*/ 123 h 270"/>
              <a:gd name="T36" fmla="*/ 1 w 528"/>
              <a:gd name="T37" fmla="*/ 145 h 270"/>
              <a:gd name="T38" fmla="*/ 9 w 528"/>
              <a:gd name="T39" fmla="*/ 168 h 270"/>
              <a:gd name="T40" fmla="*/ 25 w 528"/>
              <a:gd name="T41" fmla="*/ 190 h 270"/>
              <a:gd name="T42" fmla="*/ 48 w 528"/>
              <a:gd name="T43" fmla="*/ 211 h 270"/>
              <a:gd name="T44" fmla="*/ 77 w 528"/>
              <a:gd name="T45" fmla="*/ 228 h 270"/>
              <a:gd name="T46" fmla="*/ 112 w 528"/>
              <a:gd name="T47" fmla="*/ 244 h 270"/>
              <a:gd name="T48" fmla="*/ 152 w 528"/>
              <a:gd name="T49" fmla="*/ 256 h 270"/>
              <a:gd name="T50" fmla="*/ 195 w 528"/>
              <a:gd name="T51" fmla="*/ 264 h 270"/>
              <a:gd name="T52" fmla="*/ 240 w 528"/>
              <a:gd name="T53" fmla="*/ 267 h 270"/>
              <a:gd name="T54" fmla="*/ 286 w 528"/>
              <a:gd name="T55" fmla="*/ 267 h 270"/>
              <a:gd name="T56" fmla="*/ 331 w 528"/>
              <a:gd name="T57" fmla="*/ 264 h 270"/>
              <a:gd name="T58" fmla="*/ 374 w 528"/>
              <a:gd name="T59" fmla="*/ 256 h 270"/>
              <a:gd name="T60" fmla="*/ 414 w 528"/>
              <a:gd name="T61" fmla="*/ 244 h 270"/>
              <a:gd name="T62" fmla="*/ 449 w 528"/>
              <a:gd name="T63" fmla="*/ 228 h 270"/>
              <a:gd name="T64" fmla="*/ 478 w 528"/>
              <a:gd name="T65" fmla="*/ 211 h 270"/>
              <a:gd name="T66" fmla="*/ 501 w 528"/>
              <a:gd name="T67" fmla="*/ 190 h 270"/>
              <a:gd name="T68" fmla="*/ 517 w 528"/>
              <a:gd name="T69" fmla="*/ 168 h 270"/>
              <a:gd name="T70" fmla="*/ 525 w 528"/>
              <a:gd name="T71" fmla="*/ 14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8" h="270">
                <a:moveTo>
                  <a:pt x="527" y="134"/>
                </a:moveTo>
                <a:lnTo>
                  <a:pt x="525" y="123"/>
                </a:lnTo>
                <a:lnTo>
                  <a:pt x="522" y="111"/>
                </a:lnTo>
                <a:lnTo>
                  <a:pt x="517" y="100"/>
                </a:lnTo>
                <a:lnTo>
                  <a:pt x="510" y="88"/>
                </a:lnTo>
                <a:lnTo>
                  <a:pt x="501" y="78"/>
                </a:lnTo>
                <a:lnTo>
                  <a:pt x="490" y="67"/>
                </a:lnTo>
                <a:lnTo>
                  <a:pt x="478" y="57"/>
                </a:lnTo>
                <a:lnTo>
                  <a:pt x="465" y="48"/>
                </a:lnTo>
                <a:lnTo>
                  <a:pt x="449" y="40"/>
                </a:lnTo>
                <a:lnTo>
                  <a:pt x="433" y="32"/>
                </a:lnTo>
                <a:lnTo>
                  <a:pt x="414" y="24"/>
                </a:lnTo>
                <a:lnTo>
                  <a:pt x="394" y="18"/>
                </a:lnTo>
                <a:lnTo>
                  <a:pt x="374" y="14"/>
                </a:lnTo>
                <a:lnTo>
                  <a:pt x="353" y="8"/>
                </a:lnTo>
                <a:lnTo>
                  <a:pt x="331" y="5"/>
                </a:lnTo>
                <a:lnTo>
                  <a:pt x="309" y="2"/>
                </a:lnTo>
                <a:lnTo>
                  <a:pt x="286" y="1"/>
                </a:lnTo>
                <a:lnTo>
                  <a:pt x="262" y="0"/>
                </a:lnTo>
                <a:lnTo>
                  <a:pt x="240" y="1"/>
                </a:lnTo>
                <a:lnTo>
                  <a:pt x="218" y="2"/>
                </a:lnTo>
                <a:lnTo>
                  <a:pt x="195" y="5"/>
                </a:lnTo>
                <a:lnTo>
                  <a:pt x="173" y="8"/>
                </a:lnTo>
                <a:lnTo>
                  <a:pt x="152" y="14"/>
                </a:lnTo>
                <a:lnTo>
                  <a:pt x="132" y="18"/>
                </a:lnTo>
                <a:lnTo>
                  <a:pt x="112" y="24"/>
                </a:lnTo>
                <a:lnTo>
                  <a:pt x="94" y="32"/>
                </a:lnTo>
                <a:lnTo>
                  <a:pt x="77" y="40"/>
                </a:lnTo>
                <a:lnTo>
                  <a:pt x="62" y="48"/>
                </a:lnTo>
                <a:lnTo>
                  <a:pt x="48" y="57"/>
                </a:lnTo>
                <a:lnTo>
                  <a:pt x="36" y="67"/>
                </a:lnTo>
                <a:lnTo>
                  <a:pt x="25" y="78"/>
                </a:lnTo>
                <a:lnTo>
                  <a:pt x="16" y="88"/>
                </a:lnTo>
                <a:lnTo>
                  <a:pt x="9" y="100"/>
                </a:lnTo>
                <a:lnTo>
                  <a:pt x="4" y="111"/>
                </a:lnTo>
                <a:lnTo>
                  <a:pt x="1" y="123"/>
                </a:lnTo>
                <a:lnTo>
                  <a:pt x="0" y="134"/>
                </a:lnTo>
                <a:lnTo>
                  <a:pt x="1" y="145"/>
                </a:lnTo>
                <a:lnTo>
                  <a:pt x="4" y="158"/>
                </a:lnTo>
                <a:lnTo>
                  <a:pt x="9" y="168"/>
                </a:lnTo>
                <a:lnTo>
                  <a:pt x="16" y="180"/>
                </a:lnTo>
                <a:lnTo>
                  <a:pt x="25" y="190"/>
                </a:lnTo>
                <a:lnTo>
                  <a:pt x="36" y="201"/>
                </a:lnTo>
                <a:lnTo>
                  <a:pt x="48" y="211"/>
                </a:lnTo>
                <a:lnTo>
                  <a:pt x="62" y="220"/>
                </a:lnTo>
                <a:lnTo>
                  <a:pt x="77" y="228"/>
                </a:lnTo>
                <a:lnTo>
                  <a:pt x="94" y="237"/>
                </a:lnTo>
                <a:lnTo>
                  <a:pt x="112" y="244"/>
                </a:lnTo>
                <a:lnTo>
                  <a:pt x="132" y="250"/>
                </a:lnTo>
                <a:lnTo>
                  <a:pt x="152" y="256"/>
                </a:lnTo>
                <a:lnTo>
                  <a:pt x="173" y="260"/>
                </a:lnTo>
                <a:lnTo>
                  <a:pt x="195" y="264"/>
                </a:lnTo>
                <a:lnTo>
                  <a:pt x="218" y="266"/>
                </a:lnTo>
                <a:lnTo>
                  <a:pt x="240" y="267"/>
                </a:lnTo>
                <a:lnTo>
                  <a:pt x="262" y="269"/>
                </a:lnTo>
                <a:lnTo>
                  <a:pt x="286" y="267"/>
                </a:lnTo>
                <a:lnTo>
                  <a:pt x="309" y="266"/>
                </a:lnTo>
                <a:lnTo>
                  <a:pt x="331" y="264"/>
                </a:lnTo>
                <a:lnTo>
                  <a:pt x="353" y="260"/>
                </a:lnTo>
                <a:lnTo>
                  <a:pt x="374" y="256"/>
                </a:lnTo>
                <a:lnTo>
                  <a:pt x="394" y="250"/>
                </a:lnTo>
                <a:lnTo>
                  <a:pt x="414" y="244"/>
                </a:lnTo>
                <a:lnTo>
                  <a:pt x="433" y="237"/>
                </a:lnTo>
                <a:lnTo>
                  <a:pt x="449" y="228"/>
                </a:lnTo>
                <a:lnTo>
                  <a:pt x="465" y="220"/>
                </a:lnTo>
                <a:lnTo>
                  <a:pt x="478" y="211"/>
                </a:lnTo>
                <a:lnTo>
                  <a:pt x="490" y="201"/>
                </a:lnTo>
                <a:lnTo>
                  <a:pt x="501" y="190"/>
                </a:lnTo>
                <a:lnTo>
                  <a:pt x="510" y="180"/>
                </a:lnTo>
                <a:lnTo>
                  <a:pt x="517" y="168"/>
                </a:lnTo>
                <a:lnTo>
                  <a:pt x="522" y="158"/>
                </a:lnTo>
                <a:lnTo>
                  <a:pt x="525" y="145"/>
                </a:lnTo>
                <a:lnTo>
                  <a:pt x="527" y="13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23" name="Freeform 7"/>
          <p:cNvSpPr>
            <a:spLocks/>
          </p:cNvSpPr>
          <p:nvPr/>
        </p:nvSpPr>
        <p:spPr bwMode="auto">
          <a:xfrm>
            <a:off x="3641725" y="2195513"/>
            <a:ext cx="833438" cy="427037"/>
          </a:xfrm>
          <a:custGeom>
            <a:avLst/>
            <a:gdLst>
              <a:gd name="T0" fmla="*/ 522 w 525"/>
              <a:gd name="T1" fmla="*/ 121 h 269"/>
              <a:gd name="T2" fmla="*/ 515 w 525"/>
              <a:gd name="T3" fmla="*/ 98 h 269"/>
              <a:gd name="T4" fmla="*/ 500 w 525"/>
              <a:gd name="T5" fmla="*/ 77 h 269"/>
              <a:gd name="T6" fmla="*/ 476 w 525"/>
              <a:gd name="T7" fmla="*/ 57 h 269"/>
              <a:gd name="T8" fmla="*/ 446 w 525"/>
              <a:gd name="T9" fmla="*/ 38 h 269"/>
              <a:gd name="T10" fmla="*/ 412 w 525"/>
              <a:gd name="T11" fmla="*/ 24 h 269"/>
              <a:gd name="T12" fmla="*/ 372 w 525"/>
              <a:gd name="T13" fmla="*/ 12 h 269"/>
              <a:gd name="T14" fmla="*/ 329 w 525"/>
              <a:gd name="T15" fmla="*/ 4 h 269"/>
              <a:gd name="T16" fmla="*/ 284 w 525"/>
              <a:gd name="T17" fmla="*/ 0 h 269"/>
              <a:gd name="T18" fmla="*/ 239 w 525"/>
              <a:gd name="T19" fmla="*/ 0 h 269"/>
              <a:gd name="T20" fmla="*/ 194 w 525"/>
              <a:gd name="T21" fmla="*/ 4 h 269"/>
              <a:gd name="T22" fmla="*/ 151 w 525"/>
              <a:gd name="T23" fmla="*/ 12 h 269"/>
              <a:gd name="T24" fmla="*/ 111 w 525"/>
              <a:gd name="T25" fmla="*/ 24 h 269"/>
              <a:gd name="T26" fmla="*/ 76 w 525"/>
              <a:gd name="T27" fmla="*/ 38 h 269"/>
              <a:gd name="T28" fmla="*/ 46 w 525"/>
              <a:gd name="T29" fmla="*/ 57 h 269"/>
              <a:gd name="T30" fmla="*/ 23 w 525"/>
              <a:gd name="T31" fmla="*/ 77 h 269"/>
              <a:gd name="T32" fmla="*/ 8 w 525"/>
              <a:gd name="T33" fmla="*/ 98 h 269"/>
              <a:gd name="T34" fmla="*/ 1 w 525"/>
              <a:gd name="T35" fmla="*/ 121 h 269"/>
              <a:gd name="T36" fmla="*/ 1 w 525"/>
              <a:gd name="T37" fmla="*/ 144 h 269"/>
              <a:gd name="T38" fmla="*/ 8 w 525"/>
              <a:gd name="T39" fmla="*/ 167 h 269"/>
              <a:gd name="T40" fmla="*/ 23 w 525"/>
              <a:gd name="T41" fmla="*/ 190 h 269"/>
              <a:gd name="T42" fmla="*/ 46 w 525"/>
              <a:gd name="T43" fmla="*/ 210 h 269"/>
              <a:gd name="T44" fmla="*/ 76 w 525"/>
              <a:gd name="T45" fmla="*/ 227 h 269"/>
              <a:gd name="T46" fmla="*/ 111 w 525"/>
              <a:gd name="T47" fmla="*/ 243 h 269"/>
              <a:gd name="T48" fmla="*/ 151 w 525"/>
              <a:gd name="T49" fmla="*/ 255 h 269"/>
              <a:gd name="T50" fmla="*/ 194 w 525"/>
              <a:gd name="T51" fmla="*/ 263 h 269"/>
              <a:gd name="T52" fmla="*/ 239 w 525"/>
              <a:gd name="T53" fmla="*/ 268 h 269"/>
              <a:gd name="T54" fmla="*/ 284 w 525"/>
              <a:gd name="T55" fmla="*/ 268 h 269"/>
              <a:gd name="T56" fmla="*/ 329 w 525"/>
              <a:gd name="T57" fmla="*/ 263 h 269"/>
              <a:gd name="T58" fmla="*/ 372 w 525"/>
              <a:gd name="T59" fmla="*/ 255 h 269"/>
              <a:gd name="T60" fmla="*/ 412 w 525"/>
              <a:gd name="T61" fmla="*/ 243 h 269"/>
              <a:gd name="T62" fmla="*/ 446 w 525"/>
              <a:gd name="T63" fmla="*/ 227 h 269"/>
              <a:gd name="T64" fmla="*/ 476 w 525"/>
              <a:gd name="T65" fmla="*/ 210 h 269"/>
              <a:gd name="T66" fmla="*/ 500 w 525"/>
              <a:gd name="T67" fmla="*/ 190 h 269"/>
              <a:gd name="T68" fmla="*/ 515 w 525"/>
              <a:gd name="T69" fmla="*/ 167 h 269"/>
              <a:gd name="T70" fmla="*/ 522 w 525"/>
              <a:gd name="T71" fmla="*/ 14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24" name="Freeform 8"/>
          <p:cNvSpPr>
            <a:spLocks/>
          </p:cNvSpPr>
          <p:nvPr/>
        </p:nvSpPr>
        <p:spPr bwMode="auto">
          <a:xfrm>
            <a:off x="5173663" y="2195513"/>
            <a:ext cx="833437" cy="427037"/>
          </a:xfrm>
          <a:custGeom>
            <a:avLst/>
            <a:gdLst>
              <a:gd name="T0" fmla="*/ 1 w 525"/>
              <a:gd name="T1" fmla="*/ 144 h 269"/>
              <a:gd name="T2" fmla="*/ 8 w 525"/>
              <a:gd name="T3" fmla="*/ 167 h 269"/>
              <a:gd name="T4" fmla="*/ 25 w 525"/>
              <a:gd name="T5" fmla="*/ 190 h 269"/>
              <a:gd name="T6" fmla="*/ 47 w 525"/>
              <a:gd name="T7" fmla="*/ 210 h 269"/>
              <a:gd name="T8" fmla="*/ 77 w 525"/>
              <a:gd name="T9" fmla="*/ 227 h 269"/>
              <a:gd name="T10" fmla="*/ 111 w 525"/>
              <a:gd name="T11" fmla="*/ 243 h 269"/>
              <a:gd name="T12" fmla="*/ 151 w 525"/>
              <a:gd name="T13" fmla="*/ 255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2 w 525"/>
              <a:gd name="T25" fmla="*/ 243 h 269"/>
              <a:gd name="T26" fmla="*/ 447 w 525"/>
              <a:gd name="T27" fmla="*/ 227 h 269"/>
              <a:gd name="T28" fmla="*/ 477 w 525"/>
              <a:gd name="T29" fmla="*/ 210 h 269"/>
              <a:gd name="T30" fmla="*/ 500 w 525"/>
              <a:gd name="T31" fmla="*/ 190 h 269"/>
              <a:gd name="T32" fmla="*/ 515 w 525"/>
              <a:gd name="T33" fmla="*/ 167 h 269"/>
              <a:gd name="T34" fmla="*/ 522 w 525"/>
              <a:gd name="T35" fmla="*/ 144 h 269"/>
              <a:gd name="T36" fmla="*/ 522 w 525"/>
              <a:gd name="T37" fmla="*/ 121 h 269"/>
              <a:gd name="T38" fmla="*/ 515 w 525"/>
              <a:gd name="T39" fmla="*/ 98 h 269"/>
              <a:gd name="T40" fmla="*/ 500 w 525"/>
              <a:gd name="T41" fmla="*/ 77 h 269"/>
              <a:gd name="T42" fmla="*/ 477 w 525"/>
              <a:gd name="T43" fmla="*/ 55 h 269"/>
              <a:gd name="T44" fmla="*/ 447 w 525"/>
              <a:gd name="T45" fmla="*/ 38 h 269"/>
              <a:gd name="T46" fmla="*/ 412 w 525"/>
              <a:gd name="T47" fmla="*/ 22 h 269"/>
              <a:gd name="T48" fmla="*/ 372 w 525"/>
              <a:gd name="T49" fmla="*/ 12 h 269"/>
              <a:gd name="T50" fmla="*/ 329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25" name="Freeform 9"/>
          <p:cNvSpPr>
            <a:spLocks/>
          </p:cNvSpPr>
          <p:nvPr/>
        </p:nvSpPr>
        <p:spPr bwMode="auto">
          <a:xfrm>
            <a:off x="2724150" y="1631950"/>
            <a:ext cx="833438" cy="427038"/>
          </a:xfrm>
          <a:custGeom>
            <a:avLst/>
            <a:gdLst>
              <a:gd name="T0" fmla="*/ 1 w 525"/>
              <a:gd name="T1" fmla="*/ 146 h 269"/>
              <a:gd name="T2" fmla="*/ 8 w 525"/>
              <a:gd name="T3" fmla="*/ 169 h 269"/>
              <a:gd name="T4" fmla="*/ 25 w 525"/>
              <a:gd name="T5" fmla="*/ 190 h 269"/>
              <a:gd name="T6" fmla="*/ 47 w 525"/>
              <a:gd name="T7" fmla="*/ 210 h 269"/>
              <a:gd name="T8" fmla="*/ 77 w 525"/>
              <a:gd name="T9" fmla="*/ 229 h 269"/>
              <a:gd name="T10" fmla="*/ 111 w 525"/>
              <a:gd name="T11" fmla="*/ 243 h 269"/>
              <a:gd name="T12" fmla="*/ 151 w 525"/>
              <a:gd name="T13" fmla="*/ 256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3 w 525"/>
              <a:gd name="T25" fmla="*/ 243 h 269"/>
              <a:gd name="T26" fmla="*/ 447 w 525"/>
              <a:gd name="T27" fmla="*/ 227 h 269"/>
              <a:gd name="T28" fmla="*/ 477 w 525"/>
              <a:gd name="T29" fmla="*/ 210 h 269"/>
              <a:gd name="T30" fmla="*/ 500 w 525"/>
              <a:gd name="T31" fmla="*/ 190 h 269"/>
              <a:gd name="T32" fmla="*/ 515 w 525"/>
              <a:gd name="T33" fmla="*/ 169 h 269"/>
              <a:gd name="T34" fmla="*/ 524 w 525"/>
              <a:gd name="T35" fmla="*/ 146 h 269"/>
              <a:gd name="T36" fmla="*/ 524 w 525"/>
              <a:gd name="T37" fmla="*/ 121 h 269"/>
              <a:gd name="T38" fmla="*/ 515 w 525"/>
              <a:gd name="T39" fmla="*/ 98 h 269"/>
              <a:gd name="T40" fmla="*/ 500 w 525"/>
              <a:gd name="T41" fmla="*/ 77 h 269"/>
              <a:gd name="T42" fmla="*/ 477 w 525"/>
              <a:gd name="T43" fmla="*/ 57 h 269"/>
              <a:gd name="T44" fmla="*/ 447 w 525"/>
              <a:gd name="T45" fmla="*/ 38 h 269"/>
              <a:gd name="T46" fmla="*/ 413 w 525"/>
              <a:gd name="T47" fmla="*/ 24 h 269"/>
              <a:gd name="T48" fmla="*/ 372 w 525"/>
              <a:gd name="T49" fmla="*/ 12 h 269"/>
              <a:gd name="T50" fmla="*/ 330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26" name="Freeform 10"/>
          <p:cNvSpPr>
            <a:spLocks/>
          </p:cNvSpPr>
          <p:nvPr/>
        </p:nvSpPr>
        <p:spPr bwMode="auto">
          <a:xfrm>
            <a:off x="306388" y="2182813"/>
            <a:ext cx="835025" cy="428625"/>
          </a:xfrm>
          <a:custGeom>
            <a:avLst/>
            <a:gdLst>
              <a:gd name="T0" fmla="*/ 523 w 526"/>
              <a:gd name="T1" fmla="*/ 123 h 270"/>
              <a:gd name="T2" fmla="*/ 516 w 526"/>
              <a:gd name="T3" fmla="*/ 100 h 270"/>
              <a:gd name="T4" fmla="*/ 500 w 526"/>
              <a:gd name="T5" fmla="*/ 77 h 270"/>
              <a:gd name="T6" fmla="*/ 477 w 526"/>
              <a:gd name="T7" fmla="*/ 57 h 270"/>
              <a:gd name="T8" fmla="*/ 447 w 526"/>
              <a:gd name="T9" fmla="*/ 40 h 270"/>
              <a:gd name="T10" fmla="*/ 413 w 526"/>
              <a:gd name="T11" fmla="*/ 24 h 270"/>
              <a:gd name="T12" fmla="*/ 373 w 526"/>
              <a:gd name="T13" fmla="*/ 12 h 270"/>
              <a:gd name="T14" fmla="*/ 330 w 526"/>
              <a:gd name="T15" fmla="*/ 4 h 270"/>
              <a:gd name="T16" fmla="*/ 284 w 526"/>
              <a:gd name="T17" fmla="*/ 1 h 270"/>
              <a:gd name="T18" fmla="*/ 240 w 526"/>
              <a:gd name="T19" fmla="*/ 1 h 270"/>
              <a:gd name="T20" fmla="*/ 194 w 526"/>
              <a:gd name="T21" fmla="*/ 4 h 270"/>
              <a:gd name="T22" fmla="*/ 151 w 526"/>
              <a:gd name="T23" fmla="*/ 12 h 270"/>
              <a:gd name="T24" fmla="*/ 111 w 526"/>
              <a:gd name="T25" fmla="*/ 24 h 270"/>
              <a:gd name="T26" fmla="*/ 77 w 526"/>
              <a:gd name="T27" fmla="*/ 40 h 270"/>
              <a:gd name="T28" fmla="*/ 47 w 526"/>
              <a:gd name="T29" fmla="*/ 57 h 270"/>
              <a:gd name="T30" fmla="*/ 25 w 526"/>
              <a:gd name="T31" fmla="*/ 77 h 270"/>
              <a:gd name="T32" fmla="*/ 8 w 526"/>
              <a:gd name="T33" fmla="*/ 100 h 270"/>
              <a:gd name="T34" fmla="*/ 1 w 526"/>
              <a:gd name="T35" fmla="*/ 123 h 270"/>
              <a:gd name="T36" fmla="*/ 1 w 526"/>
              <a:gd name="T37" fmla="*/ 145 h 270"/>
              <a:gd name="T38" fmla="*/ 8 w 526"/>
              <a:gd name="T39" fmla="*/ 168 h 270"/>
              <a:gd name="T40" fmla="*/ 25 w 526"/>
              <a:gd name="T41" fmla="*/ 190 h 270"/>
              <a:gd name="T42" fmla="*/ 47 w 526"/>
              <a:gd name="T43" fmla="*/ 211 h 270"/>
              <a:gd name="T44" fmla="*/ 77 w 526"/>
              <a:gd name="T45" fmla="*/ 228 h 270"/>
              <a:gd name="T46" fmla="*/ 111 w 526"/>
              <a:gd name="T47" fmla="*/ 244 h 270"/>
              <a:gd name="T48" fmla="*/ 151 w 526"/>
              <a:gd name="T49" fmla="*/ 254 h 270"/>
              <a:gd name="T50" fmla="*/ 194 w 526"/>
              <a:gd name="T51" fmla="*/ 263 h 270"/>
              <a:gd name="T52" fmla="*/ 240 w 526"/>
              <a:gd name="T53" fmla="*/ 267 h 270"/>
              <a:gd name="T54" fmla="*/ 284 w 526"/>
              <a:gd name="T55" fmla="*/ 267 h 270"/>
              <a:gd name="T56" fmla="*/ 330 w 526"/>
              <a:gd name="T57" fmla="*/ 263 h 270"/>
              <a:gd name="T58" fmla="*/ 373 w 526"/>
              <a:gd name="T59" fmla="*/ 254 h 270"/>
              <a:gd name="T60" fmla="*/ 413 w 526"/>
              <a:gd name="T61" fmla="*/ 244 h 270"/>
              <a:gd name="T62" fmla="*/ 447 w 526"/>
              <a:gd name="T63" fmla="*/ 228 h 270"/>
              <a:gd name="T64" fmla="*/ 477 w 526"/>
              <a:gd name="T65" fmla="*/ 211 h 270"/>
              <a:gd name="T66" fmla="*/ 500 w 526"/>
              <a:gd name="T67" fmla="*/ 190 h 270"/>
              <a:gd name="T68" fmla="*/ 516 w 526"/>
              <a:gd name="T69" fmla="*/ 168 h 270"/>
              <a:gd name="T70" fmla="*/ 523 w 526"/>
              <a:gd name="T71" fmla="*/ 14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70">
                <a:moveTo>
                  <a:pt x="525" y="134"/>
                </a:moveTo>
                <a:lnTo>
                  <a:pt x="523" y="123"/>
                </a:lnTo>
                <a:lnTo>
                  <a:pt x="520" y="110"/>
                </a:lnTo>
                <a:lnTo>
                  <a:pt x="516" y="100"/>
                </a:lnTo>
                <a:lnTo>
                  <a:pt x="508" y="88"/>
                </a:lnTo>
                <a:lnTo>
                  <a:pt x="500" y="77"/>
                </a:lnTo>
                <a:lnTo>
                  <a:pt x="489" y="67"/>
                </a:lnTo>
                <a:lnTo>
                  <a:pt x="477" y="57"/>
                </a:lnTo>
                <a:lnTo>
                  <a:pt x="463" y="48"/>
                </a:lnTo>
                <a:lnTo>
                  <a:pt x="447" y="40"/>
                </a:lnTo>
                <a:lnTo>
                  <a:pt x="431" y="31"/>
                </a:lnTo>
                <a:lnTo>
                  <a:pt x="413" y="24"/>
                </a:lnTo>
                <a:lnTo>
                  <a:pt x="393" y="18"/>
                </a:lnTo>
                <a:lnTo>
                  <a:pt x="373" y="12"/>
                </a:lnTo>
                <a:lnTo>
                  <a:pt x="352" y="8"/>
                </a:lnTo>
                <a:lnTo>
                  <a:pt x="330" y="4"/>
                </a:lnTo>
                <a:lnTo>
                  <a:pt x="307" y="2"/>
                </a:lnTo>
                <a:lnTo>
                  <a:pt x="284" y="1"/>
                </a:lnTo>
                <a:lnTo>
                  <a:pt x="261" y="0"/>
                </a:lnTo>
                <a:lnTo>
                  <a:pt x="240" y="1"/>
                </a:lnTo>
                <a:lnTo>
                  <a:pt x="217" y="2"/>
                </a:lnTo>
                <a:lnTo>
                  <a:pt x="194" y="4"/>
                </a:lnTo>
                <a:lnTo>
                  <a:pt x="172" y="8"/>
                </a:lnTo>
                <a:lnTo>
                  <a:pt x="151" y="12"/>
                </a:lnTo>
                <a:lnTo>
                  <a:pt x="131" y="18"/>
                </a:lnTo>
                <a:lnTo>
                  <a:pt x="111" y="24"/>
                </a:lnTo>
                <a:lnTo>
                  <a:pt x="94" y="31"/>
                </a:lnTo>
                <a:lnTo>
                  <a:pt x="77" y="40"/>
                </a:lnTo>
                <a:lnTo>
                  <a:pt x="61" y="48"/>
                </a:lnTo>
                <a:lnTo>
                  <a:pt x="47" y="57"/>
                </a:lnTo>
                <a:lnTo>
                  <a:pt x="35" y="67"/>
                </a:lnTo>
                <a:lnTo>
                  <a:pt x="25" y="77"/>
                </a:lnTo>
                <a:lnTo>
                  <a:pt x="16" y="88"/>
                </a:lnTo>
                <a:lnTo>
                  <a:pt x="8" y="100"/>
                </a:lnTo>
                <a:lnTo>
                  <a:pt x="4" y="110"/>
                </a:lnTo>
                <a:lnTo>
                  <a:pt x="1" y="123"/>
                </a:lnTo>
                <a:lnTo>
                  <a:pt x="0" y="134"/>
                </a:lnTo>
                <a:lnTo>
                  <a:pt x="1" y="145"/>
                </a:lnTo>
                <a:lnTo>
                  <a:pt x="4" y="157"/>
                </a:lnTo>
                <a:lnTo>
                  <a:pt x="8" y="168"/>
                </a:lnTo>
                <a:lnTo>
                  <a:pt x="16" y="180"/>
                </a:lnTo>
                <a:lnTo>
                  <a:pt x="25" y="190"/>
                </a:lnTo>
                <a:lnTo>
                  <a:pt x="35" y="201"/>
                </a:lnTo>
                <a:lnTo>
                  <a:pt x="47" y="211"/>
                </a:lnTo>
                <a:lnTo>
                  <a:pt x="61" y="220"/>
                </a:lnTo>
                <a:lnTo>
                  <a:pt x="77" y="228"/>
                </a:lnTo>
                <a:lnTo>
                  <a:pt x="94" y="236"/>
                </a:lnTo>
                <a:lnTo>
                  <a:pt x="111" y="244"/>
                </a:lnTo>
                <a:lnTo>
                  <a:pt x="131" y="250"/>
                </a:lnTo>
                <a:lnTo>
                  <a:pt x="151" y="254"/>
                </a:lnTo>
                <a:lnTo>
                  <a:pt x="172" y="260"/>
                </a:lnTo>
                <a:lnTo>
                  <a:pt x="194" y="263"/>
                </a:lnTo>
                <a:lnTo>
                  <a:pt x="217" y="266"/>
                </a:lnTo>
                <a:lnTo>
                  <a:pt x="240" y="267"/>
                </a:lnTo>
                <a:lnTo>
                  <a:pt x="261" y="269"/>
                </a:lnTo>
                <a:lnTo>
                  <a:pt x="284" y="267"/>
                </a:lnTo>
                <a:lnTo>
                  <a:pt x="307" y="266"/>
                </a:lnTo>
                <a:lnTo>
                  <a:pt x="330" y="263"/>
                </a:lnTo>
                <a:lnTo>
                  <a:pt x="352" y="260"/>
                </a:lnTo>
                <a:lnTo>
                  <a:pt x="373" y="254"/>
                </a:lnTo>
                <a:lnTo>
                  <a:pt x="393" y="250"/>
                </a:lnTo>
                <a:lnTo>
                  <a:pt x="413" y="244"/>
                </a:lnTo>
                <a:lnTo>
                  <a:pt x="431" y="236"/>
                </a:lnTo>
                <a:lnTo>
                  <a:pt x="447" y="228"/>
                </a:lnTo>
                <a:lnTo>
                  <a:pt x="463" y="220"/>
                </a:lnTo>
                <a:lnTo>
                  <a:pt x="477" y="211"/>
                </a:lnTo>
                <a:lnTo>
                  <a:pt x="489" y="201"/>
                </a:lnTo>
                <a:lnTo>
                  <a:pt x="500" y="190"/>
                </a:lnTo>
                <a:lnTo>
                  <a:pt x="508" y="180"/>
                </a:lnTo>
                <a:lnTo>
                  <a:pt x="516" y="168"/>
                </a:lnTo>
                <a:lnTo>
                  <a:pt x="520" y="157"/>
                </a:lnTo>
                <a:lnTo>
                  <a:pt x="523" y="145"/>
                </a:lnTo>
                <a:lnTo>
                  <a:pt x="525" y="13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27" name="Freeform 11"/>
          <p:cNvSpPr>
            <a:spLocks/>
          </p:cNvSpPr>
          <p:nvPr/>
        </p:nvSpPr>
        <p:spPr bwMode="auto">
          <a:xfrm>
            <a:off x="1839913" y="2182813"/>
            <a:ext cx="833437" cy="428625"/>
          </a:xfrm>
          <a:custGeom>
            <a:avLst/>
            <a:gdLst>
              <a:gd name="T0" fmla="*/ 1 w 525"/>
              <a:gd name="T1" fmla="*/ 145 h 270"/>
              <a:gd name="T2" fmla="*/ 8 w 525"/>
              <a:gd name="T3" fmla="*/ 168 h 270"/>
              <a:gd name="T4" fmla="*/ 23 w 525"/>
              <a:gd name="T5" fmla="*/ 190 h 270"/>
              <a:gd name="T6" fmla="*/ 46 w 525"/>
              <a:gd name="T7" fmla="*/ 211 h 270"/>
              <a:gd name="T8" fmla="*/ 76 w 525"/>
              <a:gd name="T9" fmla="*/ 228 h 270"/>
              <a:gd name="T10" fmla="*/ 111 w 525"/>
              <a:gd name="T11" fmla="*/ 244 h 270"/>
              <a:gd name="T12" fmla="*/ 151 w 525"/>
              <a:gd name="T13" fmla="*/ 254 h 270"/>
              <a:gd name="T14" fmla="*/ 194 w 525"/>
              <a:gd name="T15" fmla="*/ 263 h 270"/>
              <a:gd name="T16" fmla="*/ 239 w 525"/>
              <a:gd name="T17" fmla="*/ 267 h 270"/>
              <a:gd name="T18" fmla="*/ 284 w 525"/>
              <a:gd name="T19" fmla="*/ 267 h 270"/>
              <a:gd name="T20" fmla="*/ 329 w 525"/>
              <a:gd name="T21" fmla="*/ 263 h 270"/>
              <a:gd name="T22" fmla="*/ 372 w 525"/>
              <a:gd name="T23" fmla="*/ 254 h 270"/>
              <a:gd name="T24" fmla="*/ 412 w 525"/>
              <a:gd name="T25" fmla="*/ 243 h 270"/>
              <a:gd name="T26" fmla="*/ 446 w 525"/>
              <a:gd name="T27" fmla="*/ 228 h 270"/>
              <a:gd name="T28" fmla="*/ 476 w 525"/>
              <a:gd name="T29" fmla="*/ 210 h 270"/>
              <a:gd name="T30" fmla="*/ 498 w 525"/>
              <a:gd name="T31" fmla="*/ 190 h 270"/>
              <a:gd name="T32" fmla="*/ 515 w 525"/>
              <a:gd name="T33" fmla="*/ 168 h 270"/>
              <a:gd name="T34" fmla="*/ 522 w 525"/>
              <a:gd name="T35" fmla="*/ 145 h 270"/>
              <a:gd name="T36" fmla="*/ 522 w 525"/>
              <a:gd name="T37" fmla="*/ 123 h 270"/>
              <a:gd name="T38" fmla="*/ 515 w 525"/>
              <a:gd name="T39" fmla="*/ 100 h 270"/>
              <a:gd name="T40" fmla="*/ 498 w 525"/>
              <a:gd name="T41" fmla="*/ 77 h 270"/>
              <a:gd name="T42" fmla="*/ 476 w 525"/>
              <a:gd name="T43" fmla="*/ 57 h 270"/>
              <a:gd name="T44" fmla="*/ 446 w 525"/>
              <a:gd name="T45" fmla="*/ 40 h 270"/>
              <a:gd name="T46" fmla="*/ 412 w 525"/>
              <a:gd name="T47" fmla="*/ 24 h 270"/>
              <a:gd name="T48" fmla="*/ 372 w 525"/>
              <a:gd name="T49" fmla="*/ 12 h 270"/>
              <a:gd name="T50" fmla="*/ 329 w 525"/>
              <a:gd name="T51" fmla="*/ 4 h 270"/>
              <a:gd name="T52" fmla="*/ 284 w 525"/>
              <a:gd name="T53" fmla="*/ 1 h 270"/>
              <a:gd name="T54" fmla="*/ 239 w 525"/>
              <a:gd name="T55" fmla="*/ 1 h 270"/>
              <a:gd name="T56" fmla="*/ 193 w 525"/>
              <a:gd name="T57" fmla="*/ 4 h 270"/>
              <a:gd name="T58" fmla="*/ 151 w 525"/>
              <a:gd name="T59" fmla="*/ 12 h 270"/>
              <a:gd name="T60" fmla="*/ 111 w 525"/>
              <a:gd name="T61" fmla="*/ 24 h 270"/>
              <a:gd name="T62" fmla="*/ 76 w 525"/>
              <a:gd name="T63" fmla="*/ 40 h 270"/>
              <a:gd name="T64" fmla="*/ 46 w 525"/>
              <a:gd name="T65" fmla="*/ 57 h 270"/>
              <a:gd name="T66" fmla="*/ 23 w 525"/>
              <a:gd name="T67" fmla="*/ 77 h 270"/>
              <a:gd name="T68" fmla="*/ 8 w 525"/>
              <a:gd name="T69" fmla="*/ 100 h 270"/>
              <a:gd name="T70" fmla="*/ 1 w 525"/>
              <a:gd name="T71" fmla="*/ 12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270">
                <a:moveTo>
                  <a:pt x="0" y="134"/>
                </a:moveTo>
                <a:lnTo>
                  <a:pt x="1" y="145"/>
                </a:lnTo>
                <a:lnTo>
                  <a:pt x="3" y="157"/>
                </a:lnTo>
                <a:lnTo>
                  <a:pt x="8" y="168"/>
                </a:lnTo>
                <a:lnTo>
                  <a:pt x="15" y="180"/>
                </a:lnTo>
                <a:lnTo>
                  <a:pt x="23" y="190"/>
                </a:lnTo>
                <a:lnTo>
                  <a:pt x="34" y="201"/>
                </a:lnTo>
                <a:lnTo>
                  <a:pt x="46" y="211"/>
                </a:lnTo>
                <a:lnTo>
                  <a:pt x="60" y="220"/>
                </a:lnTo>
                <a:lnTo>
                  <a:pt x="76" y="228"/>
                </a:lnTo>
                <a:lnTo>
                  <a:pt x="93" y="236"/>
                </a:lnTo>
                <a:lnTo>
                  <a:pt x="111" y="244"/>
                </a:lnTo>
                <a:lnTo>
                  <a:pt x="130" y="250"/>
                </a:lnTo>
                <a:lnTo>
                  <a:pt x="151" y="254"/>
                </a:lnTo>
                <a:lnTo>
                  <a:pt x="171" y="260"/>
                </a:lnTo>
                <a:lnTo>
                  <a:pt x="194" y="263"/>
                </a:lnTo>
                <a:lnTo>
                  <a:pt x="216" y="266"/>
                </a:lnTo>
                <a:lnTo>
                  <a:pt x="239" y="267"/>
                </a:lnTo>
                <a:lnTo>
                  <a:pt x="262" y="269"/>
                </a:lnTo>
                <a:lnTo>
                  <a:pt x="284" y="267"/>
                </a:lnTo>
                <a:lnTo>
                  <a:pt x="307" y="266"/>
                </a:lnTo>
                <a:lnTo>
                  <a:pt x="329" y="263"/>
                </a:lnTo>
                <a:lnTo>
                  <a:pt x="351" y="260"/>
                </a:lnTo>
                <a:lnTo>
                  <a:pt x="372" y="254"/>
                </a:lnTo>
                <a:lnTo>
                  <a:pt x="392" y="250"/>
                </a:lnTo>
                <a:lnTo>
                  <a:pt x="412" y="243"/>
                </a:lnTo>
                <a:lnTo>
                  <a:pt x="430" y="236"/>
                </a:lnTo>
                <a:lnTo>
                  <a:pt x="446" y="228"/>
                </a:lnTo>
                <a:lnTo>
                  <a:pt x="462" y="220"/>
                </a:lnTo>
                <a:lnTo>
                  <a:pt x="476" y="210"/>
                </a:lnTo>
                <a:lnTo>
                  <a:pt x="489" y="201"/>
                </a:lnTo>
                <a:lnTo>
                  <a:pt x="498" y="190"/>
                </a:lnTo>
                <a:lnTo>
                  <a:pt x="507" y="180"/>
                </a:lnTo>
                <a:lnTo>
                  <a:pt x="515" y="168"/>
                </a:lnTo>
                <a:lnTo>
                  <a:pt x="519" y="157"/>
                </a:lnTo>
                <a:lnTo>
                  <a:pt x="522" y="145"/>
                </a:lnTo>
                <a:lnTo>
                  <a:pt x="524" y="134"/>
                </a:lnTo>
                <a:lnTo>
                  <a:pt x="522" y="123"/>
                </a:lnTo>
                <a:lnTo>
                  <a:pt x="519" y="110"/>
                </a:lnTo>
                <a:lnTo>
                  <a:pt x="515" y="100"/>
                </a:lnTo>
                <a:lnTo>
                  <a:pt x="507" y="88"/>
                </a:lnTo>
                <a:lnTo>
                  <a:pt x="498" y="77"/>
                </a:lnTo>
                <a:lnTo>
                  <a:pt x="489" y="67"/>
                </a:lnTo>
                <a:lnTo>
                  <a:pt x="476" y="57"/>
                </a:lnTo>
                <a:lnTo>
                  <a:pt x="462" y="48"/>
                </a:lnTo>
                <a:lnTo>
                  <a:pt x="446" y="40"/>
                </a:lnTo>
                <a:lnTo>
                  <a:pt x="430" y="31"/>
                </a:lnTo>
                <a:lnTo>
                  <a:pt x="412" y="24"/>
                </a:lnTo>
                <a:lnTo>
                  <a:pt x="392" y="18"/>
                </a:lnTo>
                <a:lnTo>
                  <a:pt x="372" y="12"/>
                </a:lnTo>
                <a:lnTo>
                  <a:pt x="351" y="8"/>
                </a:lnTo>
                <a:lnTo>
                  <a:pt x="329" y="4"/>
                </a:lnTo>
                <a:lnTo>
                  <a:pt x="307" y="2"/>
                </a:lnTo>
                <a:lnTo>
                  <a:pt x="284" y="1"/>
                </a:lnTo>
                <a:lnTo>
                  <a:pt x="262" y="0"/>
                </a:lnTo>
                <a:lnTo>
                  <a:pt x="239" y="1"/>
                </a:lnTo>
                <a:lnTo>
                  <a:pt x="216" y="2"/>
                </a:lnTo>
                <a:lnTo>
                  <a:pt x="193" y="4"/>
                </a:lnTo>
                <a:lnTo>
                  <a:pt x="171" y="8"/>
                </a:lnTo>
                <a:lnTo>
                  <a:pt x="151" y="12"/>
                </a:lnTo>
                <a:lnTo>
                  <a:pt x="130" y="18"/>
                </a:lnTo>
                <a:lnTo>
                  <a:pt x="111" y="24"/>
                </a:lnTo>
                <a:lnTo>
                  <a:pt x="93" y="31"/>
                </a:lnTo>
                <a:lnTo>
                  <a:pt x="76" y="40"/>
                </a:lnTo>
                <a:lnTo>
                  <a:pt x="60" y="48"/>
                </a:lnTo>
                <a:lnTo>
                  <a:pt x="46" y="57"/>
                </a:lnTo>
                <a:lnTo>
                  <a:pt x="34" y="67"/>
                </a:lnTo>
                <a:lnTo>
                  <a:pt x="23" y="77"/>
                </a:lnTo>
                <a:lnTo>
                  <a:pt x="15" y="88"/>
                </a:lnTo>
                <a:lnTo>
                  <a:pt x="8" y="100"/>
                </a:lnTo>
                <a:lnTo>
                  <a:pt x="3" y="110"/>
                </a:lnTo>
                <a:lnTo>
                  <a:pt x="1" y="123"/>
                </a:lnTo>
                <a:lnTo>
                  <a:pt x="0" y="13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28" name="Freeform 12"/>
          <p:cNvSpPr>
            <a:spLocks/>
          </p:cNvSpPr>
          <p:nvPr/>
        </p:nvSpPr>
        <p:spPr bwMode="auto">
          <a:xfrm>
            <a:off x="2681288" y="2706688"/>
            <a:ext cx="1250950" cy="701675"/>
          </a:xfrm>
          <a:custGeom>
            <a:avLst/>
            <a:gdLst>
              <a:gd name="T0" fmla="*/ 0 w 788"/>
              <a:gd name="T1" fmla="*/ 221 h 442"/>
              <a:gd name="T2" fmla="*/ 388 w 788"/>
              <a:gd name="T3" fmla="*/ 0 h 442"/>
              <a:gd name="T4" fmla="*/ 787 w 788"/>
              <a:gd name="T5" fmla="*/ 229 h 442"/>
              <a:gd name="T6" fmla="*/ 388 w 788"/>
              <a:gd name="T7" fmla="*/ 441 h 442"/>
              <a:gd name="T8" fmla="*/ 0 w 788"/>
              <a:gd name="T9" fmla="*/ 221 h 442"/>
            </a:gdLst>
            <a:ahLst/>
            <a:cxnLst>
              <a:cxn ang="0">
                <a:pos x="T0" y="T1"/>
              </a:cxn>
              <a:cxn ang="0">
                <a:pos x="T2" y="T3"/>
              </a:cxn>
              <a:cxn ang="0">
                <a:pos x="T4" y="T5"/>
              </a:cxn>
              <a:cxn ang="0">
                <a:pos x="T6" y="T7"/>
              </a:cxn>
              <a:cxn ang="0">
                <a:pos x="T8" y="T9"/>
              </a:cxn>
            </a:cxnLst>
            <a:rect l="0" t="0" r="r" b="b"/>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29" name="Freeform 13"/>
          <p:cNvSpPr>
            <a:spLocks/>
          </p:cNvSpPr>
          <p:nvPr/>
        </p:nvSpPr>
        <p:spPr bwMode="auto">
          <a:xfrm>
            <a:off x="4391025" y="2881313"/>
            <a:ext cx="1350963" cy="441325"/>
          </a:xfrm>
          <a:custGeom>
            <a:avLst/>
            <a:gdLst>
              <a:gd name="T0" fmla="*/ 850 w 851"/>
              <a:gd name="T1" fmla="*/ 277 h 278"/>
              <a:gd name="T2" fmla="*/ 850 w 851"/>
              <a:gd name="T3" fmla="*/ 0 h 278"/>
              <a:gd name="T4" fmla="*/ 0 w 851"/>
              <a:gd name="T5" fmla="*/ 0 h 278"/>
              <a:gd name="T6" fmla="*/ 0 w 851"/>
              <a:gd name="T7" fmla="*/ 277 h 278"/>
              <a:gd name="T8" fmla="*/ 850 w 851"/>
              <a:gd name="T9" fmla="*/ 277 h 278"/>
            </a:gdLst>
            <a:ahLst/>
            <a:cxnLst>
              <a:cxn ang="0">
                <a:pos x="T0" y="T1"/>
              </a:cxn>
              <a:cxn ang="0">
                <a:pos x="T2" y="T3"/>
              </a:cxn>
              <a:cxn ang="0">
                <a:pos x="T4" y="T5"/>
              </a:cxn>
              <a:cxn ang="0">
                <a:pos x="T6" y="T7"/>
              </a:cxn>
              <a:cxn ang="0">
                <a:pos x="T8" y="T9"/>
              </a:cxn>
            </a:cxnLst>
            <a:rect l="0" t="0" r="r" b="b"/>
            <a:pathLst>
              <a:path w="851" h="278">
                <a:moveTo>
                  <a:pt x="850" y="277"/>
                </a:moveTo>
                <a:lnTo>
                  <a:pt x="850" y="0"/>
                </a:lnTo>
                <a:lnTo>
                  <a:pt x="0" y="0"/>
                </a:lnTo>
                <a:lnTo>
                  <a:pt x="0" y="277"/>
                </a:lnTo>
                <a:lnTo>
                  <a:pt x="850" y="2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30" name="Freeform 14"/>
          <p:cNvSpPr>
            <a:spLocks/>
          </p:cNvSpPr>
          <p:nvPr/>
        </p:nvSpPr>
        <p:spPr bwMode="auto">
          <a:xfrm>
            <a:off x="952500" y="2870200"/>
            <a:ext cx="1154113" cy="439738"/>
          </a:xfrm>
          <a:custGeom>
            <a:avLst/>
            <a:gdLst>
              <a:gd name="T0" fmla="*/ 726 w 727"/>
              <a:gd name="T1" fmla="*/ 276 h 277"/>
              <a:gd name="T2" fmla="*/ 726 w 727"/>
              <a:gd name="T3" fmla="*/ 0 h 277"/>
              <a:gd name="T4" fmla="*/ 0 w 727"/>
              <a:gd name="T5" fmla="*/ 0 h 277"/>
              <a:gd name="T6" fmla="*/ 0 w 727"/>
              <a:gd name="T7" fmla="*/ 276 h 277"/>
              <a:gd name="T8" fmla="*/ 726 w 727"/>
              <a:gd name="T9" fmla="*/ 276 h 277"/>
            </a:gdLst>
            <a:ahLst/>
            <a:cxnLst>
              <a:cxn ang="0">
                <a:pos x="T0" y="T1"/>
              </a:cxn>
              <a:cxn ang="0">
                <a:pos x="T2" y="T3"/>
              </a:cxn>
              <a:cxn ang="0">
                <a:pos x="T4" y="T5"/>
              </a:cxn>
              <a:cxn ang="0">
                <a:pos x="T6" y="T7"/>
              </a:cxn>
              <a:cxn ang="0">
                <a:pos x="T8" y="T9"/>
              </a:cxn>
            </a:cxnLst>
            <a:rect l="0" t="0" r="r" b="b"/>
            <a:pathLst>
              <a:path w="727" h="277">
                <a:moveTo>
                  <a:pt x="726" y="276"/>
                </a:moveTo>
                <a:lnTo>
                  <a:pt x="726" y="0"/>
                </a:lnTo>
                <a:lnTo>
                  <a:pt x="0" y="0"/>
                </a:lnTo>
                <a:lnTo>
                  <a:pt x="0" y="276"/>
                </a:lnTo>
                <a:lnTo>
                  <a:pt x="726" y="27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31" name="Freeform 15"/>
          <p:cNvSpPr>
            <a:spLocks/>
          </p:cNvSpPr>
          <p:nvPr/>
        </p:nvSpPr>
        <p:spPr bwMode="auto">
          <a:xfrm>
            <a:off x="4391025" y="1882775"/>
            <a:ext cx="835025" cy="427038"/>
          </a:xfrm>
          <a:custGeom>
            <a:avLst/>
            <a:gdLst>
              <a:gd name="T0" fmla="*/ 523 w 526"/>
              <a:gd name="T1" fmla="*/ 121 h 269"/>
              <a:gd name="T2" fmla="*/ 516 w 526"/>
              <a:gd name="T3" fmla="*/ 98 h 269"/>
              <a:gd name="T4" fmla="*/ 501 w 526"/>
              <a:gd name="T5" fmla="*/ 77 h 269"/>
              <a:gd name="T6" fmla="*/ 478 w 526"/>
              <a:gd name="T7" fmla="*/ 57 h 269"/>
              <a:gd name="T8" fmla="*/ 448 w 526"/>
              <a:gd name="T9" fmla="*/ 38 h 269"/>
              <a:gd name="T10" fmla="*/ 412 w 526"/>
              <a:gd name="T11" fmla="*/ 24 h 269"/>
              <a:gd name="T12" fmla="*/ 373 w 526"/>
              <a:gd name="T13" fmla="*/ 12 h 269"/>
              <a:gd name="T14" fmla="*/ 330 w 526"/>
              <a:gd name="T15" fmla="*/ 4 h 269"/>
              <a:gd name="T16" fmla="*/ 285 w 526"/>
              <a:gd name="T17" fmla="*/ 0 h 269"/>
              <a:gd name="T18" fmla="*/ 239 w 526"/>
              <a:gd name="T19" fmla="*/ 0 h 269"/>
              <a:gd name="T20" fmla="*/ 194 w 526"/>
              <a:gd name="T21" fmla="*/ 4 h 269"/>
              <a:gd name="T22" fmla="*/ 151 w 526"/>
              <a:gd name="T23" fmla="*/ 12 h 269"/>
              <a:gd name="T24" fmla="*/ 112 w 526"/>
              <a:gd name="T25" fmla="*/ 24 h 269"/>
              <a:gd name="T26" fmla="*/ 76 w 526"/>
              <a:gd name="T27" fmla="*/ 38 h 269"/>
              <a:gd name="T28" fmla="*/ 46 w 526"/>
              <a:gd name="T29" fmla="*/ 57 h 269"/>
              <a:gd name="T30" fmla="*/ 23 w 526"/>
              <a:gd name="T31" fmla="*/ 77 h 269"/>
              <a:gd name="T32" fmla="*/ 8 w 526"/>
              <a:gd name="T33" fmla="*/ 98 h 269"/>
              <a:gd name="T34" fmla="*/ 1 w 526"/>
              <a:gd name="T35" fmla="*/ 121 h 269"/>
              <a:gd name="T36" fmla="*/ 1 w 526"/>
              <a:gd name="T37" fmla="*/ 146 h 269"/>
              <a:gd name="T38" fmla="*/ 8 w 526"/>
              <a:gd name="T39" fmla="*/ 169 h 269"/>
              <a:gd name="T40" fmla="*/ 23 w 526"/>
              <a:gd name="T41" fmla="*/ 190 h 269"/>
              <a:gd name="T42" fmla="*/ 46 w 526"/>
              <a:gd name="T43" fmla="*/ 210 h 269"/>
              <a:gd name="T44" fmla="*/ 76 w 526"/>
              <a:gd name="T45" fmla="*/ 229 h 269"/>
              <a:gd name="T46" fmla="*/ 112 w 526"/>
              <a:gd name="T47" fmla="*/ 243 h 269"/>
              <a:gd name="T48" fmla="*/ 151 w 526"/>
              <a:gd name="T49" fmla="*/ 256 h 269"/>
              <a:gd name="T50" fmla="*/ 194 w 526"/>
              <a:gd name="T51" fmla="*/ 263 h 269"/>
              <a:gd name="T52" fmla="*/ 239 w 526"/>
              <a:gd name="T53" fmla="*/ 268 h 269"/>
              <a:gd name="T54" fmla="*/ 285 w 526"/>
              <a:gd name="T55" fmla="*/ 268 h 269"/>
              <a:gd name="T56" fmla="*/ 330 w 526"/>
              <a:gd name="T57" fmla="*/ 263 h 269"/>
              <a:gd name="T58" fmla="*/ 373 w 526"/>
              <a:gd name="T59" fmla="*/ 256 h 269"/>
              <a:gd name="T60" fmla="*/ 412 w 526"/>
              <a:gd name="T61" fmla="*/ 243 h 269"/>
              <a:gd name="T62" fmla="*/ 448 w 526"/>
              <a:gd name="T63" fmla="*/ 229 h 269"/>
              <a:gd name="T64" fmla="*/ 478 w 526"/>
              <a:gd name="T65" fmla="*/ 210 h 269"/>
              <a:gd name="T66" fmla="*/ 501 w 526"/>
              <a:gd name="T67" fmla="*/ 190 h 269"/>
              <a:gd name="T68" fmla="*/ 516 w 526"/>
              <a:gd name="T69" fmla="*/ 169 h 269"/>
              <a:gd name="T70" fmla="*/ 523 w 526"/>
              <a:gd name="T71" fmla="*/ 14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32" name="Rectangle 16"/>
          <p:cNvSpPr>
            <a:spLocks noChangeArrowheads="1"/>
          </p:cNvSpPr>
          <p:nvPr/>
        </p:nvSpPr>
        <p:spPr bwMode="auto">
          <a:xfrm>
            <a:off x="1965325" y="2249488"/>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lot</a:t>
            </a:r>
          </a:p>
        </p:txBody>
      </p:sp>
      <p:sp>
        <p:nvSpPr>
          <p:cNvPr id="9233" name="Rectangle 17"/>
          <p:cNvSpPr>
            <a:spLocks noChangeArrowheads="1"/>
          </p:cNvSpPr>
          <p:nvPr/>
        </p:nvSpPr>
        <p:spPr bwMode="auto">
          <a:xfrm>
            <a:off x="4425950" y="1922463"/>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dname</a:t>
            </a:r>
          </a:p>
        </p:txBody>
      </p:sp>
      <p:sp>
        <p:nvSpPr>
          <p:cNvPr id="9234" name="Rectangle 18"/>
          <p:cNvSpPr>
            <a:spLocks noChangeArrowheads="1"/>
          </p:cNvSpPr>
          <p:nvPr/>
        </p:nvSpPr>
        <p:spPr bwMode="auto">
          <a:xfrm>
            <a:off x="5143500" y="2246313"/>
            <a:ext cx="8588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budget</a:t>
            </a:r>
          </a:p>
        </p:txBody>
      </p:sp>
      <p:sp>
        <p:nvSpPr>
          <p:cNvPr id="9235" name="Rectangle 19"/>
          <p:cNvSpPr>
            <a:spLocks noChangeArrowheads="1"/>
          </p:cNvSpPr>
          <p:nvPr/>
        </p:nvSpPr>
        <p:spPr bwMode="auto">
          <a:xfrm>
            <a:off x="3746500" y="2249488"/>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did</a:t>
            </a:r>
          </a:p>
        </p:txBody>
      </p:sp>
      <p:sp>
        <p:nvSpPr>
          <p:cNvPr id="9236" name="Rectangle 20"/>
          <p:cNvSpPr>
            <a:spLocks noChangeArrowheads="1"/>
          </p:cNvSpPr>
          <p:nvPr/>
        </p:nvSpPr>
        <p:spPr bwMode="auto">
          <a:xfrm>
            <a:off x="2798763" y="1698625"/>
            <a:ext cx="700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since</a:t>
            </a:r>
          </a:p>
        </p:txBody>
      </p:sp>
      <p:sp>
        <p:nvSpPr>
          <p:cNvPr id="9237" name="Rectangle 21"/>
          <p:cNvSpPr>
            <a:spLocks noChangeArrowheads="1"/>
          </p:cNvSpPr>
          <p:nvPr/>
        </p:nvSpPr>
        <p:spPr bwMode="auto">
          <a:xfrm>
            <a:off x="1120775" y="1911350"/>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name</a:t>
            </a:r>
          </a:p>
        </p:txBody>
      </p:sp>
      <p:sp>
        <p:nvSpPr>
          <p:cNvPr id="9238" name="Rectangle 22"/>
          <p:cNvSpPr>
            <a:spLocks noChangeArrowheads="1"/>
          </p:cNvSpPr>
          <p:nvPr/>
        </p:nvSpPr>
        <p:spPr bwMode="auto">
          <a:xfrm>
            <a:off x="2725738" y="2913063"/>
            <a:ext cx="1095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Works_In</a:t>
            </a:r>
          </a:p>
        </p:txBody>
      </p:sp>
      <p:sp>
        <p:nvSpPr>
          <p:cNvPr id="9239" name="Rectangle 23"/>
          <p:cNvSpPr>
            <a:spLocks noChangeArrowheads="1"/>
          </p:cNvSpPr>
          <p:nvPr/>
        </p:nvSpPr>
        <p:spPr bwMode="auto">
          <a:xfrm>
            <a:off x="4330700" y="2935288"/>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Departments</a:t>
            </a:r>
          </a:p>
        </p:txBody>
      </p:sp>
      <p:sp>
        <p:nvSpPr>
          <p:cNvPr id="9240" name="Rectangle 24"/>
          <p:cNvSpPr>
            <a:spLocks noChangeArrowheads="1"/>
          </p:cNvSpPr>
          <p:nvPr/>
        </p:nvSpPr>
        <p:spPr bwMode="auto">
          <a:xfrm>
            <a:off x="890588" y="2935288"/>
            <a:ext cx="1254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Employees</a:t>
            </a:r>
          </a:p>
        </p:txBody>
      </p:sp>
      <p:sp>
        <p:nvSpPr>
          <p:cNvPr id="9241" name="Rectangle 25"/>
          <p:cNvSpPr>
            <a:spLocks noChangeArrowheads="1"/>
          </p:cNvSpPr>
          <p:nvPr/>
        </p:nvSpPr>
        <p:spPr bwMode="auto">
          <a:xfrm>
            <a:off x="392113" y="2236788"/>
            <a:ext cx="531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ssn</a:t>
            </a:r>
          </a:p>
        </p:txBody>
      </p:sp>
      <p:sp>
        <p:nvSpPr>
          <p:cNvPr id="9242" name="Line 26"/>
          <p:cNvSpPr>
            <a:spLocks noChangeShapeType="1"/>
          </p:cNvSpPr>
          <p:nvPr/>
        </p:nvSpPr>
        <p:spPr bwMode="auto">
          <a:xfrm>
            <a:off x="1441450" y="2281238"/>
            <a:ext cx="0" cy="5334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43" name="Line 27"/>
          <p:cNvSpPr>
            <a:spLocks noChangeShapeType="1"/>
          </p:cNvSpPr>
          <p:nvPr/>
        </p:nvSpPr>
        <p:spPr bwMode="auto">
          <a:xfrm>
            <a:off x="684213" y="2627313"/>
            <a:ext cx="627062" cy="2476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44" name="Line 28"/>
          <p:cNvSpPr>
            <a:spLocks noChangeShapeType="1"/>
          </p:cNvSpPr>
          <p:nvPr/>
        </p:nvSpPr>
        <p:spPr bwMode="auto">
          <a:xfrm flipH="1">
            <a:off x="1860550" y="2627313"/>
            <a:ext cx="401638" cy="22542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45" name="Line 29"/>
          <p:cNvSpPr>
            <a:spLocks noChangeShapeType="1"/>
          </p:cNvSpPr>
          <p:nvPr/>
        </p:nvSpPr>
        <p:spPr bwMode="auto">
          <a:xfrm flipH="1">
            <a:off x="2084388" y="3054350"/>
            <a:ext cx="581025"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46" name="Line 30"/>
          <p:cNvSpPr>
            <a:spLocks noChangeShapeType="1"/>
          </p:cNvSpPr>
          <p:nvPr/>
        </p:nvSpPr>
        <p:spPr bwMode="auto">
          <a:xfrm>
            <a:off x="3932238" y="3071813"/>
            <a:ext cx="422275"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47" name="Line 31"/>
          <p:cNvSpPr>
            <a:spLocks noChangeShapeType="1"/>
          </p:cNvSpPr>
          <p:nvPr/>
        </p:nvSpPr>
        <p:spPr bwMode="auto">
          <a:xfrm>
            <a:off x="3100388" y="2074863"/>
            <a:ext cx="185737" cy="61912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48" name="Line 32"/>
          <p:cNvSpPr>
            <a:spLocks noChangeShapeType="1"/>
          </p:cNvSpPr>
          <p:nvPr/>
        </p:nvSpPr>
        <p:spPr bwMode="auto">
          <a:xfrm>
            <a:off x="4062413" y="2649538"/>
            <a:ext cx="555625"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49" name="Line 33"/>
          <p:cNvSpPr>
            <a:spLocks noChangeShapeType="1"/>
          </p:cNvSpPr>
          <p:nvPr/>
        </p:nvSpPr>
        <p:spPr bwMode="auto">
          <a:xfrm>
            <a:off x="4783138" y="2333625"/>
            <a:ext cx="119062" cy="5588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50" name="Line 34"/>
          <p:cNvSpPr>
            <a:spLocks noChangeShapeType="1"/>
          </p:cNvSpPr>
          <p:nvPr/>
        </p:nvSpPr>
        <p:spPr bwMode="auto">
          <a:xfrm flipH="1">
            <a:off x="5251450" y="2619375"/>
            <a:ext cx="317500" cy="24606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51" name="Rectangle 35"/>
          <p:cNvSpPr>
            <a:spLocks noChangeArrowheads="1"/>
          </p:cNvSpPr>
          <p:nvPr/>
        </p:nvSpPr>
        <p:spPr bwMode="auto">
          <a:xfrm>
            <a:off x="7200900" y="2786063"/>
            <a:ext cx="13096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Reports_To</a:t>
            </a:r>
          </a:p>
        </p:txBody>
      </p:sp>
      <p:sp>
        <p:nvSpPr>
          <p:cNvPr id="9252" name="Freeform 36"/>
          <p:cNvSpPr>
            <a:spLocks/>
          </p:cNvSpPr>
          <p:nvPr/>
        </p:nvSpPr>
        <p:spPr bwMode="auto">
          <a:xfrm>
            <a:off x="7243763" y="263525"/>
            <a:ext cx="593725" cy="530225"/>
          </a:xfrm>
          <a:custGeom>
            <a:avLst/>
            <a:gdLst>
              <a:gd name="T0" fmla="*/ 371 w 374"/>
              <a:gd name="T1" fmla="*/ 150 h 334"/>
              <a:gd name="T2" fmla="*/ 366 w 374"/>
              <a:gd name="T3" fmla="*/ 122 h 334"/>
              <a:gd name="T4" fmla="*/ 355 w 374"/>
              <a:gd name="T5" fmla="*/ 95 h 334"/>
              <a:gd name="T6" fmla="*/ 339 w 374"/>
              <a:gd name="T7" fmla="*/ 70 h 334"/>
              <a:gd name="T8" fmla="*/ 318 w 374"/>
              <a:gd name="T9" fmla="*/ 49 h 334"/>
              <a:gd name="T10" fmla="*/ 293 w 374"/>
              <a:gd name="T11" fmla="*/ 29 h 334"/>
              <a:gd name="T12" fmla="*/ 265 w 374"/>
              <a:gd name="T13" fmla="*/ 15 h 334"/>
              <a:gd name="T14" fmla="*/ 234 w 374"/>
              <a:gd name="T15" fmla="*/ 5 h 334"/>
              <a:gd name="T16" fmla="*/ 202 w 374"/>
              <a:gd name="T17" fmla="*/ 0 h 334"/>
              <a:gd name="T18" fmla="*/ 170 w 374"/>
              <a:gd name="T19" fmla="*/ 0 h 334"/>
              <a:gd name="T20" fmla="*/ 138 w 374"/>
              <a:gd name="T21" fmla="*/ 5 h 334"/>
              <a:gd name="T22" fmla="*/ 108 w 374"/>
              <a:gd name="T23" fmla="*/ 15 h 334"/>
              <a:gd name="T24" fmla="*/ 80 w 374"/>
              <a:gd name="T25" fmla="*/ 29 h 334"/>
              <a:gd name="T26" fmla="*/ 55 w 374"/>
              <a:gd name="T27" fmla="*/ 49 h 334"/>
              <a:gd name="T28" fmla="*/ 33 w 374"/>
              <a:gd name="T29" fmla="*/ 70 h 334"/>
              <a:gd name="T30" fmla="*/ 17 w 374"/>
              <a:gd name="T31" fmla="*/ 95 h 334"/>
              <a:gd name="T32" fmla="*/ 6 w 374"/>
              <a:gd name="T33" fmla="*/ 122 h 334"/>
              <a:gd name="T34" fmla="*/ 1 w 374"/>
              <a:gd name="T35" fmla="*/ 150 h 334"/>
              <a:gd name="T36" fmla="*/ 1 w 374"/>
              <a:gd name="T37" fmla="*/ 180 h 334"/>
              <a:gd name="T38" fmla="*/ 6 w 374"/>
              <a:gd name="T39" fmla="*/ 208 h 334"/>
              <a:gd name="T40" fmla="*/ 17 w 374"/>
              <a:gd name="T41" fmla="*/ 235 h 334"/>
              <a:gd name="T42" fmla="*/ 33 w 374"/>
              <a:gd name="T43" fmla="*/ 262 h 334"/>
              <a:gd name="T44" fmla="*/ 55 w 374"/>
              <a:gd name="T45" fmla="*/ 283 h 334"/>
              <a:gd name="T46" fmla="*/ 80 w 374"/>
              <a:gd name="T47" fmla="*/ 303 h 334"/>
              <a:gd name="T48" fmla="*/ 108 w 374"/>
              <a:gd name="T49" fmla="*/ 317 h 334"/>
              <a:gd name="T50" fmla="*/ 138 w 374"/>
              <a:gd name="T51" fmla="*/ 327 h 334"/>
              <a:gd name="T52" fmla="*/ 170 w 374"/>
              <a:gd name="T53" fmla="*/ 331 h 334"/>
              <a:gd name="T54" fmla="*/ 202 w 374"/>
              <a:gd name="T55" fmla="*/ 331 h 334"/>
              <a:gd name="T56" fmla="*/ 234 w 374"/>
              <a:gd name="T57" fmla="*/ 327 h 334"/>
              <a:gd name="T58" fmla="*/ 265 w 374"/>
              <a:gd name="T59" fmla="*/ 317 h 334"/>
              <a:gd name="T60" fmla="*/ 293 w 374"/>
              <a:gd name="T61" fmla="*/ 303 h 334"/>
              <a:gd name="T62" fmla="*/ 318 w 374"/>
              <a:gd name="T63" fmla="*/ 283 h 334"/>
              <a:gd name="T64" fmla="*/ 339 w 374"/>
              <a:gd name="T65" fmla="*/ 262 h 334"/>
              <a:gd name="T66" fmla="*/ 355 w 374"/>
              <a:gd name="T67" fmla="*/ 235 h 334"/>
              <a:gd name="T68" fmla="*/ 366 w 374"/>
              <a:gd name="T69" fmla="*/ 208 h 334"/>
              <a:gd name="T70" fmla="*/ 371 w 374"/>
              <a:gd name="T71" fmla="*/ 18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53" name="Freeform 37"/>
          <p:cNvSpPr>
            <a:spLocks/>
          </p:cNvSpPr>
          <p:nvPr/>
        </p:nvSpPr>
        <p:spPr bwMode="auto">
          <a:xfrm>
            <a:off x="6711950" y="654050"/>
            <a:ext cx="593725" cy="530225"/>
          </a:xfrm>
          <a:custGeom>
            <a:avLst/>
            <a:gdLst>
              <a:gd name="T0" fmla="*/ 371 w 374"/>
              <a:gd name="T1" fmla="*/ 150 h 334"/>
              <a:gd name="T2" fmla="*/ 366 w 374"/>
              <a:gd name="T3" fmla="*/ 122 h 334"/>
              <a:gd name="T4" fmla="*/ 355 w 374"/>
              <a:gd name="T5" fmla="*/ 94 h 334"/>
              <a:gd name="T6" fmla="*/ 339 w 374"/>
              <a:gd name="T7" fmla="*/ 70 h 334"/>
              <a:gd name="T8" fmla="*/ 317 w 374"/>
              <a:gd name="T9" fmla="*/ 47 h 334"/>
              <a:gd name="T10" fmla="*/ 292 w 374"/>
              <a:gd name="T11" fmla="*/ 29 h 334"/>
              <a:gd name="T12" fmla="*/ 265 w 374"/>
              <a:gd name="T13" fmla="*/ 14 h 334"/>
              <a:gd name="T14" fmla="*/ 235 w 374"/>
              <a:gd name="T15" fmla="*/ 4 h 334"/>
              <a:gd name="T16" fmla="*/ 202 w 374"/>
              <a:gd name="T17" fmla="*/ 0 h 334"/>
              <a:gd name="T18" fmla="*/ 170 w 374"/>
              <a:gd name="T19" fmla="*/ 0 h 334"/>
              <a:gd name="T20" fmla="*/ 138 w 374"/>
              <a:gd name="T21" fmla="*/ 4 h 334"/>
              <a:gd name="T22" fmla="*/ 107 w 374"/>
              <a:gd name="T23" fmla="*/ 14 h 334"/>
              <a:gd name="T24" fmla="*/ 80 w 374"/>
              <a:gd name="T25" fmla="*/ 29 h 334"/>
              <a:gd name="T26" fmla="*/ 55 w 374"/>
              <a:gd name="T27" fmla="*/ 47 h 334"/>
              <a:gd name="T28" fmla="*/ 33 w 374"/>
              <a:gd name="T29" fmla="*/ 70 h 334"/>
              <a:gd name="T30" fmla="*/ 17 w 374"/>
              <a:gd name="T31" fmla="*/ 94 h 334"/>
              <a:gd name="T32" fmla="*/ 6 w 374"/>
              <a:gd name="T33" fmla="*/ 122 h 334"/>
              <a:gd name="T34" fmla="*/ 1 w 374"/>
              <a:gd name="T35" fmla="*/ 150 h 334"/>
              <a:gd name="T36" fmla="*/ 1 w 374"/>
              <a:gd name="T37" fmla="*/ 180 h 334"/>
              <a:gd name="T38" fmla="*/ 6 w 374"/>
              <a:gd name="T39" fmla="*/ 208 h 334"/>
              <a:gd name="T40" fmla="*/ 17 w 374"/>
              <a:gd name="T41" fmla="*/ 235 h 334"/>
              <a:gd name="T42" fmla="*/ 33 w 374"/>
              <a:gd name="T43" fmla="*/ 261 h 334"/>
              <a:gd name="T44" fmla="*/ 55 w 374"/>
              <a:gd name="T45" fmla="*/ 283 h 334"/>
              <a:gd name="T46" fmla="*/ 80 w 374"/>
              <a:gd name="T47" fmla="*/ 301 h 334"/>
              <a:gd name="T48" fmla="*/ 107 w 374"/>
              <a:gd name="T49" fmla="*/ 316 h 334"/>
              <a:gd name="T50" fmla="*/ 138 w 374"/>
              <a:gd name="T51" fmla="*/ 325 h 334"/>
              <a:gd name="T52" fmla="*/ 170 w 374"/>
              <a:gd name="T53" fmla="*/ 331 h 334"/>
              <a:gd name="T54" fmla="*/ 202 w 374"/>
              <a:gd name="T55" fmla="*/ 331 h 334"/>
              <a:gd name="T56" fmla="*/ 235 w 374"/>
              <a:gd name="T57" fmla="*/ 325 h 334"/>
              <a:gd name="T58" fmla="*/ 265 w 374"/>
              <a:gd name="T59" fmla="*/ 316 h 334"/>
              <a:gd name="T60" fmla="*/ 292 w 374"/>
              <a:gd name="T61" fmla="*/ 301 h 334"/>
              <a:gd name="T62" fmla="*/ 317 w 374"/>
              <a:gd name="T63" fmla="*/ 283 h 334"/>
              <a:gd name="T64" fmla="*/ 339 w 374"/>
              <a:gd name="T65" fmla="*/ 261 h 334"/>
              <a:gd name="T66" fmla="*/ 355 w 374"/>
              <a:gd name="T67" fmla="*/ 235 h 334"/>
              <a:gd name="T68" fmla="*/ 366 w 374"/>
              <a:gd name="T69" fmla="*/ 208 h 334"/>
              <a:gd name="T70" fmla="*/ 371 w 374"/>
              <a:gd name="T71" fmla="*/ 18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54" name="Freeform 38"/>
          <p:cNvSpPr>
            <a:spLocks/>
          </p:cNvSpPr>
          <p:nvPr/>
        </p:nvSpPr>
        <p:spPr bwMode="auto">
          <a:xfrm>
            <a:off x="7797800" y="654050"/>
            <a:ext cx="592138" cy="530225"/>
          </a:xfrm>
          <a:custGeom>
            <a:avLst/>
            <a:gdLst>
              <a:gd name="T0" fmla="*/ 1 w 373"/>
              <a:gd name="T1" fmla="*/ 180 h 334"/>
              <a:gd name="T2" fmla="*/ 6 w 373"/>
              <a:gd name="T3" fmla="*/ 208 h 334"/>
              <a:gd name="T4" fmla="*/ 17 w 373"/>
              <a:gd name="T5" fmla="*/ 235 h 334"/>
              <a:gd name="T6" fmla="*/ 33 w 373"/>
              <a:gd name="T7" fmla="*/ 261 h 334"/>
              <a:gd name="T8" fmla="*/ 55 w 373"/>
              <a:gd name="T9" fmla="*/ 283 h 334"/>
              <a:gd name="T10" fmla="*/ 80 w 373"/>
              <a:gd name="T11" fmla="*/ 301 h 334"/>
              <a:gd name="T12" fmla="*/ 107 w 373"/>
              <a:gd name="T13" fmla="*/ 316 h 334"/>
              <a:gd name="T14" fmla="*/ 137 w 373"/>
              <a:gd name="T15" fmla="*/ 325 h 334"/>
              <a:gd name="T16" fmla="*/ 170 w 373"/>
              <a:gd name="T17" fmla="*/ 331 h 334"/>
              <a:gd name="T18" fmla="*/ 201 w 373"/>
              <a:gd name="T19" fmla="*/ 331 h 334"/>
              <a:gd name="T20" fmla="*/ 234 w 373"/>
              <a:gd name="T21" fmla="*/ 325 h 334"/>
              <a:gd name="T22" fmla="*/ 264 w 373"/>
              <a:gd name="T23" fmla="*/ 316 h 334"/>
              <a:gd name="T24" fmla="*/ 292 w 373"/>
              <a:gd name="T25" fmla="*/ 301 h 334"/>
              <a:gd name="T26" fmla="*/ 317 w 373"/>
              <a:gd name="T27" fmla="*/ 283 h 334"/>
              <a:gd name="T28" fmla="*/ 338 w 373"/>
              <a:gd name="T29" fmla="*/ 261 h 334"/>
              <a:gd name="T30" fmla="*/ 354 w 373"/>
              <a:gd name="T31" fmla="*/ 235 h 334"/>
              <a:gd name="T32" fmla="*/ 366 w 373"/>
              <a:gd name="T33" fmla="*/ 208 h 334"/>
              <a:gd name="T34" fmla="*/ 372 w 373"/>
              <a:gd name="T35" fmla="*/ 179 h 334"/>
              <a:gd name="T36" fmla="*/ 372 w 373"/>
              <a:gd name="T37" fmla="*/ 150 h 334"/>
              <a:gd name="T38" fmla="*/ 366 w 373"/>
              <a:gd name="T39" fmla="*/ 122 h 334"/>
              <a:gd name="T40" fmla="*/ 354 w 373"/>
              <a:gd name="T41" fmla="*/ 94 h 334"/>
              <a:gd name="T42" fmla="*/ 338 w 373"/>
              <a:gd name="T43" fmla="*/ 70 h 334"/>
              <a:gd name="T44" fmla="*/ 317 w 373"/>
              <a:gd name="T45" fmla="*/ 47 h 334"/>
              <a:gd name="T46" fmla="*/ 292 w 373"/>
              <a:gd name="T47" fmla="*/ 29 h 334"/>
              <a:gd name="T48" fmla="*/ 264 w 373"/>
              <a:gd name="T49" fmla="*/ 14 h 334"/>
              <a:gd name="T50" fmla="*/ 234 w 373"/>
              <a:gd name="T51" fmla="*/ 4 h 334"/>
              <a:gd name="T52" fmla="*/ 201 w 373"/>
              <a:gd name="T53" fmla="*/ 0 h 334"/>
              <a:gd name="T54" fmla="*/ 170 w 373"/>
              <a:gd name="T55" fmla="*/ 0 h 334"/>
              <a:gd name="T56" fmla="*/ 137 w 373"/>
              <a:gd name="T57" fmla="*/ 4 h 334"/>
              <a:gd name="T58" fmla="*/ 107 w 373"/>
              <a:gd name="T59" fmla="*/ 14 h 334"/>
              <a:gd name="T60" fmla="*/ 80 w 373"/>
              <a:gd name="T61" fmla="*/ 29 h 334"/>
              <a:gd name="T62" fmla="*/ 55 w 373"/>
              <a:gd name="T63" fmla="*/ 47 h 334"/>
              <a:gd name="T64" fmla="*/ 33 w 373"/>
              <a:gd name="T65" fmla="*/ 70 h 334"/>
              <a:gd name="T66" fmla="*/ 17 w 373"/>
              <a:gd name="T67" fmla="*/ 95 h 334"/>
              <a:gd name="T68" fmla="*/ 6 w 373"/>
              <a:gd name="T69" fmla="*/ 122 h 334"/>
              <a:gd name="T70" fmla="*/ 1 w 373"/>
              <a:gd name="T71" fmla="*/ 15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55" name="Freeform 39"/>
          <p:cNvSpPr>
            <a:spLocks/>
          </p:cNvSpPr>
          <p:nvPr/>
        </p:nvSpPr>
        <p:spPr bwMode="auto">
          <a:xfrm>
            <a:off x="7243763" y="1506538"/>
            <a:ext cx="1179512" cy="547687"/>
          </a:xfrm>
          <a:custGeom>
            <a:avLst/>
            <a:gdLst>
              <a:gd name="T0" fmla="*/ 742 w 743"/>
              <a:gd name="T1" fmla="*/ 344 h 345"/>
              <a:gd name="T2" fmla="*/ 742 w 743"/>
              <a:gd name="T3" fmla="*/ 0 h 345"/>
              <a:gd name="T4" fmla="*/ 0 w 743"/>
              <a:gd name="T5" fmla="*/ 0 h 345"/>
              <a:gd name="T6" fmla="*/ 0 w 743"/>
              <a:gd name="T7" fmla="*/ 344 h 345"/>
              <a:gd name="T8" fmla="*/ 742 w 743"/>
              <a:gd name="T9" fmla="*/ 344 h 345"/>
            </a:gdLst>
            <a:ahLst/>
            <a:cxnLst>
              <a:cxn ang="0">
                <a:pos x="T0" y="T1"/>
              </a:cxn>
              <a:cxn ang="0">
                <a:pos x="T2" y="T3"/>
              </a:cxn>
              <a:cxn ang="0">
                <a:pos x="T4" y="T5"/>
              </a:cxn>
              <a:cxn ang="0">
                <a:pos x="T6" y="T7"/>
              </a:cxn>
              <a:cxn ang="0">
                <a:pos x="T8" y="T9"/>
              </a:cxn>
            </a:cxnLst>
            <a:rect l="0" t="0" r="r" b="b"/>
            <a:pathLst>
              <a:path w="743" h="345">
                <a:moveTo>
                  <a:pt x="742" y="344"/>
                </a:moveTo>
                <a:lnTo>
                  <a:pt x="742" y="0"/>
                </a:lnTo>
                <a:lnTo>
                  <a:pt x="0" y="0"/>
                </a:lnTo>
                <a:lnTo>
                  <a:pt x="0" y="344"/>
                </a:lnTo>
                <a:lnTo>
                  <a:pt x="742" y="34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56" name="Freeform 40"/>
          <p:cNvSpPr>
            <a:spLocks/>
          </p:cNvSpPr>
          <p:nvPr/>
        </p:nvSpPr>
        <p:spPr bwMode="auto">
          <a:xfrm>
            <a:off x="7083425" y="2490788"/>
            <a:ext cx="1477963" cy="873125"/>
          </a:xfrm>
          <a:custGeom>
            <a:avLst/>
            <a:gdLst>
              <a:gd name="T0" fmla="*/ 0 w 931"/>
              <a:gd name="T1" fmla="*/ 273 h 550"/>
              <a:gd name="T2" fmla="*/ 460 w 931"/>
              <a:gd name="T3" fmla="*/ 0 h 550"/>
              <a:gd name="T4" fmla="*/ 930 w 931"/>
              <a:gd name="T5" fmla="*/ 283 h 550"/>
              <a:gd name="T6" fmla="*/ 460 w 931"/>
              <a:gd name="T7" fmla="*/ 549 h 550"/>
              <a:gd name="T8" fmla="*/ 0 w 931"/>
              <a:gd name="T9" fmla="*/ 273 h 550"/>
            </a:gdLst>
            <a:ahLst/>
            <a:cxnLst>
              <a:cxn ang="0">
                <a:pos x="T0" y="T1"/>
              </a:cxn>
              <a:cxn ang="0">
                <a:pos x="T2" y="T3"/>
              </a:cxn>
              <a:cxn ang="0">
                <a:pos x="T4" y="T5"/>
              </a:cxn>
              <a:cxn ang="0">
                <a:pos x="T6" y="T7"/>
              </a:cxn>
              <a:cxn ang="0">
                <a:pos x="T8" y="T9"/>
              </a:cxn>
            </a:cxnLst>
            <a:rect l="0" t="0" r="r" b="b"/>
            <a:pathLst>
              <a:path w="931" h="550">
                <a:moveTo>
                  <a:pt x="0" y="273"/>
                </a:moveTo>
                <a:lnTo>
                  <a:pt x="460" y="0"/>
                </a:lnTo>
                <a:lnTo>
                  <a:pt x="930" y="283"/>
                </a:lnTo>
                <a:lnTo>
                  <a:pt x="460" y="549"/>
                </a:lnTo>
                <a:lnTo>
                  <a:pt x="0" y="27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57" name="Rectangle 41"/>
          <p:cNvSpPr>
            <a:spLocks noChangeArrowheads="1"/>
          </p:cNvSpPr>
          <p:nvPr/>
        </p:nvSpPr>
        <p:spPr bwMode="auto">
          <a:xfrm>
            <a:off x="7859713" y="777875"/>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lot</a:t>
            </a:r>
          </a:p>
        </p:txBody>
      </p:sp>
      <p:sp>
        <p:nvSpPr>
          <p:cNvPr id="9258" name="Rectangle 42"/>
          <p:cNvSpPr>
            <a:spLocks noChangeArrowheads="1"/>
          </p:cNvSpPr>
          <p:nvPr/>
        </p:nvSpPr>
        <p:spPr bwMode="auto">
          <a:xfrm>
            <a:off x="7192963" y="334963"/>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name</a:t>
            </a:r>
          </a:p>
        </p:txBody>
      </p:sp>
      <p:sp>
        <p:nvSpPr>
          <p:cNvPr id="9259" name="Rectangle 43"/>
          <p:cNvSpPr>
            <a:spLocks noChangeArrowheads="1"/>
          </p:cNvSpPr>
          <p:nvPr/>
        </p:nvSpPr>
        <p:spPr bwMode="auto">
          <a:xfrm>
            <a:off x="7172325" y="1603375"/>
            <a:ext cx="1254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rgbClr val="000000"/>
                </a:solidFill>
                <a:latin typeface="Arial" pitchFamily="34" charset="0"/>
              </a:rPr>
              <a:t>Employees</a:t>
            </a:r>
          </a:p>
        </p:txBody>
      </p:sp>
      <p:sp>
        <p:nvSpPr>
          <p:cNvPr id="9260" name="Rectangle 44"/>
          <p:cNvSpPr>
            <a:spLocks noChangeArrowheads="1"/>
          </p:cNvSpPr>
          <p:nvPr/>
        </p:nvSpPr>
        <p:spPr bwMode="auto">
          <a:xfrm>
            <a:off x="8210550" y="2139950"/>
            <a:ext cx="90011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tr-TR" altLang="tr-TR" sz="1600" b="1">
                <a:solidFill>
                  <a:srgbClr val="000000"/>
                </a:solidFill>
                <a:latin typeface="Arial" pitchFamily="34" charset="0"/>
              </a:rPr>
              <a:t>subor-dinate</a:t>
            </a:r>
          </a:p>
        </p:txBody>
      </p:sp>
      <p:sp>
        <p:nvSpPr>
          <p:cNvPr id="9261" name="Rectangle 45"/>
          <p:cNvSpPr>
            <a:spLocks noChangeArrowheads="1"/>
          </p:cNvSpPr>
          <p:nvPr/>
        </p:nvSpPr>
        <p:spPr bwMode="auto">
          <a:xfrm>
            <a:off x="6680200" y="2063750"/>
            <a:ext cx="8318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tr-TR" altLang="tr-TR" sz="1600" b="1">
                <a:solidFill>
                  <a:srgbClr val="000000"/>
                </a:solidFill>
                <a:latin typeface="Arial" pitchFamily="34" charset="0"/>
              </a:rPr>
              <a:t>super-visor</a:t>
            </a:r>
          </a:p>
        </p:txBody>
      </p:sp>
      <p:sp>
        <p:nvSpPr>
          <p:cNvPr id="9262" name="Rectangle 46"/>
          <p:cNvSpPr>
            <a:spLocks noChangeArrowheads="1"/>
          </p:cNvSpPr>
          <p:nvPr/>
        </p:nvSpPr>
        <p:spPr bwMode="auto">
          <a:xfrm>
            <a:off x="6743700" y="765175"/>
            <a:ext cx="5318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u="sng">
                <a:solidFill>
                  <a:srgbClr val="000000"/>
                </a:solidFill>
                <a:latin typeface="Arial" pitchFamily="34" charset="0"/>
              </a:rPr>
              <a:t>ssn</a:t>
            </a:r>
          </a:p>
        </p:txBody>
      </p:sp>
      <p:sp>
        <p:nvSpPr>
          <p:cNvPr id="9263" name="Line 47"/>
          <p:cNvSpPr>
            <a:spLocks noChangeShapeType="1"/>
          </p:cNvSpPr>
          <p:nvPr/>
        </p:nvSpPr>
        <p:spPr bwMode="auto">
          <a:xfrm>
            <a:off x="7481888" y="2095500"/>
            <a:ext cx="0" cy="5524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64" name="Line 48"/>
          <p:cNvSpPr>
            <a:spLocks noChangeShapeType="1"/>
          </p:cNvSpPr>
          <p:nvPr/>
        </p:nvSpPr>
        <p:spPr bwMode="auto">
          <a:xfrm>
            <a:off x="8148638" y="2076450"/>
            <a:ext cx="0" cy="6096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65" name="Line 49"/>
          <p:cNvSpPr>
            <a:spLocks noChangeShapeType="1"/>
          </p:cNvSpPr>
          <p:nvPr/>
        </p:nvSpPr>
        <p:spPr bwMode="auto">
          <a:xfrm>
            <a:off x="7004050" y="1168400"/>
            <a:ext cx="400050" cy="3286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66" name="Line 50"/>
          <p:cNvSpPr>
            <a:spLocks noChangeShapeType="1"/>
          </p:cNvSpPr>
          <p:nvPr/>
        </p:nvSpPr>
        <p:spPr bwMode="auto">
          <a:xfrm>
            <a:off x="7540625" y="808038"/>
            <a:ext cx="117475" cy="72548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67" name="Line 51"/>
          <p:cNvSpPr>
            <a:spLocks noChangeShapeType="1"/>
          </p:cNvSpPr>
          <p:nvPr/>
        </p:nvSpPr>
        <p:spPr bwMode="auto">
          <a:xfrm flipH="1">
            <a:off x="7888288" y="1216025"/>
            <a:ext cx="209550" cy="300038"/>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Kısıtlamalar (Constraints)</a:t>
            </a:r>
            <a:endParaRPr lang="tr-TR" dirty="0"/>
          </a:p>
        </p:txBody>
      </p:sp>
      <p:sp>
        <p:nvSpPr>
          <p:cNvPr id="3" name="Content Placeholder 2"/>
          <p:cNvSpPr>
            <a:spLocks noGrp="1"/>
          </p:cNvSpPr>
          <p:nvPr>
            <p:ph idx="1"/>
          </p:nvPr>
        </p:nvSpPr>
        <p:spPr/>
        <p:txBody>
          <a:bodyPr/>
          <a:lstStyle/>
          <a:p>
            <a:r>
              <a:rPr lang="tr-TR" dirty="0" smtClean="0"/>
              <a:t>İkili bağıntı tipleri ve bunlara yönelik kısıtlamalar</a:t>
            </a:r>
          </a:p>
          <a:p>
            <a:r>
              <a:rPr lang="tr-TR" dirty="0" smtClean="0"/>
              <a:t>Genel asallık kısıtlamaları</a:t>
            </a:r>
          </a:p>
          <a:p>
            <a:r>
              <a:rPr lang="tr-TR" dirty="0" smtClean="0"/>
              <a:t>Birincil anahtar kısıtlamaları</a:t>
            </a:r>
          </a:p>
          <a:p>
            <a:r>
              <a:rPr lang="tr-TR" dirty="0" smtClean="0"/>
              <a:t>Zorunlu katılım kısıtlamaları</a:t>
            </a:r>
            <a:endParaRPr lang="tr-TR" dirty="0"/>
          </a:p>
        </p:txBody>
      </p:sp>
    </p:spTree>
    <p:extLst>
      <p:ext uri="{BB962C8B-B14F-4D97-AF65-F5344CB8AC3E}">
        <p14:creationId xmlns:p14="http://schemas.microsoft.com/office/powerpoint/2010/main" val="2166358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İkili </a:t>
            </a:r>
            <a:r>
              <a:rPr lang="tr-TR" dirty="0" smtClean="0"/>
              <a:t>Bağıntı Tipleri </a:t>
            </a:r>
            <a:r>
              <a:rPr lang="tr-TR" dirty="0"/>
              <a:t>ve </a:t>
            </a:r>
            <a:r>
              <a:rPr lang="tr-TR" dirty="0" smtClean="0"/>
              <a:t>Bunlara Yönelik </a:t>
            </a:r>
            <a:r>
              <a:rPr lang="tr-TR" dirty="0"/>
              <a:t>K</a:t>
            </a:r>
            <a:r>
              <a:rPr lang="tr-TR" dirty="0" smtClean="0"/>
              <a:t>ısıtlamalar</a:t>
            </a:r>
            <a:endParaRPr lang="tr-TR" dirty="0"/>
          </a:p>
        </p:txBody>
      </p:sp>
      <p:sp>
        <p:nvSpPr>
          <p:cNvPr id="4" name="Freeform 6"/>
          <p:cNvSpPr>
            <a:spLocks/>
          </p:cNvSpPr>
          <p:nvPr/>
        </p:nvSpPr>
        <p:spPr bwMode="auto">
          <a:xfrm>
            <a:off x="2622649" y="2636912"/>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 name="Freeform 7"/>
          <p:cNvSpPr>
            <a:spLocks/>
          </p:cNvSpPr>
          <p:nvPr/>
        </p:nvSpPr>
        <p:spPr bwMode="auto">
          <a:xfrm>
            <a:off x="3446562" y="2644850"/>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6" name="Freeform 8"/>
          <p:cNvSpPr>
            <a:spLocks/>
          </p:cNvSpPr>
          <p:nvPr/>
        </p:nvSpPr>
        <p:spPr bwMode="auto">
          <a:xfrm>
            <a:off x="4105374" y="2636912"/>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7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7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 name="Freeform 9"/>
          <p:cNvSpPr>
            <a:spLocks/>
          </p:cNvSpPr>
          <p:nvPr/>
        </p:nvSpPr>
        <p:spPr bwMode="auto">
          <a:xfrm>
            <a:off x="4945162" y="2636912"/>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 name="Freeform 10"/>
          <p:cNvSpPr>
            <a:spLocks/>
          </p:cNvSpPr>
          <p:nvPr/>
        </p:nvSpPr>
        <p:spPr bwMode="auto">
          <a:xfrm>
            <a:off x="5596037" y="2652787"/>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 name="Freeform 11"/>
          <p:cNvSpPr>
            <a:spLocks/>
          </p:cNvSpPr>
          <p:nvPr/>
        </p:nvSpPr>
        <p:spPr bwMode="auto">
          <a:xfrm>
            <a:off x="1979712" y="2644850"/>
            <a:ext cx="338137" cy="2149475"/>
          </a:xfrm>
          <a:custGeom>
            <a:avLst/>
            <a:gdLst>
              <a:gd name="T0" fmla="*/ 211 w 213"/>
              <a:gd name="T1" fmla="*/ 617 h 1354"/>
              <a:gd name="T2" fmla="*/ 209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4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2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2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4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9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0" name="Rectangle 12"/>
          <p:cNvSpPr>
            <a:spLocks noChangeArrowheads="1"/>
          </p:cNvSpPr>
          <p:nvPr/>
        </p:nvSpPr>
        <p:spPr bwMode="auto">
          <a:xfrm>
            <a:off x="6211987" y="4845125"/>
            <a:ext cx="15462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dirty="0">
                <a:solidFill>
                  <a:schemeClr val="accent2"/>
                </a:solidFill>
                <a:latin typeface="Arial" pitchFamily="34" charset="0"/>
              </a:rPr>
              <a:t>Many-to-Many</a:t>
            </a:r>
          </a:p>
        </p:txBody>
      </p:sp>
      <p:sp>
        <p:nvSpPr>
          <p:cNvPr id="11" name="Freeform 13"/>
          <p:cNvSpPr>
            <a:spLocks/>
          </p:cNvSpPr>
          <p:nvPr/>
        </p:nvSpPr>
        <p:spPr bwMode="auto">
          <a:xfrm>
            <a:off x="6427887" y="2636912"/>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2" name="Freeform 14"/>
          <p:cNvSpPr>
            <a:spLocks/>
          </p:cNvSpPr>
          <p:nvPr/>
        </p:nvSpPr>
        <p:spPr bwMode="auto">
          <a:xfrm>
            <a:off x="7070824" y="2636912"/>
            <a:ext cx="338138" cy="2149475"/>
          </a:xfrm>
          <a:custGeom>
            <a:avLst/>
            <a:gdLst>
              <a:gd name="T0" fmla="*/ 211 w 213"/>
              <a:gd name="T1" fmla="*/ 617 h 1354"/>
              <a:gd name="T2" fmla="*/ 208 w 213"/>
              <a:gd name="T3" fmla="*/ 501 h 1354"/>
              <a:gd name="T4" fmla="*/ 202 w 213"/>
              <a:gd name="T5" fmla="*/ 390 h 1354"/>
              <a:gd name="T6" fmla="*/ 192 w 213"/>
              <a:gd name="T7" fmla="*/ 288 h 1354"/>
              <a:gd name="T8" fmla="*/ 181 w 213"/>
              <a:gd name="T9" fmla="*/ 198 h 1354"/>
              <a:gd name="T10" fmla="*/ 166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6 w 213"/>
              <a:gd name="T61" fmla="*/ 1231 h 1354"/>
              <a:gd name="T62" fmla="*/ 181 w 213"/>
              <a:gd name="T63" fmla="*/ 1155 h 1354"/>
              <a:gd name="T64" fmla="*/ 192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 name="Rectangle 15"/>
          <p:cNvSpPr>
            <a:spLocks noChangeArrowheads="1"/>
          </p:cNvSpPr>
          <p:nvPr/>
        </p:nvSpPr>
        <p:spPr bwMode="auto">
          <a:xfrm>
            <a:off x="2076549" y="4821312"/>
            <a:ext cx="733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chemeClr val="accent2"/>
                </a:solidFill>
                <a:latin typeface="Arial" pitchFamily="34" charset="0"/>
              </a:rPr>
              <a:t>1-to-1</a:t>
            </a:r>
          </a:p>
        </p:txBody>
      </p:sp>
      <p:sp>
        <p:nvSpPr>
          <p:cNvPr id="14" name="Rectangle 16"/>
          <p:cNvSpPr>
            <a:spLocks noChangeArrowheads="1"/>
          </p:cNvSpPr>
          <p:nvPr/>
        </p:nvSpPr>
        <p:spPr bwMode="auto">
          <a:xfrm>
            <a:off x="3440212" y="4821312"/>
            <a:ext cx="11287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chemeClr val="accent2"/>
                </a:solidFill>
                <a:latin typeface="Arial" pitchFamily="34" charset="0"/>
              </a:rPr>
              <a:t>1-to Many</a:t>
            </a:r>
          </a:p>
        </p:txBody>
      </p:sp>
      <p:sp>
        <p:nvSpPr>
          <p:cNvPr id="15" name="Rectangle 17"/>
          <p:cNvSpPr>
            <a:spLocks noChangeArrowheads="1"/>
          </p:cNvSpPr>
          <p:nvPr/>
        </p:nvSpPr>
        <p:spPr bwMode="auto">
          <a:xfrm>
            <a:off x="4891187" y="4821312"/>
            <a:ext cx="1139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600" b="1">
                <a:solidFill>
                  <a:schemeClr val="accent2"/>
                </a:solidFill>
                <a:latin typeface="Arial" pitchFamily="34" charset="0"/>
              </a:rPr>
              <a:t>Many-to-1</a:t>
            </a:r>
          </a:p>
        </p:txBody>
      </p:sp>
      <p:sp>
        <p:nvSpPr>
          <p:cNvPr id="16" name="Line 18"/>
          <p:cNvSpPr>
            <a:spLocks noChangeShapeType="1"/>
          </p:cNvSpPr>
          <p:nvPr/>
        </p:nvSpPr>
        <p:spPr bwMode="auto">
          <a:xfrm>
            <a:off x="2163862" y="2989337"/>
            <a:ext cx="609600" cy="873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7" name="Line 19"/>
          <p:cNvSpPr>
            <a:spLocks noChangeShapeType="1"/>
          </p:cNvSpPr>
          <p:nvPr/>
        </p:nvSpPr>
        <p:spPr bwMode="auto">
          <a:xfrm>
            <a:off x="2144812" y="3349700"/>
            <a:ext cx="649287" cy="1270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8" name="Line 20"/>
          <p:cNvSpPr>
            <a:spLocks noChangeShapeType="1"/>
          </p:cNvSpPr>
          <p:nvPr/>
        </p:nvSpPr>
        <p:spPr bwMode="auto">
          <a:xfrm flipV="1">
            <a:off x="2119412" y="3857700"/>
            <a:ext cx="649287" cy="6350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 name="Line 21"/>
          <p:cNvSpPr>
            <a:spLocks noChangeShapeType="1"/>
          </p:cNvSpPr>
          <p:nvPr/>
        </p:nvSpPr>
        <p:spPr bwMode="auto">
          <a:xfrm>
            <a:off x="3648174" y="2968700"/>
            <a:ext cx="630238" cy="1079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0" name="Line 22"/>
          <p:cNvSpPr>
            <a:spLocks noChangeShapeType="1"/>
          </p:cNvSpPr>
          <p:nvPr/>
        </p:nvSpPr>
        <p:spPr bwMode="auto">
          <a:xfrm>
            <a:off x="3629124" y="3349700"/>
            <a:ext cx="628650" cy="14763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1" name="Line 23"/>
          <p:cNvSpPr>
            <a:spLocks noChangeShapeType="1"/>
          </p:cNvSpPr>
          <p:nvPr/>
        </p:nvSpPr>
        <p:spPr bwMode="auto">
          <a:xfrm>
            <a:off x="3648174" y="3370337"/>
            <a:ext cx="609600" cy="928688"/>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 name="Line 24"/>
          <p:cNvSpPr>
            <a:spLocks noChangeShapeType="1"/>
          </p:cNvSpPr>
          <p:nvPr/>
        </p:nvSpPr>
        <p:spPr bwMode="auto">
          <a:xfrm flipH="1">
            <a:off x="3595787" y="3891037"/>
            <a:ext cx="674687" cy="58896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 name="Line 25"/>
          <p:cNvSpPr>
            <a:spLocks noChangeShapeType="1"/>
          </p:cNvSpPr>
          <p:nvPr/>
        </p:nvSpPr>
        <p:spPr bwMode="auto">
          <a:xfrm>
            <a:off x="5073749" y="2968700"/>
            <a:ext cx="708025" cy="1079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4" name="Line 26"/>
          <p:cNvSpPr>
            <a:spLocks noChangeShapeType="1"/>
          </p:cNvSpPr>
          <p:nvPr/>
        </p:nvSpPr>
        <p:spPr bwMode="auto">
          <a:xfrm>
            <a:off x="5132487" y="3349700"/>
            <a:ext cx="609600" cy="1079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 name="Line 27"/>
          <p:cNvSpPr>
            <a:spLocks noChangeShapeType="1"/>
          </p:cNvSpPr>
          <p:nvPr/>
        </p:nvSpPr>
        <p:spPr bwMode="auto">
          <a:xfrm>
            <a:off x="5113437" y="3730700"/>
            <a:ext cx="649287" cy="16827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6" name="Line 28"/>
          <p:cNvSpPr>
            <a:spLocks noChangeShapeType="1"/>
          </p:cNvSpPr>
          <p:nvPr/>
        </p:nvSpPr>
        <p:spPr bwMode="auto">
          <a:xfrm flipV="1">
            <a:off x="5088037" y="3838650"/>
            <a:ext cx="649287" cy="6731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 name="Line 29"/>
          <p:cNvSpPr>
            <a:spLocks noChangeShapeType="1"/>
          </p:cNvSpPr>
          <p:nvPr/>
        </p:nvSpPr>
        <p:spPr bwMode="auto">
          <a:xfrm>
            <a:off x="6577112" y="2989337"/>
            <a:ext cx="630237" cy="873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 name="Line 30"/>
          <p:cNvSpPr>
            <a:spLocks noChangeShapeType="1"/>
          </p:cNvSpPr>
          <p:nvPr/>
        </p:nvSpPr>
        <p:spPr bwMode="auto">
          <a:xfrm>
            <a:off x="6618387" y="3370337"/>
            <a:ext cx="649287" cy="873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9" name="Line 31"/>
          <p:cNvSpPr>
            <a:spLocks noChangeShapeType="1"/>
          </p:cNvSpPr>
          <p:nvPr/>
        </p:nvSpPr>
        <p:spPr bwMode="auto">
          <a:xfrm flipV="1">
            <a:off x="6597749" y="3036962"/>
            <a:ext cx="609600" cy="10541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0" name="Line 32"/>
          <p:cNvSpPr>
            <a:spLocks noChangeShapeType="1"/>
          </p:cNvSpPr>
          <p:nvPr/>
        </p:nvSpPr>
        <p:spPr bwMode="auto">
          <a:xfrm>
            <a:off x="6577112" y="3349700"/>
            <a:ext cx="669925" cy="93027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1" name="Oval 58"/>
          <p:cNvSpPr>
            <a:spLocks noChangeArrowheads="1"/>
          </p:cNvSpPr>
          <p:nvPr/>
        </p:nvSpPr>
        <p:spPr bwMode="auto">
          <a:xfrm>
            <a:off x="2078137" y="29480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2" name="Oval 59"/>
          <p:cNvSpPr>
            <a:spLocks noChangeArrowheads="1"/>
          </p:cNvSpPr>
          <p:nvPr/>
        </p:nvSpPr>
        <p:spPr bwMode="auto">
          <a:xfrm>
            <a:off x="2078137" y="3324300"/>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3" name="Oval 60"/>
          <p:cNvSpPr>
            <a:spLocks noChangeArrowheads="1"/>
          </p:cNvSpPr>
          <p:nvPr/>
        </p:nvSpPr>
        <p:spPr bwMode="auto">
          <a:xfrm>
            <a:off x="2078137" y="369101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4" name="Oval 61"/>
          <p:cNvSpPr>
            <a:spLocks noChangeArrowheads="1"/>
          </p:cNvSpPr>
          <p:nvPr/>
        </p:nvSpPr>
        <p:spPr bwMode="auto">
          <a:xfrm>
            <a:off x="2078137" y="4060900"/>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5" name="Oval 62"/>
          <p:cNvSpPr>
            <a:spLocks noChangeArrowheads="1"/>
          </p:cNvSpPr>
          <p:nvPr/>
        </p:nvSpPr>
        <p:spPr bwMode="auto">
          <a:xfrm>
            <a:off x="2078137" y="4429200"/>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grpSp>
        <p:nvGrpSpPr>
          <p:cNvPr id="36" name="Group 68"/>
          <p:cNvGrpSpPr>
            <a:grpSpLocks/>
          </p:cNvGrpSpPr>
          <p:nvPr/>
        </p:nvGrpSpPr>
        <p:grpSpPr bwMode="auto">
          <a:xfrm>
            <a:off x="3581499" y="2925837"/>
            <a:ext cx="87313" cy="1585913"/>
            <a:chOff x="2968" y="2238"/>
            <a:chExt cx="55" cy="999"/>
          </a:xfrm>
        </p:grpSpPr>
        <p:sp>
          <p:nvSpPr>
            <p:cNvPr id="37" name="Oval 63"/>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8" name="Oval 64"/>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9" name="Oval 65"/>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0" name="Oval 66"/>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1" name="Oval 67"/>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grpSp>
      <p:grpSp>
        <p:nvGrpSpPr>
          <p:cNvPr id="42" name="Group 74"/>
          <p:cNvGrpSpPr>
            <a:grpSpLocks/>
          </p:cNvGrpSpPr>
          <p:nvPr/>
        </p:nvGrpSpPr>
        <p:grpSpPr bwMode="auto">
          <a:xfrm>
            <a:off x="5041999" y="2930600"/>
            <a:ext cx="87313" cy="1585912"/>
            <a:chOff x="3888" y="2241"/>
            <a:chExt cx="55" cy="999"/>
          </a:xfrm>
        </p:grpSpPr>
        <p:sp>
          <p:nvSpPr>
            <p:cNvPr id="43" name="Oval 69"/>
            <p:cNvSpPr>
              <a:spLocks noChangeArrowheads="1"/>
            </p:cNvSpPr>
            <p:nvPr/>
          </p:nvSpPr>
          <p:spPr bwMode="auto">
            <a:xfrm>
              <a:off x="3888" y="224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4" name="Oval 70"/>
            <p:cNvSpPr>
              <a:spLocks noChangeArrowheads="1"/>
            </p:cNvSpPr>
            <p:nvPr/>
          </p:nvSpPr>
          <p:spPr bwMode="auto">
            <a:xfrm>
              <a:off x="3888" y="247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5" name="Oval 71"/>
            <p:cNvSpPr>
              <a:spLocks noChangeArrowheads="1"/>
            </p:cNvSpPr>
            <p:nvPr/>
          </p:nvSpPr>
          <p:spPr bwMode="auto">
            <a:xfrm>
              <a:off x="3888" y="27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6" name="Oval 72"/>
            <p:cNvSpPr>
              <a:spLocks noChangeArrowheads="1"/>
            </p:cNvSpPr>
            <p:nvPr/>
          </p:nvSpPr>
          <p:spPr bwMode="auto">
            <a:xfrm>
              <a:off x="3888" y="294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7" name="Oval 73"/>
            <p:cNvSpPr>
              <a:spLocks noChangeArrowheads="1"/>
            </p:cNvSpPr>
            <p:nvPr/>
          </p:nvSpPr>
          <p:spPr bwMode="auto">
            <a:xfrm>
              <a:off x="3888" y="317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grpSp>
      <p:grpSp>
        <p:nvGrpSpPr>
          <p:cNvPr id="48" name="Group 80"/>
          <p:cNvGrpSpPr>
            <a:grpSpLocks/>
          </p:cNvGrpSpPr>
          <p:nvPr/>
        </p:nvGrpSpPr>
        <p:grpSpPr bwMode="auto">
          <a:xfrm>
            <a:off x="6535837" y="2933775"/>
            <a:ext cx="87312" cy="1585912"/>
            <a:chOff x="4829" y="2243"/>
            <a:chExt cx="55" cy="999"/>
          </a:xfrm>
        </p:grpSpPr>
        <p:sp>
          <p:nvSpPr>
            <p:cNvPr id="49" name="Oval 75"/>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0" name="Oval 76"/>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1" name="Oval 77"/>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2" name="Oval 78"/>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3" name="Oval 79"/>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grpSp>
      <p:grpSp>
        <p:nvGrpSpPr>
          <p:cNvPr id="54" name="Group 85"/>
          <p:cNvGrpSpPr>
            <a:grpSpLocks/>
          </p:cNvGrpSpPr>
          <p:nvPr/>
        </p:nvGrpSpPr>
        <p:grpSpPr bwMode="auto">
          <a:xfrm>
            <a:off x="2732187" y="3027437"/>
            <a:ext cx="87312" cy="1295400"/>
            <a:chOff x="2433" y="2302"/>
            <a:chExt cx="55" cy="816"/>
          </a:xfrm>
        </p:grpSpPr>
        <p:sp>
          <p:nvSpPr>
            <p:cNvPr id="55" name="Oval 81"/>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6" name="Oval 82"/>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7" name="Oval 83"/>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8" name="Oval 84"/>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grpSp>
      <p:grpSp>
        <p:nvGrpSpPr>
          <p:cNvPr id="59" name="Group 90"/>
          <p:cNvGrpSpPr>
            <a:grpSpLocks/>
          </p:cNvGrpSpPr>
          <p:nvPr/>
        </p:nvGrpSpPr>
        <p:grpSpPr bwMode="auto">
          <a:xfrm>
            <a:off x="4226024" y="3038550"/>
            <a:ext cx="87313" cy="1295400"/>
            <a:chOff x="3374" y="2309"/>
            <a:chExt cx="55" cy="816"/>
          </a:xfrm>
        </p:grpSpPr>
        <p:sp>
          <p:nvSpPr>
            <p:cNvPr id="60" name="Oval 86"/>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61" name="Oval 87"/>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62" name="Oval 88"/>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63" name="Oval 89"/>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grpSp>
      <p:grpSp>
        <p:nvGrpSpPr>
          <p:cNvPr id="64" name="Group 95"/>
          <p:cNvGrpSpPr>
            <a:grpSpLocks/>
          </p:cNvGrpSpPr>
          <p:nvPr/>
        </p:nvGrpSpPr>
        <p:grpSpPr bwMode="auto">
          <a:xfrm>
            <a:off x="5735737" y="3024262"/>
            <a:ext cx="87312" cy="1295400"/>
            <a:chOff x="4325" y="2300"/>
            <a:chExt cx="55" cy="816"/>
          </a:xfrm>
        </p:grpSpPr>
        <p:sp>
          <p:nvSpPr>
            <p:cNvPr id="65" name="Oval 91"/>
            <p:cNvSpPr>
              <a:spLocks noChangeArrowheads="1"/>
            </p:cNvSpPr>
            <p:nvPr/>
          </p:nvSpPr>
          <p:spPr bwMode="auto">
            <a:xfrm>
              <a:off x="4325" y="23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66" name="Oval 92"/>
            <p:cNvSpPr>
              <a:spLocks noChangeArrowheads="1"/>
            </p:cNvSpPr>
            <p:nvPr/>
          </p:nvSpPr>
          <p:spPr bwMode="auto">
            <a:xfrm>
              <a:off x="4325" y="2547"/>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67" name="Oval 93"/>
            <p:cNvSpPr>
              <a:spLocks noChangeArrowheads="1"/>
            </p:cNvSpPr>
            <p:nvPr/>
          </p:nvSpPr>
          <p:spPr bwMode="auto">
            <a:xfrm>
              <a:off x="4325" y="28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68" name="Oval 94"/>
            <p:cNvSpPr>
              <a:spLocks noChangeArrowheads="1"/>
            </p:cNvSpPr>
            <p:nvPr/>
          </p:nvSpPr>
          <p:spPr bwMode="auto">
            <a:xfrm>
              <a:off x="4325" y="305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grpSp>
      <p:grpSp>
        <p:nvGrpSpPr>
          <p:cNvPr id="69" name="Group 100"/>
          <p:cNvGrpSpPr>
            <a:grpSpLocks/>
          </p:cNvGrpSpPr>
          <p:nvPr/>
        </p:nvGrpSpPr>
        <p:grpSpPr bwMode="auto">
          <a:xfrm>
            <a:off x="7205762" y="3017912"/>
            <a:ext cx="87312" cy="1295400"/>
            <a:chOff x="5251" y="2296"/>
            <a:chExt cx="55" cy="816"/>
          </a:xfrm>
        </p:grpSpPr>
        <p:sp>
          <p:nvSpPr>
            <p:cNvPr id="70" name="Oval 96"/>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1" name="Oval 97"/>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2" name="Oval 98"/>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3" name="Oval 99"/>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grpSp>
    </p:spTree>
    <p:extLst>
      <p:ext uri="{BB962C8B-B14F-4D97-AF65-F5344CB8AC3E}">
        <p14:creationId xmlns:p14="http://schemas.microsoft.com/office/powerpoint/2010/main" val="1402072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Genel Asallık Kısıtlamaları</a:t>
            </a:r>
            <a:endParaRPr lang="tr-TR" dirty="0"/>
          </a:p>
        </p:txBody>
      </p:sp>
      <p:sp>
        <p:nvSpPr>
          <p:cNvPr id="3" name="Content Placeholder 2"/>
          <p:cNvSpPr>
            <a:spLocks noGrp="1"/>
          </p:cNvSpPr>
          <p:nvPr>
            <p:ph idx="1"/>
          </p:nvPr>
        </p:nvSpPr>
        <p:spPr/>
        <p:txBody>
          <a:bodyPr/>
          <a:lstStyle/>
          <a:p>
            <a:r>
              <a:rPr lang="tr-TR" dirty="0" smtClean="0"/>
              <a:t>Aynı varlıklar arasındaki bir bağıntı kümesinde bulunabilecek maksimum ve minimum bağıntı sayısını belirten kısıtlamalardır.</a:t>
            </a:r>
            <a:endParaRPr lang="tr-TR" dirty="0"/>
          </a:p>
        </p:txBody>
      </p:sp>
      <p:sp>
        <p:nvSpPr>
          <p:cNvPr id="4" name="Rectangle 3"/>
          <p:cNvSpPr/>
          <p:nvPr/>
        </p:nvSpPr>
        <p:spPr bwMode="auto">
          <a:xfrm>
            <a:off x="1907704" y="4365104"/>
            <a:ext cx="952750" cy="432048"/>
          </a:xfrm>
          <a:prstGeom prst="rect">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2123728" y="4365104"/>
            <a:ext cx="648072" cy="461665"/>
          </a:xfrm>
          <a:prstGeom prst="rect">
            <a:avLst/>
          </a:prstGeom>
          <a:noFill/>
        </p:spPr>
        <p:txBody>
          <a:bodyPr wrap="square" rtlCol="0">
            <a:spAutoFit/>
          </a:bodyPr>
          <a:lstStyle/>
          <a:p>
            <a:r>
              <a:rPr lang="tr-TR" dirty="0"/>
              <a:t>E</a:t>
            </a:r>
            <a:r>
              <a:rPr lang="tr-TR" dirty="0" smtClean="0"/>
              <a:t>1</a:t>
            </a:r>
            <a:endParaRPr lang="tr-TR" dirty="0"/>
          </a:p>
        </p:txBody>
      </p:sp>
      <p:sp>
        <p:nvSpPr>
          <p:cNvPr id="6" name="Rectangle 5"/>
          <p:cNvSpPr/>
          <p:nvPr/>
        </p:nvSpPr>
        <p:spPr bwMode="auto">
          <a:xfrm>
            <a:off x="5868144" y="4364745"/>
            <a:ext cx="1080120" cy="432048"/>
          </a:xfrm>
          <a:prstGeom prst="rect">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7" name="TextBox 6"/>
          <p:cNvSpPr txBox="1"/>
          <p:nvPr/>
        </p:nvSpPr>
        <p:spPr>
          <a:xfrm>
            <a:off x="6084168" y="4399158"/>
            <a:ext cx="648072" cy="461665"/>
          </a:xfrm>
          <a:prstGeom prst="rect">
            <a:avLst/>
          </a:prstGeom>
          <a:noFill/>
        </p:spPr>
        <p:txBody>
          <a:bodyPr wrap="square" rtlCol="0">
            <a:spAutoFit/>
          </a:bodyPr>
          <a:lstStyle/>
          <a:p>
            <a:r>
              <a:rPr lang="tr-TR" dirty="0" smtClean="0"/>
              <a:t>E2</a:t>
            </a:r>
            <a:endParaRPr lang="tr-TR" dirty="0"/>
          </a:p>
        </p:txBody>
      </p:sp>
      <p:sp>
        <p:nvSpPr>
          <p:cNvPr id="8" name="Diamond 7"/>
          <p:cNvSpPr/>
          <p:nvPr/>
        </p:nvSpPr>
        <p:spPr bwMode="auto">
          <a:xfrm>
            <a:off x="3635896" y="4221088"/>
            <a:ext cx="1440160" cy="720080"/>
          </a:xfrm>
          <a:prstGeom prst="diamond">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9" name="TextBox 8"/>
          <p:cNvSpPr txBox="1"/>
          <p:nvPr/>
        </p:nvSpPr>
        <p:spPr>
          <a:xfrm>
            <a:off x="4161051" y="4399158"/>
            <a:ext cx="389850" cy="461665"/>
          </a:xfrm>
          <a:prstGeom prst="rect">
            <a:avLst/>
          </a:prstGeom>
          <a:noFill/>
        </p:spPr>
        <p:txBody>
          <a:bodyPr wrap="none" rtlCol="0">
            <a:spAutoFit/>
          </a:bodyPr>
          <a:lstStyle/>
          <a:p>
            <a:r>
              <a:rPr lang="tr-TR" dirty="0" smtClean="0"/>
              <a:t>R</a:t>
            </a:r>
            <a:endParaRPr lang="tr-TR" dirty="0"/>
          </a:p>
        </p:txBody>
      </p:sp>
      <p:cxnSp>
        <p:nvCxnSpPr>
          <p:cNvPr id="11" name="Straight Connector 10"/>
          <p:cNvCxnSpPr>
            <a:stCxn id="4" idx="3"/>
            <a:endCxn id="8" idx="1"/>
          </p:cNvCxnSpPr>
          <p:nvPr/>
        </p:nvCxnSpPr>
        <p:spPr bwMode="auto">
          <a:xfrm>
            <a:off x="2860454" y="4581128"/>
            <a:ext cx="775442" cy="0"/>
          </a:xfrm>
          <a:prstGeom prst="lin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a:stCxn id="8" idx="3"/>
            <a:endCxn id="6" idx="1"/>
          </p:cNvCxnSpPr>
          <p:nvPr/>
        </p:nvCxnSpPr>
        <p:spPr bwMode="auto">
          <a:xfrm flipV="1">
            <a:off x="5076056" y="4580769"/>
            <a:ext cx="792088" cy="359"/>
          </a:xfrm>
          <a:prstGeom prst="line">
            <a:avLst/>
          </a:pr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2860454" y="4164690"/>
            <a:ext cx="902811" cy="400110"/>
          </a:xfrm>
          <a:prstGeom prst="rect">
            <a:avLst/>
          </a:prstGeom>
          <a:noFill/>
        </p:spPr>
        <p:txBody>
          <a:bodyPr wrap="none" rtlCol="0">
            <a:spAutoFit/>
          </a:bodyPr>
          <a:lstStyle/>
          <a:p>
            <a:r>
              <a:rPr lang="tr-TR" sz="2000" dirty="0" smtClean="0"/>
              <a:t>(a1,a2)</a:t>
            </a:r>
            <a:endParaRPr lang="tr-TR" sz="2000" dirty="0"/>
          </a:p>
        </p:txBody>
      </p:sp>
      <p:sp>
        <p:nvSpPr>
          <p:cNvPr id="16" name="TextBox 15"/>
          <p:cNvSpPr txBox="1"/>
          <p:nvPr/>
        </p:nvSpPr>
        <p:spPr>
          <a:xfrm>
            <a:off x="4965333" y="4181018"/>
            <a:ext cx="931665" cy="400110"/>
          </a:xfrm>
          <a:prstGeom prst="rect">
            <a:avLst/>
          </a:prstGeom>
          <a:noFill/>
        </p:spPr>
        <p:txBody>
          <a:bodyPr wrap="none" rtlCol="0">
            <a:spAutoFit/>
          </a:bodyPr>
          <a:lstStyle/>
          <a:p>
            <a:r>
              <a:rPr lang="tr-TR" sz="2000" dirty="0" smtClean="0"/>
              <a:t>(b1,b2)</a:t>
            </a:r>
            <a:endParaRPr lang="tr-TR" sz="2000" dirty="0"/>
          </a:p>
        </p:txBody>
      </p:sp>
    </p:spTree>
    <p:extLst>
      <p:ext uri="{BB962C8B-B14F-4D97-AF65-F5344CB8AC3E}">
        <p14:creationId xmlns:p14="http://schemas.microsoft.com/office/powerpoint/2010/main" val="491210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Birincil Anahtar Kısıtlamaları</a:t>
            </a:r>
            <a:endParaRPr lang="tr-TR" dirty="0"/>
          </a:p>
        </p:txBody>
      </p:sp>
      <p:sp>
        <p:nvSpPr>
          <p:cNvPr id="3" name="Content Placeholder 2"/>
          <p:cNvSpPr>
            <a:spLocks noGrp="1"/>
          </p:cNvSpPr>
          <p:nvPr>
            <p:ph idx="1"/>
          </p:nvPr>
        </p:nvSpPr>
        <p:spPr/>
        <p:txBody>
          <a:bodyPr/>
          <a:lstStyle/>
          <a:p>
            <a:r>
              <a:rPr lang="tr-TR" dirty="0" smtClean="0"/>
              <a:t>Varlıkların birincil anahtar (</a:t>
            </a:r>
            <a:r>
              <a:rPr lang="tr-TR" b="1" dirty="0" smtClean="0">
                <a:solidFill>
                  <a:srgbClr val="FF0000"/>
                </a:solidFill>
              </a:rPr>
              <a:t>primary key</a:t>
            </a:r>
            <a:r>
              <a:rPr lang="tr-TR" dirty="0" smtClean="0"/>
              <a:t>) nitelik değerleri bazında birbirleriyle aynı değerleri almasına izin verilmez.</a:t>
            </a:r>
            <a:endParaRPr lang="tr-TR" dirty="0"/>
          </a:p>
          <a:p>
            <a:r>
              <a:rPr lang="tr-TR" dirty="0" smtClean="0"/>
              <a:t>ER diyagramlarında, birincil alan nitelikleri altı çizili olarak gösterilir.</a:t>
            </a:r>
            <a:endParaRPr lang="tr-TR" dirty="0"/>
          </a:p>
        </p:txBody>
      </p:sp>
    </p:spTree>
    <p:extLst>
      <p:ext uri="{BB962C8B-B14F-4D97-AF65-F5344CB8AC3E}">
        <p14:creationId xmlns:p14="http://schemas.microsoft.com/office/powerpoint/2010/main" val="4194335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l18">
  <a:themeElements>
    <a:clrScheme name="">
      <a:dk1>
        <a:srgbClr val="005400"/>
      </a:dk1>
      <a:lt1>
        <a:srgbClr val="FFF6E9"/>
      </a:lt1>
      <a:dk2>
        <a:srgbClr val="000000"/>
      </a:dk2>
      <a:lt2>
        <a:srgbClr val="60C900"/>
      </a:lt2>
      <a:accent1>
        <a:srgbClr val="438E00"/>
      </a:accent1>
      <a:accent2>
        <a:srgbClr val="FC0128"/>
      </a:accent2>
      <a:accent3>
        <a:srgbClr val="FFFAF2"/>
      </a:accent3>
      <a:accent4>
        <a:srgbClr val="004600"/>
      </a:accent4>
      <a:accent5>
        <a:srgbClr val="B0C6AA"/>
      </a:accent5>
      <a:accent6>
        <a:srgbClr val="E40123"/>
      </a:accent6>
      <a:hlink>
        <a:srgbClr val="4C2E00"/>
      </a:hlink>
      <a:folHlink>
        <a:srgbClr val="BC3700"/>
      </a:folHlink>
    </a:clrScheme>
    <a:fontScheme name="l18">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altLang="tr-T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altLang="tr-T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1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1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1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1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1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1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1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1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1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1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1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1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c:\msoffice\powerpnt\raghu\book\slides\l18.ppt</Template>
  <TotalTime>784</TotalTime>
  <Pages>25</Pages>
  <Words>2254</Words>
  <Application>Microsoft Office PowerPoint</Application>
  <PresentationFormat>Ekran Gösterisi (4:3)</PresentationFormat>
  <Paragraphs>398</Paragraphs>
  <Slides>27</Slides>
  <Notes>21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Arial</vt:lpstr>
      <vt:lpstr>Book Antiqua</vt:lpstr>
      <vt:lpstr>Monotype Sorts</vt:lpstr>
      <vt:lpstr>Times New Roman</vt:lpstr>
      <vt:lpstr>l18</vt:lpstr>
      <vt:lpstr>The Entity-Relationship Model</vt:lpstr>
      <vt:lpstr>Overview of Database Design</vt:lpstr>
      <vt:lpstr>ER Model Basics</vt:lpstr>
      <vt:lpstr>ER Model Basics (Contd.)</vt:lpstr>
      <vt:lpstr>ER Model Basics (Contd.)</vt:lpstr>
      <vt:lpstr>Kısıtlamalar (Constraints)</vt:lpstr>
      <vt:lpstr>İkili Bağıntı Tipleri ve Bunlara Yönelik Kısıtlamalar</vt:lpstr>
      <vt:lpstr>Genel Asallık Kısıtlamaları</vt:lpstr>
      <vt:lpstr>Birincil Anahtar Kısıtlamaları</vt:lpstr>
      <vt:lpstr>Zorunlu Katılım Kısıtlamaları</vt:lpstr>
      <vt:lpstr>Construct prop. Subtle prop. Of datas Key Constraints</vt:lpstr>
      <vt:lpstr>Participation Constraints</vt:lpstr>
      <vt:lpstr>Weak Entities</vt:lpstr>
      <vt:lpstr>ISA (`is a’) Hierarchies</vt:lpstr>
      <vt:lpstr>ISA (`is a’) Hierarchie (Contd)</vt:lpstr>
      <vt:lpstr>ISA (`is a’) Hierarchie (Contd)</vt:lpstr>
      <vt:lpstr>ISA (`is a’) Hierarchie (Contd)</vt:lpstr>
      <vt:lpstr>Aggregation</vt:lpstr>
      <vt:lpstr>Conceptual Design Using the ER Model</vt:lpstr>
      <vt:lpstr>Entity vs. Attribute</vt:lpstr>
      <vt:lpstr>Entity vs. Attribute (Contd.)</vt:lpstr>
      <vt:lpstr>Entity vs. Relationship</vt:lpstr>
      <vt:lpstr>Binary vs. Ternary Relationships</vt:lpstr>
      <vt:lpstr>Binary vs. Ternary Relationships (Contd.)</vt:lpstr>
      <vt:lpstr>Summary of Conceptual Design</vt:lpstr>
      <vt:lpstr>Summary of ER (Contd.)</vt:lpstr>
      <vt:lpstr>Summary of ER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Entity-Relationship Model</dc:title>
  <dc:subject>Database Management Systems</dc:subject>
  <dc:creator>Raghu Ramakrishnan and Johannes Gehrke</dc:creator>
  <cp:keywords>Chapter 2</cp:keywords>
  <cp:lastModifiedBy>Microsoft account</cp:lastModifiedBy>
  <cp:revision>26</cp:revision>
  <cp:lastPrinted>1995-11-22T12:55:14Z</cp:lastPrinted>
  <dcterms:created xsi:type="dcterms:W3CDTF">1997-01-16T14:19:00Z</dcterms:created>
  <dcterms:modified xsi:type="dcterms:W3CDTF">2022-10-06T11:23:48Z</dcterms:modified>
</cp:coreProperties>
</file>