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7" r:id="rId3"/>
    <p:sldId id="258" r:id="rId4"/>
    <p:sldId id="259" r:id="rId5"/>
    <p:sldId id="260" r:id="rId6"/>
    <p:sldId id="261" r:id="rId7"/>
    <p:sldId id="262" r:id="rId8"/>
    <p:sldId id="263" r:id="rId9"/>
    <p:sldId id="277" r:id="rId10"/>
    <p:sldId id="264" r:id="rId11"/>
    <p:sldId id="265" r:id="rId12"/>
    <p:sldId id="266" r:id="rId13"/>
    <p:sldId id="267" r:id="rId14"/>
    <p:sldId id="278" r:id="rId15"/>
    <p:sldId id="279" r:id="rId16"/>
    <p:sldId id="280" r:id="rId17"/>
    <p:sldId id="268" r:id="rId18"/>
    <p:sldId id="269" r:id="rId19"/>
    <p:sldId id="270" r:id="rId20"/>
    <p:sldId id="271" r:id="rId21"/>
    <p:sldId id="272" r:id="rId22"/>
    <p:sldId id="273" r:id="rId23"/>
    <p:sldId id="274" r:id="rId24"/>
    <p:sldId id="275" r:id="rId25"/>
    <p:sldId id="276" r:id="rId26"/>
  </p:sldIdLst>
  <p:sldSz cx="9144000" cy="6858000" type="screen4x3"/>
  <p:notesSz cx="6858000" cy="9144000"/>
  <p:defaultTextStyle>
    <a:defPPr>
      <a:defRPr lang="tr-TR"/>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511" autoAdjust="0"/>
  </p:normalViewPr>
  <p:slideViewPr>
    <p:cSldViewPr>
      <p:cViewPr varScale="1">
        <p:scale>
          <a:sx n="51" d="100"/>
          <a:sy n="51" d="100"/>
        </p:scale>
        <p:origin x="-192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5" Type="http://schemas.openxmlformats.org/officeDocument/2006/relationships/image" Target="../media/image47.wmf"/><Relationship Id="rId4"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18893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2813" y="4343400"/>
            <a:ext cx="5030787"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tr-TR" altLang="tr-TR" smtClean="0"/>
              <a:t>Click to edit Master notes styles</a:t>
            </a:r>
          </a:p>
          <a:p>
            <a:pPr lvl="1"/>
            <a:r>
              <a:rPr lang="tr-TR" altLang="tr-TR" smtClean="0"/>
              <a:t>Second Level</a:t>
            </a:r>
          </a:p>
          <a:p>
            <a:pPr lvl="2"/>
            <a:r>
              <a:rPr lang="tr-TR" altLang="tr-TR" smtClean="0"/>
              <a:t>Third Level</a:t>
            </a:r>
          </a:p>
          <a:p>
            <a:pPr lvl="3"/>
            <a:r>
              <a:rPr lang="tr-TR" altLang="tr-TR" smtClean="0"/>
              <a:t>Fourth Level</a:t>
            </a:r>
          </a:p>
          <a:p>
            <a:pPr lvl="4"/>
            <a:r>
              <a:rPr lang="tr-TR" altLang="tr-TR" smtClean="0"/>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13586234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099"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1</a:t>
            </a:r>
          </a:p>
        </p:txBody>
      </p:sp>
      <p:sp>
        <p:nvSpPr>
          <p:cNvPr id="410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10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102" name="Rectangle 6"/>
          <p:cNvSpPr>
            <a:spLocks noGrp="1" noChangeArrowheads="1"/>
          </p:cNvSpPr>
          <p:nvPr>
            <p:ph type="body" idx="1"/>
          </p:nvPr>
        </p:nvSpPr>
        <p:spPr>
          <a:noFill/>
          <a:ln/>
        </p:spPr>
        <p:txBody>
          <a:bodyPr/>
          <a:lstStyle/>
          <a:p>
            <a:r>
              <a:rPr lang="tr-TR" altLang="tr-TR"/>
              <a:t>The slides for this text are organized into chapters. This lecture covers relational algebra from Chapter 4. The relational calculus part can be found in Chapter 4, Part B.</a:t>
            </a:r>
          </a:p>
          <a:p>
            <a:endParaRPr lang="tr-TR" altLang="tr-TR"/>
          </a:p>
          <a:p>
            <a:endParaRPr lang="tr-TR" altLang="tr-TR"/>
          </a:p>
          <a:p>
            <a:r>
              <a:rPr lang="tr-TR" altLang="tr-TR"/>
              <a:t>Chapter 1: Introduction to Database Systems</a:t>
            </a:r>
          </a:p>
          <a:p>
            <a:r>
              <a:rPr lang="tr-TR" altLang="tr-TR"/>
              <a:t>Chapter 2: The Entity-Relationship Model	</a:t>
            </a:r>
          </a:p>
          <a:p>
            <a:r>
              <a:rPr lang="tr-TR" altLang="tr-TR"/>
              <a:t>Chapter 3: The Relational Model</a:t>
            </a:r>
          </a:p>
          <a:p>
            <a:r>
              <a:rPr lang="tr-TR" altLang="tr-TR"/>
              <a:t>Chapter 4 (Part A): Relational Algebra</a:t>
            </a:r>
          </a:p>
          <a:p>
            <a:r>
              <a:rPr lang="tr-TR" altLang="tr-TR"/>
              <a:t>Chapter 4 (Part B): Relational Calculus</a:t>
            </a:r>
          </a:p>
          <a:p>
            <a:r>
              <a:rPr lang="tr-TR" altLang="tr-TR"/>
              <a:t>Chapter 5: SQL: Queries, Programming, Triggers</a:t>
            </a:r>
          </a:p>
          <a:p>
            <a:r>
              <a:rPr lang="tr-TR" altLang="tr-TR"/>
              <a:t>Chapter 6: Query-by-Example (QBE)</a:t>
            </a:r>
          </a:p>
          <a:p>
            <a:r>
              <a:rPr lang="tr-TR" altLang="tr-TR"/>
              <a:t>Chapter 7: Storing Data: Disks and Files</a:t>
            </a:r>
          </a:p>
          <a:p>
            <a:r>
              <a:rPr lang="tr-TR" altLang="tr-TR"/>
              <a:t>Chapter 8: File Organizations and Indexing</a:t>
            </a:r>
          </a:p>
          <a:p>
            <a:r>
              <a:rPr lang="tr-TR" altLang="tr-TR"/>
              <a:t>Chapter 9: Tree-Structured Indexing</a:t>
            </a:r>
          </a:p>
          <a:p>
            <a:r>
              <a:rPr lang="tr-TR" altLang="tr-TR"/>
              <a:t>Chapter 10: Hash-Based Indexing</a:t>
            </a:r>
          </a:p>
          <a:p>
            <a:r>
              <a:rPr lang="tr-TR" altLang="tr-TR"/>
              <a:t>Chapter 11: External Sorting</a:t>
            </a:r>
          </a:p>
          <a:p>
            <a:r>
              <a:rPr lang="tr-TR" altLang="tr-TR"/>
              <a:t>Chapter 12 (Part A): Evaluation of Relational Operators</a:t>
            </a:r>
          </a:p>
          <a:p>
            <a:r>
              <a:rPr lang="tr-TR" altLang="tr-TR"/>
              <a:t>Chapter 12 (Part B): Evaluation of Relational Operators: Other Techniques</a:t>
            </a:r>
          </a:p>
          <a:p>
            <a:r>
              <a:rPr lang="tr-TR" altLang="tr-TR"/>
              <a:t>Chapter 13: Introduction to Query Optimization</a:t>
            </a:r>
          </a:p>
          <a:p>
            <a:r>
              <a:rPr lang="tr-TR" altLang="tr-TR"/>
              <a:t>Chapter 14: A Typical Relational Optimizer</a:t>
            </a:r>
          </a:p>
          <a:p>
            <a:r>
              <a:rPr lang="tr-TR" altLang="tr-TR"/>
              <a:t>Chapter 15: Schema Refinement and Normal Forms</a:t>
            </a:r>
          </a:p>
          <a:p>
            <a:r>
              <a:rPr lang="tr-TR" altLang="tr-TR"/>
              <a:t>Chapter 16 (Part A): Physical Database Design</a:t>
            </a:r>
          </a:p>
          <a:p>
            <a:r>
              <a:rPr lang="tr-TR" altLang="tr-TR"/>
              <a:t>Chapter 16 (Part B): Database Tuning</a:t>
            </a:r>
          </a:p>
          <a:p>
            <a:r>
              <a:rPr lang="tr-TR" altLang="tr-TR"/>
              <a:t>Chapter 17: Security</a:t>
            </a:r>
          </a:p>
          <a:p>
            <a:r>
              <a:rPr lang="tr-TR" altLang="tr-TR"/>
              <a:t>Chapter 18: Transaction Management Overview</a:t>
            </a:r>
          </a:p>
          <a:p>
            <a:r>
              <a:rPr lang="tr-TR" altLang="tr-TR"/>
              <a:t>Chapter 19: Concurrency Control</a:t>
            </a:r>
          </a:p>
          <a:p>
            <a:r>
              <a:rPr lang="tr-TR" altLang="tr-TR"/>
              <a:t>Chapter 20: Crash Recovery</a:t>
            </a:r>
          </a:p>
          <a:p>
            <a:r>
              <a:rPr lang="tr-TR" altLang="tr-TR"/>
              <a:t>Chapter 21: Parallel and Distributed Databases</a:t>
            </a:r>
          </a:p>
          <a:p>
            <a:r>
              <a:rPr lang="tr-TR" altLang="tr-TR"/>
              <a:t>Chapter 22: Internet Databases</a:t>
            </a:r>
          </a:p>
          <a:p>
            <a:r>
              <a:rPr lang="tr-TR" altLang="tr-TR"/>
              <a:t>Chapter 23: Decision Support</a:t>
            </a:r>
          </a:p>
          <a:p>
            <a:r>
              <a:rPr lang="tr-TR" altLang="tr-TR"/>
              <a:t>Chapter 24: Data Mining</a:t>
            </a:r>
          </a:p>
          <a:p>
            <a:r>
              <a:rPr lang="tr-TR" altLang="tr-TR"/>
              <a:t>Chapter 25: Object-Database Systems</a:t>
            </a:r>
          </a:p>
          <a:p>
            <a:r>
              <a:rPr lang="tr-TR" altLang="tr-TR"/>
              <a:t>Chapter 26: Spatial Data Management</a:t>
            </a:r>
          </a:p>
          <a:p>
            <a:r>
              <a:rPr lang="tr-TR" altLang="tr-TR"/>
              <a:t>Chapter 27: Deductive Databases</a:t>
            </a:r>
          </a:p>
          <a:p>
            <a:r>
              <a:rPr lang="tr-TR" altLang="tr-TR"/>
              <a:t>Chapter 28: Additional Topics</a:t>
            </a:r>
          </a:p>
          <a:p>
            <a:endParaRPr lang="tr-TR" altLang="tr-TR"/>
          </a:p>
        </p:txBody>
      </p:sp>
      <p:sp>
        <p:nvSpPr>
          <p:cNvPr id="4103" name="Rectangle 7"/>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2531"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10</a:t>
            </a:r>
          </a:p>
        </p:txBody>
      </p:sp>
      <p:sp>
        <p:nvSpPr>
          <p:cNvPr id="2253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253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2534" name="Rectangle 6"/>
          <p:cNvSpPr>
            <a:spLocks noGrp="1" noRot="1" noChangeAspect="1" noChangeArrowheads="1" noTextEdit="1"/>
          </p:cNvSpPr>
          <p:nvPr>
            <p:ph type="sldImg"/>
          </p:nvPr>
        </p:nvSpPr>
        <p:spPr>
          <a:xfrm>
            <a:off x="1150938" y="692150"/>
            <a:ext cx="4556125" cy="3416300"/>
          </a:xfrm>
          <a:ln cap="flat"/>
        </p:spPr>
      </p:sp>
      <p:sp>
        <p:nvSpPr>
          <p:cNvPr id="22535" name="Rectangle 7"/>
          <p:cNvSpPr>
            <a:spLocks noGrp="1" noChangeArrowheads="1"/>
          </p:cNvSpPr>
          <p:nvPr>
            <p:ph type="body" idx="1"/>
          </p:nvPr>
        </p:nvSpPr>
        <p:spPr>
          <a:ln/>
        </p:spPr>
        <p:txBody>
          <a:bodyPr/>
          <a:lstStyle/>
          <a:p>
            <a:endParaRPr lang="tr-TR" alt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4579"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11</a:t>
            </a:r>
          </a:p>
        </p:txBody>
      </p:sp>
      <p:sp>
        <p:nvSpPr>
          <p:cNvPr id="2458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458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4582" name="Rectangle 6"/>
          <p:cNvSpPr>
            <a:spLocks noGrp="1" noRot="1" noChangeAspect="1" noChangeArrowheads="1" noTextEdit="1"/>
          </p:cNvSpPr>
          <p:nvPr>
            <p:ph type="sldImg"/>
          </p:nvPr>
        </p:nvSpPr>
        <p:spPr>
          <a:xfrm>
            <a:off x="1150938" y="692150"/>
            <a:ext cx="4556125" cy="3416300"/>
          </a:xfrm>
          <a:ln cap="flat"/>
        </p:spPr>
      </p:sp>
      <p:sp>
        <p:nvSpPr>
          <p:cNvPr id="2458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tr-TR" altLang="tr-TR" dirty="0" smtClean="0"/>
              <a:t>Inner Join: Condition Join, Equi-Join, Natural Join</a:t>
            </a:r>
          </a:p>
          <a:p>
            <a:pPr marL="0" marR="0" indent="0" algn="l" defTabSz="914400" rtl="0" eaLnBrk="0" fontAlgn="base" latinLnBrk="0" hangingPunct="0">
              <a:lnSpc>
                <a:spcPct val="100000"/>
              </a:lnSpc>
              <a:spcBef>
                <a:spcPct val="30000"/>
              </a:spcBef>
              <a:spcAft>
                <a:spcPct val="0"/>
              </a:spcAft>
              <a:buClrTx/>
              <a:buSzTx/>
              <a:buFontTx/>
              <a:buNone/>
              <a:tabLst/>
              <a:defRPr/>
            </a:pPr>
            <a:r>
              <a:rPr lang="tr-TR" altLang="tr-TR" dirty="0" smtClean="0"/>
              <a:t>İç birleştirme</a:t>
            </a:r>
            <a:r>
              <a:rPr lang="tr-TR" altLang="tr-TR" baseline="0" dirty="0" smtClean="0"/>
              <a:t> sonucu elde edilen ilişkide sadece verilen koşulu sağlayan, her 2 orijinal ilişkiden de veriler içeren kayıtlar bulunur. Yani, ilişkilerden birinde bulunan kayıtın birleştirme kriterini sağlayan diğer ilişkideki karşılığı yoksa ilgili kayıt göz ardı edilerek sonuç ilişkisinde yer verilmez. Bu sonucun ortaya çıkmasının nedeni, iç birleştirme işlemindeki birleştirme koşulunun ilişkilerin kartezyen çarpımına uygulanmasıdır. Böyle durumlarda görüntülenmek istenen kayıtlar, iç birleştirmedeki natural join yapısının geliştirilmesiyle oluşan dış birleştirme (outer join) yapısı ile görüntülenebilir.</a:t>
            </a:r>
          </a:p>
          <a:p>
            <a:pPr marL="0" marR="0" indent="0" algn="l" defTabSz="914400" rtl="0" eaLnBrk="0" fontAlgn="base" latinLnBrk="0" hangingPunct="0">
              <a:lnSpc>
                <a:spcPct val="100000"/>
              </a:lnSpc>
              <a:spcBef>
                <a:spcPct val="30000"/>
              </a:spcBef>
              <a:spcAft>
                <a:spcPct val="0"/>
              </a:spcAft>
              <a:buClrTx/>
              <a:buSzTx/>
              <a:buFontTx/>
              <a:buNone/>
              <a:tabLst/>
              <a:defRPr/>
            </a:pPr>
            <a:r>
              <a:rPr lang="tr-TR" altLang="tr-TR" b="1" baseline="0" dirty="0" smtClean="0"/>
              <a:t>Outer Join: Left Outer Join, Right Outer Join, Full Outer Join</a:t>
            </a:r>
            <a:endParaRPr lang="tr-TR" altLang="tr-TR" b="1" dirty="0" smtClean="0"/>
          </a:p>
          <a:p>
            <a:endParaRPr lang="tr-TR" altLang="tr-T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6627"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12</a:t>
            </a:r>
          </a:p>
        </p:txBody>
      </p:sp>
      <p:sp>
        <p:nvSpPr>
          <p:cNvPr id="2662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662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6630" name="Rectangle 6"/>
          <p:cNvSpPr>
            <a:spLocks noGrp="1" noRot="1" noChangeAspect="1" noChangeArrowheads="1" noTextEdit="1"/>
          </p:cNvSpPr>
          <p:nvPr>
            <p:ph type="sldImg"/>
          </p:nvPr>
        </p:nvSpPr>
        <p:spPr>
          <a:xfrm>
            <a:off x="1150938" y="692150"/>
            <a:ext cx="4556125" cy="3416300"/>
          </a:xfrm>
          <a:ln cap="flat"/>
        </p:spPr>
      </p:sp>
      <p:sp>
        <p:nvSpPr>
          <p:cNvPr id="26631" name="Rectangle 7"/>
          <p:cNvSpPr>
            <a:spLocks noGrp="1" noChangeArrowheads="1"/>
          </p:cNvSpPr>
          <p:nvPr>
            <p:ph type="body" idx="1"/>
          </p:nvPr>
        </p:nvSpPr>
        <p:spPr>
          <a:ln/>
        </p:spPr>
        <p:txBody>
          <a:bodyPr/>
          <a:lstStyle/>
          <a:p>
            <a:r>
              <a:rPr lang="tr-TR" altLang="tr-TR" dirty="0" smtClean="0"/>
              <a:t>Equi-Join’de birleştirilen ilişkilerde tekrar eden nitelikler varsa </a:t>
            </a:r>
            <a:r>
              <a:rPr lang="tr-TR" altLang="tr-TR" dirty="0" smtClean="0"/>
              <a:t>birleştirme </a:t>
            </a:r>
            <a:r>
              <a:rPr lang="tr-TR" altLang="tr-TR" dirty="0" smtClean="0"/>
              <a:t>sonucu elde edilen ilişkide tekrar eden</a:t>
            </a:r>
            <a:r>
              <a:rPr lang="tr-TR" altLang="tr-TR" baseline="0" dirty="0" smtClean="0"/>
              <a:t> nitelikler yalnızca 1 kopya bulunur.</a:t>
            </a:r>
            <a:endParaRPr lang="tr-TR" altLang="tr-TR" dirty="0" smtClean="0"/>
          </a:p>
          <a:p>
            <a:r>
              <a:rPr lang="tr-TR" altLang="tr-TR" dirty="0" smtClean="0"/>
              <a:t>Natural Join ile Equi-Join’de oluşturulan ilişkide tekrar eden nitelikler bulunmaz. </a:t>
            </a:r>
          </a:p>
          <a:p>
            <a:r>
              <a:rPr lang="tr-TR" altLang="tr-TR" dirty="0" smtClean="0"/>
              <a:t>Natural Join ile Equi-Join arasındaki fark, Natural Join ‘de birleştirilecek her iki ilişkide de aynı isme sahip</a:t>
            </a:r>
            <a:r>
              <a:rPr lang="tr-TR" altLang="tr-TR" baseline="0" dirty="0" smtClean="0"/>
              <a:t> aynı tipte birer niteliğin olmasıdır. </a:t>
            </a:r>
            <a:r>
              <a:rPr lang="tr-TR" altLang="tr-TR" dirty="0" smtClean="0"/>
              <a:t>Natural Join’de birleştirme koşulu</a:t>
            </a:r>
            <a:r>
              <a:rPr lang="tr-TR" altLang="tr-TR" baseline="0" dirty="0" smtClean="0"/>
              <a:t> bulunmaz.</a:t>
            </a:r>
            <a:endParaRPr lang="tr-TR" altLang="tr-T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tr-TR" altLang="tr-TR" b="1" baseline="0" dirty="0" smtClean="0"/>
              <a:t>Outer Join: Left Outer Join, Right Outer Join, Full Outer Join</a:t>
            </a:r>
            <a:endParaRPr lang="tr-TR" altLang="tr-TR" b="1" dirty="0" smtClean="0"/>
          </a:p>
          <a:p>
            <a:endParaRPr lang="tr-TR" dirty="0"/>
          </a:p>
        </p:txBody>
      </p:sp>
    </p:spTree>
    <p:extLst>
      <p:ext uri="{BB962C8B-B14F-4D97-AF65-F5344CB8AC3E}">
        <p14:creationId xmlns:p14="http://schemas.microsoft.com/office/powerpoint/2010/main" val="2961097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tr-TR" altLang="tr-TR" b="1" baseline="0" dirty="0" smtClean="0"/>
              <a:t>Outer Join: Left Outer Join, Right Outer Join, Full Outer Join</a:t>
            </a:r>
            <a:endParaRPr lang="tr-TR" altLang="tr-TR" b="1" dirty="0" smtClean="0"/>
          </a:p>
          <a:p>
            <a:endParaRPr lang="tr-TR" dirty="0"/>
          </a:p>
        </p:txBody>
      </p:sp>
    </p:spTree>
    <p:extLst>
      <p:ext uri="{BB962C8B-B14F-4D97-AF65-F5344CB8AC3E}">
        <p14:creationId xmlns:p14="http://schemas.microsoft.com/office/powerpoint/2010/main" val="2961097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tr-TR" altLang="tr-TR" b="1" baseline="0" dirty="0" smtClean="0"/>
              <a:t>Outer Join: Left Outer Join, Right Outer Join, Full Outer Join</a:t>
            </a:r>
            <a:endParaRPr lang="tr-TR" altLang="tr-TR" b="1" dirty="0" smtClean="0"/>
          </a:p>
          <a:p>
            <a:endParaRPr lang="tr-TR" dirty="0"/>
          </a:p>
        </p:txBody>
      </p:sp>
    </p:spTree>
    <p:extLst>
      <p:ext uri="{BB962C8B-B14F-4D97-AF65-F5344CB8AC3E}">
        <p14:creationId xmlns:p14="http://schemas.microsoft.com/office/powerpoint/2010/main" val="2961097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8675"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13</a:t>
            </a:r>
          </a:p>
        </p:txBody>
      </p:sp>
      <p:sp>
        <p:nvSpPr>
          <p:cNvPr id="2867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867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8678" name="Rectangle 6"/>
          <p:cNvSpPr>
            <a:spLocks noGrp="1" noRot="1" noChangeAspect="1" noChangeArrowheads="1" noTextEdit="1"/>
          </p:cNvSpPr>
          <p:nvPr>
            <p:ph type="sldImg"/>
          </p:nvPr>
        </p:nvSpPr>
        <p:spPr>
          <a:xfrm>
            <a:off x="1150938" y="692150"/>
            <a:ext cx="4556125" cy="3416300"/>
          </a:xfrm>
          <a:ln cap="flat"/>
        </p:spPr>
      </p:sp>
      <p:sp>
        <p:nvSpPr>
          <p:cNvPr id="28679" name="Rectangle 7"/>
          <p:cNvSpPr>
            <a:spLocks noGrp="1" noChangeArrowheads="1"/>
          </p:cNvSpPr>
          <p:nvPr>
            <p:ph type="body" idx="1"/>
          </p:nvPr>
        </p:nvSpPr>
        <p:spPr>
          <a:ln/>
        </p:spPr>
        <p:txBody>
          <a:bodyPr/>
          <a:lstStyle/>
          <a:p>
            <a:endParaRPr lang="tr-TR" alt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0723"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14</a:t>
            </a:r>
          </a:p>
        </p:txBody>
      </p:sp>
      <p:sp>
        <p:nvSpPr>
          <p:cNvPr id="3072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072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0726" name="Rectangle 6"/>
          <p:cNvSpPr>
            <a:spLocks noGrp="1" noRot="1" noChangeAspect="1" noChangeArrowheads="1" noTextEdit="1"/>
          </p:cNvSpPr>
          <p:nvPr>
            <p:ph type="sldImg"/>
          </p:nvPr>
        </p:nvSpPr>
        <p:spPr>
          <a:xfrm>
            <a:off x="1150938" y="692150"/>
            <a:ext cx="4556125" cy="3416300"/>
          </a:xfrm>
          <a:ln cap="flat"/>
        </p:spPr>
      </p:sp>
      <p:sp>
        <p:nvSpPr>
          <p:cNvPr id="30727" name="Rectangle 7"/>
          <p:cNvSpPr>
            <a:spLocks noGrp="1" noChangeArrowheads="1"/>
          </p:cNvSpPr>
          <p:nvPr>
            <p:ph type="body" idx="1"/>
          </p:nvPr>
        </p:nvSpPr>
        <p:spPr>
          <a:ln/>
        </p:spPr>
        <p:txBody>
          <a:bodyPr/>
          <a:lstStyle/>
          <a:p>
            <a:endParaRPr lang="tr-TR" alt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2771"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15</a:t>
            </a:r>
          </a:p>
        </p:txBody>
      </p:sp>
      <p:sp>
        <p:nvSpPr>
          <p:cNvPr id="3277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277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2774" name="Rectangle 6"/>
          <p:cNvSpPr>
            <a:spLocks noGrp="1" noRot="1" noChangeAspect="1" noChangeArrowheads="1" noTextEdit="1"/>
          </p:cNvSpPr>
          <p:nvPr>
            <p:ph type="sldImg"/>
          </p:nvPr>
        </p:nvSpPr>
        <p:spPr>
          <a:xfrm>
            <a:off x="1150938" y="692150"/>
            <a:ext cx="4556125" cy="3416300"/>
          </a:xfrm>
          <a:ln cap="flat"/>
        </p:spPr>
      </p:sp>
      <p:sp>
        <p:nvSpPr>
          <p:cNvPr id="32775" name="Rectangle 7"/>
          <p:cNvSpPr>
            <a:spLocks noGrp="1" noChangeArrowheads="1"/>
          </p:cNvSpPr>
          <p:nvPr>
            <p:ph type="body" idx="1"/>
          </p:nvPr>
        </p:nvSpPr>
        <p:spPr>
          <a:ln/>
        </p:spPr>
        <p:txBody>
          <a:bodyPr/>
          <a:lstStyle/>
          <a:p>
            <a:endParaRPr lang="tr-TR" altLang="tr-T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4819"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16</a:t>
            </a:r>
          </a:p>
        </p:txBody>
      </p:sp>
      <p:sp>
        <p:nvSpPr>
          <p:cNvPr id="3482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482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4822" name="Rectangle 6"/>
          <p:cNvSpPr>
            <a:spLocks noGrp="1" noRot="1" noChangeAspect="1" noChangeArrowheads="1" noTextEdit="1"/>
          </p:cNvSpPr>
          <p:nvPr>
            <p:ph type="sldImg"/>
          </p:nvPr>
        </p:nvSpPr>
        <p:spPr>
          <a:xfrm>
            <a:off x="1150938" y="692150"/>
            <a:ext cx="4556125" cy="3416300"/>
          </a:xfrm>
          <a:ln cap="flat"/>
        </p:spPr>
      </p:sp>
      <p:sp>
        <p:nvSpPr>
          <p:cNvPr id="34823" name="Rectangle 7"/>
          <p:cNvSpPr>
            <a:spLocks noGrp="1" noChangeArrowheads="1"/>
          </p:cNvSpPr>
          <p:nvPr>
            <p:ph type="body" idx="1"/>
          </p:nvPr>
        </p:nvSpPr>
        <p:spPr>
          <a:ln/>
        </p:spPr>
        <p:txBody>
          <a:bodyPr/>
          <a:lstStyle/>
          <a:p>
            <a:endParaRPr lang="tr-TR" alt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6147"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2</a:t>
            </a:r>
          </a:p>
        </p:txBody>
      </p:sp>
      <p:sp>
        <p:nvSpPr>
          <p:cNvPr id="61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614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6150" name="Rectangle 6"/>
          <p:cNvSpPr>
            <a:spLocks noGrp="1" noRot="1" noChangeAspect="1" noChangeArrowheads="1" noTextEdit="1"/>
          </p:cNvSpPr>
          <p:nvPr>
            <p:ph type="sldImg"/>
          </p:nvPr>
        </p:nvSpPr>
        <p:spPr>
          <a:xfrm>
            <a:off x="1150938" y="692150"/>
            <a:ext cx="4556125" cy="3416300"/>
          </a:xfrm>
          <a:ln cap="flat"/>
        </p:spPr>
      </p:sp>
      <p:sp>
        <p:nvSpPr>
          <p:cNvPr id="6151" name="Rectangle 7"/>
          <p:cNvSpPr>
            <a:spLocks noGrp="1" noChangeArrowheads="1"/>
          </p:cNvSpPr>
          <p:nvPr>
            <p:ph type="body" idx="1"/>
          </p:nvPr>
        </p:nvSpPr>
        <p:spPr>
          <a:ln/>
        </p:spPr>
        <p:txBody>
          <a:bodyPr/>
          <a:lstStyle/>
          <a:p>
            <a:endParaRPr lang="tr-TR" alt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6867"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17</a:t>
            </a:r>
          </a:p>
        </p:txBody>
      </p:sp>
      <p:sp>
        <p:nvSpPr>
          <p:cNvPr id="3686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686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6870" name="Rectangle 6"/>
          <p:cNvSpPr>
            <a:spLocks noGrp="1" noRot="1" noChangeAspect="1" noChangeArrowheads="1" noTextEdit="1"/>
          </p:cNvSpPr>
          <p:nvPr>
            <p:ph type="sldImg"/>
          </p:nvPr>
        </p:nvSpPr>
        <p:spPr>
          <a:xfrm>
            <a:off x="1150938" y="692150"/>
            <a:ext cx="4556125" cy="3416300"/>
          </a:xfrm>
          <a:ln cap="flat"/>
        </p:spPr>
      </p:sp>
      <p:sp>
        <p:nvSpPr>
          <p:cNvPr id="36871" name="Rectangle 7"/>
          <p:cNvSpPr>
            <a:spLocks noGrp="1" noChangeArrowheads="1"/>
          </p:cNvSpPr>
          <p:nvPr>
            <p:ph type="body" idx="1"/>
          </p:nvPr>
        </p:nvSpPr>
        <p:spPr>
          <a:ln/>
        </p:spPr>
        <p:txBody>
          <a:bodyPr/>
          <a:lstStyle/>
          <a:p>
            <a:endParaRPr lang="tr-TR" alt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8915"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18</a:t>
            </a:r>
          </a:p>
        </p:txBody>
      </p:sp>
      <p:sp>
        <p:nvSpPr>
          <p:cNvPr id="3891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891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8918" name="Rectangle 6"/>
          <p:cNvSpPr>
            <a:spLocks noGrp="1" noRot="1" noChangeAspect="1" noChangeArrowheads="1" noTextEdit="1"/>
          </p:cNvSpPr>
          <p:nvPr>
            <p:ph type="sldImg"/>
          </p:nvPr>
        </p:nvSpPr>
        <p:spPr>
          <a:xfrm>
            <a:off x="1150938" y="692150"/>
            <a:ext cx="4556125" cy="3416300"/>
          </a:xfrm>
          <a:ln cap="flat"/>
        </p:spPr>
      </p:sp>
      <p:sp>
        <p:nvSpPr>
          <p:cNvPr id="38919" name="Rectangle 7"/>
          <p:cNvSpPr>
            <a:spLocks noGrp="1" noChangeArrowheads="1"/>
          </p:cNvSpPr>
          <p:nvPr>
            <p:ph type="body" idx="1"/>
          </p:nvPr>
        </p:nvSpPr>
        <p:spPr>
          <a:ln/>
        </p:spPr>
        <p:txBody>
          <a:bodyPr/>
          <a:lstStyle/>
          <a:p>
            <a:endParaRPr lang="tr-TR" alt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0963"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19</a:t>
            </a:r>
          </a:p>
        </p:txBody>
      </p:sp>
      <p:sp>
        <p:nvSpPr>
          <p:cNvPr id="4096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096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0966" name="Rectangle 6"/>
          <p:cNvSpPr>
            <a:spLocks noGrp="1" noRot="1" noChangeAspect="1" noChangeArrowheads="1" noTextEdit="1"/>
          </p:cNvSpPr>
          <p:nvPr>
            <p:ph type="sldImg"/>
          </p:nvPr>
        </p:nvSpPr>
        <p:spPr>
          <a:xfrm>
            <a:off x="1150938" y="692150"/>
            <a:ext cx="4556125" cy="3416300"/>
          </a:xfrm>
          <a:ln cap="flat"/>
        </p:spPr>
      </p:sp>
      <p:sp>
        <p:nvSpPr>
          <p:cNvPr id="40967" name="Rectangle 7"/>
          <p:cNvSpPr>
            <a:spLocks noGrp="1" noChangeArrowheads="1"/>
          </p:cNvSpPr>
          <p:nvPr>
            <p:ph type="body" idx="1"/>
          </p:nvPr>
        </p:nvSpPr>
        <p:spPr>
          <a:ln/>
        </p:spPr>
        <p:txBody>
          <a:bodyPr/>
          <a:lstStyle/>
          <a:p>
            <a:endParaRPr lang="tr-TR" altLang="tr-T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3011"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20</a:t>
            </a:r>
          </a:p>
        </p:txBody>
      </p:sp>
      <p:sp>
        <p:nvSpPr>
          <p:cNvPr id="4301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301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3014" name="Rectangle 6"/>
          <p:cNvSpPr>
            <a:spLocks noGrp="1" noRot="1" noChangeAspect="1" noChangeArrowheads="1" noTextEdit="1"/>
          </p:cNvSpPr>
          <p:nvPr>
            <p:ph type="sldImg"/>
          </p:nvPr>
        </p:nvSpPr>
        <p:spPr>
          <a:xfrm>
            <a:off x="1150938" y="692150"/>
            <a:ext cx="4556125" cy="3416300"/>
          </a:xfrm>
          <a:ln cap="flat"/>
        </p:spPr>
      </p:sp>
      <p:sp>
        <p:nvSpPr>
          <p:cNvPr id="43015" name="Rectangle 7"/>
          <p:cNvSpPr>
            <a:spLocks noGrp="1" noChangeArrowheads="1"/>
          </p:cNvSpPr>
          <p:nvPr>
            <p:ph type="body" idx="1"/>
          </p:nvPr>
        </p:nvSpPr>
        <p:spPr>
          <a:ln/>
        </p:spPr>
        <p:txBody>
          <a:bodyPr/>
          <a:lstStyle/>
          <a:p>
            <a:endParaRPr lang="tr-TR" altLang="tr-T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50938" y="692150"/>
            <a:ext cx="4556125" cy="3416300"/>
          </a:xfrm>
          <a:ln cap="flat"/>
        </p:spPr>
      </p:sp>
      <p:sp>
        <p:nvSpPr>
          <p:cNvPr id="45059" name="Rectangle 3"/>
          <p:cNvSpPr>
            <a:spLocks noGrp="1" noChangeArrowheads="1"/>
          </p:cNvSpPr>
          <p:nvPr>
            <p:ph type="body" idx="1"/>
          </p:nvPr>
        </p:nvSpPr>
        <p:spPr>
          <a:ln/>
        </p:spPr>
        <p:txBody>
          <a:bodyPr/>
          <a:lstStyle/>
          <a:p>
            <a:endParaRPr lang="tr-TR" alt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ln/>
        </p:spPr>
        <p:txBody>
          <a:bodyPr/>
          <a:lstStyle/>
          <a:p>
            <a:endParaRPr lang="tr-TR" altLang="tr-TR"/>
          </a:p>
        </p:txBody>
      </p:sp>
      <p:sp>
        <p:nvSpPr>
          <p:cNvPr id="819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0243"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4</a:t>
            </a:r>
          </a:p>
        </p:txBody>
      </p:sp>
      <p:sp>
        <p:nvSpPr>
          <p:cNvPr id="1024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024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0246" name="Rectangle 6"/>
          <p:cNvSpPr>
            <a:spLocks noGrp="1" noRot="1" noChangeAspect="1" noChangeArrowheads="1" noTextEdit="1"/>
          </p:cNvSpPr>
          <p:nvPr>
            <p:ph type="sldImg"/>
          </p:nvPr>
        </p:nvSpPr>
        <p:spPr>
          <a:xfrm>
            <a:off x="1150938" y="692150"/>
            <a:ext cx="4556125" cy="3416300"/>
          </a:xfrm>
          <a:ln cap="flat"/>
        </p:spPr>
      </p:sp>
      <p:sp>
        <p:nvSpPr>
          <p:cNvPr id="10247" name="Rectangle 7"/>
          <p:cNvSpPr>
            <a:spLocks noGrp="1" noChangeArrowheads="1"/>
          </p:cNvSpPr>
          <p:nvPr>
            <p:ph type="body" idx="1"/>
          </p:nvPr>
        </p:nvSpPr>
        <p:spPr>
          <a:ln/>
        </p:spPr>
        <p:txBody>
          <a:bodyPr/>
          <a:lstStyle/>
          <a:p>
            <a:endParaRPr lang="tr-TR" alt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2291"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5</a:t>
            </a:r>
          </a:p>
        </p:txBody>
      </p:sp>
      <p:sp>
        <p:nvSpPr>
          <p:cNvPr id="1229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229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2294" name="Rectangle 6"/>
          <p:cNvSpPr>
            <a:spLocks noGrp="1" noRot="1" noChangeAspect="1" noChangeArrowheads="1" noTextEdit="1"/>
          </p:cNvSpPr>
          <p:nvPr>
            <p:ph type="sldImg"/>
          </p:nvPr>
        </p:nvSpPr>
        <p:spPr>
          <a:xfrm>
            <a:off x="1150938" y="692150"/>
            <a:ext cx="4556125" cy="3416300"/>
          </a:xfrm>
          <a:ln cap="flat"/>
        </p:spPr>
      </p:sp>
      <p:sp>
        <p:nvSpPr>
          <p:cNvPr id="12295" name="Rectangle 7"/>
          <p:cNvSpPr>
            <a:spLocks noGrp="1" noChangeArrowheads="1"/>
          </p:cNvSpPr>
          <p:nvPr>
            <p:ph type="body" idx="1"/>
          </p:nvPr>
        </p:nvSpPr>
        <p:spPr>
          <a:ln/>
        </p:spPr>
        <p:txBody>
          <a:bodyPr/>
          <a:lstStyle/>
          <a:p>
            <a:endParaRPr lang="tr-TR" alt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4339"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6</a:t>
            </a:r>
          </a:p>
        </p:txBody>
      </p:sp>
      <p:sp>
        <p:nvSpPr>
          <p:cNvPr id="1434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434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4342" name="Rectangle 6"/>
          <p:cNvSpPr>
            <a:spLocks noGrp="1" noRot="1" noChangeAspect="1" noChangeArrowheads="1" noTextEdit="1"/>
          </p:cNvSpPr>
          <p:nvPr>
            <p:ph type="sldImg"/>
          </p:nvPr>
        </p:nvSpPr>
        <p:spPr>
          <a:xfrm>
            <a:off x="1150938" y="692150"/>
            <a:ext cx="4556125" cy="3416300"/>
          </a:xfrm>
          <a:ln cap="flat"/>
        </p:spPr>
      </p:sp>
      <p:sp>
        <p:nvSpPr>
          <p:cNvPr id="14343" name="Rectangle 7"/>
          <p:cNvSpPr>
            <a:spLocks noGrp="1" noChangeArrowheads="1"/>
          </p:cNvSpPr>
          <p:nvPr>
            <p:ph type="body" idx="1"/>
          </p:nvPr>
        </p:nvSpPr>
        <p:spPr>
          <a:ln/>
        </p:spPr>
        <p:txBody>
          <a:bodyPr/>
          <a:lstStyle/>
          <a:p>
            <a:endParaRPr lang="tr-TR" alt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6387"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7</a:t>
            </a:r>
          </a:p>
        </p:txBody>
      </p:sp>
      <p:sp>
        <p:nvSpPr>
          <p:cNvPr id="1638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638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6390" name="Rectangle 6"/>
          <p:cNvSpPr>
            <a:spLocks noGrp="1" noRot="1" noChangeAspect="1" noChangeArrowheads="1" noTextEdit="1"/>
          </p:cNvSpPr>
          <p:nvPr>
            <p:ph type="sldImg"/>
          </p:nvPr>
        </p:nvSpPr>
        <p:spPr>
          <a:xfrm>
            <a:off x="1150938" y="692150"/>
            <a:ext cx="4556125" cy="3416300"/>
          </a:xfrm>
          <a:ln cap="flat"/>
        </p:spPr>
      </p:sp>
      <p:sp>
        <p:nvSpPr>
          <p:cNvPr id="16391" name="Rectangle 7"/>
          <p:cNvSpPr>
            <a:spLocks noGrp="1" noChangeArrowheads="1"/>
          </p:cNvSpPr>
          <p:nvPr>
            <p:ph type="body" idx="1"/>
          </p:nvPr>
        </p:nvSpPr>
        <p:spPr>
          <a:ln/>
        </p:spPr>
        <p:txBody>
          <a:bodyPr/>
          <a:lstStyle/>
          <a:p>
            <a:endParaRPr lang="tr-TR" alt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8435"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8</a:t>
            </a:r>
          </a:p>
        </p:txBody>
      </p:sp>
      <p:sp>
        <p:nvSpPr>
          <p:cNvPr id="1843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843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8438" name="Rectangle 6"/>
          <p:cNvSpPr>
            <a:spLocks noGrp="1" noRot="1" noChangeAspect="1" noChangeArrowheads="1" noTextEdit="1"/>
          </p:cNvSpPr>
          <p:nvPr>
            <p:ph type="sldImg"/>
          </p:nvPr>
        </p:nvSpPr>
        <p:spPr>
          <a:xfrm>
            <a:off x="1150938" y="692150"/>
            <a:ext cx="4556125" cy="3416300"/>
          </a:xfrm>
          <a:ln cap="flat"/>
        </p:spPr>
      </p:sp>
      <p:sp>
        <p:nvSpPr>
          <p:cNvPr id="18439" name="Rectangle 7"/>
          <p:cNvSpPr>
            <a:spLocks noGrp="1" noChangeArrowheads="1"/>
          </p:cNvSpPr>
          <p:nvPr>
            <p:ph type="body" idx="1"/>
          </p:nvPr>
        </p:nvSpPr>
        <p:spPr>
          <a:ln/>
        </p:spPr>
        <p:txBody>
          <a:bodyPr/>
          <a:lstStyle/>
          <a:p>
            <a:endParaRPr lang="tr-TR" alt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483"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9</a:t>
            </a:r>
          </a:p>
        </p:txBody>
      </p:sp>
      <p:sp>
        <p:nvSpPr>
          <p:cNvPr id="2048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48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486" name="Rectangle 6"/>
          <p:cNvSpPr>
            <a:spLocks noGrp="1" noRot="1" noChangeAspect="1" noChangeArrowheads="1" noTextEdit="1"/>
          </p:cNvSpPr>
          <p:nvPr>
            <p:ph type="sldImg"/>
          </p:nvPr>
        </p:nvSpPr>
        <p:spPr>
          <a:xfrm>
            <a:off x="1150938" y="692150"/>
            <a:ext cx="4556125" cy="3416300"/>
          </a:xfrm>
          <a:ln cap="flat"/>
        </p:spPr>
      </p:sp>
      <p:sp>
        <p:nvSpPr>
          <p:cNvPr id="20487" name="Rectangle 7"/>
          <p:cNvSpPr>
            <a:spLocks noGrp="1" noChangeArrowheads="1"/>
          </p:cNvSpPr>
          <p:nvPr>
            <p:ph type="body" idx="1"/>
          </p:nvPr>
        </p:nvSpPr>
        <p:spPr>
          <a:ln/>
        </p:spPr>
        <p:txBody>
          <a:bodyPr/>
          <a:lstStyle/>
          <a:p>
            <a:endParaRPr lang="tr-TR" alt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tr-TR"/>
          </a:p>
        </p:txBody>
      </p:sp>
    </p:spTree>
    <p:extLst>
      <p:ext uri="{BB962C8B-B14F-4D97-AF65-F5344CB8AC3E}">
        <p14:creationId xmlns:p14="http://schemas.microsoft.com/office/powerpoint/2010/main" val="3152634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725764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419100"/>
            <a:ext cx="1943100" cy="5638800"/>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419100"/>
            <a:ext cx="56769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653099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838200" y="1981200"/>
            <a:ext cx="3810000" cy="4076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lipArt Placeholder 3"/>
          <p:cNvSpPr>
            <a:spLocks noGrp="1"/>
          </p:cNvSpPr>
          <p:nvPr>
            <p:ph type="clipArt" sz="half" idx="2"/>
          </p:nvPr>
        </p:nvSpPr>
        <p:spPr>
          <a:xfrm>
            <a:off x="4800600" y="1981200"/>
            <a:ext cx="3810000" cy="4076700"/>
          </a:xfrm>
        </p:spPr>
        <p:txBody>
          <a:bodyPr/>
          <a:lstStyle/>
          <a:p>
            <a:endParaRPr lang="tr-TR"/>
          </a:p>
        </p:txBody>
      </p:sp>
    </p:spTree>
    <p:extLst>
      <p:ext uri="{BB962C8B-B14F-4D97-AF65-F5344CB8AC3E}">
        <p14:creationId xmlns:p14="http://schemas.microsoft.com/office/powerpoint/2010/main" val="3994509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248779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3777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981200"/>
            <a:ext cx="3810000" cy="407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800600" y="1981200"/>
            <a:ext cx="3810000" cy="407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1376792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2224275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extLst>
      <p:ext uri="{BB962C8B-B14F-4D97-AF65-F5344CB8AC3E}">
        <p14:creationId xmlns:p14="http://schemas.microsoft.com/office/powerpoint/2010/main" val="593428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917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61316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7437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2" name="Group 8"/>
          <p:cNvGrpSpPr>
            <a:grpSpLocks/>
          </p:cNvGrpSpPr>
          <p:nvPr/>
        </p:nvGrpSpPr>
        <p:grpSpPr bwMode="auto">
          <a:xfrm>
            <a:off x="381000" y="209550"/>
            <a:ext cx="1525588" cy="1525588"/>
            <a:chOff x="240" y="132"/>
            <a:chExt cx="961" cy="961"/>
          </a:xfrm>
        </p:grpSpPr>
        <p:sp>
          <p:nvSpPr>
            <p:cNvPr id="1026" name="Freeform 2"/>
            <p:cNvSpPr>
              <a:spLocks/>
            </p:cNvSpPr>
            <p:nvPr/>
          </p:nvSpPr>
          <p:spPr bwMode="auto">
            <a:xfrm>
              <a:off x="336" y="228"/>
              <a:ext cx="769" cy="769"/>
            </a:xfrm>
            <a:custGeom>
              <a:avLst/>
              <a:gdLst>
                <a:gd name="T0" fmla="*/ 384 w 769"/>
                <a:gd name="T1" fmla="*/ 0 h 769"/>
                <a:gd name="T2" fmla="*/ 0 w 769"/>
                <a:gd name="T3" fmla="*/ 384 h 769"/>
                <a:gd name="T4" fmla="*/ 384 w 769"/>
                <a:gd name="T5" fmla="*/ 768 h 769"/>
                <a:gd name="T6" fmla="*/ 768 w 769"/>
                <a:gd name="T7" fmla="*/ 384 h 769"/>
                <a:gd name="T8" fmla="*/ 384 w 769"/>
                <a:gd name="T9" fmla="*/ 0 h 769"/>
              </a:gdLst>
              <a:ahLst/>
              <a:cxnLst>
                <a:cxn ang="0">
                  <a:pos x="T0" y="T1"/>
                </a:cxn>
                <a:cxn ang="0">
                  <a:pos x="T2" y="T3"/>
                </a:cxn>
                <a:cxn ang="0">
                  <a:pos x="T4" y="T5"/>
                </a:cxn>
                <a:cxn ang="0">
                  <a:pos x="T6" y="T7"/>
                </a:cxn>
                <a:cxn ang="0">
                  <a:pos x="T8" y="T9"/>
                </a:cxn>
              </a:cxnLst>
              <a:rect l="0" t="0" r="r" b="b"/>
              <a:pathLst>
                <a:path w="769" h="769">
                  <a:moveTo>
                    <a:pt x="384" y="0"/>
                  </a:moveTo>
                  <a:lnTo>
                    <a:pt x="0" y="384"/>
                  </a:lnTo>
                  <a:lnTo>
                    <a:pt x="384" y="768"/>
                  </a:lnTo>
                  <a:lnTo>
                    <a:pt x="768" y="384"/>
                  </a:lnTo>
                  <a:lnTo>
                    <a:pt x="384" y="0"/>
                  </a:lnTo>
                </a:path>
              </a:pathLst>
            </a:custGeom>
            <a:solidFill>
              <a:srgbClr val="EDEDE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nvGrpSpPr>
            <p:cNvPr id="1031" name="Group 7"/>
            <p:cNvGrpSpPr>
              <a:grpSpLocks/>
            </p:cNvGrpSpPr>
            <p:nvPr/>
          </p:nvGrpSpPr>
          <p:grpSpPr bwMode="auto">
            <a:xfrm>
              <a:off x="240" y="132"/>
              <a:ext cx="961" cy="961"/>
              <a:chOff x="240" y="132"/>
              <a:chExt cx="961" cy="961"/>
            </a:xfrm>
          </p:grpSpPr>
          <p:sp>
            <p:nvSpPr>
              <p:cNvPr id="1027" name="Freeform 3"/>
              <p:cNvSpPr>
                <a:spLocks/>
              </p:cNvSpPr>
              <p:nvPr/>
            </p:nvSpPr>
            <p:spPr bwMode="auto">
              <a:xfrm>
                <a:off x="720" y="132"/>
                <a:ext cx="481" cy="481"/>
              </a:xfrm>
              <a:custGeom>
                <a:avLst/>
                <a:gdLst>
                  <a:gd name="T0" fmla="*/ 0 w 481"/>
                  <a:gd name="T1" fmla="*/ 96 h 481"/>
                  <a:gd name="T2" fmla="*/ 0 w 481"/>
                  <a:gd name="T3" fmla="*/ 0 h 481"/>
                  <a:gd name="T4" fmla="*/ 480 w 481"/>
                  <a:gd name="T5" fmla="*/ 480 h 481"/>
                  <a:gd name="T6" fmla="*/ 384 w 481"/>
                  <a:gd name="T7" fmla="*/ 480 h 481"/>
                  <a:gd name="T8" fmla="*/ 0 w 481"/>
                  <a:gd name="T9" fmla="*/ 96 h 481"/>
                </a:gdLst>
                <a:ahLst/>
                <a:cxnLst>
                  <a:cxn ang="0">
                    <a:pos x="T0" y="T1"/>
                  </a:cxn>
                  <a:cxn ang="0">
                    <a:pos x="T2" y="T3"/>
                  </a:cxn>
                  <a:cxn ang="0">
                    <a:pos x="T4" y="T5"/>
                  </a:cxn>
                  <a:cxn ang="0">
                    <a:pos x="T6" y="T7"/>
                  </a:cxn>
                  <a:cxn ang="0">
                    <a:pos x="T8" y="T9"/>
                  </a:cxn>
                </a:cxnLst>
                <a:rect l="0" t="0" r="r" b="b"/>
                <a:pathLst>
                  <a:path w="481" h="481">
                    <a:moveTo>
                      <a:pt x="0" y="96"/>
                    </a:moveTo>
                    <a:lnTo>
                      <a:pt x="0" y="0"/>
                    </a:lnTo>
                    <a:lnTo>
                      <a:pt x="480" y="480"/>
                    </a:lnTo>
                    <a:lnTo>
                      <a:pt x="384" y="480"/>
                    </a:lnTo>
                    <a:lnTo>
                      <a:pt x="0" y="96"/>
                    </a:lnTo>
                  </a:path>
                </a:pathLst>
              </a:custGeom>
              <a:solidFill>
                <a:srgbClr val="CECECE"/>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028" name="Freeform 4"/>
              <p:cNvSpPr>
                <a:spLocks/>
              </p:cNvSpPr>
              <p:nvPr/>
            </p:nvSpPr>
            <p:spPr bwMode="auto">
              <a:xfrm>
                <a:off x="240" y="132"/>
                <a:ext cx="481" cy="481"/>
              </a:xfrm>
              <a:custGeom>
                <a:avLst/>
                <a:gdLst>
                  <a:gd name="T0" fmla="*/ 480 w 481"/>
                  <a:gd name="T1" fmla="*/ 0 h 481"/>
                  <a:gd name="T2" fmla="*/ 480 w 481"/>
                  <a:gd name="T3" fmla="*/ 96 h 481"/>
                  <a:gd name="T4" fmla="*/ 96 w 481"/>
                  <a:gd name="T5" fmla="*/ 480 h 481"/>
                  <a:gd name="T6" fmla="*/ 0 w 481"/>
                  <a:gd name="T7" fmla="*/ 480 h 481"/>
                  <a:gd name="T8" fmla="*/ 480 w 481"/>
                  <a:gd name="T9" fmla="*/ 0 h 481"/>
                </a:gdLst>
                <a:ahLst/>
                <a:cxnLst>
                  <a:cxn ang="0">
                    <a:pos x="T0" y="T1"/>
                  </a:cxn>
                  <a:cxn ang="0">
                    <a:pos x="T2" y="T3"/>
                  </a:cxn>
                  <a:cxn ang="0">
                    <a:pos x="T4" y="T5"/>
                  </a:cxn>
                  <a:cxn ang="0">
                    <a:pos x="T6" y="T7"/>
                  </a:cxn>
                  <a:cxn ang="0">
                    <a:pos x="T8" y="T9"/>
                  </a:cxn>
                </a:cxnLst>
                <a:rect l="0" t="0" r="r" b="b"/>
                <a:pathLst>
                  <a:path w="481" h="481">
                    <a:moveTo>
                      <a:pt x="480" y="0"/>
                    </a:moveTo>
                    <a:lnTo>
                      <a:pt x="480" y="96"/>
                    </a:lnTo>
                    <a:lnTo>
                      <a:pt x="96" y="480"/>
                    </a:lnTo>
                    <a:lnTo>
                      <a:pt x="0" y="480"/>
                    </a:lnTo>
                    <a:lnTo>
                      <a:pt x="480" y="0"/>
                    </a:lnTo>
                  </a:path>
                </a:pathLst>
              </a:custGeom>
              <a:solidFill>
                <a:srgbClr val="DADAD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029" name="Freeform 5"/>
              <p:cNvSpPr>
                <a:spLocks/>
              </p:cNvSpPr>
              <p:nvPr/>
            </p:nvSpPr>
            <p:spPr bwMode="auto">
              <a:xfrm>
                <a:off x="720" y="612"/>
                <a:ext cx="481" cy="481"/>
              </a:xfrm>
              <a:custGeom>
                <a:avLst/>
                <a:gdLst>
                  <a:gd name="T0" fmla="*/ 384 w 481"/>
                  <a:gd name="T1" fmla="*/ 0 h 481"/>
                  <a:gd name="T2" fmla="*/ 480 w 481"/>
                  <a:gd name="T3" fmla="*/ 0 h 481"/>
                  <a:gd name="T4" fmla="*/ 0 w 481"/>
                  <a:gd name="T5" fmla="*/ 480 h 481"/>
                  <a:gd name="T6" fmla="*/ 0 w 481"/>
                  <a:gd name="T7" fmla="*/ 384 h 481"/>
                  <a:gd name="T8" fmla="*/ 384 w 481"/>
                  <a:gd name="T9" fmla="*/ 0 h 481"/>
                </a:gdLst>
                <a:ahLst/>
                <a:cxnLst>
                  <a:cxn ang="0">
                    <a:pos x="T0" y="T1"/>
                  </a:cxn>
                  <a:cxn ang="0">
                    <a:pos x="T2" y="T3"/>
                  </a:cxn>
                  <a:cxn ang="0">
                    <a:pos x="T4" y="T5"/>
                  </a:cxn>
                  <a:cxn ang="0">
                    <a:pos x="T6" y="T7"/>
                  </a:cxn>
                  <a:cxn ang="0">
                    <a:pos x="T8" y="T9"/>
                  </a:cxn>
                </a:cxnLst>
                <a:rect l="0" t="0" r="r" b="b"/>
                <a:pathLst>
                  <a:path w="481" h="481">
                    <a:moveTo>
                      <a:pt x="384" y="0"/>
                    </a:moveTo>
                    <a:lnTo>
                      <a:pt x="480" y="0"/>
                    </a:lnTo>
                    <a:lnTo>
                      <a:pt x="0" y="480"/>
                    </a:lnTo>
                    <a:lnTo>
                      <a:pt x="0" y="384"/>
                    </a:lnTo>
                    <a:lnTo>
                      <a:pt x="384" y="0"/>
                    </a:lnTo>
                  </a:path>
                </a:pathLst>
              </a:custGeom>
              <a:solidFill>
                <a:srgbClr val="B9B9B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030" name="Freeform 6"/>
              <p:cNvSpPr>
                <a:spLocks/>
              </p:cNvSpPr>
              <p:nvPr/>
            </p:nvSpPr>
            <p:spPr bwMode="auto">
              <a:xfrm>
                <a:off x="240" y="612"/>
                <a:ext cx="481" cy="481"/>
              </a:xfrm>
              <a:custGeom>
                <a:avLst/>
                <a:gdLst>
                  <a:gd name="T0" fmla="*/ 96 w 481"/>
                  <a:gd name="T1" fmla="*/ 0 h 481"/>
                  <a:gd name="T2" fmla="*/ 480 w 481"/>
                  <a:gd name="T3" fmla="*/ 384 h 481"/>
                  <a:gd name="T4" fmla="*/ 480 w 481"/>
                  <a:gd name="T5" fmla="*/ 480 h 481"/>
                  <a:gd name="T6" fmla="*/ 0 w 481"/>
                  <a:gd name="T7" fmla="*/ 0 h 481"/>
                  <a:gd name="T8" fmla="*/ 96 w 481"/>
                  <a:gd name="T9" fmla="*/ 0 h 481"/>
                </a:gdLst>
                <a:ahLst/>
                <a:cxnLst>
                  <a:cxn ang="0">
                    <a:pos x="T0" y="T1"/>
                  </a:cxn>
                  <a:cxn ang="0">
                    <a:pos x="T2" y="T3"/>
                  </a:cxn>
                  <a:cxn ang="0">
                    <a:pos x="T4" y="T5"/>
                  </a:cxn>
                  <a:cxn ang="0">
                    <a:pos x="T6" y="T7"/>
                  </a:cxn>
                  <a:cxn ang="0">
                    <a:pos x="T8" y="T9"/>
                  </a:cxn>
                </a:cxnLst>
                <a:rect l="0" t="0" r="r" b="b"/>
                <a:pathLst>
                  <a:path w="481" h="481">
                    <a:moveTo>
                      <a:pt x="96" y="0"/>
                    </a:moveTo>
                    <a:lnTo>
                      <a:pt x="480" y="384"/>
                    </a:lnTo>
                    <a:lnTo>
                      <a:pt x="480" y="480"/>
                    </a:lnTo>
                    <a:lnTo>
                      <a:pt x="0" y="0"/>
                    </a:lnTo>
                    <a:lnTo>
                      <a:pt x="96" y="0"/>
                    </a:lnTo>
                  </a:path>
                </a:pathLst>
              </a:custGeom>
              <a:solidFill>
                <a:srgbClr val="91919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sp>
        <p:nvSpPr>
          <p:cNvPr id="1033" name="Rectangle 9"/>
          <p:cNvSpPr>
            <a:spLocks noGrp="1" noChangeArrowheads="1"/>
          </p:cNvSpPr>
          <p:nvPr>
            <p:ph type="title"/>
          </p:nvPr>
        </p:nvSpPr>
        <p:spPr bwMode="auto">
          <a:xfrm>
            <a:off x="838200" y="419100"/>
            <a:ext cx="77724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tr-TR" altLang="tr-TR" smtClean="0"/>
              <a:t>Click to edit Master title style</a:t>
            </a:r>
          </a:p>
        </p:txBody>
      </p:sp>
      <p:sp>
        <p:nvSpPr>
          <p:cNvPr id="1034" name="Rectangle 10"/>
          <p:cNvSpPr>
            <a:spLocks noGrp="1" noChangeArrowheads="1"/>
          </p:cNvSpPr>
          <p:nvPr>
            <p:ph type="body" idx="1"/>
          </p:nvPr>
        </p:nvSpPr>
        <p:spPr bwMode="auto">
          <a:xfrm>
            <a:off x="838200" y="1981200"/>
            <a:ext cx="7772400"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tr-TR" altLang="tr-TR" smtClean="0"/>
              <a:t>Click to edit Master text styles</a:t>
            </a:r>
          </a:p>
          <a:p>
            <a:pPr lvl="1"/>
            <a:r>
              <a:rPr lang="tr-TR" altLang="tr-TR" smtClean="0"/>
              <a:t>Second Level</a:t>
            </a:r>
          </a:p>
          <a:p>
            <a:pPr lvl="2"/>
            <a:r>
              <a:rPr lang="tr-TR" altLang="tr-TR" smtClean="0"/>
              <a:t>Third Level</a:t>
            </a:r>
          </a:p>
          <a:p>
            <a:pPr lvl="3"/>
            <a:r>
              <a:rPr lang="tr-TR" altLang="tr-TR" smtClean="0"/>
              <a:t>Fourth Level</a:t>
            </a:r>
          </a:p>
          <a:p>
            <a:pPr lvl="4"/>
            <a:r>
              <a:rPr lang="tr-TR" altLang="tr-TR" smtClean="0"/>
              <a:t>Fifth Level</a:t>
            </a:r>
          </a:p>
        </p:txBody>
      </p:sp>
      <p:sp>
        <p:nvSpPr>
          <p:cNvPr id="1035" name="Rectangle 11"/>
          <p:cNvSpPr>
            <a:spLocks noChangeArrowheads="1"/>
          </p:cNvSpPr>
          <p:nvPr/>
        </p:nvSpPr>
        <p:spPr bwMode="auto">
          <a:xfrm>
            <a:off x="93663" y="6488113"/>
            <a:ext cx="523398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r>
              <a:rPr lang="tr-TR" altLang="tr-TR" sz="1400">
                <a:latin typeface="Book Antiqua" pitchFamily="18" charset="0"/>
              </a:rPr>
              <a:t>Database Management Systems, R. Ramakrishnan and J. Gehrke</a:t>
            </a:r>
          </a:p>
        </p:txBody>
      </p:sp>
      <p:sp>
        <p:nvSpPr>
          <p:cNvPr id="1036" name="Rectangle 12"/>
          <p:cNvSpPr>
            <a:spLocks noChangeArrowheads="1"/>
          </p:cNvSpPr>
          <p:nvPr/>
        </p:nvSpPr>
        <p:spPr bwMode="auto">
          <a:xfrm>
            <a:off x="8655050" y="6488113"/>
            <a:ext cx="396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r"/>
            <a:fld id="{FB8F46FA-3FC3-4FCF-988E-4D05863835E7}" type="slidenum">
              <a:rPr lang="tr-TR" altLang="tr-TR" sz="1400">
                <a:latin typeface="Book Antiqua" pitchFamily="18" charset="0"/>
              </a:rPr>
              <a:pPr algn="r"/>
              <a:t>‹#›</a:t>
            </a:fld>
            <a:endParaRPr lang="tr-TR" altLang="tr-TR" sz="1400">
              <a:latin typeface="Book Antiqua"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000" i="1">
          <a:solidFill>
            <a:schemeClr val="tx2"/>
          </a:solidFill>
          <a:latin typeface="+mj-lt"/>
          <a:ea typeface="+mj-ea"/>
          <a:cs typeface="+mj-cs"/>
        </a:defRPr>
      </a:lvl1pPr>
      <a:lvl2pPr algn="l" rtl="0" eaLnBrk="0" fontAlgn="base" hangingPunct="0">
        <a:spcBef>
          <a:spcPct val="0"/>
        </a:spcBef>
        <a:spcAft>
          <a:spcPct val="0"/>
        </a:spcAft>
        <a:defRPr sz="4000" i="1">
          <a:solidFill>
            <a:schemeClr val="tx2"/>
          </a:solidFill>
          <a:latin typeface="Book Antiqua" pitchFamily="18" charset="0"/>
        </a:defRPr>
      </a:lvl2pPr>
      <a:lvl3pPr algn="l" rtl="0" eaLnBrk="0" fontAlgn="base" hangingPunct="0">
        <a:spcBef>
          <a:spcPct val="0"/>
        </a:spcBef>
        <a:spcAft>
          <a:spcPct val="0"/>
        </a:spcAft>
        <a:defRPr sz="4000" i="1">
          <a:solidFill>
            <a:schemeClr val="tx2"/>
          </a:solidFill>
          <a:latin typeface="Book Antiqua" pitchFamily="18" charset="0"/>
        </a:defRPr>
      </a:lvl3pPr>
      <a:lvl4pPr algn="l" rtl="0" eaLnBrk="0" fontAlgn="base" hangingPunct="0">
        <a:spcBef>
          <a:spcPct val="0"/>
        </a:spcBef>
        <a:spcAft>
          <a:spcPct val="0"/>
        </a:spcAft>
        <a:defRPr sz="4000" i="1">
          <a:solidFill>
            <a:schemeClr val="tx2"/>
          </a:solidFill>
          <a:latin typeface="Book Antiqua" pitchFamily="18" charset="0"/>
        </a:defRPr>
      </a:lvl4pPr>
      <a:lvl5pPr algn="l" rtl="0" eaLnBrk="0" fontAlgn="base" hangingPunct="0">
        <a:spcBef>
          <a:spcPct val="0"/>
        </a:spcBef>
        <a:spcAft>
          <a:spcPct val="0"/>
        </a:spcAft>
        <a:defRPr sz="4000" i="1">
          <a:solidFill>
            <a:schemeClr val="tx2"/>
          </a:solidFill>
          <a:latin typeface="Book Antiqua" pitchFamily="18" charset="0"/>
        </a:defRPr>
      </a:lvl5pPr>
      <a:lvl6pPr marL="457200" algn="l" rtl="0" eaLnBrk="0" fontAlgn="base" hangingPunct="0">
        <a:spcBef>
          <a:spcPct val="0"/>
        </a:spcBef>
        <a:spcAft>
          <a:spcPct val="0"/>
        </a:spcAft>
        <a:defRPr sz="4000" i="1">
          <a:solidFill>
            <a:schemeClr val="tx2"/>
          </a:solidFill>
          <a:latin typeface="Book Antiqua" pitchFamily="18" charset="0"/>
        </a:defRPr>
      </a:lvl6pPr>
      <a:lvl7pPr marL="914400" algn="l" rtl="0" eaLnBrk="0" fontAlgn="base" hangingPunct="0">
        <a:spcBef>
          <a:spcPct val="0"/>
        </a:spcBef>
        <a:spcAft>
          <a:spcPct val="0"/>
        </a:spcAft>
        <a:defRPr sz="4000" i="1">
          <a:solidFill>
            <a:schemeClr val="tx2"/>
          </a:solidFill>
          <a:latin typeface="Book Antiqua" pitchFamily="18" charset="0"/>
        </a:defRPr>
      </a:lvl7pPr>
      <a:lvl8pPr marL="1371600" algn="l" rtl="0" eaLnBrk="0" fontAlgn="base" hangingPunct="0">
        <a:spcBef>
          <a:spcPct val="0"/>
        </a:spcBef>
        <a:spcAft>
          <a:spcPct val="0"/>
        </a:spcAft>
        <a:defRPr sz="4000" i="1">
          <a:solidFill>
            <a:schemeClr val="tx2"/>
          </a:solidFill>
          <a:latin typeface="Book Antiqua" pitchFamily="18" charset="0"/>
        </a:defRPr>
      </a:lvl8pPr>
      <a:lvl9pPr marL="1828800" algn="l" rtl="0" eaLnBrk="0" fontAlgn="base" hangingPunct="0">
        <a:spcBef>
          <a:spcPct val="0"/>
        </a:spcBef>
        <a:spcAft>
          <a:spcPct val="0"/>
        </a:spcAft>
        <a:defRPr sz="4000" i="1">
          <a:solidFill>
            <a:schemeClr val="tx2"/>
          </a:solidFill>
          <a:latin typeface="Book Antiqua" pitchFamily="18" charset="0"/>
        </a:defRPr>
      </a:lvl9pPr>
    </p:titleStyle>
    <p:bodyStyle>
      <a:lvl1pPr marL="342900" indent="-342900" algn="l" rtl="0" eaLnBrk="0" fontAlgn="base" hangingPunct="0">
        <a:spcBef>
          <a:spcPct val="20000"/>
        </a:spcBef>
        <a:spcAft>
          <a:spcPct val="0"/>
        </a:spcAft>
        <a:buClr>
          <a:schemeClr val="tx1"/>
        </a:buClr>
        <a:buSzPct val="75000"/>
        <a:buFont typeface="Monotype Sorts"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65000"/>
        <a:buFont typeface="Monotype Sorts" charset="2"/>
        <a:buChar char="u"/>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100000"/>
        <a:buChar char="–"/>
        <a:defRPr>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a:solidFill>
            <a:schemeClr val="tx1"/>
          </a:solidFill>
          <a:latin typeface="+mn-lt"/>
        </a:defRPr>
      </a:lvl5pPr>
      <a:lvl6pPr marL="2514600" indent="-228600" algn="l" rtl="0" eaLnBrk="0" fontAlgn="base" hangingPunct="0">
        <a:spcBef>
          <a:spcPct val="20000"/>
        </a:spcBef>
        <a:spcAft>
          <a:spcPct val="0"/>
        </a:spcAft>
        <a:buClr>
          <a:schemeClr val="tx1"/>
        </a:buClr>
        <a:buSzPct val="100000"/>
        <a:buChar char="–"/>
        <a:defRPr>
          <a:solidFill>
            <a:schemeClr val="tx1"/>
          </a:solidFill>
          <a:latin typeface="+mn-lt"/>
        </a:defRPr>
      </a:lvl6pPr>
      <a:lvl7pPr marL="2971800" indent="-228600" algn="l" rtl="0" eaLnBrk="0" fontAlgn="base" hangingPunct="0">
        <a:spcBef>
          <a:spcPct val="20000"/>
        </a:spcBef>
        <a:spcAft>
          <a:spcPct val="0"/>
        </a:spcAft>
        <a:buClr>
          <a:schemeClr val="tx1"/>
        </a:buClr>
        <a:buSzPct val="100000"/>
        <a:buChar char="–"/>
        <a:defRPr>
          <a:solidFill>
            <a:schemeClr val="tx1"/>
          </a:solidFill>
          <a:latin typeface="+mn-lt"/>
        </a:defRPr>
      </a:lvl7pPr>
      <a:lvl8pPr marL="3429000" indent="-228600" algn="l" rtl="0" eaLnBrk="0" fontAlgn="base" hangingPunct="0">
        <a:spcBef>
          <a:spcPct val="20000"/>
        </a:spcBef>
        <a:spcAft>
          <a:spcPct val="0"/>
        </a:spcAft>
        <a:buClr>
          <a:schemeClr val="tx1"/>
        </a:buClr>
        <a:buSzPct val="100000"/>
        <a:buChar char="–"/>
        <a:defRPr>
          <a:solidFill>
            <a:schemeClr val="tx1"/>
          </a:solidFill>
          <a:latin typeface="+mn-lt"/>
        </a:defRPr>
      </a:lvl8pPr>
      <a:lvl9pPr marL="3886200" indent="-228600" algn="l" rtl="0" eaLnBrk="0" fontAlgn="base" hangingPunct="0">
        <a:spcBef>
          <a:spcPct val="20000"/>
        </a:spcBef>
        <a:spcAft>
          <a:spcPct val="0"/>
        </a:spcAft>
        <a:buClr>
          <a:schemeClr val="tx1"/>
        </a:buClr>
        <a:buSzPct val="100000"/>
        <a:buChar char="–"/>
        <a:defRPr>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23.wmf"/><Relationship Id="rId3" Type="http://schemas.openxmlformats.org/officeDocument/2006/relationships/notesSlide" Target="../notesSlides/notesSlide9.xml"/><Relationship Id="rId7" Type="http://schemas.openxmlformats.org/officeDocument/2006/relationships/image" Target="../media/image20.wmf"/><Relationship Id="rId12"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20.bin"/><Relationship Id="rId11" Type="http://schemas.openxmlformats.org/officeDocument/2006/relationships/image" Target="../media/image22.wmf"/><Relationship Id="rId5" Type="http://schemas.openxmlformats.org/officeDocument/2006/relationships/image" Target="../media/image19.wmf"/><Relationship Id="rId15" Type="http://schemas.openxmlformats.org/officeDocument/2006/relationships/image" Target="../media/image24.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1.wmf"/><Relationship Id="rId14" Type="http://schemas.openxmlformats.org/officeDocument/2006/relationships/oleObject" Target="../embeddings/oleObject24.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6.bin"/><Relationship Id="rId5" Type="http://schemas.openxmlformats.org/officeDocument/2006/relationships/image" Target="../media/image25.wmf"/><Relationship Id="rId4" Type="http://schemas.openxmlformats.org/officeDocument/2006/relationships/oleObject" Target="../embeddings/oleObject25.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11.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8.bin"/><Relationship Id="rId5" Type="http://schemas.openxmlformats.org/officeDocument/2006/relationships/image" Target="../media/image27.wmf"/><Relationship Id="rId4" Type="http://schemas.openxmlformats.org/officeDocument/2006/relationships/oleObject" Target="../embeddings/oleObject27.bin"/><Relationship Id="rId9" Type="http://schemas.openxmlformats.org/officeDocument/2006/relationships/image" Target="../media/image29.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31.bin"/><Relationship Id="rId5" Type="http://schemas.openxmlformats.org/officeDocument/2006/relationships/image" Target="../media/image30.wmf"/><Relationship Id="rId4" Type="http://schemas.openxmlformats.org/officeDocument/2006/relationships/oleObject" Target="../embeddings/oleObject30.bin"/></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3.bin"/><Relationship Id="rId5" Type="http://schemas.openxmlformats.org/officeDocument/2006/relationships/image" Target="../media/image32.wmf"/><Relationship Id="rId4" Type="http://schemas.openxmlformats.org/officeDocument/2006/relationships/oleObject" Target="../embeddings/oleObject32.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38.wmf"/><Relationship Id="rId3" Type="http://schemas.openxmlformats.org/officeDocument/2006/relationships/notesSlide" Target="../notesSlides/notesSlide17.xml"/><Relationship Id="rId7" Type="http://schemas.openxmlformats.org/officeDocument/2006/relationships/image" Target="../media/image35.wmf"/><Relationship Id="rId12" Type="http://schemas.openxmlformats.org/officeDocument/2006/relationships/oleObject" Target="../embeddings/oleObject38.bin"/><Relationship Id="rId17" Type="http://schemas.openxmlformats.org/officeDocument/2006/relationships/image" Target="../media/image40.wmf"/><Relationship Id="rId2" Type="http://schemas.openxmlformats.org/officeDocument/2006/relationships/slideLayout" Target="../slideLayouts/slideLayout2.xml"/><Relationship Id="rId16" Type="http://schemas.openxmlformats.org/officeDocument/2006/relationships/oleObject" Target="../embeddings/oleObject40.bin"/><Relationship Id="rId1" Type="http://schemas.openxmlformats.org/officeDocument/2006/relationships/vmlDrawing" Target="../drawings/vmlDrawing11.vml"/><Relationship Id="rId6" Type="http://schemas.openxmlformats.org/officeDocument/2006/relationships/oleObject" Target="../embeddings/oleObject35.bin"/><Relationship Id="rId11" Type="http://schemas.openxmlformats.org/officeDocument/2006/relationships/image" Target="../media/image37.wmf"/><Relationship Id="rId5" Type="http://schemas.openxmlformats.org/officeDocument/2006/relationships/image" Target="../media/image34.wmf"/><Relationship Id="rId15" Type="http://schemas.openxmlformats.org/officeDocument/2006/relationships/image" Target="../media/image39.w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36.wmf"/><Relationship Id="rId14" Type="http://schemas.openxmlformats.org/officeDocument/2006/relationships/oleObject" Target="../embeddings/oleObject39.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2.bin"/><Relationship Id="rId5" Type="http://schemas.openxmlformats.org/officeDocument/2006/relationships/image" Target="../media/image41.wmf"/><Relationship Id="rId4" Type="http://schemas.openxmlformats.org/officeDocument/2006/relationships/oleObject" Target="../embeddings/oleObject4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47.wmf"/><Relationship Id="rId3" Type="http://schemas.openxmlformats.org/officeDocument/2006/relationships/notesSlide" Target="../notesSlides/notesSlide19.xml"/><Relationship Id="rId7" Type="http://schemas.openxmlformats.org/officeDocument/2006/relationships/image" Target="../media/image44.wmf"/><Relationship Id="rId12"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4.bin"/><Relationship Id="rId11" Type="http://schemas.openxmlformats.org/officeDocument/2006/relationships/image" Target="../media/image46.wmf"/><Relationship Id="rId5" Type="http://schemas.openxmlformats.org/officeDocument/2006/relationships/image" Target="../media/image43.w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45.w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49.bin"/><Relationship Id="rId5" Type="http://schemas.openxmlformats.org/officeDocument/2006/relationships/image" Target="../media/image48.wmf"/><Relationship Id="rId4" Type="http://schemas.openxmlformats.org/officeDocument/2006/relationships/oleObject" Target="../embeddings/oleObject48.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notesSlide" Target="../notesSlides/notesSlide21.xml"/><Relationship Id="rId7"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51.bin"/><Relationship Id="rId11" Type="http://schemas.openxmlformats.org/officeDocument/2006/relationships/image" Target="../media/image53.wmf"/><Relationship Id="rId5" Type="http://schemas.openxmlformats.org/officeDocument/2006/relationships/image" Target="../media/image50.w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52.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notesSlide" Target="../notesSlides/notesSlide22.xml"/><Relationship Id="rId7" Type="http://schemas.openxmlformats.org/officeDocument/2006/relationships/image" Target="../media/image55.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55.bin"/><Relationship Id="rId5" Type="http://schemas.openxmlformats.org/officeDocument/2006/relationships/image" Target="../media/image54.wmf"/><Relationship Id="rId4" Type="http://schemas.openxmlformats.org/officeDocument/2006/relationships/oleObject" Target="../embeddings/oleObject54.bin"/><Relationship Id="rId9" Type="http://schemas.openxmlformats.org/officeDocument/2006/relationships/image" Target="../media/image56.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notesSlide" Target="../notesSlides/notesSlide23.xml"/><Relationship Id="rId7"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58.bin"/><Relationship Id="rId5" Type="http://schemas.openxmlformats.org/officeDocument/2006/relationships/image" Target="../media/image57.wmf"/><Relationship Id="rId4" Type="http://schemas.openxmlformats.org/officeDocument/2006/relationships/oleObject" Target="../embeddings/oleObject57.bin"/><Relationship Id="rId9" Type="http://schemas.openxmlformats.org/officeDocument/2006/relationships/image" Target="../media/image59.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5.xml"/><Relationship Id="rId7" Type="http://schemas.openxmlformats.org/officeDocument/2006/relationships/image" Target="../media/image2.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 Id="rId9" Type="http://schemas.openxmlformats.org/officeDocument/2006/relationships/image" Target="../media/image3.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8.wmf"/><Relationship Id="rId3" Type="http://schemas.openxmlformats.org/officeDocument/2006/relationships/notesSlide" Target="../notesSlides/notesSlide6.xml"/><Relationship Id="rId7" Type="http://schemas.openxmlformats.org/officeDocument/2006/relationships/image" Target="../media/image5.wmf"/><Relationship Id="rId12"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7.wmf"/><Relationship Id="rId5" Type="http://schemas.openxmlformats.org/officeDocument/2006/relationships/image" Target="../media/image4.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6.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7.xml"/><Relationship Id="rId7" Type="http://schemas.openxmlformats.org/officeDocument/2006/relationships/image" Target="../media/image10.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1.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8.xml"/><Relationship Id="rId7" Type="http://schemas.openxmlformats.org/officeDocument/2006/relationships/image" Target="../media/image14.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14.bin"/><Relationship Id="rId11" Type="http://schemas.openxmlformats.org/officeDocument/2006/relationships/image" Target="../media/image16.wmf"/><Relationship Id="rId5" Type="http://schemas.openxmlformats.org/officeDocument/2006/relationships/image" Target="../media/image13.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5.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18.bin"/><Relationship Id="rId4"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075"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076" name="Rectangle 4"/>
          <p:cNvSpPr>
            <a:spLocks noGrp="1" noChangeArrowheads="1"/>
          </p:cNvSpPr>
          <p:nvPr>
            <p:ph type="ctrTitle"/>
          </p:nvPr>
        </p:nvSpPr>
        <p:spPr>
          <a:xfrm>
            <a:off x="685800" y="2286000"/>
            <a:ext cx="7772400" cy="1143000"/>
          </a:xfrm>
          <a:noFill/>
          <a:ln/>
        </p:spPr>
        <p:txBody>
          <a:bodyPr/>
          <a:lstStyle/>
          <a:p>
            <a:pPr algn="ctr"/>
            <a:r>
              <a:rPr lang="tr-TR" altLang="tr-TR"/>
              <a:t>Relational Algebra</a:t>
            </a:r>
          </a:p>
        </p:txBody>
      </p:sp>
      <p:sp>
        <p:nvSpPr>
          <p:cNvPr id="3077" name="Rectangle 5"/>
          <p:cNvSpPr>
            <a:spLocks noGrp="1" noChangeArrowheads="1"/>
          </p:cNvSpPr>
          <p:nvPr>
            <p:ph type="subTitle" idx="1"/>
          </p:nvPr>
        </p:nvSpPr>
        <p:spPr>
          <a:noFill/>
          <a:ln/>
        </p:spPr>
        <p:txBody>
          <a:bodyPr/>
          <a:lstStyle/>
          <a:p>
            <a:pPr marL="342900" indent="-342900"/>
            <a:r>
              <a:rPr lang="tr-TR" altLang="tr-TR"/>
              <a:t>Chapter 4, Part A</a:t>
            </a:r>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945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9460" name="Rectangle 4"/>
          <p:cNvSpPr>
            <a:spLocks noGrp="1" noChangeArrowheads="1"/>
          </p:cNvSpPr>
          <p:nvPr>
            <p:ph type="title"/>
          </p:nvPr>
        </p:nvSpPr>
        <p:spPr>
          <a:xfrm>
            <a:off x="838200" y="190500"/>
            <a:ext cx="7772400" cy="1104900"/>
          </a:xfrm>
          <a:noFill/>
          <a:ln/>
        </p:spPr>
        <p:txBody>
          <a:bodyPr/>
          <a:lstStyle/>
          <a:p>
            <a:r>
              <a:rPr lang="tr-TR" altLang="tr-TR"/>
              <a:t>Union, Intersection, Set-Difference</a:t>
            </a:r>
          </a:p>
        </p:txBody>
      </p:sp>
      <p:sp>
        <p:nvSpPr>
          <p:cNvPr id="19461" name="Rectangle 5"/>
          <p:cNvSpPr>
            <a:spLocks noGrp="1" noChangeArrowheads="1"/>
          </p:cNvSpPr>
          <p:nvPr>
            <p:ph type="body" sz="half" idx="1"/>
          </p:nvPr>
        </p:nvSpPr>
        <p:spPr>
          <a:xfrm>
            <a:off x="152400" y="1752600"/>
            <a:ext cx="4343400" cy="4648200"/>
          </a:xfrm>
          <a:noFill/>
          <a:ln/>
        </p:spPr>
        <p:txBody>
          <a:bodyPr/>
          <a:lstStyle/>
          <a:p>
            <a:r>
              <a:rPr lang="tr-TR" altLang="tr-TR" sz="2400"/>
              <a:t>All of these operations take two input relations, which must be </a:t>
            </a:r>
            <a:r>
              <a:rPr lang="tr-TR" altLang="tr-TR" sz="2400" i="1" u="sng">
                <a:solidFill>
                  <a:schemeClr val="accent2"/>
                </a:solidFill>
              </a:rPr>
              <a:t>union-compatible</a:t>
            </a:r>
            <a:r>
              <a:rPr lang="tr-TR" altLang="tr-TR" sz="2400">
                <a:solidFill>
                  <a:schemeClr val="accent2"/>
                </a:solidFill>
              </a:rPr>
              <a:t>:</a:t>
            </a:r>
            <a:endParaRPr lang="tr-TR" altLang="tr-TR" sz="2400"/>
          </a:p>
          <a:p>
            <a:pPr lvl="1">
              <a:buSzPct val="75000"/>
            </a:pPr>
            <a:r>
              <a:rPr lang="tr-TR" altLang="tr-TR"/>
              <a:t>Same number of fields.</a:t>
            </a:r>
          </a:p>
          <a:p>
            <a:pPr lvl="1">
              <a:buSzPct val="75000"/>
            </a:pPr>
            <a:r>
              <a:rPr lang="tr-TR" altLang="tr-TR"/>
              <a:t>`Corresponding’ fields have the same type.</a:t>
            </a:r>
          </a:p>
          <a:p>
            <a:r>
              <a:rPr lang="tr-TR" altLang="tr-TR" sz="2400"/>
              <a:t>What is the </a:t>
            </a:r>
            <a:r>
              <a:rPr lang="tr-TR" altLang="tr-TR" sz="2400" i="1">
                <a:solidFill>
                  <a:schemeClr val="accent2"/>
                </a:solidFill>
              </a:rPr>
              <a:t>schema</a:t>
            </a:r>
            <a:r>
              <a:rPr lang="tr-TR" altLang="tr-TR" sz="2400"/>
              <a:t> of result?</a:t>
            </a:r>
          </a:p>
        </p:txBody>
      </p:sp>
      <p:graphicFrame>
        <p:nvGraphicFramePr>
          <p:cNvPr id="19462" name="Object 6">
            <a:hlinkClick r:id="" action="ppaction://ole?verb=0"/>
          </p:cNvPr>
          <p:cNvGraphicFramePr>
            <a:graphicFrameLocks/>
          </p:cNvGraphicFramePr>
          <p:nvPr/>
        </p:nvGraphicFramePr>
        <p:xfrm>
          <a:off x="4648200" y="1168400"/>
          <a:ext cx="4432300" cy="2908300"/>
        </p:xfrm>
        <a:graphic>
          <a:graphicData uri="http://schemas.openxmlformats.org/presentationml/2006/ole">
            <mc:AlternateContent xmlns:mc="http://schemas.openxmlformats.org/markup-compatibility/2006">
              <mc:Choice xmlns:v="urn:schemas-microsoft-com:vml" Requires="v">
                <p:oleObj spid="_x0000_s19558" name="Document" r:id="rId4" imgW="4430520" imgH="2906640" progId="Word.Document.8">
                  <p:embed/>
                </p:oleObj>
              </mc:Choice>
              <mc:Fallback>
                <p:oleObj name="Document" r:id="rId4" imgW="4430520" imgH="2906640" progId="Word.Document.8">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1168400"/>
                        <a:ext cx="4432300"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3" name="Object 7">
            <a:hlinkClick r:id="" action="ppaction://ole?verb=0"/>
          </p:cNvPr>
          <p:cNvGraphicFramePr>
            <a:graphicFrameLocks/>
          </p:cNvGraphicFramePr>
          <p:nvPr/>
        </p:nvGraphicFramePr>
        <p:xfrm>
          <a:off x="4724400" y="4597400"/>
          <a:ext cx="4297363" cy="1460500"/>
        </p:xfrm>
        <a:graphic>
          <a:graphicData uri="http://schemas.openxmlformats.org/presentationml/2006/ole">
            <mc:AlternateContent xmlns:mc="http://schemas.openxmlformats.org/markup-compatibility/2006">
              <mc:Choice xmlns:v="urn:schemas-microsoft-com:vml" Requires="v">
                <p:oleObj spid="_x0000_s19559" name="Document" r:id="rId6" imgW="4295520" imgH="1458720" progId="Word.Document.8">
                  <p:embed/>
                </p:oleObj>
              </mc:Choice>
              <mc:Fallback>
                <p:oleObj name="Document" r:id="rId6" imgW="4295520" imgH="1458720" progId="Word.Document.8">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4597400"/>
                        <a:ext cx="4297363"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4" name="Object 8">
            <a:hlinkClick r:id="" action="ppaction://ole?verb=0"/>
          </p:cNvPr>
          <p:cNvGraphicFramePr>
            <a:graphicFrameLocks/>
          </p:cNvGraphicFramePr>
          <p:nvPr/>
        </p:nvGraphicFramePr>
        <p:xfrm>
          <a:off x="6172200" y="3830638"/>
          <a:ext cx="1341438" cy="477837"/>
        </p:xfrm>
        <a:graphic>
          <a:graphicData uri="http://schemas.openxmlformats.org/presentationml/2006/ole">
            <mc:AlternateContent xmlns:mc="http://schemas.openxmlformats.org/markup-compatibility/2006">
              <mc:Choice xmlns:v="urn:schemas-microsoft-com:vml" Requires="v">
                <p:oleObj spid="_x0000_s19560" name="Equation" r:id="rId8" imgW="1339560" imgH="475920" progId="Equation.3">
                  <p:embed/>
                </p:oleObj>
              </mc:Choice>
              <mc:Fallback>
                <p:oleObj name="Equation" r:id="rId8" imgW="1339560" imgH="475920" progId="Equation.3">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2200" y="3830638"/>
                        <a:ext cx="1341438"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5" name="Object 9">
            <a:hlinkClick r:id="" action="ppaction://ole?verb=0"/>
          </p:cNvPr>
          <p:cNvGraphicFramePr>
            <a:graphicFrameLocks/>
          </p:cNvGraphicFramePr>
          <p:nvPr/>
        </p:nvGraphicFramePr>
        <p:xfrm>
          <a:off x="6248400" y="5964238"/>
          <a:ext cx="1685925" cy="498475"/>
        </p:xfrm>
        <a:graphic>
          <a:graphicData uri="http://schemas.openxmlformats.org/presentationml/2006/ole">
            <mc:AlternateContent xmlns:mc="http://schemas.openxmlformats.org/markup-compatibility/2006">
              <mc:Choice xmlns:v="urn:schemas-microsoft-com:vml" Requires="v">
                <p:oleObj spid="_x0000_s19561" name="Equation" r:id="rId10" imgW="1684080" imgH="496800" progId="Equation.3">
                  <p:embed/>
                </p:oleObj>
              </mc:Choice>
              <mc:Fallback>
                <p:oleObj name="Equation" r:id="rId10" imgW="1684080" imgH="496800" progId="Equation.3">
                  <p:embed/>
                  <p:pic>
                    <p:nvPicPr>
                      <p:cNvPr id="0" name="Object 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8400" y="5964238"/>
                        <a:ext cx="168592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6" name="Object 10">
            <a:hlinkClick r:id="" action="ppaction://ole?verb=0"/>
          </p:cNvPr>
          <p:cNvGraphicFramePr>
            <a:graphicFrameLocks/>
          </p:cNvGraphicFramePr>
          <p:nvPr/>
        </p:nvGraphicFramePr>
        <p:xfrm>
          <a:off x="228600" y="4897438"/>
          <a:ext cx="4292600" cy="1160462"/>
        </p:xfrm>
        <a:graphic>
          <a:graphicData uri="http://schemas.openxmlformats.org/presentationml/2006/ole">
            <mc:AlternateContent xmlns:mc="http://schemas.openxmlformats.org/markup-compatibility/2006">
              <mc:Choice xmlns:v="urn:schemas-microsoft-com:vml" Requires="v">
                <p:oleObj spid="_x0000_s19562" name="Document" r:id="rId12" imgW="4290840" imgH="1158840" progId="Word.Document.8">
                  <p:embed/>
                </p:oleObj>
              </mc:Choice>
              <mc:Fallback>
                <p:oleObj name="Document" r:id="rId12" imgW="4290840" imgH="1158840" progId="Word.Document.8">
                  <p:embed/>
                  <p:pic>
                    <p:nvPicPr>
                      <p:cNvPr id="0" name="Object 10"/>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8600" y="4897438"/>
                        <a:ext cx="4292600"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7" name="Object 11">
            <a:hlinkClick r:id="" action="ppaction://ole?verb=0"/>
          </p:cNvPr>
          <p:cNvGraphicFramePr>
            <a:graphicFrameLocks/>
          </p:cNvGraphicFramePr>
          <p:nvPr/>
        </p:nvGraphicFramePr>
        <p:xfrm>
          <a:off x="1676400" y="5964238"/>
          <a:ext cx="1604963" cy="427037"/>
        </p:xfrm>
        <a:graphic>
          <a:graphicData uri="http://schemas.openxmlformats.org/presentationml/2006/ole">
            <mc:AlternateContent xmlns:mc="http://schemas.openxmlformats.org/markup-compatibility/2006">
              <mc:Choice xmlns:v="urn:schemas-microsoft-com:vml" Requires="v">
                <p:oleObj spid="_x0000_s19563" name="Equation" r:id="rId14" imgW="1603080" imgH="425160" progId="Equation.3">
                  <p:embed/>
                </p:oleObj>
              </mc:Choice>
              <mc:Fallback>
                <p:oleObj name="Equation" r:id="rId14" imgW="1603080" imgH="425160" progId="Equation.3">
                  <p:embed/>
                  <p:pic>
                    <p:nvPicPr>
                      <p:cNvPr id="0" name="Object 11"/>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76400" y="5964238"/>
                        <a:ext cx="160496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150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1508" name="Rectangle 4"/>
          <p:cNvSpPr>
            <a:spLocks noGrp="1" noChangeArrowheads="1"/>
          </p:cNvSpPr>
          <p:nvPr>
            <p:ph type="title"/>
          </p:nvPr>
        </p:nvSpPr>
        <p:spPr>
          <a:xfrm>
            <a:off x="762000" y="266700"/>
            <a:ext cx="7772400" cy="1104900"/>
          </a:xfrm>
          <a:noFill/>
          <a:ln/>
        </p:spPr>
        <p:txBody>
          <a:bodyPr/>
          <a:lstStyle/>
          <a:p>
            <a:r>
              <a:rPr lang="tr-TR" altLang="tr-TR"/>
              <a:t>Cross-Product</a:t>
            </a:r>
          </a:p>
        </p:txBody>
      </p:sp>
      <p:sp>
        <p:nvSpPr>
          <p:cNvPr id="21509" name="Rectangle 5"/>
          <p:cNvSpPr>
            <a:spLocks noGrp="1" noChangeArrowheads="1"/>
          </p:cNvSpPr>
          <p:nvPr>
            <p:ph type="body" idx="1"/>
          </p:nvPr>
        </p:nvSpPr>
        <p:spPr>
          <a:xfrm>
            <a:off x="381000" y="1143000"/>
            <a:ext cx="8534400" cy="4076700"/>
          </a:xfrm>
          <a:noFill/>
          <a:ln/>
        </p:spPr>
        <p:txBody>
          <a:bodyPr/>
          <a:lstStyle/>
          <a:p>
            <a:r>
              <a:rPr lang="tr-TR" altLang="tr-TR"/>
              <a:t>Each row of S1 is paired with each row of R1.</a:t>
            </a:r>
          </a:p>
          <a:p>
            <a:r>
              <a:rPr lang="tr-TR" altLang="tr-TR" i="1">
                <a:solidFill>
                  <a:schemeClr val="accent2"/>
                </a:solidFill>
              </a:rPr>
              <a:t>Result schema </a:t>
            </a:r>
            <a:r>
              <a:rPr lang="tr-TR" altLang="tr-TR"/>
              <a:t>has one field per field of S1 and R1, with field names `inherited’ if possible.</a:t>
            </a:r>
          </a:p>
          <a:p>
            <a:pPr lvl="1">
              <a:buSzPct val="75000"/>
            </a:pPr>
            <a:r>
              <a:rPr lang="tr-TR" altLang="tr-TR" sz="2800" i="1"/>
              <a:t>Conflict</a:t>
            </a:r>
            <a:r>
              <a:rPr lang="tr-TR" altLang="tr-TR" sz="2800"/>
              <a:t>:  Both S1 and R1 have a field called </a:t>
            </a:r>
            <a:r>
              <a:rPr lang="tr-TR" altLang="tr-TR" sz="2800" i="1"/>
              <a:t>sid</a:t>
            </a:r>
            <a:r>
              <a:rPr lang="tr-TR" altLang="tr-TR" sz="2800"/>
              <a:t>.</a:t>
            </a:r>
          </a:p>
        </p:txBody>
      </p:sp>
      <p:graphicFrame>
        <p:nvGraphicFramePr>
          <p:cNvPr id="21510" name="Object 6">
            <a:hlinkClick r:id="" action="ppaction://ole?verb=0"/>
          </p:cNvPr>
          <p:cNvGraphicFramePr>
            <a:graphicFrameLocks/>
          </p:cNvGraphicFramePr>
          <p:nvPr/>
        </p:nvGraphicFramePr>
        <p:xfrm>
          <a:off x="3729038" y="6045200"/>
          <a:ext cx="5440362" cy="546100"/>
        </p:xfrm>
        <a:graphic>
          <a:graphicData uri="http://schemas.openxmlformats.org/presentationml/2006/ole">
            <mc:AlternateContent xmlns:mc="http://schemas.openxmlformats.org/markup-compatibility/2006">
              <mc:Choice xmlns:v="urn:schemas-microsoft-com:vml" Requires="v">
                <p:oleObj spid="_x0000_s21543" name="Equation" r:id="rId4" imgW="5438520" imgH="544320" progId="Equation.3">
                  <p:embed/>
                </p:oleObj>
              </mc:Choice>
              <mc:Fallback>
                <p:oleObj name="Equation" r:id="rId4" imgW="5438520" imgH="544320" progId="Equation.3">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9038" y="6045200"/>
                        <a:ext cx="5440362"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1" name="Object 7">
            <a:hlinkClick r:id="" action="ppaction://ole?verb=0"/>
          </p:cNvPr>
          <p:cNvGraphicFramePr>
            <a:graphicFrameLocks/>
          </p:cNvGraphicFramePr>
          <p:nvPr/>
        </p:nvGraphicFramePr>
        <p:xfrm>
          <a:off x="1239838" y="3128963"/>
          <a:ext cx="6951662" cy="2868612"/>
        </p:xfrm>
        <a:graphic>
          <a:graphicData uri="http://schemas.openxmlformats.org/presentationml/2006/ole">
            <mc:AlternateContent xmlns:mc="http://schemas.openxmlformats.org/markup-compatibility/2006">
              <mc:Choice xmlns:v="urn:schemas-microsoft-com:vml" Requires="v">
                <p:oleObj spid="_x0000_s21544" name="Document" r:id="rId6" imgW="6949800" imgH="2866680" progId="Word.Document.8">
                  <p:embed/>
                </p:oleObj>
              </mc:Choice>
              <mc:Fallback>
                <p:oleObj name="Document" r:id="rId6" imgW="6949800" imgH="2866680" progId="Word.Document.8">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838" y="3128963"/>
                        <a:ext cx="6951662" cy="286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2" name="Rectangle 8"/>
          <p:cNvSpPr>
            <a:spLocks noChangeArrowheads="1"/>
          </p:cNvSpPr>
          <p:nvPr/>
        </p:nvSpPr>
        <p:spPr bwMode="auto">
          <a:xfrm>
            <a:off x="673100" y="6005513"/>
            <a:ext cx="29241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buSzPct val="100000"/>
              <a:buFont typeface="Monotype Sorts" charset="2"/>
              <a:buChar char="*"/>
            </a:pPr>
            <a:r>
              <a:rPr lang="tr-TR" altLang="tr-TR">
                <a:latin typeface="Book Antiqua" pitchFamily="18" charset="0"/>
              </a:rPr>
              <a:t> </a:t>
            </a:r>
            <a:r>
              <a:rPr lang="tr-TR" altLang="tr-TR" i="1" u="sng">
                <a:solidFill>
                  <a:schemeClr val="accent2"/>
                </a:solidFill>
                <a:latin typeface="Book Antiqua" pitchFamily="18" charset="0"/>
              </a:rPr>
              <a:t>Renaming operator</a:t>
            </a:r>
            <a:r>
              <a:rPr lang="tr-TR" altLang="tr-TR">
                <a:latin typeface="Book Antiqua" pitchFamily="18" charset="0"/>
              </a:rPr>
              <a:t>: </a:t>
            </a:r>
          </a:p>
        </p:txBody>
      </p:sp>
    </p:spTree>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3555"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3556" name="Rectangle 4"/>
          <p:cNvSpPr>
            <a:spLocks noGrp="1" noChangeArrowheads="1"/>
          </p:cNvSpPr>
          <p:nvPr>
            <p:ph type="title"/>
          </p:nvPr>
        </p:nvSpPr>
        <p:spPr>
          <a:noFill/>
          <a:ln/>
        </p:spPr>
        <p:txBody>
          <a:bodyPr/>
          <a:lstStyle/>
          <a:p>
            <a:r>
              <a:rPr lang="tr-TR" altLang="tr-TR"/>
              <a:t>Joins</a:t>
            </a:r>
          </a:p>
        </p:txBody>
      </p:sp>
      <p:sp>
        <p:nvSpPr>
          <p:cNvPr id="23557" name="Rectangle 5"/>
          <p:cNvSpPr>
            <a:spLocks noGrp="1" noChangeArrowheads="1"/>
          </p:cNvSpPr>
          <p:nvPr>
            <p:ph type="body" idx="1"/>
          </p:nvPr>
        </p:nvSpPr>
        <p:spPr>
          <a:xfrm>
            <a:off x="762000" y="1524000"/>
            <a:ext cx="7772400" cy="4076700"/>
          </a:xfrm>
          <a:noFill/>
          <a:ln/>
        </p:spPr>
        <p:txBody>
          <a:bodyPr/>
          <a:lstStyle/>
          <a:p>
            <a:r>
              <a:rPr lang="tr-TR" altLang="tr-TR" i="1" u="sng">
                <a:solidFill>
                  <a:schemeClr val="accent2"/>
                </a:solidFill>
              </a:rPr>
              <a:t>Condition Join</a:t>
            </a:r>
            <a:r>
              <a:rPr lang="tr-TR" altLang="tr-TR"/>
              <a:t>:</a:t>
            </a:r>
          </a:p>
          <a:p>
            <a:pPr>
              <a:buFont typeface="Monotype Sorts" charset="2"/>
              <a:buNone/>
            </a:pPr>
            <a:endParaRPr lang="tr-TR" altLang="tr-TR"/>
          </a:p>
          <a:p>
            <a:pPr>
              <a:buFont typeface="Monotype Sorts" charset="2"/>
              <a:buNone/>
            </a:pPr>
            <a:endParaRPr lang="tr-TR" altLang="tr-TR"/>
          </a:p>
          <a:p>
            <a:pPr>
              <a:buFont typeface="Monotype Sorts" charset="2"/>
              <a:buNone/>
            </a:pPr>
            <a:endParaRPr lang="tr-TR" altLang="tr-TR"/>
          </a:p>
          <a:p>
            <a:pPr>
              <a:buFont typeface="Monotype Sorts" charset="2"/>
              <a:buNone/>
            </a:pPr>
            <a:endParaRPr lang="tr-TR" altLang="tr-TR"/>
          </a:p>
          <a:p>
            <a:pPr>
              <a:buFont typeface="Monotype Sorts" charset="2"/>
              <a:buNone/>
            </a:pPr>
            <a:endParaRPr lang="tr-TR" altLang="tr-TR" i="1"/>
          </a:p>
          <a:p>
            <a:r>
              <a:rPr lang="tr-TR" altLang="tr-TR" i="1">
                <a:solidFill>
                  <a:schemeClr val="accent2"/>
                </a:solidFill>
              </a:rPr>
              <a:t>Result schema </a:t>
            </a:r>
            <a:r>
              <a:rPr lang="tr-TR" altLang="tr-TR"/>
              <a:t>same as that of cross-product.</a:t>
            </a:r>
          </a:p>
          <a:p>
            <a:r>
              <a:rPr lang="tr-TR" altLang="tr-TR"/>
              <a:t>Fewer tuples than cross-product, might be able to compute more efficiently</a:t>
            </a:r>
          </a:p>
          <a:p>
            <a:r>
              <a:rPr lang="tr-TR" altLang="tr-TR"/>
              <a:t>Sometimes called a </a:t>
            </a:r>
            <a:r>
              <a:rPr lang="tr-TR" altLang="tr-TR" i="1">
                <a:solidFill>
                  <a:schemeClr val="accent2"/>
                </a:solidFill>
              </a:rPr>
              <a:t>theta-join</a:t>
            </a:r>
            <a:r>
              <a:rPr lang="tr-TR" altLang="tr-TR"/>
              <a:t>.  </a:t>
            </a:r>
          </a:p>
        </p:txBody>
      </p:sp>
      <p:graphicFrame>
        <p:nvGraphicFramePr>
          <p:cNvPr id="23558" name="Object 6">
            <a:hlinkClick r:id="" action="ppaction://ole?verb=0"/>
          </p:cNvPr>
          <p:cNvGraphicFramePr>
            <a:graphicFrameLocks/>
          </p:cNvGraphicFramePr>
          <p:nvPr/>
        </p:nvGraphicFramePr>
        <p:xfrm>
          <a:off x="3881438" y="1620838"/>
          <a:ext cx="4140200" cy="663575"/>
        </p:xfrm>
        <a:graphic>
          <a:graphicData uri="http://schemas.openxmlformats.org/presentationml/2006/ole">
            <mc:AlternateContent xmlns:mc="http://schemas.openxmlformats.org/markup-compatibility/2006">
              <mc:Choice xmlns:v="urn:schemas-microsoft-com:vml" Requires="v">
                <p:oleObj spid="_x0000_s23613" name="Equation" r:id="rId4" imgW="4138560" imgH="661680" progId="Equation.3">
                  <p:embed/>
                </p:oleObj>
              </mc:Choice>
              <mc:Fallback>
                <p:oleObj name="Equation" r:id="rId4" imgW="4138560" imgH="661680" progId="Equation.3">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1438" y="1620838"/>
                        <a:ext cx="4140200"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9" name="Object 7">
            <a:hlinkClick r:id="" action="ppaction://ole?verb=0"/>
          </p:cNvPr>
          <p:cNvGraphicFramePr>
            <a:graphicFrameLocks/>
          </p:cNvGraphicFramePr>
          <p:nvPr/>
        </p:nvGraphicFramePr>
        <p:xfrm>
          <a:off x="685800" y="2346325"/>
          <a:ext cx="8267700" cy="1581150"/>
        </p:xfrm>
        <a:graphic>
          <a:graphicData uri="http://schemas.openxmlformats.org/presentationml/2006/ole">
            <mc:AlternateContent xmlns:mc="http://schemas.openxmlformats.org/markup-compatibility/2006">
              <mc:Choice xmlns:v="urn:schemas-microsoft-com:vml" Requires="v">
                <p:oleObj spid="_x0000_s23614" name="Document" r:id="rId6" imgW="8265960" imgH="1579320" progId="Word.Document.8">
                  <p:embed/>
                </p:oleObj>
              </mc:Choice>
              <mc:Fallback>
                <p:oleObj name="Document" r:id="rId6" imgW="8265960" imgH="1579320" progId="Word.Document.8">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2346325"/>
                        <a:ext cx="826770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0" name="Object 8">
            <a:hlinkClick r:id="" action="ppaction://ole?verb=0"/>
          </p:cNvPr>
          <p:cNvGraphicFramePr>
            <a:graphicFrameLocks/>
          </p:cNvGraphicFramePr>
          <p:nvPr/>
        </p:nvGraphicFramePr>
        <p:xfrm>
          <a:off x="2524125" y="3911600"/>
          <a:ext cx="4257675" cy="904875"/>
        </p:xfrm>
        <a:graphic>
          <a:graphicData uri="http://schemas.openxmlformats.org/presentationml/2006/ole">
            <mc:AlternateContent xmlns:mc="http://schemas.openxmlformats.org/markup-compatibility/2006">
              <mc:Choice xmlns:v="urn:schemas-microsoft-com:vml" Requires="v">
                <p:oleObj spid="_x0000_s23615" name="Equation" r:id="rId8" imgW="4255920" imgH="903240" progId="Equation.3">
                  <p:embed/>
                </p:oleObj>
              </mc:Choice>
              <mc:Fallback>
                <p:oleObj name="Equation" r:id="rId8" imgW="4255920" imgH="903240" progId="Equation.3">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24125" y="3911600"/>
                        <a:ext cx="42576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5603"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5604" name="Rectangle 4"/>
          <p:cNvSpPr>
            <a:spLocks noGrp="1" noChangeArrowheads="1"/>
          </p:cNvSpPr>
          <p:nvPr>
            <p:ph type="title"/>
          </p:nvPr>
        </p:nvSpPr>
        <p:spPr>
          <a:noFill/>
          <a:ln/>
        </p:spPr>
        <p:txBody>
          <a:bodyPr/>
          <a:lstStyle/>
          <a:p>
            <a:r>
              <a:rPr lang="tr-TR" altLang="tr-TR"/>
              <a:t>Joins</a:t>
            </a:r>
          </a:p>
        </p:txBody>
      </p:sp>
      <p:sp>
        <p:nvSpPr>
          <p:cNvPr id="25605" name="Rectangle 5"/>
          <p:cNvSpPr>
            <a:spLocks noGrp="1" noChangeArrowheads="1"/>
          </p:cNvSpPr>
          <p:nvPr>
            <p:ph type="body" idx="1"/>
          </p:nvPr>
        </p:nvSpPr>
        <p:spPr>
          <a:xfrm>
            <a:off x="228600" y="1676400"/>
            <a:ext cx="8534400" cy="4800600"/>
          </a:xfrm>
          <a:noFill/>
          <a:ln/>
        </p:spPr>
        <p:txBody>
          <a:bodyPr/>
          <a:lstStyle/>
          <a:p>
            <a:r>
              <a:rPr lang="tr-TR" altLang="tr-TR" i="1" u="sng" dirty="0">
                <a:solidFill>
                  <a:schemeClr val="accent2"/>
                </a:solidFill>
              </a:rPr>
              <a:t>Equi-Join</a:t>
            </a:r>
            <a:r>
              <a:rPr lang="tr-TR" altLang="tr-TR" dirty="0">
                <a:solidFill>
                  <a:schemeClr val="accent2"/>
                </a:solidFill>
              </a:rPr>
              <a:t>:  </a:t>
            </a:r>
            <a:r>
              <a:rPr lang="tr-TR" altLang="tr-TR" dirty="0"/>
              <a:t>A special case of condition join where the condition </a:t>
            </a:r>
            <a:r>
              <a:rPr lang="tr-TR" altLang="tr-TR" i="1" dirty="0"/>
              <a:t>c</a:t>
            </a:r>
            <a:r>
              <a:rPr lang="tr-TR" altLang="tr-TR" dirty="0"/>
              <a:t> contains only </a:t>
            </a:r>
            <a:r>
              <a:rPr lang="tr-TR" altLang="tr-TR" b="1" i="1" dirty="0"/>
              <a:t>equalities</a:t>
            </a:r>
            <a:r>
              <a:rPr lang="tr-TR" altLang="tr-TR" b="1" dirty="0"/>
              <a:t>.</a:t>
            </a:r>
            <a:endParaRPr lang="tr-TR" altLang="tr-TR" dirty="0"/>
          </a:p>
          <a:p>
            <a:pPr>
              <a:buFont typeface="Monotype Sorts" charset="2"/>
              <a:buNone/>
            </a:pPr>
            <a:endParaRPr lang="tr-TR" altLang="tr-TR" dirty="0"/>
          </a:p>
          <a:p>
            <a:pPr>
              <a:buFont typeface="Monotype Sorts" charset="2"/>
              <a:buNone/>
            </a:pPr>
            <a:endParaRPr lang="tr-TR" altLang="tr-TR" dirty="0"/>
          </a:p>
          <a:p>
            <a:pPr>
              <a:buFont typeface="Monotype Sorts" charset="2"/>
              <a:buNone/>
            </a:pPr>
            <a:endParaRPr lang="tr-TR" altLang="tr-TR" dirty="0"/>
          </a:p>
          <a:p>
            <a:pPr>
              <a:buFont typeface="Monotype Sorts" charset="2"/>
              <a:buNone/>
            </a:pPr>
            <a:endParaRPr lang="tr-TR" altLang="tr-TR" dirty="0"/>
          </a:p>
          <a:p>
            <a:r>
              <a:rPr lang="tr-TR" altLang="tr-TR" i="1" dirty="0">
                <a:solidFill>
                  <a:schemeClr val="accent2"/>
                </a:solidFill>
              </a:rPr>
              <a:t>Result schema </a:t>
            </a:r>
            <a:r>
              <a:rPr lang="tr-TR" altLang="tr-TR" dirty="0"/>
              <a:t>similar to cross-product, but only one copy of fields for which equality is specified.</a:t>
            </a:r>
          </a:p>
          <a:p>
            <a:r>
              <a:rPr lang="tr-TR" altLang="tr-TR" i="1" u="sng" dirty="0">
                <a:solidFill>
                  <a:schemeClr val="accent2"/>
                </a:solidFill>
              </a:rPr>
              <a:t>Natural Join</a:t>
            </a:r>
            <a:r>
              <a:rPr lang="tr-TR" altLang="tr-TR" dirty="0"/>
              <a:t>:  Equijoin on </a:t>
            </a:r>
            <a:r>
              <a:rPr lang="tr-TR" altLang="tr-TR" i="1" dirty="0"/>
              <a:t>all</a:t>
            </a:r>
            <a:r>
              <a:rPr lang="tr-TR" altLang="tr-TR" dirty="0"/>
              <a:t> common fields.</a:t>
            </a:r>
          </a:p>
        </p:txBody>
      </p:sp>
      <p:graphicFrame>
        <p:nvGraphicFramePr>
          <p:cNvPr id="25606" name="Object 6">
            <a:hlinkClick r:id="" action="ppaction://ole?verb=0"/>
          </p:cNvPr>
          <p:cNvGraphicFramePr>
            <a:graphicFrameLocks/>
          </p:cNvGraphicFramePr>
          <p:nvPr/>
        </p:nvGraphicFramePr>
        <p:xfrm>
          <a:off x="1138238" y="2646363"/>
          <a:ext cx="7486650" cy="1581150"/>
        </p:xfrm>
        <a:graphic>
          <a:graphicData uri="http://schemas.openxmlformats.org/presentationml/2006/ole">
            <mc:AlternateContent xmlns:mc="http://schemas.openxmlformats.org/markup-compatibility/2006">
              <mc:Choice xmlns:v="urn:schemas-microsoft-com:vml" Requires="v">
                <p:oleObj spid="_x0000_s25641" name="Document" r:id="rId4" imgW="7484760" imgH="1579320" progId="Word.Document.8">
                  <p:embed/>
                </p:oleObj>
              </mc:Choice>
              <mc:Fallback>
                <p:oleObj name="Document" r:id="rId4" imgW="7484760" imgH="1579320" progId="Word.Document.8">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8238" y="2646363"/>
                        <a:ext cx="748665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7" name="Object 7">
            <a:hlinkClick r:id="" action="ppaction://ole?verb=0"/>
          </p:cNvPr>
          <p:cNvGraphicFramePr>
            <a:graphicFrameLocks/>
          </p:cNvGraphicFramePr>
          <p:nvPr/>
        </p:nvGraphicFramePr>
        <p:xfrm>
          <a:off x="3505200" y="4140200"/>
          <a:ext cx="2276475" cy="752475"/>
        </p:xfrm>
        <a:graphic>
          <a:graphicData uri="http://schemas.openxmlformats.org/presentationml/2006/ole">
            <mc:AlternateContent xmlns:mc="http://schemas.openxmlformats.org/markup-compatibility/2006">
              <mc:Choice xmlns:v="urn:schemas-microsoft-com:vml" Requires="v">
                <p:oleObj spid="_x0000_s25642" name="Equation" r:id="rId6" imgW="2274840" imgH="750600" progId="Equation.3">
                  <p:embed/>
                </p:oleObj>
              </mc:Choice>
              <mc:Fallback>
                <p:oleObj name="Equation" r:id="rId6" imgW="2274840" imgH="750600" progId="Equation.3">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4140200"/>
                        <a:ext cx="227647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Left Outer Join (Left Join)</a:t>
            </a:r>
            <a:endParaRPr lang="tr-TR" dirty="0"/>
          </a:p>
        </p:txBody>
      </p:sp>
      <p:sp>
        <p:nvSpPr>
          <p:cNvPr id="7" name="Content Placeholder 6"/>
          <p:cNvSpPr>
            <a:spLocks noGrp="1"/>
          </p:cNvSpPr>
          <p:nvPr>
            <p:ph idx="1"/>
          </p:nvPr>
        </p:nvSpPr>
        <p:spPr/>
        <p:txBody>
          <a:bodyPr/>
          <a:lstStyle/>
          <a:p>
            <a:r>
              <a:rPr lang="tr-TR" dirty="0" smtClean="0">
                <a:solidFill>
                  <a:srgbClr val="FF0000"/>
                </a:solidFill>
              </a:rPr>
              <a:t>Natural Join </a:t>
            </a:r>
            <a:r>
              <a:rPr lang="tr-TR" dirty="0" smtClean="0"/>
              <a:t>ile elde edilen ilişkide bulunan tüm kayıtları içerir.</a:t>
            </a:r>
          </a:p>
          <a:p>
            <a:r>
              <a:rPr lang="tr-TR" dirty="0" smtClean="0"/>
              <a:t>Ek olarak, birinci ilişkide (R) bulunan birleştirme koşulunu sağlayan fakat ikinci ilişkide (S) olmadığı için Natural Join sonuç ilişkisine eklenmeyen tüm birinci ilişki kayıtları da ikinci ilişki boş (</a:t>
            </a:r>
            <a:r>
              <a:rPr lang="tr-TR" b="1" dirty="0" smtClean="0">
                <a:solidFill>
                  <a:srgbClr val="FF0000"/>
                </a:solidFill>
              </a:rPr>
              <a:t>NULL</a:t>
            </a:r>
            <a:r>
              <a:rPr lang="tr-TR" dirty="0" smtClean="0"/>
              <a:t>) değer içerecek şekilde left outer join işleminin sonuç ilişkisine eklenir.</a:t>
            </a:r>
            <a:endParaRPr lang="tr-TR" dirty="0"/>
          </a:p>
        </p:txBody>
      </p:sp>
      <mc:AlternateContent xmlns:mc="http://schemas.openxmlformats.org/markup-compatibility/2006" xmlns:a14="http://schemas.microsoft.com/office/drawing/2010/main">
        <mc:Choice Requires="a14">
          <p:sp>
            <p:nvSpPr>
              <p:cNvPr id="9" name="TextBox 8"/>
              <p:cNvSpPr txBox="1"/>
              <p:nvPr/>
            </p:nvSpPr>
            <p:spPr>
              <a:xfrm>
                <a:off x="6588224" y="1340768"/>
                <a:ext cx="129080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tr-TR" b="0" i="1" smtClean="0">
                          <a:latin typeface="Cambria Math"/>
                        </a:rPr>
                        <m:t>𝑅</m:t>
                      </m:r>
                      <m:r>
                        <a:rPr lang="tr-TR" b="0" i="1" smtClean="0">
                          <a:latin typeface="Cambria Math"/>
                          <a:ea typeface="Cambria Math"/>
                        </a:rPr>
                        <m:t>=⋈</m:t>
                      </m:r>
                      <m:r>
                        <a:rPr lang="tr-TR" b="0" i="1" smtClean="0">
                          <a:latin typeface="Cambria Math"/>
                          <a:ea typeface="Cambria Math"/>
                        </a:rPr>
                        <m:t>𝑆</m:t>
                      </m:r>
                    </m:oMath>
                  </m:oMathPara>
                </a14:m>
                <a:endParaRPr lang="tr-TR" dirty="0"/>
              </a:p>
            </p:txBody>
          </p:sp>
        </mc:Choice>
        <mc:Fallback xmlns="">
          <p:sp>
            <p:nvSpPr>
              <p:cNvPr id="9" name="TextBox 8"/>
              <p:cNvSpPr txBox="1">
                <a:spLocks noRot="1" noChangeAspect="1" noMove="1" noResize="1" noEditPoints="1" noAdjustHandles="1" noChangeArrowheads="1" noChangeShapeType="1" noTextEdit="1"/>
              </p:cNvSpPr>
              <p:nvPr/>
            </p:nvSpPr>
            <p:spPr>
              <a:xfrm>
                <a:off x="6588224" y="1340768"/>
                <a:ext cx="1290803" cy="461665"/>
              </a:xfrm>
              <a:prstGeom prst="rect">
                <a:avLst/>
              </a:prstGeom>
              <a:blipFill rotWithShape="1">
                <a:blip r:embed="rId3"/>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1979239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Right Outer Join (Right Join)</a:t>
            </a:r>
            <a:endParaRPr lang="tr-TR" dirty="0"/>
          </a:p>
        </p:txBody>
      </p:sp>
      <p:sp>
        <p:nvSpPr>
          <p:cNvPr id="7" name="Content Placeholder 6"/>
          <p:cNvSpPr>
            <a:spLocks noGrp="1"/>
          </p:cNvSpPr>
          <p:nvPr>
            <p:ph idx="1"/>
          </p:nvPr>
        </p:nvSpPr>
        <p:spPr/>
        <p:txBody>
          <a:bodyPr/>
          <a:lstStyle/>
          <a:p>
            <a:r>
              <a:rPr lang="tr-TR" sz="2000" dirty="0" smtClean="0">
                <a:solidFill>
                  <a:srgbClr val="FF0000"/>
                </a:solidFill>
              </a:rPr>
              <a:t>Natural Join </a:t>
            </a:r>
            <a:r>
              <a:rPr lang="tr-TR" sz="2000" dirty="0" smtClean="0"/>
              <a:t>ile elde edilen ilişkide bulunan tüm kayıtları içerir.</a:t>
            </a:r>
          </a:p>
          <a:p>
            <a:r>
              <a:rPr lang="tr-TR" sz="2000" dirty="0" smtClean="0"/>
              <a:t>Ek olarak, birinci ilişkide (R) bulunan birleştirme koşulunu sağlayan fakat ikinci ilişkide (S) olmadığı için Natural Join sonuç ilişkisine eklenmeyen tüm birinci ilişki kayıtları da ikinci ilişki boş (</a:t>
            </a:r>
            <a:r>
              <a:rPr lang="tr-TR" sz="2000" b="1" dirty="0" smtClean="0">
                <a:solidFill>
                  <a:srgbClr val="FF0000"/>
                </a:solidFill>
              </a:rPr>
              <a:t>NULL</a:t>
            </a:r>
            <a:r>
              <a:rPr lang="tr-TR" sz="2000" dirty="0" smtClean="0"/>
              <a:t>) değer içerecek şekilde left outer join işleminin sonuç ilişkisine eklenir. Ayrıca, ikinci ilişkide (S) bulunan birleştirme koşulunu sağlayan birinci ilişkide (R) olmadığını için Natural Join sonuç ilişkisine eklenmeyen tüm ikinci ilişki kayıtları da birinci ilişki boş (</a:t>
            </a:r>
            <a:r>
              <a:rPr lang="tr-TR" sz="2000" b="1" dirty="0" smtClean="0">
                <a:solidFill>
                  <a:srgbClr val="FF0000"/>
                </a:solidFill>
              </a:rPr>
              <a:t>NULL</a:t>
            </a:r>
            <a:r>
              <a:rPr lang="tr-TR" sz="2000" dirty="0" smtClean="0"/>
              <a:t>) değer içerecek şekilde left outer join işleminin sonuç ilişkisine eklenir.</a:t>
            </a:r>
            <a:endParaRPr lang="tr-TR" sz="2000" dirty="0"/>
          </a:p>
        </p:txBody>
      </p:sp>
      <mc:AlternateContent xmlns:mc="http://schemas.openxmlformats.org/markup-compatibility/2006" xmlns:a14="http://schemas.microsoft.com/office/drawing/2010/main">
        <mc:Choice Requires="a14">
          <p:sp>
            <p:nvSpPr>
              <p:cNvPr id="9" name="TextBox 8"/>
              <p:cNvSpPr txBox="1"/>
              <p:nvPr/>
            </p:nvSpPr>
            <p:spPr>
              <a:xfrm>
                <a:off x="6588224" y="1340768"/>
                <a:ext cx="129080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tr-TR" b="0" i="1" smtClean="0">
                          <a:latin typeface="Cambria Math"/>
                        </a:rPr>
                        <m:t>𝑅</m:t>
                      </m:r>
                      <m:r>
                        <a:rPr lang="tr-TR" b="0" i="1" smtClean="0">
                          <a:latin typeface="Cambria Math"/>
                          <a:ea typeface="Cambria Math"/>
                        </a:rPr>
                        <m:t>⋈=</m:t>
                      </m:r>
                      <m:r>
                        <a:rPr lang="tr-TR" b="0" i="1" smtClean="0">
                          <a:latin typeface="Cambria Math"/>
                          <a:ea typeface="Cambria Math"/>
                        </a:rPr>
                        <m:t>𝑆</m:t>
                      </m:r>
                    </m:oMath>
                  </m:oMathPara>
                </a14:m>
                <a:endParaRPr lang="tr-TR" dirty="0"/>
              </a:p>
            </p:txBody>
          </p:sp>
        </mc:Choice>
        <mc:Fallback xmlns="">
          <p:sp>
            <p:nvSpPr>
              <p:cNvPr id="9" name="TextBox 8"/>
              <p:cNvSpPr txBox="1">
                <a:spLocks noRot="1" noChangeAspect="1" noMove="1" noResize="1" noEditPoints="1" noAdjustHandles="1" noChangeArrowheads="1" noChangeShapeType="1" noTextEdit="1"/>
              </p:cNvSpPr>
              <p:nvPr/>
            </p:nvSpPr>
            <p:spPr>
              <a:xfrm>
                <a:off x="6588224" y="1340768"/>
                <a:ext cx="1290803" cy="461665"/>
              </a:xfrm>
              <a:prstGeom prst="rect">
                <a:avLst/>
              </a:prstGeom>
              <a:blipFill rotWithShape="1">
                <a:blip r:embed="rId3"/>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1518879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FullOuter Join</a:t>
            </a:r>
            <a:endParaRPr lang="tr-TR" dirty="0"/>
          </a:p>
        </p:txBody>
      </p:sp>
      <p:sp>
        <p:nvSpPr>
          <p:cNvPr id="7" name="Content Placeholder 6"/>
          <p:cNvSpPr>
            <a:spLocks noGrp="1"/>
          </p:cNvSpPr>
          <p:nvPr>
            <p:ph idx="1"/>
          </p:nvPr>
        </p:nvSpPr>
        <p:spPr/>
        <p:txBody>
          <a:bodyPr/>
          <a:lstStyle/>
          <a:p>
            <a:r>
              <a:rPr lang="tr-TR" dirty="0" smtClean="0">
                <a:solidFill>
                  <a:srgbClr val="FF0000"/>
                </a:solidFill>
              </a:rPr>
              <a:t>Natural Join </a:t>
            </a:r>
            <a:r>
              <a:rPr lang="tr-TR" dirty="0" smtClean="0"/>
              <a:t>ile elde edilen ilişkide bulunan tüm kayıtları içerir.</a:t>
            </a:r>
          </a:p>
          <a:p>
            <a:r>
              <a:rPr lang="tr-TR" dirty="0" smtClean="0"/>
              <a:t>Ek olarak, ikinci ilişkide (S) bulunan birleştirme koşulunu sağlayan birinci ilişkide (R) olmadığını için Natural Join sonuç ilişkisine eklenmeyen tüm ikinci ilişki kayıtları da birinci ilişki boş (</a:t>
            </a:r>
            <a:r>
              <a:rPr lang="tr-TR" b="1" dirty="0" smtClean="0">
                <a:solidFill>
                  <a:srgbClr val="FF0000"/>
                </a:solidFill>
              </a:rPr>
              <a:t>NULL</a:t>
            </a:r>
            <a:r>
              <a:rPr lang="tr-TR" dirty="0" smtClean="0"/>
              <a:t>) değer içerecek şekilde left outer join işleminin sonuç ilişkisine eklenir.</a:t>
            </a:r>
            <a:endParaRPr lang="tr-TR" dirty="0"/>
          </a:p>
        </p:txBody>
      </p:sp>
      <mc:AlternateContent xmlns:mc="http://schemas.openxmlformats.org/markup-compatibility/2006" xmlns:a14="http://schemas.microsoft.com/office/drawing/2010/main">
        <mc:Choice Requires="a14">
          <p:sp>
            <p:nvSpPr>
              <p:cNvPr id="9" name="TextBox 8"/>
              <p:cNvSpPr txBox="1"/>
              <p:nvPr/>
            </p:nvSpPr>
            <p:spPr>
              <a:xfrm>
                <a:off x="6588224" y="1340768"/>
                <a:ext cx="152003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tr-TR" b="0" i="1" smtClean="0">
                          <a:latin typeface="Cambria Math"/>
                        </a:rPr>
                        <m:t>𝑅</m:t>
                      </m:r>
                      <m:r>
                        <a:rPr lang="tr-TR" b="0" i="1" smtClean="0">
                          <a:latin typeface="Cambria Math"/>
                        </a:rPr>
                        <m:t>=⋈=</m:t>
                      </m:r>
                      <m:r>
                        <a:rPr lang="tr-TR" b="0" i="1" smtClean="0">
                          <a:latin typeface="Cambria Math"/>
                          <a:ea typeface="Cambria Math"/>
                        </a:rPr>
                        <m:t>𝑆</m:t>
                      </m:r>
                    </m:oMath>
                  </m:oMathPara>
                </a14:m>
                <a:endParaRPr lang="tr-TR" dirty="0"/>
              </a:p>
            </p:txBody>
          </p:sp>
        </mc:Choice>
        <mc:Fallback xmlns="">
          <p:sp>
            <p:nvSpPr>
              <p:cNvPr id="9" name="TextBox 8"/>
              <p:cNvSpPr txBox="1">
                <a:spLocks noRot="1" noChangeAspect="1" noMove="1" noResize="1" noEditPoints="1" noAdjustHandles="1" noChangeArrowheads="1" noChangeShapeType="1" noTextEdit="1"/>
              </p:cNvSpPr>
              <p:nvPr/>
            </p:nvSpPr>
            <p:spPr>
              <a:xfrm>
                <a:off x="6588224" y="1340768"/>
                <a:ext cx="1520031" cy="461665"/>
              </a:xfrm>
              <a:prstGeom prst="rect">
                <a:avLst/>
              </a:prstGeom>
              <a:blipFill rotWithShape="1">
                <a:blip r:embed="rId3"/>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1835369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765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7652" name="Rectangle 4"/>
          <p:cNvSpPr>
            <a:spLocks noGrp="1" noChangeArrowheads="1"/>
          </p:cNvSpPr>
          <p:nvPr>
            <p:ph type="title"/>
          </p:nvPr>
        </p:nvSpPr>
        <p:spPr>
          <a:noFill/>
          <a:ln/>
        </p:spPr>
        <p:txBody>
          <a:bodyPr/>
          <a:lstStyle/>
          <a:p>
            <a:r>
              <a:rPr lang="tr-TR" altLang="tr-TR"/>
              <a:t>Division</a:t>
            </a:r>
          </a:p>
        </p:txBody>
      </p:sp>
      <p:sp>
        <p:nvSpPr>
          <p:cNvPr id="27653" name="Rectangle 5"/>
          <p:cNvSpPr>
            <a:spLocks noGrp="1" noChangeArrowheads="1"/>
          </p:cNvSpPr>
          <p:nvPr>
            <p:ph type="body" idx="1"/>
          </p:nvPr>
        </p:nvSpPr>
        <p:spPr>
          <a:xfrm>
            <a:off x="76200" y="1600200"/>
            <a:ext cx="8991600" cy="5029200"/>
          </a:xfrm>
          <a:noFill/>
          <a:ln/>
        </p:spPr>
        <p:txBody>
          <a:bodyPr/>
          <a:lstStyle/>
          <a:p>
            <a:pPr>
              <a:lnSpc>
                <a:spcPct val="90000"/>
              </a:lnSpc>
            </a:pPr>
            <a:r>
              <a:rPr lang="tr-TR" altLang="tr-TR"/>
              <a:t>Not supported as a primitive operator, but useful for expressing queries like:                                                                                                      	</a:t>
            </a:r>
            <a:r>
              <a:rPr lang="tr-TR" altLang="tr-TR" i="1"/>
              <a:t>Find sailors who have reserved </a:t>
            </a:r>
            <a:r>
              <a:rPr lang="tr-TR" altLang="tr-TR" b="1" i="1" u="sng">
                <a:solidFill>
                  <a:schemeClr val="accent2"/>
                </a:solidFill>
              </a:rPr>
              <a:t>all</a:t>
            </a:r>
            <a:r>
              <a:rPr lang="tr-TR" altLang="tr-TR" i="1">
                <a:solidFill>
                  <a:schemeClr val="accent2"/>
                </a:solidFill>
              </a:rPr>
              <a:t> </a:t>
            </a:r>
            <a:r>
              <a:rPr lang="tr-TR" altLang="tr-TR" i="1"/>
              <a:t>boats</a:t>
            </a:r>
            <a:r>
              <a:rPr lang="tr-TR" altLang="tr-TR"/>
              <a:t>.</a:t>
            </a:r>
          </a:p>
          <a:p>
            <a:pPr lvl="1">
              <a:lnSpc>
                <a:spcPct val="90000"/>
              </a:lnSpc>
              <a:buSzPct val="75000"/>
            </a:pPr>
            <a:r>
              <a:rPr lang="tr-TR" altLang="tr-TR" sz="2800" i="1"/>
              <a:t>A/B </a:t>
            </a:r>
            <a:r>
              <a:rPr lang="tr-TR" altLang="tr-TR"/>
              <a:t>= Q*B&lt;=A  (largest integer Q) OR, QXB-EL-A</a:t>
            </a:r>
          </a:p>
          <a:p>
            <a:pPr>
              <a:lnSpc>
                <a:spcPct val="90000"/>
              </a:lnSpc>
              <a:buFont typeface="Monotype Sorts" charset="2"/>
              <a:buNone/>
            </a:pPr>
            <a:r>
              <a:rPr lang="tr-TR" altLang="tr-TR"/>
              <a:t>Let </a:t>
            </a:r>
            <a:r>
              <a:rPr lang="tr-TR" altLang="tr-TR" i="1"/>
              <a:t>A</a:t>
            </a:r>
            <a:r>
              <a:rPr lang="tr-TR" altLang="tr-TR"/>
              <a:t> have 2 fields, </a:t>
            </a:r>
            <a:r>
              <a:rPr lang="tr-TR" altLang="tr-TR" i="1"/>
              <a:t>x</a:t>
            </a:r>
            <a:r>
              <a:rPr lang="tr-TR" altLang="tr-TR"/>
              <a:t> and </a:t>
            </a:r>
            <a:r>
              <a:rPr lang="tr-TR" altLang="tr-TR" i="1"/>
              <a:t>y</a:t>
            </a:r>
            <a:r>
              <a:rPr lang="tr-TR" altLang="tr-TR"/>
              <a:t>; </a:t>
            </a:r>
            <a:r>
              <a:rPr lang="tr-TR" altLang="tr-TR" i="1"/>
              <a:t>B</a:t>
            </a:r>
            <a:r>
              <a:rPr lang="tr-TR" altLang="tr-TR"/>
              <a:t> have only field </a:t>
            </a:r>
            <a:r>
              <a:rPr lang="tr-TR" altLang="tr-TR" i="1"/>
              <a:t>y</a:t>
            </a:r>
            <a:r>
              <a:rPr lang="tr-TR" altLang="tr-TR"/>
              <a:t>:</a:t>
            </a:r>
          </a:p>
          <a:p>
            <a:pPr lvl="1">
              <a:lnSpc>
                <a:spcPct val="90000"/>
              </a:lnSpc>
              <a:buSzPct val="75000"/>
            </a:pPr>
            <a:r>
              <a:rPr lang="tr-TR" altLang="tr-TR" sz="2800" i="1"/>
              <a:t>A/B </a:t>
            </a:r>
            <a:r>
              <a:rPr lang="tr-TR" altLang="tr-TR"/>
              <a:t>= </a:t>
            </a:r>
          </a:p>
          <a:p>
            <a:pPr lvl="1">
              <a:lnSpc>
                <a:spcPct val="90000"/>
              </a:lnSpc>
              <a:buSzPct val="75000"/>
            </a:pPr>
            <a:r>
              <a:rPr lang="tr-TR" altLang="tr-TR"/>
              <a:t>i.e., </a:t>
            </a:r>
            <a:r>
              <a:rPr lang="tr-TR" altLang="tr-TR" b="1" i="1">
                <a:solidFill>
                  <a:schemeClr val="accent2"/>
                </a:solidFill>
              </a:rPr>
              <a:t>A/B </a:t>
            </a:r>
            <a:r>
              <a:rPr lang="tr-TR" altLang="tr-TR" b="1">
                <a:solidFill>
                  <a:schemeClr val="accent2"/>
                </a:solidFill>
              </a:rPr>
              <a:t>contains all </a:t>
            </a:r>
            <a:r>
              <a:rPr lang="tr-TR" altLang="tr-TR" b="1" i="1">
                <a:solidFill>
                  <a:schemeClr val="accent2"/>
                </a:solidFill>
              </a:rPr>
              <a:t>x</a:t>
            </a:r>
            <a:r>
              <a:rPr lang="tr-TR" altLang="tr-TR" b="1">
                <a:solidFill>
                  <a:schemeClr val="accent2"/>
                </a:solidFill>
              </a:rPr>
              <a:t> tuples (sailors) such that for </a:t>
            </a:r>
            <a:r>
              <a:rPr lang="tr-TR" altLang="tr-TR" b="1" i="1" u="sng">
                <a:solidFill>
                  <a:schemeClr val="accent2"/>
                </a:solidFill>
              </a:rPr>
              <a:t>every</a:t>
            </a:r>
            <a:r>
              <a:rPr lang="tr-TR" altLang="tr-TR" b="1">
                <a:solidFill>
                  <a:schemeClr val="accent2"/>
                </a:solidFill>
              </a:rPr>
              <a:t> </a:t>
            </a:r>
            <a:r>
              <a:rPr lang="tr-TR" altLang="tr-TR" b="1" i="1">
                <a:solidFill>
                  <a:schemeClr val="accent2"/>
                </a:solidFill>
              </a:rPr>
              <a:t>y</a:t>
            </a:r>
            <a:r>
              <a:rPr lang="tr-TR" altLang="tr-TR" b="1">
                <a:solidFill>
                  <a:schemeClr val="accent2"/>
                </a:solidFill>
              </a:rPr>
              <a:t> tuple (boat) in </a:t>
            </a:r>
            <a:r>
              <a:rPr lang="tr-TR" altLang="tr-TR" b="1" i="1">
                <a:solidFill>
                  <a:schemeClr val="accent2"/>
                </a:solidFill>
              </a:rPr>
              <a:t>B</a:t>
            </a:r>
            <a:r>
              <a:rPr lang="tr-TR" altLang="tr-TR" b="1">
                <a:solidFill>
                  <a:schemeClr val="accent2"/>
                </a:solidFill>
              </a:rPr>
              <a:t>, there is an </a:t>
            </a:r>
            <a:r>
              <a:rPr lang="tr-TR" altLang="tr-TR" b="1" i="1">
                <a:solidFill>
                  <a:schemeClr val="accent2"/>
                </a:solidFill>
              </a:rPr>
              <a:t>xy</a:t>
            </a:r>
            <a:r>
              <a:rPr lang="tr-TR" altLang="tr-TR" b="1">
                <a:solidFill>
                  <a:schemeClr val="accent2"/>
                </a:solidFill>
              </a:rPr>
              <a:t> tuple in </a:t>
            </a:r>
            <a:r>
              <a:rPr lang="tr-TR" altLang="tr-TR" b="1" i="1">
                <a:solidFill>
                  <a:schemeClr val="accent2"/>
                </a:solidFill>
              </a:rPr>
              <a:t>A</a:t>
            </a:r>
            <a:r>
              <a:rPr lang="tr-TR" altLang="tr-TR" b="1"/>
              <a:t>.</a:t>
            </a:r>
            <a:endParaRPr lang="tr-TR" altLang="tr-TR"/>
          </a:p>
          <a:p>
            <a:pPr lvl="1">
              <a:lnSpc>
                <a:spcPct val="90000"/>
              </a:lnSpc>
              <a:buSzPct val="75000"/>
            </a:pPr>
            <a:r>
              <a:rPr lang="tr-TR" altLang="tr-TR" i="1"/>
              <a:t>Or</a:t>
            </a:r>
            <a:r>
              <a:rPr lang="tr-TR" altLang="tr-TR"/>
              <a:t>:  If the set of </a:t>
            </a:r>
            <a:r>
              <a:rPr lang="tr-TR" altLang="tr-TR" i="1"/>
              <a:t>y</a:t>
            </a:r>
            <a:r>
              <a:rPr lang="tr-TR" altLang="tr-TR"/>
              <a:t> values (boats) associated with an </a:t>
            </a:r>
            <a:r>
              <a:rPr lang="tr-TR" altLang="tr-TR" i="1"/>
              <a:t>x </a:t>
            </a:r>
            <a:r>
              <a:rPr lang="tr-TR" altLang="tr-TR"/>
              <a:t>value (sailor) in </a:t>
            </a:r>
            <a:r>
              <a:rPr lang="tr-TR" altLang="tr-TR" i="1"/>
              <a:t>A</a:t>
            </a:r>
            <a:r>
              <a:rPr lang="tr-TR" altLang="tr-TR"/>
              <a:t> contains all </a:t>
            </a:r>
            <a:r>
              <a:rPr lang="tr-TR" altLang="tr-TR" i="1"/>
              <a:t>y </a:t>
            </a:r>
            <a:r>
              <a:rPr lang="tr-TR" altLang="tr-TR"/>
              <a:t>values in </a:t>
            </a:r>
            <a:r>
              <a:rPr lang="tr-TR" altLang="tr-TR" i="1"/>
              <a:t>B</a:t>
            </a:r>
            <a:r>
              <a:rPr lang="tr-TR" altLang="tr-TR"/>
              <a:t>, the </a:t>
            </a:r>
            <a:r>
              <a:rPr lang="tr-TR" altLang="tr-TR" i="1"/>
              <a:t>x </a:t>
            </a:r>
            <a:r>
              <a:rPr lang="tr-TR" altLang="tr-TR"/>
              <a:t>value is in </a:t>
            </a:r>
            <a:r>
              <a:rPr lang="tr-TR" altLang="tr-TR" i="1"/>
              <a:t>A/B</a:t>
            </a:r>
            <a:r>
              <a:rPr lang="tr-TR" altLang="tr-TR"/>
              <a:t>.</a:t>
            </a:r>
          </a:p>
          <a:p>
            <a:pPr>
              <a:lnSpc>
                <a:spcPct val="90000"/>
              </a:lnSpc>
            </a:pPr>
            <a:r>
              <a:rPr lang="tr-TR" altLang="tr-TR"/>
              <a:t>In general, </a:t>
            </a:r>
            <a:r>
              <a:rPr lang="tr-TR" altLang="tr-TR" i="1"/>
              <a:t>x</a:t>
            </a:r>
            <a:r>
              <a:rPr lang="tr-TR" altLang="tr-TR"/>
              <a:t> and </a:t>
            </a:r>
            <a:r>
              <a:rPr lang="tr-TR" altLang="tr-TR" i="1"/>
              <a:t>y</a:t>
            </a:r>
            <a:r>
              <a:rPr lang="tr-TR" altLang="tr-TR"/>
              <a:t> can be any lists of fields; </a:t>
            </a:r>
            <a:r>
              <a:rPr lang="tr-TR" altLang="tr-TR" i="1"/>
              <a:t>y</a:t>
            </a:r>
            <a:r>
              <a:rPr lang="tr-TR" altLang="tr-TR"/>
              <a:t> is the list of fields in </a:t>
            </a:r>
            <a:r>
              <a:rPr lang="tr-TR" altLang="tr-TR" i="1"/>
              <a:t>B</a:t>
            </a:r>
            <a:r>
              <a:rPr lang="tr-TR" altLang="tr-TR"/>
              <a:t>, and</a:t>
            </a:r>
            <a:r>
              <a:rPr lang="tr-TR" altLang="tr-TR" i="1"/>
              <a:t> x </a:t>
            </a:r>
            <a:r>
              <a:rPr lang="tr-TR" altLang="tr-TR"/>
              <a:t>   </a:t>
            </a:r>
            <a:r>
              <a:rPr lang="tr-TR" altLang="tr-TR" i="1"/>
              <a:t>y</a:t>
            </a:r>
            <a:r>
              <a:rPr lang="tr-TR" altLang="tr-TR"/>
              <a:t> is the list of fields of </a:t>
            </a:r>
            <a:r>
              <a:rPr lang="tr-TR" altLang="tr-TR" i="1"/>
              <a:t>A</a:t>
            </a:r>
            <a:r>
              <a:rPr lang="tr-TR" altLang="tr-TR"/>
              <a:t>.</a:t>
            </a:r>
          </a:p>
        </p:txBody>
      </p:sp>
      <p:graphicFrame>
        <p:nvGraphicFramePr>
          <p:cNvPr id="27654" name="Object 6">
            <a:hlinkClick r:id="" action="ppaction://ole?verb=0"/>
          </p:cNvPr>
          <p:cNvGraphicFramePr>
            <a:graphicFrameLocks/>
          </p:cNvGraphicFramePr>
          <p:nvPr/>
        </p:nvGraphicFramePr>
        <p:xfrm>
          <a:off x="2051050" y="3717925"/>
          <a:ext cx="5122863" cy="647700"/>
        </p:xfrm>
        <a:graphic>
          <a:graphicData uri="http://schemas.openxmlformats.org/presentationml/2006/ole">
            <mc:AlternateContent xmlns:mc="http://schemas.openxmlformats.org/markup-compatibility/2006">
              <mc:Choice xmlns:v="urn:schemas-microsoft-com:vml" Requires="v">
                <p:oleObj spid="_x0000_s27686" name="Equation" r:id="rId4" imgW="5121000" imgH="645840" progId="Equation.3">
                  <p:embed/>
                </p:oleObj>
              </mc:Choice>
              <mc:Fallback>
                <p:oleObj name="Equation" r:id="rId4" imgW="5121000" imgH="645840" progId="Equation.3">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3717925"/>
                        <a:ext cx="512286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5" name="Object 7">
            <a:hlinkClick r:id="" action="ppaction://ole?verb=0"/>
          </p:cNvPr>
          <p:cNvGraphicFramePr>
            <a:graphicFrameLocks/>
          </p:cNvGraphicFramePr>
          <p:nvPr/>
        </p:nvGraphicFramePr>
        <p:xfrm>
          <a:off x="4105275" y="6197600"/>
          <a:ext cx="885825" cy="438150"/>
        </p:xfrm>
        <a:graphic>
          <a:graphicData uri="http://schemas.openxmlformats.org/presentationml/2006/ole">
            <mc:AlternateContent xmlns:mc="http://schemas.openxmlformats.org/markup-compatibility/2006">
              <mc:Choice xmlns:v="urn:schemas-microsoft-com:vml" Requires="v">
                <p:oleObj spid="_x0000_s27687" name="Equation" r:id="rId6" imgW="884160" imgH="436320" progId="Equation.3">
                  <p:embed/>
                </p:oleObj>
              </mc:Choice>
              <mc:Fallback>
                <p:oleObj name="Equation" r:id="rId6" imgW="884160" imgH="436320" progId="Equation.3">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5275" y="6197600"/>
                        <a:ext cx="88582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969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9700" name="Rectangle 4"/>
          <p:cNvSpPr>
            <a:spLocks noGrp="1" noChangeArrowheads="1"/>
          </p:cNvSpPr>
          <p:nvPr>
            <p:ph type="title"/>
          </p:nvPr>
        </p:nvSpPr>
        <p:spPr>
          <a:noFill/>
          <a:ln/>
        </p:spPr>
        <p:txBody>
          <a:bodyPr/>
          <a:lstStyle/>
          <a:p>
            <a:r>
              <a:rPr lang="tr-TR" altLang="tr-TR"/>
              <a:t>Examples of Division A/B</a:t>
            </a:r>
          </a:p>
        </p:txBody>
      </p:sp>
      <p:graphicFrame>
        <p:nvGraphicFramePr>
          <p:cNvPr id="29701" name="Object 5">
            <a:hlinkClick r:id="" action="ppaction://ole?verb=0"/>
          </p:cNvPr>
          <p:cNvGraphicFramePr>
            <a:graphicFrameLocks/>
          </p:cNvGraphicFramePr>
          <p:nvPr/>
        </p:nvGraphicFramePr>
        <p:xfrm>
          <a:off x="831850" y="1746250"/>
          <a:ext cx="1965325" cy="4235450"/>
        </p:xfrm>
        <a:graphic>
          <a:graphicData uri="http://schemas.openxmlformats.org/presentationml/2006/ole">
            <mc:AlternateContent xmlns:mc="http://schemas.openxmlformats.org/markup-compatibility/2006">
              <mc:Choice xmlns:v="urn:schemas-microsoft-com:vml" Requires="v">
                <p:oleObj spid="_x0000_s29820" name="Document" r:id="rId4" imgW="1963440" imgH="4233600" progId="Word.Document.8">
                  <p:embed/>
                </p:oleObj>
              </mc:Choice>
              <mc:Fallback>
                <p:oleObj name="Document" r:id="rId4" imgW="1963440" imgH="4233600" progId="Word.Document.8">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850" y="1746250"/>
                        <a:ext cx="1965325" cy="423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2" name="Object 6">
            <a:hlinkClick r:id="" action="ppaction://ole?verb=0"/>
          </p:cNvPr>
          <p:cNvGraphicFramePr>
            <a:graphicFrameLocks/>
          </p:cNvGraphicFramePr>
          <p:nvPr/>
        </p:nvGraphicFramePr>
        <p:xfrm>
          <a:off x="3429000" y="1747838"/>
          <a:ext cx="1139825" cy="1009650"/>
        </p:xfrm>
        <a:graphic>
          <a:graphicData uri="http://schemas.openxmlformats.org/presentationml/2006/ole">
            <mc:AlternateContent xmlns:mc="http://schemas.openxmlformats.org/markup-compatibility/2006">
              <mc:Choice xmlns:v="urn:schemas-microsoft-com:vml" Requires="v">
                <p:oleObj spid="_x0000_s29821" name="Document" r:id="rId6" imgW="1137960" imgH="1008000" progId="Word.Document.8">
                  <p:embed/>
                </p:oleObj>
              </mc:Choice>
              <mc:Fallback>
                <p:oleObj name="Document" r:id="rId6" imgW="1137960" imgH="1008000" progId="Word.Document.8">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1747838"/>
                        <a:ext cx="1139825"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3" name="Object 7">
            <a:hlinkClick r:id="" action="ppaction://ole?verb=0"/>
          </p:cNvPr>
          <p:cNvGraphicFramePr>
            <a:graphicFrameLocks/>
          </p:cNvGraphicFramePr>
          <p:nvPr/>
        </p:nvGraphicFramePr>
        <p:xfrm>
          <a:off x="5562600" y="1747838"/>
          <a:ext cx="1301750" cy="1612900"/>
        </p:xfrm>
        <a:graphic>
          <a:graphicData uri="http://schemas.openxmlformats.org/presentationml/2006/ole">
            <mc:AlternateContent xmlns:mc="http://schemas.openxmlformats.org/markup-compatibility/2006">
              <mc:Choice xmlns:v="urn:schemas-microsoft-com:vml" Requires="v">
                <p:oleObj spid="_x0000_s29822" name="Document" r:id="rId8" imgW="1299960" imgH="1611000" progId="Word.Document.8">
                  <p:embed/>
                </p:oleObj>
              </mc:Choice>
              <mc:Fallback>
                <p:oleObj name="Document" r:id="rId8" imgW="1299960" imgH="1611000" progId="Word.Document.8">
                  <p:embed/>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2600" y="1747838"/>
                        <a:ext cx="130175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4" name="Object 8">
            <a:hlinkClick r:id="" action="ppaction://ole?verb=0"/>
          </p:cNvPr>
          <p:cNvGraphicFramePr>
            <a:graphicFrameLocks/>
          </p:cNvGraphicFramePr>
          <p:nvPr/>
        </p:nvGraphicFramePr>
        <p:xfrm>
          <a:off x="7624763" y="1747838"/>
          <a:ext cx="1301750" cy="2062162"/>
        </p:xfrm>
        <a:graphic>
          <a:graphicData uri="http://schemas.openxmlformats.org/presentationml/2006/ole">
            <mc:AlternateContent xmlns:mc="http://schemas.openxmlformats.org/markup-compatibility/2006">
              <mc:Choice xmlns:v="urn:schemas-microsoft-com:vml" Requires="v">
                <p:oleObj spid="_x0000_s29823" name="Document" r:id="rId10" imgW="1299960" imgH="2060280" progId="Word.Document.8">
                  <p:embed/>
                </p:oleObj>
              </mc:Choice>
              <mc:Fallback>
                <p:oleObj name="Document" r:id="rId10" imgW="1299960" imgH="2060280" progId="Word.Document.8">
                  <p:embed/>
                  <p:pic>
                    <p:nvPicPr>
                      <p:cNvPr id="0" name="Object 8"/>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4763" y="1747838"/>
                        <a:ext cx="1301750" cy="206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5" name="Object 9">
            <a:hlinkClick r:id="" action="ppaction://ole?verb=0"/>
          </p:cNvPr>
          <p:cNvGraphicFramePr>
            <a:graphicFrameLocks/>
          </p:cNvGraphicFramePr>
          <p:nvPr/>
        </p:nvGraphicFramePr>
        <p:xfrm>
          <a:off x="3433763" y="3729038"/>
          <a:ext cx="1301750" cy="2225675"/>
        </p:xfrm>
        <a:graphic>
          <a:graphicData uri="http://schemas.openxmlformats.org/presentationml/2006/ole">
            <mc:AlternateContent xmlns:mc="http://schemas.openxmlformats.org/markup-compatibility/2006">
              <mc:Choice xmlns:v="urn:schemas-microsoft-com:vml" Requires="v">
                <p:oleObj spid="_x0000_s29824" name="Document" r:id="rId12" imgW="1299960" imgH="2224080" progId="Word.Document.8">
                  <p:embed/>
                </p:oleObj>
              </mc:Choice>
              <mc:Fallback>
                <p:oleObj name="Document" r:id="rId12" imgW="1299960" imgH="2224080" progId="Word.Document.8">
                  <p:embed/>
                  <p:pic>
                    <p:nvPicPr>
                      <p:cNvPr id="0" name="Object 9"/>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33763" y="3729038"/>
                        <a:ext cx="130175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6" name="Object 10">
            <a:hlinkClick r:id="" action="ppaction://ole?verb=0"/>
          </p:cNvPr>
          <p:cNvGraphicFramePr>
            <a:graphicFrameLocks/>
          </p:cNvGraphicFramePr>
          <p:nvPr/>
        </p:nvGraphicFramePr>
        <p:xfrm>
          <a:off x="5562600" y="4491038"/>
          <a:ext cx="1301750" cy="1414462"/>
        </p:xfrm>
        <a:graphic>
          <a:graphicData uri="http://schemas.openxmlformats.org/presentationml/2006/ole">
            <mc:AlternateContent xmlns:mc="http://schemas.openxmlformats.org/markup-compatibility/2006">
              <mc:Choice xmlns:v="urn:schemas-microsoft-com:vml" Requires="v">
                <p:oleObj spid="_x0000_s29825" name="Document" r:id="rId14" imgW="1299960" imgH="1412640" progId="Word.Document.8">
                  <p:embed/>
                </p:oleObj>
              </mc:Choice>
              <mc:Fallback>
                <p:oleObj name="Document" r:id="rId14" imgW="1299960" imgH="1412640" progId="Word.Document.8">
                  <p:embed/>
                  <p:pic>
                    <p:nvPicPr>
                      <p:cNvPr id="0" name="Object 10"/>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62600" y="4491038"/>
                        <a:ext cx="1301750" cy="141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7" name="Object 11">
            <a:hlinkClick r:id="" action="ppaction://ole?verb=0"/>
          </p:cNvPr>
          <p:cNvGraphicFramePr>
            <a:graphicFrameLocks/>
          </p:cNvGraphicFramePr>
          <p:nvPr/>
        </p:nvGraphicFramePr>
        <p:xfrm>
          <a:off x="7700963" y="4876800"/>
          <a:ext cx="1301750" cy="1295400"/>
        </p:xfrm>
        <a:graphic>
          <a:graphicData uri="http://schemas.openxmlformats.org/presentationml/2006/ole">
            <mc:AlternateContent xmlns:mc="http://schemas.openxmlformats.org/markup-compatibility/2006">
              <mc:Choice xmlns:v="urn:schemas-microsoft-com:vml" Requires="v">
                <p:oleObj spid="_x0000_s29826" name="Document" r:id="rId16" imgW="1299960" imgH="1293480" progId="Word.Document.8">
                  <p:embed/>
                </p:oleObj>
              </mc:Choice>
              <mc:Fallback>
                <p:oleObj name="Document" r:id="rId16" imgW="1299960" imgH="1293480" progId="Word.Document.8">
                  <p:embed/>
                  <p:pic>
                    <p:nvPicPr>
                      <p:cNvPr id="0" name="Object 11"/>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00963" y="4876800"/>
                        <a:ext cx="130175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8" name="Rectangle 12"/>
          <p:cNvSpPr>
            <a:spLocks noChangeArrowheads="1"/>
          </p:cNvSpPr>
          <p:nvPr/>
        </p:nvSpPr>
        <p:spPr bwMode="auto">
          <a:xfrm>
            <a:off x="1435100" y="5838825"/>
            <a:ext cx="474663"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3200" i="1">
                <a:latin typeface="Book Antiqua" pitchFamily="18" charset="0"/>
              </a:rPr>
              <a:t>A</a:t>
            </a:r>
          </a:p>
        </p:txBody>
      </p:sp>
      <p:sp>
        <p:nvSpPr>
          <p:cNvPr id="29709" name="Rectangle 13"/>
          <p:cNvSpPr>
            <a:spLocks noChangeArrowheads="1"/>
          </p:cNvSpPr>
          <p:nvPr/>
        </p:nvSpPr>
        <p:spPr bwMode="auto">
          <a:xfrm>
            <a:off x="3568700" y="2640013"/>
            <a:ext cx="63182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3200" i="1">
                <a:latin typeface="Book Antiqua" pitchFamily="18" charset="0"/>
              </a:rPr>
              <a:t>B1</a:t>
            </a:r>
          </a:p>
        </p:txBody>
      </p:sp>
      <p:sp>
        <p:nvSpPr>
          <p:cNvPr id="29710" name="Rectangle 14"/>
          <p:cNvSpPr>
            <a:spLocks noChangeArrowheads="1"/>
          </p:cNvSpPr>
          <p:nvPr/>
        </p:nvSpPr>
        <p:spPr bwMode="auto">
          <a:xfrm>
            <a:off x="5700713" y="3021013"/>
            <a:ext cx="63182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3200" i="1">
                <a:latin typeface="Book Antiqua" pitchFamily="18" charset="0"/>
              </a:rPr>
              <a:t>B2</a:t>
            </a:r>
          </a:p>
        </p:txBody>
      </p:sp>
      <p:sp>
        <p:nvSpPr>
          <p:cNvPr id="29711" name="Rectangle 15"/>
          <p:cNvSpPr>
            <a:spLocks noChangeArrowheads="1"/>
          </p:cNvSpPr>
          <p:nvPr/>
        </p:nvSpPr>
        <p:spPr bwMode="auto">
          <a:xfrm>
            <a:off x="7758113" y="3476625"/>
            <a:ext cx="6318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3200" i="1">
                <a:latin typeface="Book Antiqua" pitchFamily="18" charset="0"/>
              </a:rPr>
              <a:t>B3</a:t>
            </a:r>
          </a:p>
        </p:txBody>
      </p:sp>
      <p:sp>
        <p:nvSpPr>
          <p:cNvPr id="29712" name="Rectangle 16"/>
          <p:cNvSpPr>
            <a:spLocks noChangeArrowheads="1"/>
          </p:cNvSpPr>
          <p:nvPr/>
        </p:nvSpPr>
        <p:spPr bwMode="auto">
          <a:xfrm>
            <a:off x="3340100" y="5762625"/>
            <a:ext cx="1046163"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3200" i="1">
                <a:latin typeface="Book Antiqua" pitchFamily="18" charset="0"/>
              </a:rPr>
              <a:t>A/B1</a:t>
            </a:r>
          </a:p>
        </p:txBody>
      </p:sp>
      <p:sp>
        <p:nvSpPr>
          <p:cNvPr id="29713" name="Rectangle 17"/>
          <p:cNvSpPr>
            <a:spLocks noChangeArrowheads="1"/>
          </p:cNvSpPr>
          <p:nvPr/>
        </p:nvSpPr>
        <p:spPr bwMode="auto">
          <a:xfrm>
            <a:off x="5472113" y="5762625"/>
            <a:ext cx="104616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3200" i="1">
                <a:latin typeface="Book Antiqua" pitchFamily="18" charset="0"/>
              </a:rPr>
              <a:t>A/B2</a:t>
            </a:r>
          </a:p>
        </p:txBody>
      </p:sp>
      <p:sp>
        <p:nvSpPr>
          <p:cNvPr id="29714" name="Rectangle 18"/>
          <p:cNvSpPr>
            <a:spLocks noChangeArrowheads="1"/>
          </p:cNvSpPr>
          <p:nvPr/>
        </p:nvSpPr>
        <p:spPr bwMode="auto">
          <a:xfrm>
            <a:off x="7605713" y="5762625"/>
            <a:ext cx="104616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3200" i="1">
                <a:latin typeface="Book Antiqua" pitchFamily="18" charset="0"/>
              </a:rPr>
              <a:t>A/B3</a:t>
            </a:r>
          </a:p>
        </p:txBody>
      </p:sp>
    </p:spTree>
  </p:cSld>
  <p:clrMapOvr>
    <a:masterClrMapping/>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174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1748" name="Rectangle 4"/>
          <p:cNvSpPr>
            <a:spLocks noGrp="1" noChangeArrowheads="1"/>
          </p:cNvSpPr>
          <p:nvPr>
            <p:ph type="title"/>
          </p:nvPr>
        </p:nvSpPr>
        <p:spPr>
          <a:xfrm>
            <a:off x="838200" y="419100"/>
            <a:ext cx="8229600" cy="1104900"/>
          </a:xfrm>
          <a:noFill/>
          <a:ln/>
        </p:spPr>
        <p:txBody>
          <a:bodyPr/>
          <a:lstStyle/>
          <a:p>
            <a:r>
              <a:rPr lang="tr-TR" altLang="tr-TR"/>
              <a:t>Expressing A/B Using Basic Operators</a:t>
            </a:r>
          </a:p>
        </p:txBody>
      </p:sp>
      <p:sp>
        <p:nvSpPr>
          <p:cNvPr id="31749" name="Rectangle 5"/>
          <p:cNvSpPr>
            <a:spLocks noGrp="1" noChangeArrowheads="1"/>
          </p:cNvSpPr>
          <p:nvPr>
            <p:ph type="body" idx="1"/>
          </p:nvPr>
        </p:nvSpPr>
        <p:spPr>
          <a:xfrm>
            <a:off x="228600" y="1752600"/>
            <a:ext cx="8763000" cy="4572000"/>
          </a:xfrm>
          <a:noFill/>
          <a:ln/>
        </p:spPr>
        <p:txBody>
          <a:bodyPr/>
          <a:lstStyle/>
          <a:p>
            <a:r>
              <a:rPr lang="tr-TR" altLang="tr-TR"/>
              <a:t>Division is not essential op; just a useful shorthand.  </a:t>
            </a:r>
          </a:p>
          <a:p>
            <a:pPr lvl="1">
              <a:buSzPct val="75000"/>
            </a:pPr>
            <a:r>
              <a:rPr lang="tr-TR" altLang="tr-TR"/>
              <a:t>(Also true of joins, but joins are so common that systems implement joins specially.)</a:t>
            </a:r>
          </a:p>
          <a:p>
            <a:r>
              <a:rPr lang="tr-TR" altLang="tr-TR" i="1">
                <a:solidFill>
                  <a:schemeClr val="accent2"/>
                </a:solidFill>
              </a:rPr>
              <a:t>Idea</a:t>
            </a:r>
            <a:r>
              <a:rPr lang="tr-TR" altLang="tr-TR">
                <a:solidFill>
                  <a:schemeClr val="accent2"/>
                </a:solidFill>
              </a:rPr>
              <a:t>:  </a:t>
            </a:r>
            <a:r>
              <a:rPr lang="tr-TR" altLang="tr-TR"/>
              <a:t>For </a:t>
            </a:r>
            <a:r>
              <a:rPr lang="tr-TR" altLang="tr-TR" i="1"/>
              <a:t>A/B</a:t>
            </a:r>
            <a:r>
              <a:rPr lang="tr-TR" altLang="tr-TR"/>
              <a:t>, compute all </a:t>
            </a:r>
            <a:r>
              <a:rPr lang="tr-TR" altLang="tr-TR" i="1"/>
              <a:t>x</a:t>
            </a:r>
            <a:r>
              <a:rPr lang="tr-TR" altLang="tr-TR"/>
              <a:t> values that are not `disqualified’ by some </a:t>
            </a:r>
            <a:r>
              <a:rPr lang="tr-TR" altLang="tr-TR" i="1"/>
              <a:t>y</a:t>
            </a:r>
            <a:r>
              <a:rPr lang="tr-TR" altLang="tr-TR"/>
              <a:t> value in </a:t>
            </a:r>
            <a:r>
              <a:rPr lang="tr-TR" altLang="tr-TR" i="1"/>
              <a:t>B</a:t>
            </a:r>
            <a:r>
              <a:rPr lang="tr-TR" altLang="tr-TR"/>
              <a:t>.</a:t>
            </a:r>
          </a:p>
          <a:p>
            <a:pPr lvl="1">
              <a:buSzPct val="75000"/>
            </a:pPr>
            <a:r>
              <a:rPr lang="tr-TR" altLang="tr-TR" i="1"/>
              <a:t>x</a:t>
            </a:r>
            <a:r>
              <a:rPr lang="tr-TR" altLang="tr-TR"/>
              <a:t> value is </a:t>
            </a:r>
            <a:r>
              <a:rPr lang="tr-TR" altLang="tr-TR" i="1"/>
              <a:t>disqualified</a:t>
            </a:r>
            <a:r>
              <a:rPr lang="tr-TR" altLang="tr-TR"/>
              <a:t> if by attaching </a:t>
            </a:r>
            <a:r>
              <a:rPr lang="tr-TR" altLang="tr-TR" i="1"/>
              <a:t>y </a:t>
            </a:r>
            <a:r>
              <a:rPr lang="tr-TR" altLang="tr-TR"/>
              <a:t>value from </a:t>
            </a:r>
            <a:r>
              <a:rPr lang="tr-TR" altLang="tr-TR" i="1"/>
              <a:t>B</a:t>
            </a:r>
            <a:r>
              <a:rPr lang="tr-TR" altLang="tr-TR"/>
              <a:t>, we obtain an </a:t>
            </a:r>
            <a:r>
              <a:rPr lang="tr-TR" altLang="tr-TR" i="1"/>
              <a:t>xy</a:t>
            </a:r>
            <a:r>
              <a:rPr lang="tr-TR" altLang="tr-TR"/>
              <a:t> tuple that is not in </a:t>
            </a:r>
            <a:r>
              <a:rPr lang="tr-TR" altLang="tr-TR" i="1"/>
              <a:t>A</a:t>
            </a:r>
            <a:r>
              <a:rPr lang="tr-TR" altLang="tr-TR"/>
              <a:t>.</a:t>
            </a:r>
          </a:p>
          <a:p>
            <a:pPr>
              <a:buFontTx/>
              <a:buChar char="–"/>
            </a:pPr>
            <a:endParaRPr lang="tr-TR" altLang="tr-TR" sz="2400"/>
          </a:p>
        </p:txBody>
      </p:sp>
      <p:sp>
        <p:nvSpPr>
          <p:cNvPr id="31750" name="Rectangle 6"/>
          <p:cNvSpPr>
            <a:spLocks noChangeArrowheads="1"/>
          </p:cNvSpPr>
          <p:nvPr/>
        </p:nvSpPr>
        <p:spPr bwMode="auto">
          <a:xfrm>
            <a:off x="749300" y="5167313"/>
            <a:ext cx="35512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lvl="1">
              <a:spcBef>
                <a:spcPct val="20000"/>
              </a:spcBef>
            </a:pPr>
            <a:r>
              <a:rPr lang="tr-TR" altLang="tr-TR">
                <a:solidFill>
                  <a:schemeClr val="folHlink"/>
                </a:solidFill>
                <a:latin typeface="Book Antiqua" pitchFamily="18" charset="0"/>
              </a:rPr>
              <a:t>Disqualified </a:t>
            </a:r>
            <a:r>
              <a:rPr lang="tr-TR" altLang="tr-TR" i="1">
                <a:solidFill>
                  <a:schemeClr val="folHlink"/>
                </a:solidFill>
                <a:latin typeface="Book Antiqua" pitchFamily="18" charset="0"/>
              </a:rPr>
              <a:t>x</a:t>
            </a:r>
            <a:r>
              <a:rPr lang="tr-TR" altLang="tr-TR">
                <a:solidFill>
                  <a:schemeClr val="folHlink"/>
                </a:solidFill>
                <a:latin typeface="Book Antiqua" pitchFamily="18" charset="0"/>
              </a:rPr>
              <a:t> values:</a:t>
            </a:r>
          </a:p>
        </p:txBody>
      </p:sp>
      <p:sp>
        <p:nvSpPr>
          <p:cNvPr id="31751" name="Rectangle 7"/>
          <p:cNvSpPr>
            <a:spLocks noChangeArrowheads="1"/>
          </p:cNvSpPr>
          <p:nvPr/>
        </p:nvSpPr>
        <p:spPr bwMode="auto">
          <a:xfrm>
            <a:off x="1358900" y="5807075"/>
            <a:ext cx="92551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a:latin typeface="Book Antiqua" pitchFamily="18" charset="0"/>
              </a:rPr>
              <a:t> </a:t>
            </a:r>
            <a:r>
              <a:rPr lang="tr-TR" altLang="tr-TR" sz="2800" i="1">
                <a:solidFill>
                  <a:schemeClr val="folHlink"/>
                </a:solidFill>
                <a:latin typeface="Book Antiqua" pitchFamily="18" charset="0"/>
              </a:rPr>
              <a:t>A/B:</a:t>
            </a:r>
          </a:p>
        </p:txBody>
      </p:sp>
      <p:graphicFrame>
        <p:nvGraphicFramePr>
          <p:cNvPr id="31752" name="Object 8">
            <a:hlinkClick r:id="" action="ppaction://ole?verb=0"/>
          </p:cNvPr>
          <p:cNvGraphicFramePr>
            <a:graphicFrameLocks/>
          </p:cNvGraphicFramePr>
          <p:nvPr/>
        </p:nvGraphicFramePr>
        <p:xfrm>
          <a:off x="4648200" y="5130800"/>
          <a:ext cx="3830638" cy="833438"/>
        </p:xfrm>
        <a:graphic>
          <a:graphicData uri="http://schemas.openxmlformats.org/presentationml/2006/ole">
            <mc:AlternateContent xmlns:mc="http://schemas.openxmlformats.org/markup-compatibility/2006">
              <mc:Choice xmlns:v="urn:schemas-microsoft-com:vml" Requires="v">
                <p:oleObj spid="_x0000_s31786" name="Equation" r:id="rId4" imgW="3828960" imgH="831600" progId="Equation.3">
                  <p:embed/>
                </p:oleObj>
              </mc:Choice>
              <mc:Fallback>
                <p:oleObj name="Equation" r:id="rId4" imgW="3828960" imgH="831600" progId="Equation.3">
                  <p:embed/>
                  <p:pic>
                    <p:nvPicPr>
                      <p:cNvPr id="0"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5130800"/>
                        <a:ext cx="3830638"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1755" name="Group 11"/>
          <p:cNvGrpSpPr>
            <a:grpSpLocks/>
          </p:cNvGrpSpPr>
          <p:nvPr/>
        </p:nvGrpSpPr>
        <p:grpSpPr bwMode="auto">
          <a:xfrm>
            <a:off x="2484438" y="5772150"/>
            <a:ext cx="5489575" cy="752475"/>
            <a:chOff x="1776" y="3639"/>
            <a:chExt cx="3458" cy="474"/>
          </a:xfrm>
        </p:grpSpPr>
        <p:graphicFrame>
          <p:nvGraphicFramePr>
            <p:cNvPr id="31753" name="Object 9">
              <a:hlinkClick r:id="" action="ppaction://ole?verb=0"/>
            </p:cNvPr>
            <p:cNvGraphicFramePr>
              <a:graphicFrameLocks/>
            </p:cNvGraphicFramePr>
            <p:nvPr/>
          </p:nvGraphicFramePr>
          <p:xfrm>
            <a:off x="1776" y="3664"/>
            <a:ext cx="1334" cy="449"/>
          </p:xfrm>
          <a:graphic>
            <a:graphicData uri="http://schemas.openxmlformats.org/presentationml/2006/ole">
              <mc:AlternateContent xmlns:mc="http://schemas.openxmlformats.org/markup-compatibility/2006">
                <mc:Choice xmlns:v="urn:schemas-microsoft-com:vml" Requires="v">
                  <p:oleObj spid="_x0000_s31787" name="Equation" r:id="rId6" imgW="2116080" imgH="711000" progId="Equation.3">
                    <p:embed/>
                  </p:oleObj>
                </mc:Choice>
                <mc:Fallback>
                  <p:oleObj name="Equation" r:id="rId6" imgW="2116080" imgH="711000" progId="Equation.3">
                    <p:embed/>
                    <p:pic>
                      <p:nvPicPr>
                        <p:cNvPr id="0" name="Object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6" y="3664"/>
                          <a:ext cx="1334" cy="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4" name="Rectangle 10"/>
            <p:cNvSpPr>
              <a:spLocks noChangeArrowheads="1"/>
            </p:cNvSpPr>
            <p:nvPr/>
          </p:nvSpPr>
          <p:spPr bwMode="auto">
            <a:xfrm>
              <a:off x="2775" y="3639"/>
              <a:ext cx="2459"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a:solidFill>
                    <a:schemeClr val="accent2"/>
                  </a:solidFill>
                  <a:latin typeface="Book Antiqua" pitchFamily="18" charset="0"/>
                </a:rPr>
                <a:t>all disqualified x val. tuples</a:t>
              </a:r>
            </a:p>
          </p:txBody>
        </p:sp>
      </p:grpSp>
    </p:spTree>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123"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124" name="Rectangle 4"/>
          <p:cNvSpPr>
            <a:spLocks noGrp="1" noChangeArrowheads="1"/>
          </p:cNvSpPr>
          <p:nvPr>
            <p:ph type="title"/>
          </p:nvPr>
        </p:nvSpPr>
        <p:spPr>
          <a:noFill/>
          <a:ln/>
        </p:spPr>
        <p:txBody>
          <a:bodyPr/>
          <a:lstStyle/>
          <a:p>
            <a:r>
              <a:rPr lang="tr-TR" altLang="tr-TR"/>
              <a:t>Relational Query Languages</a:t>
            </a:r>
          </a:p>
        </p:txBody>
      </p:sp>
      <p:sp>
        <p:nvSpPr>
          <p:cNvPr id="5125" name="Rectangle 5"/>
          <p:cNvSpPr>
            <a:spLocks noGrp="1" noChangeArrowheads="1"/>
          </p:cNvSpPr>
          <p:nvPr>
            <p:ph type="body" idx="1"/>
          </p:nvPr>
        </p:nvSpPr>
        <p:spPr>
          <a:xfrm>
            <a:off x="76200" y="1676400"/>
            <a:ext cx="8839200" cy="4648200"/>
          </a:xfrm>
          <a:noFill/>
          <a:ln/>
        </p:spPr>
        <p:txBody>
          <a:bodyPr/>
          <a:lstStyle/>
          <a:p>
            <a:r>
              <a:rPr lang="tr-TR" altLang="tr-TR" i="1" u="sng"/>
              <a:t>Query languages</a:t>
            </a:r>
            <a:r>
              <a:rPr lang="tr-TR" altLang="tr-TR" i="1"/>
              <a:t>: </a:t>
            </a:r>
            <a:r>
              <a:rPr lang="tr-TR" altLang="tr-TR"/>
              <a:t> Allow manipulation and </a:t>
            </a:r>
            <a:r>
              <a:rPr lang="tr-TR" altLang="tr-TR">
                <a:solidFill>
                  <a:schemeClr val="accent2"/>
                </a:solidFill>
              </a:rPr>
              <a:t>retrieval of data </a:t>
            </a:r>
            <a:r>
              <a:rPr lang="tr-TR" altLang="tr-TR"/>
              <a:t>from a database.</a:t>
            </a:r>
          </a:p>
          <a:p>
            <a:r>
              <a:rPr lang="tr-TR" altLang="tr-TR"/>
              <a:t>Relational model supports simple, powerful QLs:</a:t>
            </a:r>
          </a:p>
          <a:p>
            <a:pPr lvl="1">
              <a:buSzPct val="75000"/>
            </a:pPr>
            <a:r>
              <a:rPr lang="tr-TR" altLang="tr-TR"/>
              <a:t>Strong formal foundation based on logic.</a:t>
            </a:r>
          </a:p>
          <a:p>
            <a:pPr lvl="1">
              <a:buSzPct val="75000"/>
            </a:pPr>
            <a:r>
              <a:rPr lang="tr-TR" altLang="tr-TR"/>
              <a:t>Allows for much optimization.</a:t>
            </a:r>
          </a:p>
          <a:p>
            <a:r>
              <a:rPr lang="tr-TR" altLang="tr-TR"/>
              <a:t>Query Languages </a:t>
            </a:r>
            <a:r>
              <a:rPr lang="tr-TR" altLang="tr-TR" b="1">
                <a:solidFill>
                  <a:schemeClr val="accent2"/>
                </a:solidFill>
              </a:rPr>
              <a:t>!=</a:t>
            </a:r>
            <a:r>
              <a:rPr lang="tr-TR" altLang="tr-TR"/>
              <a:t> programming languages!</a:t>
            </a:r>
          </a:p>
          <a:p>
            <a:pPr lvl="1">
              <a:buSzPct val="75000"/>
            </a:pPr>
            <a:r>
              <a:rPr lang="tr-TR" altLang="tr-TR"/>
              <a:t>QLs not expected to be “Turing complete”.</a:t>
            </a:r>
          </a:p>
          <a:p>
            <a:pPr lvl="1">
              <a:buSzPct val="75000"/>
            </a:pPr>
            <a:r>
              <a:rPr lang="tr-TR" altLang="tr-TR"/>
              <a:t>QLs not intended to be used for complex calculations.</a:t>
            </a:r>
          </a:p>
          <a:p>
            <a:pPr lvl="1">
              <a:buSzPct val="75000"/>
            </a:pPr>
            <a:r>
              <a:rPr lang="tr-TR" altLang="tr-TR"/>
              <a:t>QLs support easy, efficient access to large data sets.</a:t>
            </a:r>
          </a:p>
        </p:txBody>
      </p:sp>
    </p:spTree>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3795"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3796" name="Rectangle 4"/>
          <p:cNvSpPr>
            <a:spLocks noGrp="1" noChangeArrowheads="1"/>
          </p:cNvSpPr>
          <p:nvPr>
            <p:ph type="title"/>
          </p:nvPr>
        </p:nvSpPr>
        <p:spPr>
          <a:xfrm>
            <a:off x="609600" y="419100"/>
            <a:ext cx="8229600" cy="1104900"/>
          </a:xfrm>
          <a:noFill/>
          <a:ln/>
        </p:spPr>
        <p:txBody>
          <a:bodyPr/>
          <a:lstStyle/>
          <a:p>
            <a:r>
              <a:rPr lang="tr-TR" altLang="tr-TR" sz="3200"/>
              <a:t>Find names of sailors who’ve reserved boat #103</a:t>
            </a:r>
          </a:p>
        </p:txBody>
      </p:sp>
      <p:sp>
        <p:nvSpPr>
          <p:cNvPr id="33797" name="Rectangle 5"/>
          <p:cNvSpPr>
            <a:spLocks noGrp="1" noChangeArrowheads="1"/>
          </p:cNvSpPr>
          <p:nvPr>
            <p:ph type="body" idx="1"/>
          </p:nvPr>
        </p:nvSpPr>
        <p:spPr>
          <a:xfrm>
            <a:off x="152400" y="1828800"/>
            <a:ext cx="8839200" cy="4648200"/>
          </a:xfrm>
          <a:noFill/>
          <a:ln/>
        </p:spPr>
        <p:txBody>
          <a:bodyPr/>
          <a:lstStyle/>
          <a:p>
            <a:r>
              <a:rPr lang="tr-TR" altLang="tr-TR"/>
              <a:t>Solution 1:   </a:t>
            </a:r>
          </a:p>
        </p:txBody>
      </p:sp>
      <p:graphicFrame>
        <p:nvGraphicFramePr>
          <p:cNvPr id="33798" name="Object 6">
            <a:hlinkClick r:id="" action="ppaction://ole?verb=0"/>
          </p:cNvPr>
          <p:cNvGraphicFramePr>
            <a:graphicFrameLocks/>
          </p:cNvGraphicFramePr>
          <p:nvPr/>
        </p:nvGraphicFramePr>
        <p:xfrm>
          <a:off x="2743200" y="1925638"/>
          <a:ext cx="6302375" cy="736600"/>
        </p:xfrm>
        <a:graphic>
          <a:graphicData uri="http://schemas.openxmlformats.org/presentationml/2006/ole">
            <mc:AlternateContent xmlns:mc="http://schemas.openxmlformats.org/markup-compatibility/2006">
              <mc:Choice xmlns:v="urn:schemas-microsoft-com:vml" Requires="v">
                <p:oleObj spid="_x0000_s33882" name="Equation" r:id="rId4" imgW="6300720" imgH="734760" progId="Equation.3">
                  <p:embed/>
                </p:oleObj>
              </mc:Choice>
              <mc:Fallback>
                <p:oleObj name="Equation" r:id="rId4" imgW="6300720" imgH="734760" progId="Equation.3">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1925638"/>
                        <a:ext cx="6302375"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3803" name="Group 11"/>
          <p:cNvGrpSpPr>
            <a:grpSpLocks/>
          </p:cNvGrpSpPr>
          <p:nvPr/>
        </p:nvGrpSpPr>
        <p:grpSpPr bwMode="auto">
          <a:xfrm>
            <a:off x="139700" y="2989263"/>
            <a:ext cx="8567738" cy="2347912"/>
            <a:chOff x="88" y="1883"/>
            <a:chExt cx="5397" cy="1479"/>
          </a:xfrm>
        </p:grpSpPr>
        <p:sp>
          <p:nvSpPr>
            <p:cNvPr id="33799" name="Rectangle 7"/>
            <p:cNvSpPr>
              <a:spLocks noChangeArrowheads="1"/>
            </p:cNvSpPr>
            <p:nvPr/>
          </p:nvSpPr>
          <p:spPr bwMode="auto">
            <a:xfrm>
              <a:off x="88" y="1883"/>
              <a:ext cx="1301"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buSzPct val="75000"/>
                <a:buFont typeface="Monotype Sorts" charset="2"/>
                <a:buChar char="v"/>
              </a:pPr>
              <a:r>
                <a:rPr lang="tr-TR" altLang="tr-TR" sz="2800">
                  <a:latin typeface="Book Antiqua" pitchFamily="18" charset="0"/>
                </a:rPr>
                <a:t> Solution 2</a:t>
              </a:r>
              <a:r>
                <a:rPr lang="tr-TR" altLang="tr-TR">
                  <a:latin typeface="Book Antiqua" pitchFamily="18" charset="0"/>
                </a:rPr>
                <a:t>:</a:t>
              </a:r>
            </a:p>
          </p:txBody>
        </p:sp>
        <p:graphicFrame>
          <p:nvGraphicFramePr>
            <p:cNvPr id="33800" name="Object 8">
              <a:hlinkClick r:id="" action="ppaction://ole?verb=0"/>
            </p:cNvPr>
            <p:cNvGraphicFramePr>
              <a:graphicFrameLocks/>
            </p:cNvGraphicFramePr>
            <p:nvPr/>
          </p:nvGraphicFramePr>
          <p:xfrm>
            <a:off x="1632" y="1936"/>
            <a:ext cx="3853" cy="494"/>
          </p:xfrm>
          <a:graphic>
            <a:graphicData uri="http://schemas.openxmlformats.org/presentationml/2006/ole">
              <mc:AlternateContent xmlns:mc="http://schemas.openxmlformats.org/markup-compatibility/2006">
                <mc:Choice xmlns:v="urn:schemas-microsoft-com:vml" Requires="v">
                  <p:oleObj spid="_x0000_s33883" name="Equation" r:id="rId6" imgW="6114960" imgH="782280" progId="Equation.3">
                    <p:embed/>
                  </p:oleObj>
                </mc:Choice>
                <mc:Fallback>
                  <p:oleObj name="Equation" r:id="rId6" imgW="6114960" imgH="782280" progId="Equation.3">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2" y="1936"/>
                          <a:ext cx="3853" cy="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1" name="Object 9">
              <a:hlinkClick r:id="" action="ppaction://ole?verb=0"/>
            </p:cNvPr>
            <p:cNvGraphicFramePr>
              <a:graphicFrameLocks/>
            </p:cNvGraphicFramePr>
            <p:nvPr/>
          </p:nvGraphicFramePr>
          <p:xfrm>
            <a:off x="1632" y="2512"/>
            <a:ext cx="3853" cy="404"/>
          </p:xfrm>
          <a:graphic>
            <a:graphicData uri="http://schemas.openxmlformats.org/presentationml/2006/ole">
              <mc:AlternateContent xmlns:mc="http://schemas.openxmlformats.org/markup-compatibility/2006">
                <mc:Choice xmlns:v="urn:schemas-microsoft-com:vml" Requires="v">
                  <p:oleObj spid="_x0000_s33884" name="Equation" r:id="rId8" imgW="6114960" imgH="639720" progId="Equation.3">
                    <p:embed/>
                  </p:oleObj>
                </mc:Choice>
                <mc:Fallback>
                  <p:oleObj name="Equation" r:id="rId8" imgW="6114960" imgH="639720" progId="Equation.3">
                    <p:embed/>
                    <p:pic>
                      <p:nvPicPr>
                        <p:cNvPr id="0" name="Object 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32" y="2512"/>
                          <a:ext cx="385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2" name="Object 10">
              <a:hlinkClick r:id="" action="ppaction://ole?verb=0"/>
            </p:cNvPr>
            <p:cNvGraphicFramePr>
              <a:graphicFrameLocks/>
            </p:cNvGraphicFramePr>
            <p:nvPr/>
          </p:nvGraphicFramePr>
          <p:xfrm>
            <a:off x="1632" y="2944"/>
            <a:ext cx="2036" cy="418"/>
          </p:xfrm>
          <a:graphic>
            <a:graphicData uri="http://schemas.openxmlformats.org/presentationml/2006/ole">
              <mc:AlternateContent xmlns:mc="http://schemas.openxmlformats.org/markup-compatibility/2006">
                <mc:Choice xmlns:v="urn:schemas-microsoft-com:vml" Requires="v">
                  <p:oleObj spid="_x0000_s33885" name="Equation" r:id="rId10" imgW="3230280" imgH="661680" progId="Equation.3">
                    <p:embed/>
                  </p:oleObj>
                </mc:Choice>
                <mc:Fallback>
                  <p:oleObj name="Equation" r:id="rId10" imgW="3230280" imgH="661680" progId="Equation.3">
                    <p:embed/>
                    <p:pic>
                      <p:nvPicPr>
                        <p:cNvPr id="0" name="Object 1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32" y="2944"/>
                          <a:ext cx="2036"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3806" name="Group 14"/>
          <p:cNvGrpSpPr>
            <a:grpSpLocks/>
          </p:cNvGrpSpPr>
          <p:nvPr/>
        </p:nvGrpSpPr>
        <p:grpSpPr bwMode="auto">
          <a:xfrm>
            <a:off x="139700" y="5654675"/>
            <a:ext cx="8966200" cy="852488"/>
            <a:chOff x="88" y="3562"/>
            <a:chExt cx="5648" cy="537"/>
          </a:xfrm>
        </p:grpSpPr>
        <p:sp>
          <p:nvSpPr>
            <p:cNvPr id="33804" name="Rectangle 12"/>
            <p:cNvSpPr>
              <a:spLocks noChangeArrowheads="1"/>
            </p:cNvSpPr>
            <p:nvPr/>
          </p:nvSpPr>
          <p:spPr bwMode="auto">
            <a:xfrm>
              <a:off x="88" y="3562"/>
              <a:ext cx="1301"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buSzPct val="75000"/>
                <a:buFont typeface="Monotype Sorts" charset="2"/>
                <a:buChar char="v"/>
              </a:pPr>
              <a:r>
                <a:rPr lang="tr-TR" altLang="tr-TR" sz="2800">
                  <a:latin typeface="Book Antiqua" pitchFamily="18" charset="0"/>
                </a:rPr>
                <a:t> Solution 3</a:t>
              </a:r>
              <a:r>
                <a:rPr lang="tr-TR" altLang="tr-TR">
                  <a:latin typeface="Book Antiqua" pitchFamily="18" charset="0"/>
                </a:rPr>
                <a:t>:</a:t>
              </a:r>
            </a:p>
          </p:txBody>
        </p:sp>
        <p:graphicFrame>
          <p:nvGraphicFramePr>
            <p:cNvPr id="33805" name="Object 13">
              <a:hlinkClick r:id="" action="ppaction://ole?verb=0"/>
            </p:cNvPr>
            <p:cNvGraphicFramePr>
              <a:graphicFrameLocks/>
            </p:cNvGraphicFramePr>
            <p:nvPr/>
          </p:nvGraphicFramePr>
          <p:xfrm>
            <a:off x="1632" y="3600"/>
            <a:ext cx="4104" cy="499"/>
          </p:xfrm>
          <a:graphic>
            <a:graphicData uri="http://schemas.openxmlformats.org/presentationml/2006/ole">
              <mc:AlternateContent xmlns:mc="http://schemas.openxmlformats.org/markup-compatibility/2006">
                <mc:Choice xmlns:v="urn:schemas-microsoft-com:vml" Requires="v">
                  <p:oleObj spid="_x0000_s33886" name="Equation" r:id="rId12" imgW="6513480" imgH="790560" progId="Equation.3">
                    <p:embed/>
                  </p:oleObj>
                </mc:Choice>
                <mc:Fallback>
                  <p:oleObj name="Equation" r:id="rId12" imgW="6513480" imgH="790560" progId="Equation.3">
                    <p:embed/>
                    <p:pic>
                      <p:nvPicPr>
                        <p:cNvPr id="0" name="Object 1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32" y="3600"/>
                          <a:ext cx="410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5843"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5844" name="Rectangle 4"/>
          <p:cNvSpPr>
            <a:spLocks noGrp="1" noChangeArrowheads="1"/>
          </p:cNvSpPr>
          <p:nvPr>
            <p:ph type="title"/>
          </p:nvPr>
        </p:nvSpPr>
        <p:spPr>
          <a:xfrm>
            <a:off x="685800" y="419100"/>
            <a:ext cx="8229600" cy="1104900"/>
          </a:xfrm>
          <a:noFill/>
          <a:ln/>
        </p:spPr>
        <p:txBody>
          <a:bodyPr/>
          <a:lstStyle/>
          <a:p>
            <a:r>
              <a:rPr lang="tr-TR" altLang="tr-TR" sz="3200"/>
              <a:t>Find names of sailors who’ve reserved a red boat</a:t>
            </a:r>
          </a:p>
        </p:txBody>
      </p:sp>
      <p:sp>
        <p:nvSpPr>
          <p:cNvPr id="35845" name="Rectangle 5"/>
          <p:cNvSpPr>
            <a:spLocks noGrp="1" noChangeArrowheads="1"/>
          </p:cNvSpPr>
          <p:nvPr>
            <p:ph type="body" idx="1"/>
          </p:nvPr>
        </p:nvSpPr>
        <p:spPr>
          <a:noFill/>
          <a:ln/>
        </p:spPr>
        <p:txBody>
          <a:bodyPr/>
          <a:lstStyle/>
          <a:p>
            <a:r>
              <a:rPr lang="tr-TR" altLang="tr-TR"/>
              <a:t>Information about boat color only available in Boats; so need an extra join:</a:t>
            </a:r>
          </a:p>
        </p:txBody>
      </p:sp>
      <p:graphicFrame>
        <p:nvGraphicFramePr>
          <p:cNvPr id="35846" name="Object 6">
            <a:hlinkClick r:id="" action="ppaction://ole?verb=0"/>
          </p:cNvPr>
          <p:cNvGraphicFramePr>
            <a:graphicFrameLocks/>
          </p:cNvGraphicFramePr>
          <p:nvPr/>
        </p:nvGraphicFramePr>
        <p:xfrm>
          <a:off x="1066800" y="3068638"/>
          <a:ext cx="7866063" cy="688975"/>
        </p:xfrm>
        <a:graphic>
          <a:graphicData uri="http://schemas.openxmlformats.org/presentationml/2006/ole">
            <mc:AlternateContent xmlns:mc="http://schemas.openxmlformats.org/markup-compatibility/2006">
              <mc:Choice xmlns:v="urn:schemas-microsoft-com:vml" Requires="v">
                <p:oleObj spid="_x0000_s35881" name="Equation" r:id="rId4" imgW="7864200" imgH="687240" progId="Equation.3">
                  <p:embed/>
                </p:oleObj>
              </mc:Choice>
              <mc:Fallback>
                <p:oleObj name="Equation" r:id="rId4" imgW="7864200" imgH="687240" progId="Equation.3">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3068638"/>
                        <a:ext cx="7866063"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5849" name="Group 9"/>
          <p:cNvGrpSpPr>
            <a:grpSpLocks/>
          </p:cNvGrpSpPr>
          <p:nvPr/>
        </p:nvGrpSpPr>
        <p:grpSpPr bwMode="auto">
          <a:xfrm>
            <a:off x="901700" y="4054475"/>
            <a:ext cx="8224838" cy="1425575"/>
            <a:chOff x="568" y="2554"/>
            <a:chExt cx="5181" cy="898"/>
          </a:xfrm>
        </p:grpSpPr>
        <p:sp>
          <p:nvSpPr>
            <p:cNvPr id="35847" name="Rectangle 7"/>
            <p:cNvSpPr>
              <a:spLocks noChangeArrowheads="1"/>
            </p:cNvSpPr>
            <p:nvPr/>
          </p:nvSpPr>
          <p:spPr bwMode="auto">
            <a:xfrm>
              <a:off x="568" y="2554"/>
              <a:ext cx="2773"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buSzPct val="75000"/>
                <a:buFont typeface="Monotype Sorts" charset="2"/>
                <a:buChar char="v"/>
              </a:pPr>
              <a:r>
                <a:rPr lang="tr-TR" altLang="tr-TR" sz="2800">
                  <a:latin typeface="Book Antiqua" pitchFamily="18" charset="0"/>
                </a:rPr>
                <a:t> A more efficient solution:</a:t>
              </a:r>
            </a:p>
          </p:txBody>
        </p:sp>
        <p:graphicFrame>
          <p:nvGraphicFramePr>
            <p:cNvPr id="35848" name="Object 8">
              <a:hlinkClick r:id="" action="ppaction://ole?verb=0"/>
            </p:cNvPr>
            <p:cNvGraphicFramePr>
              <a:graphicFrameLocks/>
            </p:cNvGraphicFramePr>
            <p:nvPr/>
          </p:nvGraphicFramePr>
          <p:xfrm>
            <a:off x="669" y="3040"/>
            <a:ext cx="5080" cy="412"/>
          </p:xfrm>
          <a:graphic>
            <a:graphicData uri="http://schemas.openxmlformats.org/presentationml/2006/ole">
              <mc:AlternateContent xmlns:mc="http://schemas.openxmlformats.org/markup-compatibility/2006">
                <mc:Choice xmlns:v="urn:schemas-microsoft-com:vml" Requires="v">
                  <p:oleObj spid="_x0000_s35882" name="Equation" r:id="rId6" imgW="8062560" imgH="652320" progId="Equation.3">
                    <p:embed/>
                  </p:oleObj>
                </mc:Choice>
                <mc:Fallback>
                  <p:oleObj name="Equation" r:id="rId6" imgW="8062560" imgH="652320" progId="Equation.3">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9" y="3040"/>
                          <a:ext cx="5080"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5850" name="Rectangle 10"/>
          <p:cNvSpPr>
            <a:spLocks noChangeArrowheads="1"/>
          </p:cNvSpPr>
          <p:nvPr/>
        </p:nvSpPr>
        <p:spPr bwMode="auto">
          <a:xfrm>
            <a:off x="976313" y="5776913"/>
            <a:ext cx="72199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buSzPct val="100000"/>
              <a:buFont typeface="Monotype Sorts" charset="2"/>
              <a:buChar char="*"/>
            </a:pPr>
            <a:r>
              <a:rPr lang="tr-TR" altLang="tr-TR">
                <a:latin typeface="Book Antiqua" pitchFamily="18" charset="0"/>
              </a:rPr>
              <a:t> </a:t>
            </a:r>
            <a:r>
              <a:rPr lang="tr-TR" altLang="tr-TR" i="1">
                <a:latin typeface="Book Antiqua" pitchFamily="18" charset="0"/>
              </a:rPr>
              <a:t>A query optimizer can find this given the first solution!</a:t>
            </a:r>
          </a:p>
        </p:txBody>
      </p:sp>
    </p:spTree>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789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7892" name="Rectangle 4"/>
          <p:cNvSpPr>
            <a:spLocks noGrp="1" noChangeArrowheads="1"/>
          </p:cNvSpPr>
          <p:nvPr>
            <p:ph type="title"/>
          </p:nvPr>
        </p:nvSpPr>
        <p:spPr>
          <a:xfrm>
            <a:off x="609600" y="495300"/>
            <a:ext cx="8458200" cy="1104900"/>
          </a:xfrm>
          <a:noFill/>
          <a:ln/>
        </p:spPr>
        <p:txBody>
          <a:bodyPr/>
          <a:lstStyle/>
          <a:p>
            <a:r>
              <a:rPr lang="tr-TR" altLang="tr-TR" sz="3200"/>
              <a:t>Find sailors who’ve reserved a red or a green boat</a:t>
            </a:r>
          </a:p>
        </p:txBody>
      </p:sp>
      <p:sp>
        <p:nvSpPr>
          <p:cNvPr id="37893" name="Rectangle 5"/>
          <p:cNvSpPr>
            <a:spLocks noGrp="1" noChangeArrowheads="1"/>
          </p:cNvSpPr>
          <p:nvPr>
            <p:ph type="body" idx="1"/>
          </p:nvPr>
        </p:nvSpPr>
        <p:spPr>
          <a:xfrm>
            <a:off x="228600" y="1600200"/>
            <a:ext cx="7772400" cy="4724400"/>
          </a:xfrm>
          <a:noFill/>
          <a:ln/>
        </p:spPr>
        <p:txBody>
          <a:bodyPr/>
          <a:lstStyle/>
          <a:p>
            <a:r>
              <a:rPr lang="tr-TR" altLang="tr-TR"/>
              <a:t>Can identify all red or green boats, then find sailors who’ve reserved one of these boats:</a:t>
            </a:r>
          </a:p>
        </p:txBody>
      </p:sp>
      <p:grpSp>
        <p:nvGrpSpPr>
          <p:cNvPr id="37896" name="Group 8"/>
          <p:cNvGrpSpPr>
            <a:grpSpLocks/>
          </p:cNvGrpSpPr>
          <p:nvPr/>
        </p:nvGrpSpPr>
        <p:grpSpPr bwMode="auto">
          <a:xfrm>
            <a:off x="762000" y="2784475"/>
            <a:ext cx="8355013" cy="1585913"/>
            <a:chOff x="480" y="1754"/>
            <a:chExt cx="5263" cy="999"/>
          </a:xfrm>
        </p:grpSpPr>
        <p:graphicFrame>
          <p:nvGraphicFramePr>
            <p:cNvPr id="37894" name="Object 6">
              <a:hlinkClick r:id="" action="ppaction://ole?verb=0"/>
            </p:cNvPr>
            <p:cNvGraphicFramePr>
              <a:graphicFrameLocks/>
            </p:cNvGraphicFramePr>
            <p:nvPr/>
          </p:nvGraphicFramePr>
          <p:xfrm>
            <a:off x="528" y="1754"/>
            <a:ext cx="5215" cy="507"/>
          </p:xfrm>
          <a:graphic>
            <a:graphicData uri="http://schemas.openxmlformats.org/presentationml/2006/ole">
              <mc:AlternateContent xmlns:mc="http://schemas.openxmlformats.org/markup-compatibility/2006">
                <mc:Choice xmlns:v="urn:schemas-microsoft-com:vml" Requires="v">
                  <p:oleObj spid="_x0000_s37962" name="Equation" r:id="rId4" imgW="8277120" imgH="803160" progId="Equation.3">
                    <p:embed/>
                  </p:oleObj>
                </mc:Choice>
                <mc:Fallback>
                  <p:oleObj name="Equation" r:id="rId4" imgW="8277120" imgH="803160" progId="Equation.3">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 y="1754"/>
                          <a:ext cx="5215" cy="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5" name="Object 7">
              <a:hlinkClick r:id="" action="ppaction://ole?verb=0"/>
            </p:cNvPr>
            <p:cNvGraphicFramePr>
              <a:graphicFrameLocks/>
            </p:cNvGraphicFramePr>
            <p:nvPr/>
          </p:nvGraphicFramePr>
          <p:xfrm>
            <a:off x="480" y="2298"/>
            <a:ext cx="4705" cy="455"/>
          </p:xfrm>
          <a:graphic>
            <a:graphicData uri="http://schemas.openxmlformats.org/presentationml/2006/ole">
              <mc:AlternateContent xmlns:mc="http://schemas.openxmlformats.org/markup-compatibility/2006">
                <mc:Choice xmlns:v="urn:schemas-microsoft-com:vml" Requires="v">
                  <p:oleObj spid="_x0000_s37963" name="Equation" r:id="rId6" imgW="7467480" imgH="720720" progId="Equation.3">
                    <p:embed/>
                  </p:oleObj>
                </mc:Choice>
                <mc:Fallback>
                  <p:oleObj name="Equation" r:id="rId6" imgW="7467480" imgH="720720" progId="Equation.3">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 y="2298"/>
                          <a:ext cx="4705" cy="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7897" name="Rectangle 9"/>
          <p:cNvSpPr>
            <a:spLocks noChangeArrowheads="1"/>
          </p:cNvSpPr>
          <p:nvPr/>
        </p:nvSpPr>
        <p:spPr bwMode="auto">
          <a:xfrm>
            <a:off x="292100" y="4968875"/>
            <a:ext cx="81057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buSzPct val="75000"/>
              <a:buFont typeface="Monotype Sorts" charset="2"/>
              <a:buChar char="v"/>
            </a:pPr>
            <a:r>
              <a:rPr lang="tr-TR" altLang="tr-TR" sz="2800">
                <a:latin typeface="Book Antiqua" pitchFamily="18" charset="0"/>
              </a:rPr>
              <a:t> Can also define Tempboats using union!  (How?)</a:t>
            </a:r>
          </a:p>
        </p:txBody>
      </p:sp>
      <p:grpSp>
        <p:nvGrpSpPr>
          <p:cNvPr id="37901" name="Group 13"/>
          <p:cNvGrpSpPr>
            <a:grpSpLocks/>
          </p:cNvGrpSpPr>
          <p:nvPr/>
        </p:nvGrpSpPr>
        <p:grpSpPr bwMode="auto">
          <a:xfrm>
            <a:off x="290513" y="5654675"/>
            <a:ext cx="8535987" cy="534988"/>
            <a:chOff x="183" y="3562"/>
            <a:chExt cx="5377" cy="337"/>
          </a:xfrm>
        </p:grpSpPr>
        <p:sp>
          <p:nvSpPr>
            <p:cNvPr id="37898" name="Rectangle 10"/>
            <p:cNvSpPr>
              <a:spLocks noChangeArrowheads="1"/>
            </p:cNvSpPr>
            <p:nvPr/>
          </p:nvSpPr>
          <p:spPr bwMode="auto">
            <a:xfrm>
              <a:off x="183" y="3562"/>
              <a:ext cx="5377"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buSzPct val="75000"/>
                <a:buFont typeface="Monotype Sorts" charset="2"/>
                <a:buChar char="v"/>
              </a:pPr>
              <a:r>
                <a:rPr lang="tr-TR" altLang="tr-TR">
                  <a:latin typeface="Book Antiqua" pitchFamily="18" charset="0"/>
                </a:rPr>
                <a:t> </a:t>
              </a:r>
              <a:r>
                <a:rPr lang="tr-TR" altLang="tr-TR" sz="2800">
                  <a:latin typeface="Book Antiqua" pitchFamily="18" charset="0"/>
                </a:rPr>
                <a:t>What happens if       is replaced by       in this query?</a:t>
              </a:r>
            </a:p>
          </p:txBody>
        </p:sp>
        <p:graphicFrame>
          <p:nvGraphicFramePr>
            <p:cNvPr id="37899" name="Object 11">
              <a:hlinkClick r:id="" action="ppaction://ole?verb=0"/>
            </p:cNvPr>
            <p:cNvGraphicFramePr>
              <a:graphicFrameLocks/>
            </p:cNvGraphicFramePr>
            <p:nvPr/>
          </p:nvGraphicFramePr>
          <p:xfrm>
            <a:off x="2112" y="3642"/>
            <a:ext cx="547" cy="257"/>
          </p:xfrm>
          <a:graphic>
            <a:graphicData uri="http://schemas.openxmlformats.org/presentationml/2006/ole">
              <mc:AlternateContent xmlns:mc="http://schemas.openxmlformats.org/markup-compatibility/2006">
                <mc:Choice xmlns:v="urn:schemas-microsoft-com:vml" Requires="v">
                  <p:oleObj spid="_x0000_s37964" name="Equation" r:id="rId8" imgW="866520" imgH="406080" progId="Equation.3">
                    <p:embed/>
                  </p:oleObj>
                </mc:Choice>
                <mc:Fallback>
                  <p:oleObj name="Equation" r:id="rId8" imgW="866520" imgH="406080" progId="Equation.3">
                    <p:embed/>
                    <p:pic>
                      <p:nvPicPr>
                        <p:cNvPr id="0" name="Object 1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12" y="3642"/>
                          <a:ext cx="547"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0" name="Object 12">
              <a:hlinkClick r:id="" action="ppaction://ole?verb=0"/>
            </p:cNvPr>
            <p:cNvGraphicFramePr>
              <a:graphicFrameLocks/>
            </p:cNvGraphicFramePr>
            <p:nvPr/>
          </p:nvGraphicFramePr>
          <p:xfrm>
            <a:off x="3888" y="3642"/>
            <a:ext cx="396" cy="205"/>
          </p:xfrm>
          <a:graphic>
            <a:graphicData uri="http://schemas.openxmlformats.org/presentationml/2006/ole">
              <mc:AlternateContent xmlns:mc="http://schemas.openxmlformats.org/markup-compatibility/2006">
                <mc:Choice xmlns:v="urn:schemas-microsoft-com:vml" Requires="v">
                  <p:oleObj spid="_x0000_s37965" name="Equation" r:id="rId10" imgW="626760" imgH="323640" progId="Equation.3">
                    <p:embed/>
                  </p:oleObj>
                </mc:Choice>
                <mc:Fallback>
                  <p:oleObj name="Equation" r:id="rId10" imgW="626760" imgH="323640" progId="Equation.3">
                    <p:embed/>
                    <p:pic>
                      <p:nvPicPr>
                        <p:cNvPr id="0" name="Object 12"/>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8" y="3642"/>
                          <a:ext cx="396"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993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9940" name="Rectangle 4"/>
          <p:cNvSpPr>
            <a:spLocks noGrp="1" noChangeArrowheads="1"/>
          </p:cNvSpPr>
          <p:nvPr>
            <p:ph type="title"/>
          </p:nvPr>
        </p:nvSpPr>
        <p:spPr>
          <a:xfrm>
            <a:off x="457200" y="419100"/>
            <a:ext cx="8610600" cy="1104900"/>
          </a:xfrm>
          <a:noFill/>
          <a:ln/>
        </p:spPr>
        <p:txBody>
          <a:bodyPr/>
          <a:lstStyle/>
          <a:p>
            <a:r>
              <a:rPr lang="tr-TR" altLang="tr-TR" sz="3200"/>
              <a:t>Find sailors who’ve reserved a red </a:t>
            </a:r>
            <a:r>
              <a:rPr lang="tr-TR" altLang="tr-TR" sz="3200" u="sng"/>
              <a:t>and</a:t>
            </a:r>
            <a:r>
              <a:rPr lang="tr-TR" altLang="tr-TR" sz="3200"/>
              <a:t> a green boat</a:t>
            </a:r>
          </a:p>
        </p:txBody>
      </p:sp>
      <p:sp>
        <p:nvSpPr>
          <p:cNvPr id="39941" name="Rectangle 5"/>
          <p:cNvSpPr>
            <a:spLocks noGrp="1" noChangeArrowheads="1"/>
          </p:cNvSpPr>
          <p:nvPr>
            <p:ph type="body" idx="1"/>
          </p:nvPr>
        </p:nvSpPr>
        <p:spPr>
          <a:xfrm>
            <a:off x="762000" y="1676400"/>
            <a:ext cx="8153400" cy="4724400"/>
          </a:xfrm>
          <a:noFill/>
          <a:ln/>
        </p:spPr>
        <p:txBody>
          <a:bodyPr/>
          <a:lstStyle/>
          <a:p>
            <a:r>
              <a:rPr lang="tr-TR" altLang="tr-TR"/>
              <a:t>Previous approach won’t work!  Must identify sailors who’ve reserved red boats, sailors who’ve reserved green boats, then find the intersection </a:t>
            </a:r>
            <a:r>
              <a:rPr lang="tr-TR" altLang="tr-TR">
                <a:solidFill>
                  <a:schemeClr val="accent2"/>
                </a:solidFill>
              </a:rPr>
              <a:t>(note that </a:t>
            </a:r>
            <a:r>
              <a:rPr lang="tr-TR" altLang="tr-TR" i="1">
                <a:solidFill>
                  <a:schemeClr val="accent2"/>
                </a:solidFill>
              </a:rPr>
              <a:t>sid</a:t>
            </a:r>
            <a:r>
              <a:rPr lang="tr-TR" altLang="tr-TR">
                <a:solidFill>
                  <a:schemeClr val="accent2"/>
                </a:solidFill>
              </a:rPr>
              <a:t> is a key for Sailors)</a:t>
            </a:r>
            <a:r>
              <a:rPr lang="tr-TR" altLang="tr-TR"/>
              <a:t>:</a:t>
            </a:r>
          </a:p>
        </p:txBody>
      </p:sp>
      <p:graphicFrame>
        <p:nvGraphicFramePr>
          <p:cNvPr id="39942" name="Object 6">
            <a:hlinkClick r:id="" action="ppaction://ole?verb=0"/>
          </p:cNvPr>
          <p:cNvGraphicFramePr>
            <a:graphicFrameLocks/>
          </p:cNvGraphicFramePr>
          <p:nvPr/>
        </p:nvGraphicFramePr>
        <p:xfrm>
          <a:off x="376238" y="3713163"/>
          <a:ext cx="8677275" cy="749300"/>
        </p:xfrm>
        <a:graphic>
          <a:graphicData uri="http://schemas.openxmlformats.org/presentationml/2006/ole">
            <mc:AlternateContent xmlns:mc="http://schemas.openxmlformats.org/markup-compatibility/2006">
              <mc:Choice xmlns:v="urn:schemas-microsoft-com:vml" Requires="v">
                <p:oleObj spid="_x0000_s39992" name="Equation" r:id="rId4" imgW="8675640" imgH="747360" progId="Equation.3">
                  <p:embed/>
                </p:oleObj>
              </mc:Choice>
              <mc:Fallback>
                <p:oleObj name="Equation" r:id="rId4" imgW="8675640" imgH="747360" progId="Equation.3">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238" y="3713163"/>
                        <a:ext cx="8677275"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3" name="Rectangle 7"/>
          <p:cNvSpPr>
            <a:spLocks noChangeArrowheads="1"/>
          </p:cNvSpPr>
          <p:nvPr/>
        </p:nvSpPr>
        <p:spPr bwMode="auto">
          <a:xfrm>
            <a:off x="825500" y="4892675"/>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2800">
                <a:latin typeface="Book Antiqua" pitchFamily="18" charset="0"/>
              </a:rPr>
              <a:t> </a:t>
            </a:r>
          </a:p>
        </p:txBody>
      </p:sp>
      <p:graphicFrame>
        <p:nvGraphicFramePr>
          <p:cNvPr id="39944" name="Object 8">
            <a:hlinkClick r:id="" action="ppaction://ole?verb=0"/>
          </p:cNvPr>
          <p:cNvGraphicFramePr>
            <a:graphicFrameLocks/>
          </p:cNvGraphicFramePr>
          <p:nvPr/>
        </p:nvGraphicFramePr>
        <p:xfrm>
          <a:off x="228600" y="5557838"/>
          <a:ext cx="7708900" cy="722312"/>
        </p:xfrm>
        <a:graphic>
          <a:graphicData uri="http://schemas.openxmlformats.org/presentationml/2006/ole">
            <mc:AlternateContent xmlns:mc="http://schemas.openxmlformats.org/markup-compatibility/2006">
              <mc:Choice xmlns:v="urn:schemas-microsoft-com:vml" Requires="v">
                <p:oleObj spid="_x0000_s39993" name="Equation" r:id="rId6" imgW="7707240" imgH="720720" progId="Equation.3">
                  <p:embed/>
                </p:oleObj>
              </mc:Choice>
              <mc:Fallback>
                <p:oleObj name="Equation" r:id="rId6" imgW="7707240" imgH="720720" progId="Equation.3">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5557838"/>
                        <a:ext cx="7708900" cy="72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5" name="Rectangle 9"/>
          <p:cNvSpPr>
            <a:spLocks noChangeArrowheads="1"/>
          </p:cNvSpPr>
          <p:nvPr/>
        </p:nvSpPr>
        <p:spPr bwMode="auto">
          <a:xfrm>
            <a:off x="825500" y="5472113"/>
            <a:ext cx="2571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a:latin typeface="Book Antiqua" pitchFamily="18" charset="0"/>
              </a:rPr>
              <a:t> </a:t>
            </a:r>
          </a:p>
        </p:txBody>
      </p:sp>
      <p:graphicFrame>
        <p:nvGraphicFramePr>
          <p:cNvPr id="39946" name="Object 10">
            <a:hlinkClick r:id="" action="ppaction://ole?verb=0"/>
          </p:cNvPr>
          <p:cNvGraphicFramePr>
            <a:graphicFrameLocks/>
          </p:cNvGraphicFramePr>
          <p:nvPr/>
        </p:nvGraphicFramePr>
        <p:xfrm>
          <a:off x="304800" y="4567238"/>
          <a:ext cx="8801100" cy="881062"/>
        </p:xfrm>
        <a:graphic>
          <a:graphicData uri="http://schemas.openxmlformats.org/presentationml/2006/ole">
            <mc:AlternateContent xmlns:mc="http://schemas.openxmlformats.org/markup-compatibility/2006">
              <mc:Choice xmlns:v="urn:schemas-microsoft-com:vml" Requires="v">
                <p:oleObj spid="_x0000_s39994" name="Equation" r:id="rId8" imgW="8799480" imgH="879120" progId="Equation.3">
                  <p:embed/>
                </p:oleObj>
              </mc:Choice>
              <mc:Fallback>
                <p:oleObj name="Equation" r:id="rId8" imgW="8799480" imgH="879120" progId="Equation.3">
                  <p:embed/>
                  <p:pic>
                    <p:nvPicPr>
                      <p:cNvPr id="0" name="Object 1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 y="4567238"/>
                        <a:ext cx="8801100" cy="88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198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1988" name="Rectangle 4"/>
          <p:cNvSpPr>
            <a:spLocks noGrp="1" noChangeArrowheads="1"/>
          </p:cNvSpPr>
          <p:nvPr>
            <p:ph type="title"/>
          </p:nvPr>
        </p:nvSpPr>
        <p:spPr>
          <a:xfrm>
            <a:off x="457200" y="419100"/>
            <a:ext cx="8610600" cy="1104900"/>
          </a:xfrm>
          <a:noFill/>
          <a:ln/>
        </p:spPr>
        <p:txBody>
          <a:bodyPr/>
          <a:lstStyle/>
          <a:p>
            <a:r>
              <a:rPr lang="tr-TR" altLang="tr-TR" sz="3200"/>
              <a:t>Find the names of sailors who’ve reserved all boats</a:t>
            </a:r>
          </a:p>
        </p:txBody>
      </p:sp>
      <p:sp>
        <p:nvSpPr>
          <p:cNvPr id="41989" name="Rectangle 5"/>
          <p:cNvSpPr>
            <a:spLocks noGrp="1" noChangeArrowheads="1"/>
          </p:cNvSpPr>
          <p:nvPr>
            <p:ph type="body" idx="1"/>
          </p:nvPr>
        </p:nvSpPr>
        <p:spPr>
          <a:xfrm>
            <a:off x="76200" y="1905000"/>
            <a:ext cx="7772400" cy="4076700"/>
          </a:xfrm>
          <a:noFill/>
          <a:ln/>
        </p:spPr>
        <p:txBody>
          <a:bodyPr/>
          <a:lstStyle/>
          <a:p>
            <a:r>
              <a:rPr lang="tr-TR" altLang="tr-TR"/>
              <a:t>Uses division; schemas of the input relations to / must be carefully chosen:</a:t>
            </a:r>
          </a:p>
        </p:txBody>
      </p:sp>
      <p:graphicFrame>
        <p:nvGraphicFramePr>
          <p:cNvPr id="41990" name="Object 6">
            <a:hlinkClick r:id="" action="ppaction://ole?verb=0"/>
          </p:cNvPr>
          <p:cNvGraphicFramePr>
            <a:graphicFrameLocks/>
          </p:cNvGraphicFramePr>
          <p:nvPr/>
        </p:nvGraphicFramePr>
        <p:xfrm>
          <a:off x="990600" y="3221038"/>
          <a:ext cx="8115300" cy="801687"/>
        </p:xfrm>
        <a:graphic>
          <a:graphicData uri="http://schemas.openxmlformats.org/presentationml/2006/ole">
            <mc:AlternateContent xmlns:mc="http://schemas.openxmlformats.org/markup-compatibility/2006">
              <mc:Choice xmlns:v="urn:schemas-microsoft-com:vml" Requires="v">
                <p:oleObj spid="_x0000_s42040" name="Equation" r:id="rId4" imgW="8113680" imgH="799920" progId="Equation.3">
                  <p:embed/>
                </p:oleObj>
              </mc:Choice>
              <mc:Fallback>
                <p:oleObj name="Equation" r:id="rId4" imgW="8113680" imgH="799920" progId="Equation.3">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221038"/>
                        <a:ext cx="8115300"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1" name="Object 7">
            <a:hlinkClick r:id="" action="ppaction://ole?verb=0"/>
          </p:cNvPr>
          <p:cNvGraphicFramePr>
            <a:graphicFrameLocks/>
          </p:cNvGraphicFramePr>
          <p:nvPr/>
        </p:nvGraphicFramePr>
        <p:xfrm>
          <a:off x="985838" y="4068763"/>
          <a:ext cx="5583237" cy="663575"/>
        </p:xfrm>
        <a:graphic>
          <a:graphicData uri="http://schemas.openxmlformats.org/presentationml/2006/ole">
            <mc:AlternateContent xmlns:mc="http://schemas.openxmlformats.org/markup-compatibility/2006">
              <mc:Choice xmlns:v="urn:schemas-microsoft-com:vml" Requires="v">
                <p:oleObj spid="_x0000_s42041" name="Equation" r:id="rId6" imgW="5581440" imgH="661680" progId="Equation.3">
                  <p:embed/>
                </p:oleObj>
              </mc:Choice>
              <mc:Fallback>
                <p:oleObj name="Equation" r:id="rId6" imgW="5581440" imgH="661680" progId="Equation.3">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5838" y="4068763"/>
                        <a:ext cx="5583237"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2" name="Rectangle 8"/>
          <p:cNvSpPr>
            <a:spLocks noChangeArrowheads="1"/>
          </p:cNvSpPr>
          <p:nvPr/>
        </p:nvSpPr>
        <p:spPr bwMode="auto">
          <a:xfrm>
            <a:off x="63500" y="5045075"/>
            <a:ext cx="8510588"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buSzPct val="75000"/>
              <a:buFont typeface="Monotype Sorts" charset="2"/>
              <a:buChar char="v"/>
            </a:pPr>
            <a:r>
              <a:rPr lang="tr-TR" altLang="tr-TR">
                <a:latin typeface="Book Antiqua" pitchFamily="18" charset="0"/>
              </a:rPr>
              <a:t> </a:t>
            </a:r>
            <a:r>
              <a:rPr lang="tr-TR" altLang="tr-TR" sz="2800">
                <a:latin typeface="Book Antiqua" pitchFamily="18" charset="0"/>
              </a:rPr>
              <a:t>To find sailors who’ve reserved all ‘Interlake’ boats:</a:t>
            </a:r>
          </a:p>
        </p:txBody>
      </p:sp>
      <p:graphicFrame>
        <p:nvGraphicFramePr>
          <p:cNvPr id="41993" name="Object 9">
            <a:hlinkClick r:id="" action="ppaction://ole?verb=0"/>
          </p:cNvPr>
          <p:cNvGraphicFramePr>
            <a:graphicFrameLocks/>
          </p:cNvGraphicFramePr>
          <p:nvPr/>
        </p:nvGraphicFramePr>
        <p:xfrm>
          <a:off x="1600200" y="5740400"/>
          <a:ext cx="6116638" cy="803275"/>
        </p:xfrm>
        <a:graphic>
          <a:graphicData uri="http://schemas.openxmlformats.org/presentationml/2006/ole">
            <mc:AlternateContent xmlns:mc="http://schemas.openxmlformats.org/markup-compatibility/2006">
              <mc:Choice xmlns:v="urn:schemas-microsoft-com:vml" Requires="v">
                <p:oleObj spid="_x0000_s42042" name="Equation" r:id="rId8" imgW="6114960" imgH="801360" progId="Equation.3">
                  <p:embed/>
                </p:oleObj>
              </mc:Choice>
              <mc:Fallback>
                <p:oleObj name="Equation" r:id="rId8" imgW="6114960" imgH="801360" progId="Equation.3">
                  <p:embed/>
                  <p:pic>
                    <p:nvPicPr>
                      <p:cNvPr id="0" name="Object 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0200" y="5740400"/>
                        <a:ext cx="6116638"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4" name="Rectangle 10"/>
          <p:cNvSpPr>
            <a:spLocks noChangeArrowheads="1"/>
          </p:cNvSpPr>
          <p:nvPr/>
        </p:nvSpPr>
        <p:spPr bwMode="auto">
          <a:xfrm>
            <a:off x="825500" y="5700713"/>
            <a:ext cx="5619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a:latin typeface="Book Antiqua" pitchFamily="18" charset="0"/>
              </a:rPr>
              <a:t>.....</a:t>
            </a:r>
          </a:p>
        </p:txBody>
      </p:sp>
    </p:spTree>
  </p:cSld>
  <p:clrMapOvr>
    <a:masterClrMapping/>
  </p:clrMapOvr>
  <p:transition>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a:lstStyle/>
          <a:p>
            <a:r>
              <a:rPr lang="tr-TR" altLang="tr-TR"/>
              <a:t>Summary</a:t>
            </a:r>
          </a:p>
        </p:txBody>
      </p:sp>
      <p:sp>
        <p:nvSpPr>
          <p:cNvPr id="44035" name="Rectangle 3"/>
          <p:cNvSpPr>
            <a:spLocks noGrp="1" noChangeArrowheads="1"/>
          </p:cNvSpPr>
          <p:nvPr>
            <p:ph type="body" idx="1"/>
          </p:nvPr>
        </p:nvSpPr>
        <p:spPr>
          <a:noFill/>
          <a:ln/>
        </p:spPr>
        <p:txBody>
          <a:bodyPr/>
          <a:lstStyle/>
          <a:p>
            <a:pPr>
              <a:lnSpc>
                <a:spcPct val="90000"/>
              </a:lnSpc>
            </a:pPr>
            <a:r>
              <a:rPr lang="tr-TR" altLang="tr-TR" dirty="0"/>
              <a:t>The relational model has rigorously defined query languages that are simple and powerful.</a:t>
            </a:r>
          </a:p>
          <a:p>
            <a:pPr>
              <a:lnSpc>
                <a:spcPct val="90000"/>
              </a:lnSpc>
            </a:pPr>
            <a:r>
              <a:rPr lang="tr-TR" altLang="tr-TR" dirty="0"/>
              <a:t>Relational algebra is more operational; useful as internal representation for query evaluation plans.</a:t>
            </a:r>
          </a:p>
          <a:p>
            <a:pPr>
              <a:lnSpc>
                <a:spcPct val="90000"/>
              </a:lnSpc>
            </a:pPr>
            <a:r>
              <a:rPr lang="tr-TR" altLang="tr-TR" dirty="0"/>
              <a:t>Several ways of expressing a given query; a query optimizer should choose the most efficient version.</a:t>
            </a:r>
          </a:p>
        </p:txBody>
      </p:sp>
    </p:spTree>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17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172" name="Rectangle 4"/>
          <p:cNvSpPr>
            <a:spLocks noGrp="1" noChangeArrowheads="1"/>
          </p:cNvSpPr>
          <p:nvPr>
            <p:ph type="title"/>
          </p:nvPr>
        </p:nvSpPr>
        <p:spPr>
          <a:noFill/>
          <a:ln/>
        </p:spPr>
        <p:txBody>
          <a:bodyPr/>
          <a:lstStyle/>
          <a:p>
            <a:r>
              <a:rPr lang="tr-TR" altLang="tr-TR"/>
              <a:t>Formal Relational Query Languages</a:t>
            </a:r>
          </a:p>
        </p:txBody>
      </p:sp>
      <p:sp>
        <p:nvSpPr>
          <p:cNvPr id="7173" name="Rectangle 5"/>
          <p:cNvSpPr>
            <a:spLocks noGrp="1" noChangeArrowheads="1"/>
          </p:cNvSpPr>
          <p:nvPr>
            <p:ph type="body" idx="1"/>
          </p:nvPr>
        </p:nvSpPr>
        <p:spPr>
          <a:xfrm>
            <a:off x="762000" y="1752600"/>
            <a:ext cx="7772400" cy="4076700"/>
          </a:xfrm>
          <a:noFill/>
          <a:ln/>
        </p:spPr>
        <p:txBody>
          <a:bodyPr/>
          <a:lstStyle/>
          <a:p>
            <a:pPr>
              <a:buFont typeface="Monotype Sorts" charset="2"/>
              <a:buNone/>
            </a:pPr>
            <a:r>
              <a:rPr lang="tr-TR" altLang="tr-TR"/>
              <a:t>Two mathematical Query Languages form the basis for “real” languages (e.g. SQL), and for implementation:</a:t>
            </a:r>
          </a:p>
          <a:p>
            <a:pPr>
              <a:buFont typeface="Monotype Sorts" charset="2"/>
              <a:buChar char="¶"/>
            </a:pPr>
            <a:r>
              <a:rPr lang="tr-TR" altLang="tr-TR" i="1" u="sng">
                <a:solidFill>
                  <a:schemeClr val="accent2"/>
                </a:solidFill>
              </a:rPr>
              <a:t>Relational Algebra</a:t>
            </a:r>
            <a:r>
              <a:rPr lang="tr-TR" altLang="tr-TR">
                <a:solidFill>
                  <a:schemeClr val="accent2"/>
                </a:solidFill>
              </a:rPr>
              <a:t>:  </a:t>
            </a:r>
            <a:r>
              <a:rPr lang="tr-TR" altLang="tr-TR"/>
              <a:t>More </a:t>
            </a:r>
            <a:r>
              <a:rPr lang="tr-TR" altLang="tr-TR">
                <a:solidFill>
                  <a:schemeClr val="accent2"/>
                </a:solidFill>
              </a:rPr>
              <a:t>operational</a:t>
            </a:r>
            <a:r>
              <a:rPr lang="tr-TR" altLang="tr-TR"/>
              <a:t>, very useful for representing execution plans.</a:t>
            </a:r>
          </a:p>
          <a:p>
            <a:pPr>
              <a:buFont typeface="Monotype Sorts" charset="2"/>
              <a:buChar char="·"/>
            </a:pPr>
            <a:r>
              <a:rPr lang="tr-TR" altLang="tr-TR" i="1" u="sng">
                <a:solidFill>
                  <a:schemeClr val="accent2"/>
                </a:solidFill>
              </a:rPr>
              <a:t>Relational Calculus</a:t>
            </a:r>
            <a:r>
              <a:rPr lang="tr-TR" altLang="tr-TR">
                <a:solidFill>
                  <a:schemeClr val="accent2"/>
                </a:solidFill>
              </a:rPr>
              <a:t>:   </a:t>
            </a:r>
            <a:r>
              <a:rPr lang="tr-TR" altLang="tr-TR"/>
              <a:t>Lets users describe what they want, rather than how to compute it.  (</a:t>
            </a:r>
            <a:r>
              <a:rPr lang="tr-TR" altLang="tr-TR">
                <a:solidFill>
                  <a:schemeClr val="accent2"/>
                </a:solidFill>
              </a:rPr>
              <a:t>Non-operational, </a:t>
            </a:r>
            <a:r>
              <a:rPr lang="tr-TR" altLang="tr-TR" i="1" u="sng">
                <a:solidFill>
                  <a:schemeClr val="accent2"/>
                </a:solidFill>
              </a:rPr>
              <a:t>declarative</a:t>
            </a:r>
            <a:r>
              <a:rPr lang="tr-TR" altLang="tr-TR"/>
              <a:t>)</a:t>
            </a:r>
          </a:p>
          <a:p>
            <a:pPr>
              <a:buFont typeface="Monotype Sorts" charset="2"/>
              <a:buChar char="·"/>
            </a:pPr>
            <a:endParaRPr lang="tr-TR" altLang="tr-TR"/>
          </a:p>
        </p:txBody>
      </p:sp>
      <p:sp>
        <p:nvSpPr>
          <p:cNvPr id="7174" name="Rectangle 6"/>
          <p:cNvSpPr>
            <a:spLocks noChangeArrowheads="1"/>
          </p:cNvSpPr>
          <p:nvPr/>
        </p:nvSpPr>
        <p:spPr bwMode="auto">
          <a:xfrm>
            <a:off x="671513" y="5548313"/>
            <a:ext cx="701992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buSzPct val="100000"/>
              <a:buFont typeface="Monotype Sorts" charset="2"/>
              <a:buChar char="*"/>
            </a:pPr>
            <a:r>
              <a:rPr lang="tr-TR" altLang="tr-TR" sz="2800">
                <a:solidFill>
                  <a:schemeClr val="accent1"/>
                </a:solidFill>
                <a:latin typeface="Book Antiqua" pitchFamily="18" charset="0"/>
              </a:rPr>
              <a:t>  </a:t>
            </a:r>
            <a:r>
              <a:rPr lang="tr-TR" altLang="tr-TR" sz="2800" i="1">
                <a:solidFill>
                  <a:schemeClr val="accent1"/>
                </a:solidFill>
                <a:latin typeface="Book Antiqua" pitchFamily="18" charset="0"/>
              </a:rPr>
              <a:t>Understanding Algebra &amp; Calculus is key to </a:t>
            </a:r>
          </a:p>
          <a:p>
            <a:pPr>
              <a:buSzPct val="100000"/>
              <a:buFont typeface="Monotype Sorts" charset="2"/>
              <a:buChar char="*"/>
            </a:pPr>
            <a:r>
              <a:rPr lang="tr-TR" altLang="tr-TR" sz="2800" i="1">
                <a:solidFill>
                  <a:schemeClr val="accent1"/>
                </a:solidFill>
                <a:latin typeface="Book Antiqua" pitchFamily="18" charset="0"/>
              </a:rPr>
              <a:t>  understanding SQL, query processing!</a:t>
            </a:r>
            <a:r>
              <a:rPr lang="tr-TR" altLang="tr-TR" i="1">
                <a:solidFill>
                  <a:schemeClr val="accent1"/>
                </a:solidFill>
                <a:latin typeface="Book Antiqua" pitchFamily="18" charset="0"/>
              </a:rPr>
              <a:t> </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21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220" name="Rectangle 4"/>
          <p:cNvSpPr>
            <a:spLocks noGrp="1" noChangeArrowheads="1"/>
          </p:cNvSpPr>
          <p:nvPr>
            <p:ph type="title"/>
          </p:nvPr>
        </p:nvSpPr>
        <p:spPr>
          <a:noFill/>
          <a:ln/>
        </p:spPr>
        <p:txBody>
          <a:bodyPr/>
          <a:lstStyle/>
          <a:p>
            <a:r>
              <a:rPr lang="tr-TR" altLang="tr-TR"/>
              <a:t>Preliminaries</a:t>
            </a:r>
          </a:p>
        </p:txBody>
      </p:sp>
      <p:sp>
        <p:nvSpPr>
          <p:cNvPr id="9221" name="Rectangle 5"/>
          <p:cNvSpPr>
            <a:spLocks noGrp="1" noChangeArrowheads="1"/>
          </p:cNvSpPr>
          <p:nvPr>
            <p:ph type="body" idx="1"/>
          </p:nvPr>
        </p:nvSpPr>
        <p:spPr>
          <a:xfrm>
            <a:off x="381000" y="1676400"/>
            <a:ext cx="8229600" cy="4953000"/>
          </a:xfrm>
          <a:noFill/>
          <a:ln/>
        </p:spPr>
        <p:txBody>
          <a:bodyPr/>
          <a:lstStyle/>
          <a:p>
            <a:r>
              <a:rPr lang="tr-TR" altLang="tr-TR"/>
              <a:t>A query is applied to </a:t>
            </a:r>
            <a:r>
              <a:rPr lang="tr-TR" altLang="tr-TR" i="1">
                <a:solidFill>
                  <a:schemeClr val="accent2"/>
                </a:solidFill>
              </a:rPr>
              <a:t>relation instances</a:t>
            </a:r>
            <a:r>
              <a:rPr lang="tr-TR" altLang="tr-TR"/>
              <a:t>, and the result of a query is also a relation instance.</a:t>
            </a:r>
          </a:p>
          <a:p>
            <a:pPr lvl="1">
              <a:buSzPct val="75000"/>
            </a:pPr>
            <a:r>
              <a:rPr lang="tr-TR" altLang="tr-TR" i="1">
                <a:solidFill>
                  <a:schemeClr val="accent2"/>
                </a:solidFill>
              </a:rPr>
              <a:t>Schemas</a:t>
            </a:r>
            <a:r>
              <a:rPr lang="tr-TR" altLang="tr-TR"/>
              <a:t> </a:t>
            </a:r>
            <a:r>
              <a:rPr lang="tr-TR" altLang="tr-TR">
                <a:solidFill>
                  <a:schemeClr val="accent2"/>
                </a:solidFill>
              </a:rPr>
              <a:t>of input </a:t>
            </a:r>
            <a:r>
              <a:rPr lang="tr-TR" altLang="tr-TR"/>
              <a:t>relations for a query are </a:t>
            </a:r>
            <a:r>
              <a:rPr lang="tr-TR" altLang="tr-TR">
                <a:solidFill>
                  <a:schemeClr val="accent2"/>
                </a:solidFill>
              </a:rPr>
              <a:t>fixed </a:t>
            </a:r>
            <a:r>
              <a:rPr lang="tr-TR" altLang="tr-TR"/>
              <a:t>(but query will run regardless of instance!)</a:t>
            </a:r>
          </a:p>
          <a:p>
            <a:pPr lvl="1">
              <a:buSzPct val="75000"/>
            </a:pPr>
            <a:r>
              <a:rPr lang="tr-TR" altLang="tr-TR"/>
              <a:t>The </a:t>
            </a:r>
            <a:r>
              <a:rPr lang="tr-TR" altLang="tr-TR">
                <a:solidFill>
                  <a:schemeClr val="accent2"/>
                </a:solidFill>
              </a:rPr>
              <a:t>schema for the </a:t>
            </a:r>
            <a:r>
              <a:rPr lang="tr-TR" altLang="tr-TR" i="1">
                <a:solidFill>
                  <a:schemeClr val="accent2"/>
                </a:solidFill>
              </a:rPr>
              <a:t>result</a:t>
            </a:r>
            <a:r>
              <a:rPr lang="tr-TR" altLang="tr-TR">
                <a:solidFill>
                  <a:schemeClr val="accent2"/>
                </a:solidFill>
              </a:rPr>
              <a:t> </a:t>
            </a:r>
            <a:r>
              <a:rPr lang="tr-TR" altLang="tr-TR"/>
              <a:t>of a given query is also </a:t>
            </a:r>
            <a:r>
              <a:rPr lang="tr-TR" altLang="tr-TR">
                <a:solidFill>
                  <a:schemeClr val="accent2"/>
                </a:solidFill>
              </a:rPr>
              <a:t>fixed</a:t>
            </a:r>
            <a:r>
              <a:rPr lang="tr-TR" altLang="tr-TR"/>
              <a:t>! Determined by definition of query language constructs.</a:t>
            </a:r>
          </a:p>
          <a:p>
            <a:r>
              <a:rPr lang="tr-TR" altLang="tr-TR"/>
              <a:t>Positional vs. named-field notation:  </a:t>
            </a:r>
          </a:p>
          <a:p>
            <a:pPr lvl="1">
              <a:buSzPct val="75000"/>
            </a:pPr>
            <a:r>
              <a:rPr lang="tr-TR" altLang="tr-TR"/>
              <a:t>Positional notation easier for formal definitions, named-field notation more readable.  </a:t>
            </a:r>
          </a:p>
          <a:p>
            <a:pPr lvl="1">
              <a:buSzPct val="75000"/>
            </a:pPr>
            <a:r>
              <a:rPr lang="tr-TR" altLang="tr-TR"/>
              <a:t>Both used in SQL</a:t>
            </a:r>
          </a:p>
        </p:txBody>
      </p:sp>
    </p:spTree>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126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1268" name="Rectangle 4"/>
          <p:cNvSpPr>
            <a:spLocks noGrp="1" noChangeArrowheads="1"/>
          </p:cNvSpPr>
          <p:nvPr>
            <p:ph type="title"/>
          </p:nvPr>
        </p:nvSpPr>
        <p:spPr>
          <a:noFill/>
          <a:ln/>
        </p:spPr>
        <p:txBody>
          <a:bodyPr/>
          <a:lstStyle/>
          <a:p>
            <a:r>
              <a:rPr lang="tr-TR" altLang="tr-TR"/>
              <a:t>Example Instances</a:t>
            </a:r>
          </a:p>
        </p:txBody>
      </p:sp>
      <p:graphicFrame>
        <p:nvGraphicFramePr>
          <p:cNvPr id="11269" name="Object 5">
            <a:hlinkClick r:id="" action="ppaction://ole?verb=0"/>
          </p:cNvPr>
          <p:cNvGraphicFramePr>
            <a:graphicFrameLocks/>
          </p:cNvGraphicFramePr>
          <p:nvPr/>
        </p:nvGraphicFramePr>
        <p:xfrm>
          <a:off x="4800600" y="1976438"/>
          <a:ext cx="4195763" cy="2168525"/>
        </p:xfrm>
        <a:graphic>
          <a:graphicData uri="http://schemas.openxmlformats.org/presentationml/2006/ole">
            <mc:AlternateContent xmlns:mc="http://schemas.openxmlformats.org/markup-compatibility/2006">
              <mc:Choice xmlns:v="urn:schemas-microsoft-com:vml" Requires="v">
                <p:oleObj spid="_x0000_s11321" name="Document" r:id="rId4" imgW="4194000" imgH="2166840" progId="Word.Document.8">
                  <p:embed/>
                </p:oleObj>
              </mc:Choice>
              <mc:Fallback>
                <p:oleObj name="Document" r:id="rId4" imgW="4194000" imgH="2166840" progId="Word.Document.8">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976438"/>
                        <a:ext cx="4195763" cy="216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0" name="Object 6">
            <a:hlinkClick r:id="" action="ppaction://ole?verb=0"/>
          </p:cNvPr>
          <p:cNvGraphicFramePr>
            <a:graphicFrameLocks/>
          </p:cNvGraphicFramePr>
          <p:nvPr/>
        </p:nvGraphicFramePr>
        <p:xfrm>
          <a:off x="4800600" y="4216400"/>
          <a:ext cx="4359275" cy="2325688"/>
        </p:xfrm>
        <a:graphic>
          <a:graphicData uri="http://schemas.openxmlformats.org/presentationml/2006/ole">
            <mc:AlternateContent xmlns:mc="http://schemas.openxmlformats.org/markup-compatibility/2006">
              <mc:Choice xmlns:v="urn:schemas-microsoft-com:vml" Requires="v">
                <p:oleObj spid="_x0000_s11322" name="Document" r:id="rId6" imgW="4357440" imgH="2323800" progId="Word.Document.8">
                  <p:embed/>
                </p:oleObj>
              </mc:Choice>
              <mc:Fallback>
                <p:oleObj name="Document" r:id="rId6" imgW="4357440" imgH="2323800" progId="Word.Document.8">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4216400"/>
                        <a:ext cx="4359275" cy="232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1" name="Object 7">
            <a:hlinkClick r:id="" action="ppaction://ole?verb=0"/>
          </p:cNvPr>
          <p:cNvGraphicFramePr>
            <a:graphicFrameLocks/>
          </p:cNvGraphicFramePr>
          <p:nvPr/>
        </p:nvGraphicFramePr>
        <p:xfrm>
          <a:off x="5638800" y="330200"/>
          <a:ext cx="3365500" cy="1649413"/>
        </p:xfrm>
        <a:graphic>
          <a:graphicData uri="http://schemas.openxmlformats.org/presentationml/2006/ole">
            <mc:AlternateContent xmlns:mc="http://schemas.openxmlformats.org/markup-compatibility/2006">
              <mc:Choice xmlns:v="urn:schemas-microsoft-com:vml" Requires="v">
                <p:oleObj spid="_x0000_s11323" name="Document" r:id="rId8" imgW="3363840" imgH="1647720" progId="Word.Document.8">
                  <p:embed/>
                </p:oleObj>
              </mc:Choice>
              <mc:Fallback>
                <p:oleObj name="Document" r:id="rId8" imgW="3363840" imgH="1647720" progId="Word.Document.8">
                  <p:embed/>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38800" y="330200"/>
                        <a:ext cx="3365500" cy="164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2" name="Rectangle 8"/>
          <p:cNvSpPr>
            <a:spLocks noChangeArrowheads="1"/>
          </p:cNvSpPr>
          <p:nvPr/>
        </p:nvSpPr>
        <p:spPr bwMode="auto">
          <a:xfrm>
            <a:off x="5014913" y="368300"/>
            <a:ext cx="5540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b="1" i="1">
                <a:latin typeface="Book Antiqua" pitchFamily="18" charset="0"/>
              </a:rPr>
              <a:t>R1</a:t>
            </a:r>
          </a:p>
        </p:txBody>
      </p:sp>
      <p:sp>
        <p:nvSpPr>
          <p:cNvPr id="11273" name="Rectangle 9"/>
          <p:cNvSpPr>
            <a:spLocks noChangeArrowheads="1"/>
          </p:cNvSpPr>
          <p:nvPr/>
        </p:nvSpPr>
        <p:spPr bwMode="auto">
          <a:xfrm>
            <a:off x="4254500" y="2120900"/>
            <a:ext cx="5032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b="1" i="1">
                <a:latin typeface="Book Antiqua" pitchFamily="18" charset="0"/>
              </a:rPr>
              <a:t>S1</a:t>
            </a:r>
          </a:p>
        </p:txBody>
      </p:sp>
      <p:sp>
        <p:nvSpPr>
          <p:cNvPr id="11274" name="Rectangle 10"/>
          <p:cNvSpPr>
            <a:spLocks noChangeArrowheads="1"/>
          </p:cNvSpPr>
          <p:nvPr/>
        </p:nvSpPr>
        <p:spPr bwMode="auto">
          <a:xfrm>
            <a:off x="4254500" y="4252913"/>
            <a:ext cx="5032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b="1" i="1">
                <a:latin typeface="Book Antiqua" pitchFamily="18" charset="0"/>
              </a:rPr>
              <a:t>S2</a:t>
            </a:r>
          </a:p>
        </p:txBody>
      </p:sp>
      <p:sp>
        <p:nvSpPr>
          <p:cNvPr id="11275" name="Rectangle 11"/>
          <p:cNvSpPr>
            <a:spLocks noGrp="1" noChangeArrowheads="1"/>
          </p:cNvSpPr>
          <p:nvPr>
            <p:ph type="body" sz="half" idx="1"/>
          </p:nvPr>
        </p:nvSpPr>
        <p:spPr>
          <a:xfrm>
            <a:off x="0" y="1828800"/>
            <a:ext cx="4343400" cy="4648200"/>
          </a:xfrm>
          <a:noFill/>
          <a:ln/>
        </p:spPr>
        <p:txBody>
          <a:bodyPr/>
          <a:lstStyle/>
          <a:p>
            <a:r>
              <a:rPr lang="tr-TR" altLang="tr-TR" sz="2400"/>
              <a:t>“Sailors” and “Reserves” relations for our examples.</a:t>
            </a:r>
          </a:p>
          <a:p>
            <a:r>
              <a:rPr lang="tr-TR" altLang="tr-TR" sz="2400"/>
              <a:t>We’ll use positional or named field notation, assume that names of fields in query results are `inherited’ from names of fields in query input relations.</a:t>
            </a:r>
          </a:p>
        </p:txBody>
      </p:sp>
    </p:spTree>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3315"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3316" name="Rectangle 4"/>
          <p:cNvSpPr>
            <a:spLocks noGrp="1" noChangeArrowheads="1"/>
          </p:cNvSpPr>
          <p:nvPr>
            <p:ph type="title"/>
          </p:nvPr>
        </p:nvSpPr>
        <p:spPr>
          <a:noFill/>
          <a:ln/>
        </p:spPr>
        <p:txBody>
          <a:bodyPr/>
          <a:lstStyle/>
          <a:p>
            <a:r>
              <a:rPr lang="tr-TR" altLang="tr-TR"/>
              <a:t>Relational Algebra</a:t>
            </a:r>
          </a:p>
        </p:txBody>
      </p:sp>
      <p:sp>
        <p:nvSpPr>
          <p:cNvPr id="13317" name="Rectangle 5"/>
          <p:cNvSpPr>
            <a:spLocks noGrp="1" noChangeArrowheads="1"/>
          </p:cNvSpPr>
          <p:nvPr>
            <p:ph type="body" idx="1"/>
          </p:nvPr>
        </p:nvSpPr>
        <p:spPr>
          <a:xfrm>
            <a:off x="228600" y="1600200"/>
            <a:ext cx="8839200" cy="4076700"/>
          </a:xfrm>
          <a:noFill/>
          <a:ln/>
        </p:spPr>
        <p:txBody>
          <a:bodyPr/>
          <a:lstStyle/>
          <a:p>
            <a:r>
              <a:rPr lang="tr-TR" altLang="tr-TR" dirty="0"/>
              <a:t>Basic operations:</a:t>
            </a:r>
          </a:p>
          <a:p>
            <a:pPr lvl="1">
              <a:buSzPct val="75000"/>
            </a:pPr>
            <a:r>
              <a:rPr lang="tr-TR" altLang="tr-TR" i="1" u="sng" dirty="0">
                <a:solidFill>
                  <a:schemeClr val="accent2"/>
                </a:solidFill>
              </a:rPr>
              <a:t>Selection</a:t>
            </a:r>
            <a:r>
              <a:rPr lang="tr-TR" altLang="tr-TR" dirty="0"/>
              <a:t>  (     )    Selects a subset of rows from relation.</a:t>
            </a:r>
          </a:p>
          <a:p>
            <a:pPr lvl="1">
              <a:buSzPct val="75000"/>
            </a:pPr>
            <a:r>
              <a:rPr lang="tr-TR" altLang="tr-TR" i="1" u="sng" dirty="0">
                <a:solidFill>
                  <a:schemeClr val="accent2"/>
                </a:solidFill>
              </a:rPr>
              <a:t>Projection</a:t>
            </a:r>
            <a:r>
              <a:rPr lang="tr-TR" altLang="tr-TR" dirty="0">
                <a:solidFill>
                  <a:schemeClr val="accent2"/>
                </a:solidFill>
              </a:rPr>
              <a:t> </a:t>
            </a:r>
            <a:r>
              <a:rPr lang="tr-TR" altLang="tr-TR" dirty="0"/>
              <a:t> (     )   Deletes unwanted columns from relation.</a:t>
            </a:r>
          </a:p>
          <a:p>
            <a:pPr lvl="1">
              <a:buSzPct val="75000"/>
            </a:pPr>
            <a:r>
              <a:rPr lang="tr-TR" altLang="tr-TR" i="1" u="sng" dirty="0">
                <a:solidFill>
                  <a:schemeClr val="accent2"/>
                </a:solidFill>
              </a:rPr>
              <a:t>Cross-product</a:t>
            </a:r>
            <a:r>
              <a:rPr lang="tr-TR" altLang="tr-TR" dirty="0">
                <a:solidFill>
                  <a:schemeClr val="accent2"/>
                </a:solidFill>
              </a:rPr>
              <a:t>  </a:t>
            </a:r>
            <a:r>
              <a:rPr lang="tr-TR" altLang="tr-TR" dirty="0"/>
              <a:t>(     )  Allows us to combine two relations.</a:t>
            </a:r>
          </a:p>
          <a:p>
            <a:pPr lvl="1">
              <a:buSzPct val="75000"/>
            </a:pPr>
            <a:r>
              <a:rPr lang="tr-TR" altLang="tr-TR" i="1" u="sng" dirty="0">
                <a:solidFill>
                  <a:schemeClr val="accent2"/>
                </a:solidFill>
              </a:rPr>
              <a:t>Set-difference</a:t>
            </a:r>
            <a:r>
              <a:rPr lang="tr-TR" altLang="tr-TR" dirty="0"/>
              <a:t>  (     )  Tuples in reln. 1, but not in reln. 2.</a:t>
            </a:r>
          </a:p>
          <a:p>
            <a:pPr lvl="1">
              <a:buSzPct val="75000"/>
            </a:pPr>
            <a:r>
              <a:rPr lang="tr-TR" altLang="tr-TR" i="1" u="sng" dirty="0">
                <a:solidFill>
                  <a:schemeClr val="accent2"/>
                </a:solidFill>
              </a:rPr>
              <a:t>Union</a:t>
            </a:r>
            <a:r>
              <a:rPr lang="tr-TR" altLang="tr-TR" dirty="0">
                <a:solidFill>
                  <a:schemeClr val="accent2"/>
                </a:solidFill>
              </a:rPr>
              <a:t>  </a:t>
            </a:r>
            <a:r>
              <a:rPr lang="tr-TR" altLang="tr-TR" dirty="0"/>
              <a:t>(     )  Tuples in reln. 1 and in reln. 2.</a:t>
            </a:r>
          </a:p>
          <a:p>
            <a:r>
              <a:rPr lang="tr-TR" altLang="tr-TR" dirty="0"/>
              <a:t>Additional operations:</a:t>
            </a:r>
          </a:p>
          <a:p>
            <a:pPr lvl="1">
              <a:buSzPct val="75000"/>
            </a:pPr>
            <a:r>
              <a:rPr lang="tr-TR" altLang="tr-TR" dirty="0"/>
              <a:t>Intersection, </a:t>
            </a:r>
            <a:r>
              <a:rPr lang="tr-TR" altLang="tr-TR" i="1" u="sng" dirty="0">
                <a:solidFill>
                  <a:schemeClr val="accent2"/>
                </a:solidFill>
              </a:rPr>
              <a:t>join</a:t>
            </a:r>
            <a:r>
              <a:rPr lang="tr-TR" altLang="tr-TR" dirty="0"/>
              <a:t>, division, renaming:  Not essential, but (very!) useful.</a:t>
            </a:r>
          </a:p>
          <a:p>
            <a:r>
              <a:rPr lang="tr-TR" altLang="tr-TR" dirty="0"/>
              <a:t>Since each operation returns a relation, </a:t>
            </a:r>
            <a:r>
              <a:rPr lang="tr-TR" altLang="tr-TR" dirty="0">
                <a:solidFill>
                  <a:schemeClr val="accent2"/>
                </a:solidFill>
              </a:rPr>
              <a:t>operations</a:t>
            </a:r>
            <a:r>
              <a:rPr lang="tr-TR" altLang="tr-TR" dirty="0"/>
              <a:t> </a:t>
            </a:r>
            <a:r>
              <a:rPr lang="tr-TR" altLang="tr-TR" dirty="0">
                <a:solidFill>
                  <a:schemeClr val="accent2"/>
                </a:solidFill>
              </a:rPr>
              <a:t>can be </a:t>
            </a:r>
            <a:r>
              <a:rPr lang="tr-TR" altLang="tr-TR" i="1" dirty="0">
                <a:solidFill>
                  <a:schemeClr val="accent2"/>
                </a:solidFill>
              </a:rPr>
              <a:t>composed</a:t>
            </a:r>
            <a:r>
              <a:rPr lang="tr-TR" altLang="tr-TR" dirty="0"/>
              <a:t>! (Algebra is “closed”.)</a:t>
            </a:r>
          </a:p>
        </p:txBody>
      </p:sp>
      <p:graphicFrame>
        <p:nvGraphicFramePr>
          <p:cNvPr id="13318" name="Object 6">
            <a:hlinkClick r:id="" action="ppaction://ole?verb=0"/>
          </p:cNvPr>
          <p:cNvGraphicFramePr>
            <a:graphicFrameLocks/>
          </p:cNvGraphicFramePr>
          <p:nvPr/>
        </p:nvGraphicFramePr>
        <p:xfrm>
          <a:off x="2371725" y="2133600"/>
          <a:ext cx="2189163" cy="723900"/>
        </p:xfrm>
        <a:graphic>
          <a:graphicData uri="http://schemas.openxmlformats.org/presentationml/2006/ole">
            <mc:AlternateContent xmlns:mc="http://schemas.openxmlformats.org/markup-compatibility/2006">
              <mc:Choice xmlns:v="urn:schemas-microsoft-com:vml" Requires="v">
                <p:oleObj spid="_x0000_s13398" name="Equation" r:id="rId4" imgW="2187360" imgH="722160" progId="Equation.3">
                  <p:embed/>
                </p:oleObj>
              </mc:Choice>
              <mc:Fallback>
                <p:oleObj name="Equation" r:id="rId4" imgW="2187360" imgH="722160" progId="Equation.3">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1725" y="2133600"/>
                        <a:ext cx="2189163"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9" name="Object 7">
            <a:hlinkClick r:id="" action="ppaction://ole?verb=0"/>
          </p:cNvPr>
          <p:cNvGraphicFramePr>
            <a:graphicFrameLocks/>
          </p:cNvGraphicFramePr>
          <p:nvPr/>
        </p:nvGraphicFramePr>
        <p:xfrm>
          <a:off x="2514600" y="2540000"/>
          <a:ext cx="2019300" cy="987425"/>
        </p:xfrm>
        <a:graphic>
          <a:graphicData uri="http://schemas.openxmlformats.org/presentationml/2006/ole">
            <mc:AlternateContent xmlns:mc="http://schemas.openxmlformats.org/markup-compatibility/2006">
              <mc:Choice xmlns:v="urn:schemas-microsoft-com:vml" Requires="v">
                <p:oleObj spid="_x0000_s13399" name="Equation" r:id="rId6" imgW="2017440" imgH="985680" progId="Equation.3">
                  <p:embed/>
                </p:oleObj>
              </mc:Choice>
              <mc:Fallback>
                <p:oleObj name="Equation" r:id="rId6" imgW="2017440" imgH="985680" progId="Equation.3">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2540000"/>
                        <a:ext cx="2019300"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20" name="Object 8">
            <a:hlinkClick r:id="" action="ppaction://ole?verb=0"/>
          </p:cNvPr>
          <p:cNvGraphicFramePr>
            <a:graphicFrameLocks/>
          </p:cNvGraphicFramePr>
          <p:nvPr/>
        </p:nvGraphicFramePr>
        <p:xfrm>
          <a:off x="2971800" y="3530600"/>
          <a:ext cx="495300" cy="1384300"/>
        </p:xfrm>
        <a:graphic>
          <a:graphicData uri="http://schemas.openxmlformats.org/presentationml/2006/ole">
            <mc:AlternateContent xmlns:mc="http://schemas.openxmlformats.org/markup-compatibility/2006">
              <mc:Choice xmlns:v="urn:schemas-microsoft-com:vml" Requires="v">
                <p:oleObj spid="_x0000_s13400" name="Equation" r:id="rId8" imgW="493560" imgH="1382400" progId="Equation.3">
                  <p:embed/>
                </p:oleObj>
              </mc:Choice>
              <mc:Fallback>
                <p:oleObj name="Equation" r:id="rId8" imgW="493560" imgH="1382400" progId="Equation.3">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800" y="3530600"/>
                        <a:ext cx="49530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21" name="Object 9">
            <a:hlinkClick r:id="" action="ppaction://ole?verb=0"/>
          </p:cNvPr>
          <p:cNvGraphicFramePr>
            <a:graphicFrameLocks/>
          </p:cNvGraphicFramePr>
          <p:nvPr/>
        </p:nvGraphicFramePr>
        <p:xfrm>
          <a:off x="3048000" y="2921000"/>
          <a:ext cx="1727200" cy="1231900"/>
        </p:xfrm>
        <a:graphic>
          <a:graphicData uri="http://schemas.openxmlformats.org/presentationml/2006/ole">
            <mc:AlternateContent xmlns:mc="http://schemas.openxmlformats.org/markup-compatibility/2006">
              <mc:Choice xmlns:v="urn:schemas-microsoft-com:vml" Requires="v">
                <p:oleObj spid="_x0000_s13401" name="Equation" r:id="rId10" imgW="1725480" imgH="1230120" progId="Equation.3">
                  <p:embed/>
                </p:oleObj>
              </mc:Choice>
              <mc:Fallback>
                <p:oleObj name="Equation" r:id="rId10" imgW="1725480" imgH="1230120" progId="Equation.3">
                  <p:embed/>
                  <p:pic>
                    <p:nvPicPr>
                      <p:cNvPr id="0" name="Object 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0" y="2921000"/>
                        <a:ext cx="1727200"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22" name="Object 10">
            <a:hlinkClick r:id="" action="ppaction://ole?verb=0"/>
          </p:cNvPr>
          <p:cNvGraphicFramePr>
            <a:graphicFrameLocks/>
          </p:cNvGraphicFramePr>
          <p:nvPr/>
        </p:nvGraphicFramePr>
        <p:xfrm>
          <a:off x="2133600" y="3911600"/>
          <a:ext cx="614363" cy="469900"/>
        </p:xfrm>
        <a:graphic>
          <a:graphicData uri="http://schemas.openxmlformats.org/presentationml/2006/ole">
            <mc:AlternateContent xmlns:mc="http://schemas.openxmlformats.org/markup-compatibility/2006">
              <mc:Choice xmlns:v="urn:schemas-microsoft-com:vml" Requires="v">
                <p:oleObj spid="_x0000_s13402" name="Equation" r:id="rId12" imgW="612720" imgH="468000" progId="Equation.3">
                  <p:embed/>
                </p:oleObj>
              </mc:Choice>
              <mc:Fallback>
                <p:oleObj name="Equation" r:id="rId12" imgW="612720" imgH="468000" progId="Equation.3">
                  <p:embed/>
                  <p:pic>
                    <p:nvPicPr>
                      <p:cNvPr id="0" name="Object 10"/>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33600" y="3911600"/>
                        <a:ext cx="614363"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5363"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5364" name="Rectangle 4"/>
          <p:cNvSpPr>
            <a:spLocks noGrp="1" noChangeArrowheads="1"/>
          </p:cNvSpPr>
          <p:nvPr>
            <p:ph type="title"/>
          </p:nvPr>
        </p:nvSpPr>
        <p:spPr>
          <a:noFill/>
          <a:ln/>
        </p:spPr>
        <p:txBody>
          <a:bodyPr/>
          <a:lstStyle/>
          <a:p>
            <a:r>
              <a:rPr lang="tr-TR" altLang="tr-TR"/>
              <a:t>Projection</a:t>
            </a:r>
          </a:p>
        </p:txBody>
      </p:sp>
      <p:graphicFrame>
        <p:nvGraphicFramePr>
          <p:cNvPr id="15365" name="Object 5">
            <a:hlinkClick r:id="" action="ppaction://ole?verb=0"/>
          </p:cNvPr>
          <p:cNvGraphicFramePr>
            <a:graphicFrameLocks/>
          </p:cNvGraphicFramePr>
          <p:nvPr/>
        </p:nvGraphicFramePr>
        <p:xfrm>
          <a:off x="5715000" y="406400"/>
          <a:ext cx="2674938" cy="2346325"/>
        </p:xfrm>
        <a:graphic>
          <a:graphicData uri="http://schemas.openxmlformats.org/presentationml/2006/ole">
            <mc:AlternateContent xmlns:mc="http://schemas.openxmlformats.org/markup-compatibility/2006">
              <mc:Choice xmlns:v="urn:schemas-microsoft-com:vml" Requires="v">
                <p:oleObj spid="_x0000_s15431" name="Document" r:id="rId4" imgW="2673000" imgH="2344680" progId="Word.Document.8">
                  <p:embed/>
                </p:oleObj>
              </mc:Choice>
              <mc:Fallback>
                <p:oleObj name="Document" r:id="rId4" imgW="2673000" imgH="2344680" progId="Word.Document.8">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406400"/>
                        <a:ext cx="2674938" cy="234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6" name="Object 6">
            <a:hlinkClick r:id="" action="ppaction://ole?verb=0"/>
          </p:cNvPr>
          <p:cNvGraphicFramePr>
            <a:graphicFrameLocks/>
          </p:cNvGraphicFramePr>
          <p:nvPr/>
        </p:nvGraphicFramePr>
        <p:xfrm>
          <a:off x="5562600" y="2747963"/>
          <a:ext cx="3494088" cy="936625"/>
        </p:xfrm>
        <a:graphic>
          <a:graphicData uri="http://schemas.openxmlformats.org/presentationml/2006/ole">
            <mc:AlternateContent xmlns:mc="http://schemas.openxmlformats.org/markup-compatibility/2006">
              <mc:Choice xmlns:v="urn:schemas-microsoft-com:vml" Requires="v">
                <p:oleObj spid="_x0000_s15432" name="Equation" r:id="rId6" imgW="3492360" imgH="934920" progId="Equation.3">
                  <p:embed/>
                </p:oleObj>
              </mc:Choice>
              <mc:Fallback>
                <p:oleObj name="Equation" r:id="rId6" imgW="3492360" imgH="93492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2600" y="2747963"/>
                        <a:ext cx="3494088"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7" name="Object 7">
            <a:hlinkClick r:id="" action="ppaction://ole?verb=0"/>
          </p:cNvPr>
          <p:cNvGraphicFramePr>
            <a:graphicFrameLocks/>
          </p:cNvGraphicFramePr>
          <p:nvPr/>
        </p:nvGraphicFramePr>
        <p:xfrm>
          <a:off x="6553200" y="4140200"/>
          <a:ext cx="1200150" cy="1649413"/>
        </p:xfrm>
        <a:graphic>
          <a:graphicData uri="http://schemas.openxmlformats.org/presentationml/2006/ole">
            <mc:AlternateContent xmlns:mc="http://schemas.openxmlformats.org/markup-compatibility/2006">
              <mc:Choice xmlns:v="urn:schemas-microsoft-com:vml" Requires="v">
                <p:oleObj spid="_x0000_s15433" name="Document" r:id="rId8" imgW="1198440" imgH="1647720" progId="Word.Document.8">
                  <p:embed/>
                </p:oleObj>
              </mc:Choice>
              <mc:Fallback>
                <p:oleObj name="Document" r:id="rId8" imgW="1198440" imgH="1647720" progId="Word.Document.8">
                  <p:embed/>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53200" y="4140200"/>
                        <a:ext cx="1200150" cy="164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8" name="Object 8">
            <a:hlinkClick r:id="" action="ppaction://ole?verb=0"/>
          </p:cNvPr>
          <p:cNvGraphicFramePr>
            <a:graphicFrameLocks/>
          </p:cNvGraphicFramePr>
          <p:nvPr/>
        </p:nvGraphicFramePr>
        <p:xfrm>
          <a:off x="6400800" y="5816600"/>
          <a:ext cx="2125663" cy="774700"/>
        </p:xfrm>
        <a:graphic>
          <a:graphicData uri="http://schemas.openxmlformats.org/presentationml/2006/ole">
            <mc:AlternateContent xmlns:mc="http://schemas.openxmlformats.org/markup-compatibility/2006">
              <mc:Choice xmlns:v="urn:schemas-microsoft-com:vml" Requires="v">
                <p:oleObj spid="_x0000_s15434" name="Equation" r:id="rId10" imgW="2124000" imgH="772920" progId="Equation.3">
                  <p:embed/>
                </p:oleObj>
              </mc:Choice>
              <mc:Fallback>
                <p:oleObj name="Equation" r:id="rId10" imgW="2124000" imgH="772920" progId="Equation.3">
                  <p:embed/>
                  <p:pic>
                    <p:nvPicPr>
                      <p:cNvPr id="0" name="Object 8"/>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00800" y="5816600"/>
                        <a:ext cx="2125663"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9" name="Rectangle 9"/>
          <p:cNvSpPr>
            <a:spLocks noGrp="1" noChangeArrowheads="1"/>
          </p:cNvSpPr>
          <p:nvPr>
            <p:ph type="body" sz="half" idx="1"/>
          </p:nvPr>
        </p:nvSpPr>
        <p:spPr>
          <a:xfrm>
            <a:off x="381000" y="1600200"/>
            <a:ext cx="5105400" cy="4876800"/>
          </a:xfrm>
          <a:noFill/>
          <a:ln/>
        </p:spPr>
        <p:txBody>
          <a:bodyPr/>
          <a:lstStyle/>
          <a:p>
            <a:r>
              <a:rPr lang="tr-TR" altLang="tr-TR" sz="2400" dirty="0"/>
              <a:t>Deletes attributes that are not in </a:t>
            </a:r>
            <a:r>
              <a:rPr lang="tr-TR" altLang="tr-TR" sz="2400" i="1" dirty="0"/>
              <a:t>projection list</a:t>
            </a:r>
            <a:r>
              <a:rPr lang="tr-TR" altLang="tr-TR" sz="2400" dirty="0"/>
              <a:t>.</a:t>
            </a:r>
          </a:p>
          <a:p>
            <a:r>
              <a:rPr lang="tr-TR" altLang="tr-TR" sz="2400" i="1" dirty="0">
                <a:solidFill>
                  <a:schemeClr val="accent2"/>
                </a:solidFill>
              </a:rPr>
              <a:t>Schema</a:t>
            </a:r>
            <a:r>
              <a:rPr lang="tr-TR" altLang="tr-TR" sz="2400" dirty="0"/>
              <a:t> of result contains exactly the fields in the projection list, with the same names that they had in the (only) input relation.</a:t>
            </a:r>
          </a:p>
          <a:p>
            <a:r>
              <a:rPr lang="tr-TR" altLang="tr-TR" sz="2400" dirty="0"/>
              <a:t>Projection operator has to eliminate </a:t>
            </a:r>
            <a:r>
              <a:rPr lang="tr-TR" altLang="tr-TR" sz="2400" i="1" dirty="0">
                <a:solidFill>
                  <a:schemeClr val="accent2"/>
                </a:solidFill>
              </a:rPr>
              <a:t>duplicates</a:t>
            </a:r>
            <a:r>
              <a:rPr lang="tr-TR" altLang="tr-TR" sz="2400" dirty="0"/>
              <a:t>!  (Why??)</a:t>
            </a:r>
          </a:p>
          <a:p>
            <a:pPr lvl="1">
              <a:buSzPct val="75000"/>
            </a:pPr>
            <a:r>
              <a:rPr lang="tr-TR" altLang="tr-TR" dirty="0"/>
              <a:t>Note: real systems typically don’t do duplicate elimination unless the user explicitly asks for it.  (Why not?)</a:t>
            </a:r>
          </a:p>
        </p:txBody>
      </p:sp>
    </p:spTree>
  </p:cSld>
  <p:clrMapOvr>
    <a:masterClrMapping/>
  </p:clrMapOvr>
  <p:transition>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741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7412" name="Rectangle 4"/>
          <p:cNvSpPr>
            <a:spLocks noGrp="1" noChangeArrowheads="1"/>
          </p:cNvSpPr>
          <p:nvPr>
            <p:ph type="title"/>
          </p:nvPr>
        </p:nvSpPr>
        <p:spPr>
          <a:noFill/>
          <a:ln/>
        </p:spPr>
        <p:txBody>
          <a:bodyPr/>
          <a:lstStyle/>
          <a:p>
            <a:r>
              <a:rPr lang="tr-TR" altLang="tr-TR"/>
              <a:t>Selection</a:t>
            </a:r>
          </a:p>
        </p:txBody>
      </p:sp>
      <p:graphicFrame>
        <p:nvGraphicFramePr>
          <p:cNvPr id="17413" name="Object 5">
            <a:hlinkClick r:id="" action="ppaction://ole?verb=0"/>
          </p:cNvPr>
          <p:cNvGraphicFramePr>
            <a:graphicFrameLocks/>
          </p:cNvGraphicFramePr>
          <p:nvPr>
            <p:extLst>
              <p:ext uri="{D42A27DB-BD31-4B8C-83A1-F6EECF244321}">
                <p14:modId xmlns:p14="http://schemas.microsoft.com/office/powerpoint/2010/main" val="4195930526"/>
              </p:ext>
            </p:extLst>
          </p:nvPr>
        </p:nvGraphicFramePr>
        <p:xfrm>
          <a:off x="5257800" y="2205038"/>
          <a:ext cx="3048000" cy="849312"/>
        </p:xfrm>
        <a:graphic>
          <a:graphicData uri="http://schemas.openxmlformats.org/presentationml/2006/ole">
            <mc:AlternateContent xmlns:mc="http://schemas.openxmlformats.org/markup-compatibility/2006">
              <mc:Choice xmlns:v="urn:schemas-microsoft-com:vml" Requires="v">
                <p:oleObj spid="_x0000_s17478" name="Equation" r:id="rId4" imgW="3046320" imgH="847440" progId="Equation.DSMT4">
                  <p:embed/>
                </p:oleObj>
              </mc:Choice>
              <mc:Fallback>
                <p:oleObj name="Equation" r:id="rId4" imgW="3046320" imgH="847440" progId="Equation.DSMT4">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2205038"/>
                        <a:ext cx="3048000" cy="84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4" name="Object 6">
            <a:hlinkClick r:id="" action="ppaction://ole?verb=0"/>
          </p:cNvPr>
          <p:cNvGraphicFramePr>
            <a:graphicFrameLocks/>
          </p:cNvGraphicFramePr>
          <p:nvPr/>
        </p:nvGraphicFramePr>
        <p:xfrm>
          <a:off x="4114800" y="558800"/>
          <a:ext cx="4662488" cy="1655763"/>
        </p:xfrm>
        <a:graphic>
          <a:graphicData uri="http://schemas.openxmlformats.org/presentationml/2006/ole">
            <mc:AlternateContent xmlns:mc="http://schemas.openxmlformats.org/markup-compatibility/2006">
              <mc:Choice xmlns:v="urn:schemas-microsoft-com:vml" Requires="v">
                <p:oleObj spid="_x0000_s17479" name="Document" r:id="rId6" imgW="4660560" imgH="1653840" progId="Word.Document.8">
                  <p:embed/>
                </p:oleObj>
              </mc:Choice>
              <mc:Fallback>
                <p:oleObj name="Document" r:id="rId6" imgW="4660560" imgH="1653840" progId="Word.Document.8">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558800"/>
                        <a:ext cx="4662488" cy="165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5" name="Object 7">
            <a:hlinkClick r:id="" action="ppaction://ole?verb=0"/>
          </p:cNvPr>
          <p:cNvGraphicFramePr>
            <a:graphicFrameLocks/>
          </p:cNvGraphicFramePr>
          <p:nvPr/>
        </p:nvGraphicFramePr>
        <p:xfrm>
          <a:off x="4876800" y="3759200"/>
          <a:ext cx="3078163" cy="1652588"/>
        </p:xfrm>
        <a:graphic>
          <a:graphicData uri="http://schemas.openxmlformats.org/presentationml/2006/ole">
            <mc:AlternateContent xmlns:mc="http://schemas.openxmlformats.org/markup-compatibility/2006">
              <mc:Choice xmlns:v="urn:schemas-microsoft-com:vml" Requires="v">
                <p:oleObj spid="_x0000_s17480" name="Document" r:id="rId8" imgW="3076560" imgH="1650960" progId="Word.Document.8">
                  <p:embed/>
                </p:oleObj>
              </mc:Choice>
              <mc:Fallback>
                <p:oleObj name="Document" r:id="rId8" imgW="3076560" imgH="1650960" progId="Word.Document.8">
                  <p:embed/>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6800" y="3759200"/>
                        <a:ext cx="3078163" cy="165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6" name="Object 8">
            <a:hlinkClick r:id="" action="ppaction://ole?verb=0"/>
          </p:cNvPr>
          <p:cNvGraphicFramePr>
            <a:graphicFrameLocks/>
          </p:cNvGraphicFramePr>
          <p:nvPr/>
        </p:nvGraphicFramePr>
        <p:xfrm>
          <a:off x="4262438" y="5588000"/>
          <a:ext cx="4843462" cy="815975"/>
        </p:xfrm>
        <a:graphic>
          <a:graphicData uri="http://schemas.openxmlformats.org/presentationml/2006/ole">
            <mc:AlternateContent xmlns:mc="http://schemas.openxmlformats.org/markup-compatibility/2006">
              <mc:Choice xmlns:v="urn:schemas-microsoft-com:vml" Requires="v">
                <p:oleObj spid="_x0000_s17481" name="Equation" r:id="rId10" imgW="4841640" imgH="814320" progId="Equation.3">
                  <p:embed/>
                </p:oleObj>
              </mc:Choice>
              <mc:Fallback>
                <p:oleObj name="Equation" r:id="rId10" imgW="4841640" imgH="814320" progId="Equation.3">
                  <p:embed/>
                  <p:pic>
                    <p:nvPicPr>
                      <p:cNvPr id="0" name="Object 8"/>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62438" y="5588000"/>
                        <a:ext cx="4843462"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7" name="Rectangle 9"/>
          <p:cNvSpPr>
            <a:spLocks noGrp="1" noChangeArrowheads="1"/>
          </p:cNvSpPr>
          <p:nvPr>
            <p:ph type="body" sz="half" idx="1"/>
          </p:nvPr>
        </p:nvSpPr>
        <p:spPr>
          <a:xfrm>
            <a:off x="152400" y="1752600"/>
            <a:ext cx="3810000" cy="4572000"/>
          </a:xfrm>
          <a:noFill/>
          <a:ln/>
        </p:spPr>
        <p:txBody>
          <a:bodyPr/>
          <a:lstStyle/>
          <a:p>
            <a:r>
              <a:rPr lang="tr-TR" altLang="tr-TR" sz="2400" dirty="0"/>
              <a:t>Selects rows that satisfy </a:t>
            </a:r>
            <a:r>
              <a:rPr lang="tr-TR" altLang="tr-TR" sz="2400" i="1" dirty="0">
                <a:solidFill>
                  <a:schemeClr val="accent2"/>
                </a:solidFill>
              </a:rPr>
              <a:t>selection condition</a:t>
            </a:r>
            <a:r>
              <a:rPr lang="tr-TR" altLang="tr-TR" sz="2400" dirty="0"/>
              <a:t>.</a:t>
            </a:r>
          </a:p>
          <a:p>
            <a:r>
              <a:rPr lang="tr-TR" altLang="tr-TR" sz="2400" dirty="0"/>
              <a:t>No duplicates in result!  (Why?)</a:t>
            </a:r>
          </a:p>
          <a:p>
            <a:r>
              <a:rPr lang="tr-TR" altLang="tr-TR" sz="2400" i="1" dirty="0">
                <a:solidFill>
                  <a:schemeClr val="accent2"/>
                </a:solidFill>
              </a:rPr>
              <a:t>Schema</a:t>
            </a:r>
            <a:r>
              <a:rPr lang="tr-TR" altLang="tr-TR" sz="2400" dirty="0"/>
              <a:t> of result identical to schema of (only) input relation.</a:t>
            </a:r>
          </a:p>
          <a:p>
            <a:r>
              <a:rPr lang="tr-TR" altLang="tr-TR" sz="2400" i="1" dirty="0"/>
              <a:t>Result </a:t>
            </a:r>
            <a:r>
              <a:rPr lang="tr-TR" altLang="tr-TR" sz="2400" dirty="0"/>
              <a:t>relation can be the </a:t>
            </a:r>
            <a:r>
              <a:rPr lang="tr-TR" altLang="tr-TR" sz="2400" i="1" dirty="0"/>
              <a:t>input </a:t>
            </a:r>
            <a:r>
              <a:rPr lang="tr-TR" altLang="tr-TR" sz="2400" dirty="0"/>
              <a:t>for another relational algebra operation!  (</a:t>
            </a:r>
            <a:r>
              <a:rPr lang="tr-TR" altLang="tr-TR" sz="2400" i="1" dirty="0"/>
              <a:t>Operator</a:t>
            </a:r>
            <a:r>
              <a:rPr lang="tr-TR" altLang="tr-TR" sz="2400" dirty="0"/>
              <a:t> </a:t>
            </a:r>
            <a:r>
              <a:rPr lang="tr-TR" altLang="tr-TR" sz="2400" i="1" dirty="0"/>
              <a:t>composition.</a:t>
            </a:r>
            <a:r>
              <a:rPr lang="tr-TR" altLang="tr-TR" sz="2400" dirty="0"/>
              <a:t>)</a:t>
            </a:r>
          </a:p>
        </p:txBody>
      </p:sp>
    </p:spTree>
  </p:cSld>
  <p:clrMapOvr>
    <a:masterClrMapping/>
  </p:clrMapOvr>
  <p:transition>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993676"/>
          </a:xfrm>
        </p:spPr>
        <p:txBody>
          <a:bodyPr/>
          <a:lstStyle/>
          <a:p>
            <a:r>
              <a:rPr lang="tr-TR" sz="3200" dirty="0" smtClean="0"/>
              <a:t>İlişki ve Niteliklerin Yeniden İsimlendirilmesi</a:t>
            </a:r>
            <a:endParaRPr lang="tr-TR" sz="3200" dirty="0"/>
          </a:p>
        </p:txBody>
      </p:sp>
      <p:sp>
        <p:nvSpPr>
          <p:cNvPr id="3" name="Text Placeholder 2"/>
          <p:cNvSpPr>
            <a:spLocks noGrp="1"/>
          </p:cNvSpPr>
          <p:nvPr>
            <p:ph type="body" sz="half" idx="1"/>
          </p:nvPr>
        </p:nvSpPr>
        <p:spPr/>
        <p:txBody>
          <a:bodyPr/>
          <a:lstStyle/>
          <a:p>
            <a:r>
              <a:rPr lang="tr-TR" sz="2400" dirty="0" smtClean="0"/>
              <a:t>İlişkisel cebir ifadesinin karmaşık olduğu drumlarda oldukça kullanışlıdır.</a:t>
            </a:r>
          </a:p>
          <a:p>
            <a:r>
              <a:rPr lang="tr-TR" sz="2400" dirty="0" smtClean="0"/>
              <a:t>Hem ilişki adı hem de ilişkide bulunan nitelikler değiştirilebileceği gibi sadece ilişki adı veya sadece niteliklerin adları da değiştirilebilir.</a:t>
            </a:r>
          </a:p>
          <a:p>
            <a:endParaRPr lang="tr-TR" dirty="0"/>
          </a:p>
        </p:txBody>
      </p:sp>
      <p:graphicFrame>
        <p:nvGraphicFramePr>
          <p:cNvPr id="6" name="Object 5">
            <a:hlinkClick r:id="" action="ppaction://ole?verb=0"/>
          </p:cNvPr>
          <p:cNvGraphicFramePr>
            <a:graphicFrameLocks/>
          </p:cNvGraphicFramePr>
          <p:nvPr>
            <p:extLst>
              <p:ext uri="{D42A27DB-BD31-4B8C-83A1-F6EECF244321}">
                <p14:modId xmlns:p14="http://schemas.microsoft.com/office/powerpoint/2010/main" val="500328639"/>
              </p:ext>
            </p:extLst>
          </p:nvPr>
        </p:nvGraphicFramePr>
        <p:xfrm>
          <a:off x="4860032" y="2276872"/>
          <a:ext cx="4090988" cy="366514"/>
        </p:xfrm>
        <a:graphic>
          <a:graphicData uri="http://schemas.openxmlformats.org/presentationml/2006/ole">
            <mc:AlternateContent xmlns:mc="http://schemas.openxmlformats.org/markup-compatibility/2006">
              <mc:Choice xmlns:v="urn:schemas-microsoft-com:vml" Requires="v">
                <p:oleObj spid="_x0000_s47143" name="Equation" r:id="rId3" imgW="7912080" imgH="761760" progId="Equation.DSMT4">
                  <p:embed/>
                </p:oleObj>
              </mc:Choice>
              <mc:Fallback>
                <p:oleObj name="Equation" r:id="rId3" imgW="7912080" imgH="761760" progId="Equation.DSMT4">
                  <p:embed/>
                  <p:pic>
                    <p:nvPicPr>
                      <p:cNvPr id="0" name="Object 4"/>
                      <p:cNvPicPr>
                        <a:picLocks noChangeArrowheads="1"/>
                      </p:cNvPicPr>
                      <p:nvPr/>
                    </p:nvPicPr>
                    <p:blipFill>
                      <a:blip r:embed="rId4"/>
                      <a:srcRect/>
                      <a:stretch>
                        <a:fillRect/>
                      </a:stretch>
                    </p:blipFill>
                    <p:spPr bwMode="auto">
                      <a:xfrm>
                        <a:off x="4860032" y="2276872"/>
                        <a:ext cx="4090988" cy="366514"/>
                      </a:xfrm>
                      <a:prstGeom prst="rect">
                        <a:avLst/>
                      </a:prstGeom>
                      <a:noFill/>
                      <a:ln>
                        <a:noFill/>
                      </a:ln>
                    </p:spPr>
                  </p:pic>
                </p:oleObj>
              </mc:Fallback>
            </mc:AlternateContent>
          </a:graphicData>
        </a:graphic>
      </p:graphicFrame>
      <p:graphicFrame>
        <p:nvGraphicFramePr>
          <p:cNvPr id="7" name="Object 6">
            <a:hlinkClick r:id="" action="ppaction://ole?verb=0"/>
          </p:cNvPr>
          <p:cNvGraphicFramePr>
            <a:graphicFrameLocks/>
          </p:cNvGraphicFramePr>
          <p:nvPr>
            <p:extLst>
              <p:ext uri="{D42A27DB-BD31-4B8C-83A1-F6EECF244321}">
                <p14:modId xmlns:p14="http://schemas.microsoft.com/office/powerpoint/2010/main" val="2448041074"/>
              </p:ext>
            </p:extLst>
          </p:nvPr>
        </p:nvGraphicFramePr>
        <p:xfrm>
          <a:off x="5734050" y="4549775"/>
          <a:ext cx="2355850" cy="344488"/>
        </p:xfrm>
        <a:graphic>
          <a:graphicData uri="http://schemas.openxmlformats.org/presentationml/2006/ole">
            <mc:AlternateContent xmlns:mc="http://schemas.openxmlformats.org/markup-compatibility/2006">
              <mc:Choice xmlns:v="urn:schemas-microsoft-com:vml" Requires="v">
                <p:oleObj spid="_x0000_s47144" name="Equation" r:id="rId5" imgW="3644640" imgH="520560" progId="Equation.DSMT4">
                  <p:embed/>
                </p:oleObj>
              </mc:Choice>
              <mc:Fallback>
                <p:oleObj name="Equation" r:id="rId5" imgW="3644640" imgH="520560" progId="Equation.DSMT4">
                  <p:embed/>
                  <p:pic>
                    <p:nvPicPr>
                      <p:cNvPr id="0" name="Object 5"/>
                      <p:cNvPicPr>
                        <a:picLocks noChangeArrowheads="1"/>
                      </p:cNvPicPr>
                      <p:nvPr/>
                    </p:nvPicPr>
                    <p:blipFill>
                      <a:blip r:embed="rId6"/>
                      <a:srcRect/>
                      <a:stretch>
                        <a:fillRect/>
                      </a:stretch>
                    </p:blipFill>
                    <p:spPr bwMode="auto">
                      <a:xfrm>
                        <a:off x="5734050" y="4549775"/>
                        <a:ext cx="2355850" cy="3444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94572741"/>
      </p:ext>
    </p:extLst>
  </p:cSld>
  <p:clrMapOvr>
    <a:masterClrMapping/>
  </p:clrMapOvr>
</p:sld>
</file>

<file path=ppt/theme/theme1.xml><?xml version="1.0" encoding="utf-8"?>
<a:theme xmlns:a="http://schemas.openxmlformats.org/drawingml/2006/main" name="l1">
  <a:themeElements>
    <a:clrScheme name="">
      <a:dk1>
        <a:srgbClr val="005400"/>
      </a:dk1>
      <a:lt1>
        <a:srgbClr val="FFF6E9"/>
      </a:lt1>
      <a:dk2>
        <a:srgbClr val="000000"/>
      </a:dk2>
      <a:lt2>
        <a:srgbClr val="C8FEC8"/>
      </a:lt2>
      <a:accent1>
        <a:srgbClr val="438E00"/>
      </a:accent1>
      <a:accent2>
        <a:srgbClr val="FC0128"/>
      </a:accent2>
      <a:accent3>
        <a:srgbClr val="FFFAF2"/>
      </a:accent3>
      <a:accent4>
        <a:srgbClr val="004600"/>
      </a:accent4>
      <a:accent5>
        <a:srgbClr val="B0C6AA"/>
      </a:accent5>
      <a:accent6>
        <a:srgbClr val="E40123"/>
      </a:accent6>
      <a:hlink>
        <a:srgbClr val="4C2E00"/>
      </a:hlink>
      <a:folHlink>
        <a:srgbClr val="BC3700"/>
      </a:folHlink>
    </a:clrScheme>
    <a:fontScheme name="l1">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tr-TR" altLang="tr-TR"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tr-TR" altLang="tr-TR"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c:\msoffice\powerpnt\raghu\book\slides\l1.ppt</Template>
  <TotalTime>461</TotalTime>
  <Pages>20</Pages>
  <Words>1577</Words>
  <Application>Microsoft Office PowerPoint</Application>
  <PresentationFormat>Ekran Gösterisi (4:3)</PresentationFormat>
  <Paragraphs>203</Paragraphs>
  <Slides>25</Slides>
  <Notes>24</Notes>
  <HiddenSlides>0</HiddenSlides>
  <MMClips>0</MMClips>
  <ScaleCrop>false</ScaleCrop>
  <HeadingPairs>
    <vt:vector size="6" baseType="variant">
      <vt:variant>
        <vt:lpstr>Tema</vt:lpstr>
      </vt:variant>
      <vt:variant>
        <vt:i4>1</vt:i4>
      </vt:variant>
      <vt:variant>
        <vt:lpstr>Katıştırılmış OLE Hizmet Programları</vt:lpstr>
      </vt:variant>
      <vt:variant>
        <vt:i4>2</vt:i4>
      </vt:variant>
      <vt:variant>
        <vt:lpstr>Slayt Başlıkları</vt:lpstr>
      </vt:variant>
      <vt:variant>
        <vt:i4>25</vt:i4>
      </vt:variant>
    </vt:vector>
  </HeadingPairs>
  <TitlesOfParts>
    <vt:vector size="28" baseType="lpstr">
      <vt:lpstr>l1</vt:lpstr>
      <vt:lpstr>Document</vt:lpstr>
      <vt:lpstr>Equation</vt:lpstr>
      <vt:lpstr>Relational Algebra</vt:lpstr>
      <vt:lpstr>Relational Query Languages</vt:lpstr>
      <vt:lpstr>Formal Relational Query Languages</vt:lpstr>
      <vt:lpstr>Preliminaries</vt:lpstr>
      <vt:lpstr>Example Instances</vt:lpstr>
      <vt:lpstr>Relational Algebra</vt:lpstr>
      <vt:lpstr>Projection</vt:lpstr>
      <vt:lpstr>Selection</vt:lpstr>
      <vt:lpstr>İlişki ve Niteliklerin Yeniden İsimlendirilmesi</vt:lpstr>
      <vt:lpstr>Union, Intersection, Set-Difference</vt:lpstr>
      <vt:lpstr>Cross-Product</vt:lpstr>
      <vt:lpstr>Joins</vt:lpstr>
      <vt:lpstr>Joins</vt:lpstr>
      <vt:lpstr>Left Outer Join (Left Join)</vt:lpstr>
      <vt:lpstr>Right Outer Join (Right Join)</vt:lpstr>
      <vt:lpstr>FullOuter Join</vt:lpstr>
      <vt:lpstr>Division</vt:lpstr>
      <vt:lpstr>Examples of Division A/B</vt:lpstr>
      <vt:lpstr>Expressing A/B Using Basic Operators</vt:lpstr>
      <vt:lpstr>Find names of sailors who’ve reserved boat #103</vt:lpstr>
      <vt:lpstr>Find names of sailors who’ve reserved a red boat</vt:lpstr>
      <vt:lpstr>Find sailors who’ve reserved a red or a green boat</vt:lpstr>
      <vt:lpstr>Find sailors who’ve reserved a red and a green boat</vt:lpstr>
      <vt:lpstr>Find the names of sailors who’ve reserved all boats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Algebra</dc:title>
  <dc:subject>Database Management Systems</dc:subject>
  <dc:creator>Raghu Ramakrishnan and Johannes Gehrke</dc:creator>
  <cp:keywords>Chapter 4, Part A</cp:keywords>
  <cp:lastModifiedBy>Pc</cp:lastModifiedBy>
  <cp:revision>24</cp:revision>
  <cp:lastPrinted>1995-09-17T00:17:34Z</cp:lastPrinted>
  <dcterms:created xsi:type="dcterms:W3CDTF">1997-01-12T12:49:12Z</dcterms:created>
  <dcterms:modified xsi:type="dcterms:W3CDTF">2019-11-16T15:23:44Z</dcterms:modified>
</cp:coreProperties>
</file>