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92" r:id="rId3"/>
    <p:sldId id="314" r:id="rId4"/>
    <p:sldId id="315"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11" r:id="rId22"/>
    <p:sldId id="309" r:id="rId23"/>
    <p:sldId id="312" r:id="rId24"/>
    <p:sldId id="310" r:id="rId25"/>
    <p:sldId id="313" r:id="rId26"/>
  </p:sldIdLst>
  <p:sldSz cx="9144000" cy="6858000" type="screen4x3"/>
  <p:notesSz cx="6858000" cy="9144000"/>
  <p:defaultTextStyle>
    <a:defPPr>
      <a:defRPr lang="tr-T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94B0E843-DC8C-4831-B8F2-922765B38070}">
          <p14:sldIdLst>
            <p14:sldId id="256"/>
            <p14:sldId id="292"/>
            <p14:sldId id="314"/>
            <p14:sldId id="315"/>
            <p14:sldId id="293"/>
            <p14:sldId id="294"/>
            <p14:sldId id="295"/>
            <p14:sldId id="296"/>
            <p14:sldId id="297"/>
            <p14:sldId id="298"/>
            <p14:sldId id="299"/>
            <p14:sldId id="300"/>
            <p14:sldId id="301"/>
            <p14:sldId id="302"/>
            <p14:sldId id="303"/>
            <p14:sldId id="304"/>
            <p14:sldId id="305"/>
            <p14:sldId id="306"/>
            <p14:sldId id="307"/>
            <p14:sldId id="308"/>
            <p14:sldId id="311"/>
            <p14:sldId id="309"/>
            <p14:sldId id="312"/>
            <p14:sldId id="310"/>
            <p14:sldId id="3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68327" autoAdjust="0"/>
  </p:normalViewPr>
  <p:slideViewPr>
    <p:cSldViewPr>
      <p:cViewPr varScale="1">
        <p:scale>
          <a:sx n="47" d="100"/>
          <a:sy n="47" d="100"/>
        </p:scale>
        <p:origin x="196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571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tr-TR" noProof="0" smtClean="0"/>
              <a:t>Click to edit Master notes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3789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44940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mtClean="0"/>
              <a:t>The slides for this text are organized into chapters. This lecture covers Chapter 5.</a:t>
            </a:r>
          </a:p>
          <a:p>
            <a:endParaRPr lang="tr-TR" altLang="tr-TR" smtClean="0"/>
          </a:p>
          <a:p>
            <a:r>
              <a:rPr lang="tr-TR" altLang="tr-TR" smtClean="0"/>
              <a:t>Chapter 1: Introduction to Database Systems</a:t>
            </a:r>
          </a:p>
          <a:p>
            <a:r>
              <a:rPr lang="tr-TR" altLang="tr-TR" smtClean="0"/>
              <a:t>Chapter 2: The Entity-Relationship Model	</a:t>
            </a:r>
          </a:p>
          <a:p>
            <a:r>
              <a:rPr lang="tr-TR" altLang="tr-TR" smtClean="0"/>
              <a:t>Chapter 3: The Relational Model</a:t>
            </a:r>
          </a:p>
          <a:p>
            <a:r>
              <a:rPr lang="tr-TR" altLang="tr-TR" smtClean="0"/>
              <a:t>Chapter 4 (Part A): Relational Algebra</a:t>
            </a:r>
          </a:p>
          <a:p>
            <a:r>
              <a:rPr lang="tr-TR" altLang="tr-TR" smtClean="0"/>
              <a:t>Chapter 4 (Part B): Relational Calculus</a:t>
            </a:r>
          </a:p>
          <a:p>
            <a:r>
              <a:rPr lang="tr-TR" altLang="tr-TR" smtClean="0"/>
              <a:t>Chapter 5: SQL: Queries, Programming, Triggers</a:t>
            </a:r>
          </a:p>
          <a:p>
            <a:r>
              <a:rPr lang="tr-TR" altLang="tr-TR" smtClean="0"/>
              <a:t>Chapter 6: Query-by-Example (QBE)</a:t>
            </a:r>
          </a:p>
          <a:p>
            <a:r>
              <a:rPr lang="tr-TR" altLang="tr-TR" smtClean="0"/>
              <a:t>Chapter 7: Storing Data: Disks and Files</a:t>
            </a:r>
          </a:p>
          <a:p>
            <a:r>
              <a:rPr lang="tr-TR" altLang="tr-TR" smtClean="0"/>
              <a:t>Chapter 8: File Organizations and Indexing</a:t>
            </a:r>
          </a:p>
          <a:p>
            <a:r>
              <a:rPr lang="tr-TR" altLang="tr-TR" smtClean="0"/>
              <a:t>Chapter 9: Tree-Structured Indexing</a:t>
            </a:r>
          </a:p>
          <a:p>
            <a:r>
              <a:rPr lang="tr-TR" altLang="tr-TR" smtClean="0"/>
              <a:t>Chapter 10: Hash-Based Indexing</a:t>
            </a:r>
          </a:p>
          <a:p>
            <a:r>
              <a:rPr lang="tr-TR" altLang="tr-TR" smtClean="0"/>
              <a:t>Chapter 11: External Sorting</a:t>
            </a:r>
          </a:p>
          <a:p>
            <a:r>
              <a:rPr lang="tr-TR" altLang="tr-TR" smtClean="0"/>
              <a:t>Chapter 12 (Part A): Evaluation of Relational Operators</a:t>
            </a:r>
          </a:p>
          <a:p>
            <a:r>
              <a:rPr lang="tr-TR" altLang="tr-TR" smtClean="0"/>
              <a:t>Chapter 12 (Part B): Evaluation of Relational Operators: Other Techniques</a:t>
            </a:r>
          </a:p>
          <a:p>
            <a:r>
              <a:rPr lang="tr-TR" altLang="tr-TR" smtClean="0"/>
              <a:t>Chapter 13: Introduction to Query Optimization</a:t>
            </a:r>
          </a:p>
          <a:p>
            <a:r>
              <a:rPr lang="tr-TR" altLang="tr-TR" smtClean="0"/>
              <a:t>Chapter 14: A Typical Relational Optimizer</a:t>
            </a:r>
          </a:p>
          <a:p>
            <a:r>
              <a:rPr lang="tr-TR" altLang="tr-TR" smtClean="0"/>
              <a:t>Chapter 15: Schema Refinement and Normal Forms</a:t>
            </a:r>
          </a:p>
          <a:p>
            <a:r>
              <a:rPr lang="tr-TR" altLang="tr-TR" smtClean="0"/>
              <a:t>Chapter 16 (Part A): Physical Database Design</a:t>
            </a:r>
          </a:p>
          <a:p>
            <a:r>
              <a:rPr lang="tr-TR" altLang="tr-TR" smtClean="0"/>
              <a:t>Chapter 16 (Part B): Database Tuning</a:t>
            </a:r>
          </a:p>
          <a:p>
            <a:r>
              <a:rPr lang="tr-TR" altLang="tr-TR" smtClean="0"/>
              <a:t>Chapter 17: Security</a:t>
            </a:r>
          </a:p>
          <a:p>
            <a:r>
              <a:rPr lang="tr-TR" altLang="tr-TR" smtClean="0"/>
              <a:t>Chapter 18: Transaction Management Overview</a:t>
            </a:r>
          </a:p>
          <a:p>
            <a:r>
              <a:rPr lang="tr-TR" altLang="tr-TR" smtClean="0"/>
              <a:t>Chapter 19: Concurrency Control</a:t>
            </a:r>
          </a:p>
          <a:p>
            <a:r>
              <a:rPr lang="tr-TR" altLang="tr-TR" smtClean="0"/>
              <a:t>Chapter 20: Crash Recovery</a:t>
            </a:r>
          </a:p>
          <a:p>
            <a:r>
              <a:rPr lang="tr-TR" altLang="tr-TR" smtClean="0"/>
              <a:t>Chapter 21: Parallel and Distributed Databases</a:t>
            </a:r>
          </a:p>
          <a:p>
            <a:r>
              <a:rPr lang="tr-TR" altLang="tr-TR" smtClean="0"/>
              <a:t>Chapter 22: Internet Databases</a:t>
            </a:r>
          </a:p>
          <a:p>
            <a:r>
              <a:rPr lang="tr-TR" altLang="tr-TR" smtClean="0"/>
              <a:t>Chapter 23: Decision Support</a:t>
            </a:r>
          </a:p>
          <a:p>
            <a:r>
              <a:rPr lang="tr-TR" altLang="tr-TR" smtClean="0"/>
              <a:t>Chapter 24: Data Mining</a:t>
            </a:r>
          </a:p>
          <a:p>
            <a:r>
              <a:rPr lang="tr-TR" altLang="tr-TR" smtClean="0"/>
              <a:t>Chapter 25: Object-Database Systems</a:t>
            </a:r>
          </a:p>
          <a:p>
            <a:r>
              <a:rPr lang="tr-TR" altLang="tr-TR" smtClean="0"/>
              <a:t>Chapter 26: Spatial Data Management</a:t>
            </a:r>
          </a:p>
          <a:p>
            <a:r>
              <a:rPr lang="tr-TR" altLang="tr-TR" smtClean="0"/>
              <a:t>Chapter 27: Deductive Databases</a:t>
            </a:r>
          </a:p>
          <a:p>
            <a:r>
              <a:rPr lang="tr-TR" altLang="tr-TR" smtClean="0"/>
              <a:t>Chapter 28: Additional Topics</a:t>
            </a:r>
          </a:p>
          <a:p>
            <a:endParaRPr lang="tr-TR" altLang="tr-TR" smtClean="0"/>
          </a:p>
        </p:txBody>
      </p:sp>
      <p:sp>
        <p:nvSpPr>
          <p:cNvPr id="3891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96250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1" dirty="0" smtClean="0"/>
              <a:t>Anahtar bileşenlerinin belirlenmesi:</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dirty="0" smtClean="0"/>
              <a:t>Dönem kodu</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dirty="0" smtClean="0"/>
              <a:t>Öğrenci no</a:t>
            </a:r>
            <a:endParaRPr lang="tr-TR"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Ders kodu</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dirty="0" smtClean="0"/>
              <a:t>Dönem kodu,Öğrenci no,</a:t>
            </a:r>
            <a:r>
              <a:rPr lang="tr-TR" sz="1600" baseline="0" dirty="0" smtClean="0"/>
              <a:t>Ders kodu</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1" dirty="0" smtClean="0"/>
              <a:t>Bağımlı niteliklerin belirlenmesi: (Bileşen:</a:t>
            </a:r>
            <a:r>
              <a:rPr lang="tr-TR" sz="1600" b="1" baseline="0" dirty="0" smtClean="0"/>
              <a:t> bağımlı nitelikler</a:t>
            </a:r>
            <a:r>
              <a:rPr lang="tr-TR" sz="1600" b="1" dirty="0" smtClean="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dirty="0" smtClean="0"/>
              <a:t>Dönem kodu:</a:t>
            </a:r>
            <a:r>
              <a:rPr lang="tr-TR" sz="1600" baseline="0" dirty="0" smtClean="0"/>
              <a:t> </a:t>
            </a:r>
            <a:r>
              <a:rPr lang="tr-TR" sz="1600" dirty="0" smtClean="0"/>
              <a:t>Dönem açıklama</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dirty="0" smtClean="0"/>
              <a:t>Öğrenci no:</a:t>
            </a:r>
            <a:r>
              <a:rPr lang="tr-TR" sz="1600" baseline="0" dirty="0" smtClean="0"/>
              <a:t> </a:t>
            </a:r>
            <a:r>
              <a:rPr lang="tr-TR" sz="1600" dirty="0" smtClean="0"/>
              <a:t>Öğrenci adı, Öğrenci</a:t>
            </a:r>
            <a:r>
              <a:rPr lang="tr-TR" sz="1600" baseline="0" dirty="0" smtClean="0"/>
              <a:t> bölüm kodu, Öğrenci bölüm adı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Ders kodu: Ders adı</a:t>
            </a:r>
            <a:endParaRPr lang="tr-TR" sz="16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200" dirty="0" smtClean="0"/>
              <a:t>Dönem kodu, Öğrenci no,</a:t>
            </a:r>
            <a:r>
              <a:rPr lang="tr-TR" sz="1200" baseline="0" dirty="0" smtClean="0"/>
              <a:t> Ders kodu:</a:t>
            </a:r>
            <a:r>
              <a:rPr lang="tr-TR" sz="1600" baseline="0" dirty="0" smtClean="0"/>
              <a:t> Vize notu, Final notu, Sonuç</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1" dirty="0" smtClean="0"/>
              <a:t>Yeni alt ilişkilerin oluşturulması: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0" dirty="0" smtClean="0"/>
              <a:t>Dönem(</a:t>
            </a:r>
            <a:r>
              <a:rPr lang="tr-TR" sz="1600" b="0" u="sng" dirty="0" smtClean="0"/>
              <a:t>Dönem kodu</a:t>
            </a:r>
            <a:r>
              <a:rPr lang="tr-TR" sz="1600" b="0" dirty="0" smtClean="0"/>
              <a:t>,</a:t>
            </a:r>
            <a:r>
              <a:rPr lang="tr-TR" sz="1600" b="0" baseline="0" dirty="0" smtClean="0"/>
              <a:t> Dönem açıklama</a:t>
            </a:r>
            <a:r>
              <a:rPr lang="tr-TR" sz="1600" b="0" dirty="0" smtClean="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0" dirty="0" smtClean="0"/>
              <a:t>Öğrenci(</a:t>
            </a:r>
            <a:r>
              <a:rPr lang="tr-TR" sz="1600" u="sng" dirty="0" smtClean="0"/>
              <a:t>Öğrenci no</a:t>
            </a:r>
            <a:r>
              <a:rPr lang="tr-TR" sz="1600" dirty="0" smtClean="0"/>
              <a:t>,</a:t>
            </a:r>
            <a:r>
              <a:rPr lang="tr-TR" sz="1600" baseline="0" dirty="0" smtClean="0"/>
              <a:t> </a:t>
            </a:r>
            <a:r>
              <a:rPr lang="tr-TR" sz="1600" dirty="0" smtClean="0"/>
              <a:t>Öğrenci adı, Öğrenci</a:t>
            </a:r>
            <a:r>
              <a:rPr lang="tr-TR" sz="1600" baseline="0" dirty="0" smtClean="0"/>
              <a:t> bölüm kodu, Öğrenci bölüm adı)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Ders(</a:t>
            </a:r>
            <a:r>
              <a:rPr lang="tr-TR" sz="1600" u="sng" baseline="0" dirty="0" smtClean="0"/>
              <a:t>Ders kodu</a:t>
            </a:r>
            <a:r>
              <a:rPr lang="tr-TR" sz="1600" baseline="0" dirty="0" smtClean="0"/>
              <a:t>, Ders adı)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DönemÖğrenciDers(</a:t>
            </a:r>
            <a:r>
              <a:rPr lang="tr-TR" sz="1600" u="sng" dirty="0" smtClean="0"/>
              <a:t>Dönem kodu, Öğrenci no,</a:t>
            </a:r>
            <a:r>
              <a:rPr lang="tr-TR" sz="1600" u="sng" baseline="0" dirty="0" smtClean="0"/>
              <a:t> Ders kodu</a:t>
            </a:r>
            <a:r>
              <a:rPr lang="tr-TR" sz="1600" baseline="0" dirty="0" smtClean="0"/>
              <a:t>,</a:t>
            </a:r>
            <a:r>
              <a:rPr lang="tr-TR" sz="2000" baseline="0" dirty="0" smtClean="0"/>
              <a:t> Vize notu, Final notu, Sonuç</a:t>
            </a:r>
            <a:r>
              <a:rPr lang="tr-TR" sz="1600" baseline="0" dirty="0" smtClean="0"/>
              <a:t>)</a:t>
            </a:r>
            <a:endParaRPr lang="tr-TR" sz="16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tr-TR" sz="1600" b="1"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tr-TR" sz="1600"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tr-TR" sz="1600" dirty="0" smtClean="0"/>
          </a:p>
        </p:txBody>
      </p:sp>
    </p:spTree>
    <p:extLst>
      <p:ext uri="{BB962C8B-B14F-4D97-AF65-F5344CB8AC3E}">
        <p14:creationId xmlns:p14="http://schemas.microsoft.com/office/powerpoint/2010/main" val="1634527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tr-TR" sz="1600" b="1" dirty="0" smtClean="0"/>
              <a:t>Yeni belirleyici niteliklerin tespiti:</a:t>
            </a:r>
          </a:p>
          <a:p>
            <a:r>
              <a:rPr lang="tr-TR" dirty="0" smtClean="0"/>
              <a:t>Öğrenci</a:t>
            </a:r>
            <a:r>
              <a:rPr lang="tr-TR" baseline="0" dirty="0" smtClean="0"/>
              <a:t> no-&gt;Öğren</a:t>
            </a:r>
          </a:p>
          <a:p>
            <a:r>
              <a:rPr lang="tr-TR" baseline="0" dirty="0" smtClean="0"/>
              <a:t>ci bölüm kodu ve Öğrenci bölüm kodu-&gt;Öğrenci bölüm adı  olduğundan Öğrenci no-&gt;Öğrenci bölüm adı</a:t>
            </a:r>
          </a:p>
          <a:p>
            <a:pPr marL="0" marR="0" lvl="2" indent="0" algn="l" defTabSz="914400" rtl="0" eaLnBrk="0" fontAlgn="base" latinLnBrk="0" hangingPunct="0">
              <a:lnSpc>
                <a:spcPct val="100000"/>
              </a:lnSpc>
              <a:spcBef>
                <a:spcPct val="30000"/>
              </a:spcBef>
              <a:spcAft>
                <a:spcPct val="0"/>
              </a:spcAft>
              <a:buClrTx/>
              <a:buSzTx/>
              <a:buFontTx/>
              <a:buNone/>
              <a:tabLst/>
              <a:defRPr/>
            </a:pPr>
            <a:r>
              <a:rPr lang="tr-TR" sz="1600" b="1" dirty="0" smtClean="0"/>
              <a:t>Bağımlı niteliklerin tespiti:</a:t>
            </a:r>
          </a:p>
          <a:p>
            <a:r>
              <a:rPr lang="tr-TR" baseline="0" dirty="0" smtClean="0"/>
              <a:t>Öğrenci bölüm kodu-&gt;Öğrenci bölüm adı </a:t>
            </a:r>
          </a:p>
          <a:p>
            <a:pPr marL="0" marR="0" lvl="2" indent="0" algn="l" defTabSz="914400" rtl="0" eaLnBrk="0" fontAlgn="base" latinLnBrk="0" hangingPunct="0">
              <a:lnSpc>
                <a:spcPct val="100000"/>
              </a:lnSpc>
              <a:spcBef>
                <a:spcPct val="30000"/>
              </a:spcBef>
              <a:spcAft>
                <a:spcPct val="0"/>
              </a:spcAft>
              <a:buClrTx/>
              <a:buSzTx/>
              <a:buFontTx/>
              <a:buNone/>
              <a:tabLst/>
              <a:defRPr/>
            </a:pPr>
            <a:r>
              <a:rPr lang="tr-TR" sz="1600" b="1" dirty="0" smtClean="0"/>
              <a:t>Yeni ilişkilerin oluşturulması: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0" dirty="0" smtClean="0"/>
              <a:t>Dönem(</a:t>
            </a:r>
            <a:r>
              <a:rPr lang="tr-TR" sz="1600" b="0" u="sng" dirty="0" smtClean="0"/>
              <a:t>Dönem kodu</a:t>
            </a:r>
            <a:r>
              <a:rPr lang="tr-TR" sz="1600" b="0" dirty="0" smtClean="0"/>
              <a:t>,</a:t>
            </a:r>
            <a:r>
              <a:rPr lang="tr-TR" sz="1600" b="0" baseline="0" dirty="0" smtClean="0"/>
              <a:t> Dönem açıklama</a:t>
            </a:r>
            <a:r>
              <a:rPr lang="tr-TR" sz="1600" b="0" dirty="0" smtClean="0"/>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0" dirty="0" smtClean="0"/>
              <a:t>Öğrenci(</a:t>
            </a:r>
            <a:r>
              <a:rPr lang="tr-TR" sz="1600" u="sng" dirty="0" smtClean="0"/>
              <a:t>Öğrenci no</a:t>
            </a:r>
            <a:r>
              <a:rPr lang="tr-TR" sz="1600" dirty="0" smtClean="0"/>
              <a:t>,</a:t>
            </a:r>
            <a:r>
              <a:rPr lang="tr-TR" sz="1600" baseline="0" dirty="0" smtClean="0"/>
              <a:t> </a:t>
            </a:r>
            <a:r>
              <a:rPr lang="tr-TR" sz="1600" dirty="0" smtClean="0"/>
              <a:t>Öğrenci adı, Öğrenci</a:t>
            </a:r>
            <a:r>
              <a:rPr lang="tr-TR" sz="1600" baseline="0" dirty="0" smtClean="0"/>
              <a:t> bölüm kodu)</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Bölüm(</a:t>
            </a:r>
            <a:r>
              <a:rPr lang="tr-TR" sz="1600" u="sng" baseline="0" dirty="0" smtClean="0"/>
              <a:t>Bölüm kodu</a:t>
            </a:r>
            <a:r>
              <a:rPr lang="tr-TR" sz="1600" baseline="0" dirty="0" smtClean="0"/>
              <a:t>, Bölüm adı)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Ders(</a:t>
            </a:r>
            <a:r>
              <a:rPr lang="tr-TR" sz="1600" u="sng" baseline="0" dirty="0" smtClean="0"/>
              <a:t>Ders kodu</a:t>
            </a:r>
            <a:r>
              <a:rPr lang="tr-TR" sz="1600" baseline="0" dirty="0" smtClean="0"/>
              <a:t>, Ders adı)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DönemÖğrenciDers(</a:t>
            </a:r>
            <a:r>
              <a:rPr lang="tr-TR" sz="1600" u="sng" dirty="0" smtClean="0"/>
              <a:t>Dönem kodu, Öğrenci no,</a:t>
            </a:r>
            <a:r>
              <a:rPr lang="tr-TR" sz="1600" u="sng" baseline="0" dirty="0" smtClean="0"/>
              <a:t> Ders kodu</a:t>
            </a:r>
            <a:r>
              <a:rPr lang="tr-TR" sz="1600" baseline="0" dirty="0" smtClean="0"/>
              <a:t>,</a:t>
            </a:r>
            <a:r>
              <a:rPr lang="tr-TR" sz="2000" baseline="0" dirty="0" smtClean="0"/>
              <a:t> Vize notu, Final notu, Sonuç</a:t>
            </a:r>
            <a:r>
              <a:rPr lang="tr-TR" sz="1600" baseline="0" dirty="0" smtClean="0"/>
              <a:t>)</a:t>
            </a:r>
            <a:endParaRPr lang="tr-TR" sz="1600" dirty="0" smtClean="0"/>
          </a:p>
          <a:p>
            <a:endParaRPr lang="tr-TR" dirty="0" smtClean="0"/>
          </a:p>
          <a:p>
            <a:r>
              <a:rPr lang="tr-TR" dirty="0" smtClean="0"/>
              <a:t>NOTE: İş uygulamalarında </a:t>
            </a:r>
            <a:r>
              <a:rPr lang="tr-TR" dirty="0" err="1" smtClean="0"/>
              <a:t>ilişkileir</a:t>
            </a:r>
            <a:r>
              <a:rPr lang="tr-TR" dirty="0" smtClean="0"/>
              <a:t> 3NF’da olması</a:t>
            </a:r>
            <a:r>
              <a:rPr lang="tr-TR" baseline="0" dirty="0" smtClean="0"/>
              <a:t> yeterlidir.</a:t>
            </a:r>
            <a:endParaRPr lang="tr-TR" dirty="0"/>
          </a:p>
        </p:txBody>
      </p:sp>
    </p:spTree>
    <p:extLst>
      <p:ext uri="{BB962C8B-B14F-4D97-AF65-F5344CB8AC3E}">
        <p14:creationId xmlns:p14="http://schemas.microsoft.com/office/powerpoint/2010/main" val="285387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08201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İş kuralı: Bölümlerde çalışan personellerin</a:t>
            </a:r>
            <a:r>
              <a:rPr lang="tr-TR" baseline="0" dirty="0" smtClean="0"/>
              <a:t> bilindiği varsayımıyla personel sicil numarasının bilinmesi bölüm kodunun da bilindiği sonucuna götürecektir.</a:t>
            </a:r>
          </a:p>
          <a:p>
            <a:endParaRPr lang="tr-TR" dirty="0"/>
          </a:p>
        </p:txBody>
      </p:sp>
    </p:spTree>
    <p:extLst>
      <p:ext uri="{BB962C8B-B14F-4D97-AF65-F5344CB8AC3E}">
        <p14:creationId xmlns:p14="http://schemas.microsoft.com/office/powerpoint/2010/main" val="360143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Akademik</a:t>
            </a:r>
            <a:r>
              <a:rPr lang="tr-TR" baseline="0" dirty="0" smtClean="0"/>
              <a:t> alan dışında nadiren ihtiyaç duyulur.</a:t>
            </a:r>
            <a:endParaRPr lang="tr-TR" dirty="0"/>
          </a:p>
        </p:txBody>
      </p:sp>
    </p:spTree>
    <p:extLst>
      <p:ext uri="{BB962C8B-B14F-4D97-AF65-F5344CB8AC3E}">
        <p14:creationId xmlns:p14="http://schemas.microsoft.com/office/powerpoint/2010/main" val="152950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Çok değerli bağımlılıklar:</a:t>
            </a:r>
            <a:r>
              <a:rPr lang="tr-TR" baseline="0" dirty="0" smtClean="0"/>
              <a:t> Personel-&gt;Sahip olduğu sertifika, Personel-&gt;Bildiği yabancı dil</a:t>
            </a:r>
          </a:p>
          <a:p>
            <a:r>
              <a:rPr lang="tr-TR" baseline="0" dirty="0" smtClean="0"/>
              <a:t>İlişkideki bütün nitelikler aynı zamanda birincil anahtarın birer parçasıdır. Çoğa-çok ilişki.</a:t>
            </a:r>
          </a:p>
          <a:p>
            <a:endParaRPr lang="tr-TR" dirty="0"/>
          </a:p>
        </p:txBody>
      </p:sp>
    </p:spTree>
    <p:extLst>
      <p:ext uri="{BB962C8B-B14F-4D97-AF65-F5344CB8AC3E}">
        <p14:creationId xmlns:p14="http://schemas.microsoft.com/office/powerpoint/2010/main" val="2531916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Boyut: nitelik sayısı</a:t>
            </a:r>
          </a:p>
          <a:p>
            <a:r>
              <a:rPr lang="tr-TR" dirty="0" smtClean="0"/>
              <a:t>Normal</a:t>
            </a:r>
            <a:r>
              <a:rPr lang="tr-TR" baseline="0" dirty="0" smtClean="0"/>
              <a:t> formlarda genellikle ilişki sayısında bir artış olurken ilişkilerde bulunan toplam satır sayısında azalma olur.</a:t>
            </a:r>
          </a:p>
          <a:p>
            <a:r>
              <a:rPr lang="tr-TR" baseline="0" dirty="0" smtClean="0"/>
              <a:t>Normal olmayan formda bulunan bir ilişkinin satır sayısı çarpımsal olarak artarken, normal formdaki bir ilişkinin satır sayısında ise toplamsal anlamda bir artış söz konusudur.</a:t>
            </a:r>
            <a:endParaRPr lang="tr-TR" dirty="0"/>
          </a:p>
        </p:txBody>
      </p:sp>
    </p:spTree>
    <p:extLst>
      <p:ext uri="{BB962C8B-B14F-4D97-AF65-F5344CB8AC3E}">
        <p14:creationId xmlns:p14="http://schemas.microsoft.com/office/powerpoint/2010/main" val="3233646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Satıcı-&gt;Üretici çok değerli bağımlılık, Satıcı-&gt;Ürün</a:t>
            </a:r>
            <a:r>
              <a:rPr lang="tr-TR" baseline="0" dirty="0" smtClean="0"/>
              <a:t> çok değerli bağımlılık yok.</a:t>
            </a:r>
          </a:p>
          <a:p>
            <a:r>
              <a:rPr lang="tr-TR" baseline="0" dirty="0" smtClean="0"/>
              <a:t>Satıcı ve üretici bilindiğinde ürün nitelik değeri belirli değildir.</a:t>
            </a:r>
          </a:p>
          <a:p>
            <a:r>
              <a:rPr lang="tr-TR" baseline="0" dirty="0" smtClean="0"/>
              <a:t>Yani, ilişkinin birincil anahtarı ilişkide bulunan bütün niteliklerdir.</a:t>
            </a:r>
          </a:p>
          <a:p>
            <a:r>
              <a:rPr lang="tr-TR" baseline="0" dirty="0" smtClean="0"/>
              <a:t>Ayrıştırma sonucunda, hem orijinal ilişki ile hem de elde edilen alt ilişkiler birlikte kullanılarak aynı veri elde edilmektedir. İlgili ayrıştırmada kayıpsız bir ayrıştırma (lossless decomposition) söz konusudur.</a:t>
            </a:r>
            <a:endParaRPr lang="tr-TR" dirty="0"/>
          </a:p>
        </p:txBody>
      </p:sp>
    </p:spTree>
    <p:extLst>
      <p:ext uri="{BB962C8B-B14F-4D97-AF65-F5344CB8AC3E}">
        <p14:creationId xmlns:p14="http://schemas.microsoft.com/office/powerpoint/2010/main" val="419770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cap="flat"/>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p>
        </p:txBody>
      </p:sp>
    </p:spTree>
    <p:extLst>
      <p:ext uri="{BB962C8B-B14F-4D97-AF65-F5344CB8AC3E}">
        <p14:creationId xmlns:p14="http://schemas.microsoft.com/office/powerpoint/2010/main" val="15393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Kütüphaneye herhangi bir kitabın</a:t>
            </a:r>
            <a:r>
              <a:rPr lang="tr-TR" baseline="0" dirty="0" smtClean="0"/>
              <a:t> girilebilmesi için bir üyeye ödünç verilmesi gerekir. Bu tabloya göre hayali bir üye kaydı ve hayali ödünç bilgilerinin oluşturulması gerekir.</a:t>
            </a:r>
          </a:p>
          <a:p>
            <a:r>
              <a:rPr lang="tr-TR" baseline="0" dirty="0" smtClean="0"/>
              <a:t>Aynı şekilde, sisteme yeni bir üye kaydedilmesi için üyeye en az bir adet kitep ödünç verilmesi gerekir.</a:t>
            </a:r>
          </a:p>
          <a:p>
            <a:r>
              <a:rPr lang="tr-TR" baseline="0" dirty="0" smtClean="0"/>
              <a:t>Tablonun birincil anahtarı: (üye numarası, ISBN ve ödünç başlama tarihi)</a:t>
            </a:r>
          </a:p>
          <a:p>
            <a:r>
              <a:rPr lang="tr-TR" baseline="0" dirty="0" smtClean="0"/>
              <a:t>Kitap ve ödünç bilgisi olamdan üye kaydı, ödünç ve üye bilgisi olmadan kitap kaydı yapılması tablo tasarımına göre mümkün değildir. Çünkü, tabloya yeni bir kayıt girebilmek için birincil anahtar bilgileirnin girilmesi gerekir.</a:t>
            </a:r>
          </a:p>
          <a:p>
            <a:r>
              <a:rPr lang="tr-TR" baseline="0" dirty="0" smtClean="0"/>
              <a:t>Bu tablo, hem kitap ödünç almamış kişileri hem de ödünç verilmemiş kitapları kaydedecek şekilde normalize edilmelidir.</a:t>
            </a:r>
            <a:endParaRPr lang="tr-TR" dirty="0"/>
          </a:p>
        </p:txBody>
      </p:sp>
    </p:spTree>
    <p:extLst>
      <p:ext uri="{BB962C8B-B14F-4D97-AF65-F5344CB8AC3E}">
        <p14:creationId xmlns:p14="http://schemas.microsoft.com/office/powerpoint/2010/main" val="4115267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Ayşe Işık isimli üye</a:t>
            </a:r>
            <a:r>
              <a:rPr lang="tr-TR" baseline="0" dirty="0" smtClean="0"/>
              <a:t> kaydının Ayşe Işın olarak güncelleştirilmesi durumunda tablodaki bütün kayıtların tek tek kontrol edilerek ilgili üyeye ait olanların güncellenmesi gerekir. Tabloda 3 adet kaydın güncellenmesi gerekir. Bu durum, güncelleme külfetinin yanında kayıtlardan bazılarının güncellenemesi durumunda veritabanında tutarsızlığa neden olmaktadır.</a:t>
            </a:r>
            <a:endParaRPr lang="tr-TR" dirty="0"/>
          </a:p>
        </p:txBody>
      </p:sp>
    </p:spTree>
    <p:extLst>
      <p:ext uri="{BB962C8B-B14F-4D97-AF65-F5344CB8AC3E}">
        <p14:creationId xmlns:p14="http://schemas.microsoft.com/office/powerpoint/2010/main" val="226507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Ali Duran isimli kaydı</a:t>
            </a:r>
            <a:r>
              <a:rPr lang="tr-TR" baseline="0" dirty="0" smtClean="0"/>
              <a:t>n silinmesi ‘Veritabanı Yönetim Sistemleri’ adlı kitaba ait tüm bilgilerin de silinmesine yol açacaktır.</a:t>
            </a:r>
            <a:endParaRPr lang="tr-TR" dirty="0"/>
          </a:p>
        </p:txBody>
      </p:sp>
    </p:spTree>
    <p:extLst>
      <p:ext uri="{BB962C8B-B14F-4D97-AF65-F5344CB8AC3E}">
        <p14:creationId xmlns:p14="http://schemas.microsoft.com/office/powerpoint/2010/main" val="226507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Tablodaki ilişkisel bağımlılıklar</a:t>
            </a:r>
          </a:p>
          <a:p>
            <a:r>
              <a:rPr lang="tr-TR" dirty="0" smtClean="0"/>
              <a:t>üye no-&gt;üye</a:t>
            </a:r>
            <a:r>
              <a:rPr lang="tr-TR" baseline="0" dirty="0" smtClean="0"/>
              <a:t> adı, üye soyadı</a:t>
            </a:r>
          </a:p>
          <a:p>
            <a:r>
              <a:rPr lang="tr-TR" baseline="0" dirty="0" smtClean="0"/>
              <a:t>kitap ISBN-&gt;kitap adı, kitap sınıfı</a:t>
            </a:r>
          </a:p>
          <a:p>
            <a:r>
              <a:rPr lang="tr-TR" baseline="0" dirty="0" smtClean="0"/>
              <a:t>ödünç başlama tarihi-&gt;ödünç bitiş tarihi</a:t>
            </a:r>
          </a:p>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üye no,</a:t>
            </a:r>
            <a:r>
              <a:rPr lang="tr-TR" baseline="0" dirty="0" smtClean="0"/>
              <a:t> kitap ISBN,ödünç başlama tarihi-</a:t>
            </a:r>
            <a:r>
              <a:rPr lang="tr-TR" dirty="0" smtClean="0"/>
              <a:t>&gt;üye</a:t>
            </a:r>
            <a:r>
              <a:rPr lang="tr-TR" baseline="0" dirty="0" smtClean="0"/>
              <a:t> adı, üye soyadı, kitap adı, kitap sınıfı, ödünç bitiş tarihi,ödünç durum</a:t>
            </a:r>
          </a:p>
          <a:p>
            <a:pPr marL="0" marR="0" indent="0" algn="l" defTabSz="914400" rtl="0" eaLnBrk="0" fontAlgn="base" latinLnBrk="0" hangingPunct="0">
              <a:lnSpc>
                <a:spcPct val="100000"/>
              </a:lnSpc>
              <a:spcBef>
                <a:spcPct val="30000"/>
              </a:spcBef>
              <a:spcAft>
                <a:spcPct val="0"/>
              </a:spcAft>
              <a:buClrTx/>
              <a:buSzTx/>
              <a:buFontTx/>
              <a:buNone/>
              <a:tabLst/>
              <a:defRPr/>
            </a:pPr>
            <a:endParaRPr lang="tr-TR"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tr-TR" baseline="0" dirty="0" smtClean="0"/>
          </a:p>
          <a:p>
            <a:endParaRPr lang="tr-TR" dirty="0"/>
          </a:p>
        </p:txBody>
      </p:sp>
    </p:spTree>
    <p:extLst>
      <p:ext uri="{BB962C8B-B14F-4D97-AF65-F5344CB8AC3E}">
        <p14:creationId xmlns:p14="http://schemas.microsoft.com/office/powerpoint/2010/main" val="147246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90205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dirty="0" smtClean="0"/>
              <a:t>Kütüphane</a:t>
            </a:r>
            <a:r>
              <a:rPr lang="tr-TR" baseline="0" dirty="0" smtClean="0"/>
              <a:t> ödünç sistemi: 2 adet aday anahtar vardır.</a:t>
            </a:r>
          </a:p>
          <a:p>
            <a:r>
              <a:rPr lang="tr-TR" dirty="0" smtClean="0"/>
              <a:t>üye no,</a:t>
            </a:r>
            <a:r>
              <a:rPr lang="tr-TR" baseline="0" dirty="0" smtClean="0"/>
              <a:t> kitap ISBN,ödünç başlama tarihi-</a:t>
            </a:r>
            <a:r>
              <a:rPr lang="tr-TR" dirty="0" smtClean="0"/>
              <a:t>&gt;üye</a:t>
            </a:r>
            <a:r>
              <a:rPr lang="tr-TR" baseline="0" dirty="0" smtClean="0"/>
              <a:t> adı, üye soyadı, kitap adı, kitap sınıfı, ödünç bitiş tarihi,ödünç durum</a:t>
            </a:r>
          </a:p>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üye no,</a:t>
            </a:r>
            <a:r>
              <a:rPr lang="tr-TR" baseline="0" dirty="0" smtClean="0"/>
              <a:t> kitap ISBN,ödünç bitiş tarihi-</a:t>
            </a:r>
            <a:r>
              <a:rPr lang="tr-TR" dirty="0" smtClean="0"/>
              <a:t>&gt;üye</a:t>
            </a:r>
            <a:r>
              <a:rPr lang="tr-TR" baseline="0" dirty="0" smtClean="0"/>
              <a:t> adı, üye soyadı, kitap adı, kitap sınıfı, ödünç başlama tarihi,ödünç durum</a:t>
            </a:r>
          </a:p>
          <a:p>
            <a:pPr marL="0" marR="0" indent="0" algn="l" defTabSz="914400" rtl="0" eaLnBrk="0" fontAlgn="base" latinLnBrk="0" hangingPunct="0">
              <a:lnSpc>
                <a:spcPct val="100000"/>
              </a:lnSpc>
              <a:spcBef>
                <a:spcPct val="30000"/>
              </a:spcBef>
              <a:spcAft>
                <a:spcPct val="0"/>
              </a:spcAft>
              <a:buClrTx/>
              <a:buSzTx/>
              <a:buFontTx/>
              <a:buNone/>
              <a:tabLst/>
              <a:defRPr/>
            </a:pPr>
            <a:endParaRPr lang="tr-TR"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tr-TR" baseline="0" dirty="0" smtClean="0"/>
              <a:t>Bu 2 aday anahtardan herhangi birisi birinciil anahtar olarak seçilebilir. Bu tablo için birinci aday anahtarın birincil anahtar olarak seçilmesi daha doğru bir yaklaşım olacaktır.</a:t>
            </a:r>
          </a:p>
          <a:p>
            <a:pPr marL="0" marR="0" indent="0" algn="l" defTabSz="914400" rtl="0" eaLnBrk="0" fontAlgn="base" latinLnBrk="0" hangingPunct="0">
              <a:lnSpc>
                <a:spcPct val="100000"/>
              </a:lnSpc>
              <a:spcBef>
                <a:spcPct val="30000"/>
              </a:spcBef>
              <a:spcAft>
                <a:spcPct val="0"/>
              </a:spcAft>
              <a:buClrTx/>
              <a:buSzTx/>
              <a:buFontTx/>
              <a:buNone/>
              <a:tabLst/>
              <a:defRPr/>
            </a:pPr>
            <a:endParaRPr lang="tr-TR"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tr-TR" baseline="0" dirty="0" smtClean="0"/>
          </a:p>
          <a:p>
            <a:endParaRPr lang="tr-TR" dirty="0" smtClean="0"/>
          </a:p>
          <a:p>
            <a:endParaRPr lang="tr-TR" dirty="0"/>
          </a:p>
        </p:txBody>
      </p:sp>
    </p:spTree>
    <p:extLst>
      <p:ext uri="{BB962C8B-B14F-4D97-AF65-F5344CB8AC3E}">
        <p14:creationId xmlns:p14="http://schemas.microsoft.com/office/powerpoint/2010/main" val="238206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b="1" dirty="0" smtClean="0"/>
              <a:t>Tekrar</a:t>
            </a:r>
            <a:r>
              <a:rPr lang="tr-TR" b="1" baseline="0" dirty="0" smtClean="0"/>
              <a:t> eden grupların ortadan kaldırılması</a:t>
            </a:r>
            <a:r>
              <a:rPr lang="tr-TR" baseline="0" dirty="0" smtClean="0"/>
              <a:t>: EK2-&gt;EK3</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1" dirty="0" smtClean="0"/>
              <a:t>İlişkideki tüm bağımlılıkların belirlenmesi</a:t>
            </a:r>
            <a:r>
              <a:rPr lang="tr-TR" sz="1600" dirty="0" smtClean="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dirty="0" smtClean="0"/>
              <a:t>Dönem kodu-&gt;Dönem açıklama</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dirty="0" smtClean="0"/>
              <a:t>Öğrenci no-&gt;Öğrenci adı, Öğrenci</a:t>
            </a:r>
            <a:r>
              <a:rPr lang="tr-TR" sz="1600" baseline="0" dirty="0" smtClean="0"/>
              <a:t> bölüm kodu, Öğrenci bölüm adı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Ders kodu-&gt;Ders adı</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Öğrenci bölüm kodu-&gt;Öğrenci bölüm adı</a:t>
            </a:r>
            <a:endParaRPr lang="tr-TR" sz="16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200" dirty="0" smtClean="0"/>
              <a:t>Dönem kodu, Öğrenci no,</a:t>
            </a:r>
            <a:r>
              <a:rPr lang="tr-TR" sz="1200" baseline="0" dirty="0" smtClean="0"/>
              <a:t> Ders kodu-&gt;</a:t>
            </a:r>
            <a:r>
              <a:rPr lang="tr-TR" sz="1600" dirty="0" smtClean="0"/>
              <a:t>Dönem açıklama, Öğrenci adı, Öğrenci</a:t>
            </a:r>
            <a:r>
              <a:rPr lang="tr-TR" sz="1600" baseline="0" dirty="0" smtClean="0"/>
              <a:t> bölüm kodu, Öğrenci bölüm adı,Ders adı, Vize notu, Final notu, Sonuç</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aseline="0" dirty="0" smtClean="0"/>
              <a:t>Sonuç niteliği, vize ve final notu nitelik değerlerine göre hesaplanan bir nitelik olduğundan işlevsel bağımlılık olarak değerlendirilemez.</a:t>
            </a:r>
          </a:p>
          <a:p>
            <a:pPr marL="0" marR="0" lvl="1" indent="0" algn="l" defTabSz="914400" rtl="0" eaLnBrk="0" fontAlgn="base" latinLnBrk="0" hangingPunct="0">
              <a:lnSpc>
                <a:spcPct val="100000"/>
              </a:lnSpc>
              <a:spcBef>
                <a:spcPct val="30000"/>
              </a:spcBef>
              <a:spcAft>
                <a:spcPct val="0"/>
              </a:spcAft>
              <a:buClrTx/>
              <a:buSzTx/>
              <a:buFontTx/>
              <a:buNone/>
              <a:tabLst/>
              <a:defRPr/>
            </a:pPr>
            <a:r>
              <a:rPr lang="tr-TR" sz="1600" b="1" dirty="0" smtClean="0"/>
              <a:t>İlişkinin birincil anahtarının belirlenmesi</a:t>
            </a:r>
            <a:r>
              <a:rPr lang="tr-TR" sz="1600" dirty="0" smtClean="0"/>
              <a:t>:Dönem kodu, Öğrenci no,</a:t>
            </a:r>
            <a:r>
              <a:rPr lang="tr-TR" sz="1600" baseline="0" dirty="0" smtClean="0"/>
              <a:t> Ders kodu</a:t>
            </a:r>
            <a:endParaRPr lang="tr-TR" sz="1600" dirty="0" smtClean="0"/>
          </a:p>
          <a:p>
            <a:endParaRPr lang="tr-TR" dirty="0"/>
          </a:p>
        </p:txBody>
      </p:sp>
    </p:spTree>
    <p:extLst>
      <p:ext uri="{BB962C8B-B14F-4D97-AF65-F5344CB8AC3E}">
        <p14:creationId xmlns:p14="http://schemas.microsoft.com/office/powerpoint/2010/main" val="370431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136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338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768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pPr lvl="0"/>
            <a:endParaRPr lang="en-US" noProof="0" smtClean="0"/>
          </a:p>
        </p:txBody>
      </p:sp>
    </p:spTree>
    <p:extLst>
      <p:ext uri="{BB962C8B-B14F-4D97-AF65-F5344CB8AC3E}">
        <p14:creationId xmlns:p14="http://schemas.microsoft.com/office/powerpoint/2010/main" val="370716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876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523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400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881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067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16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10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866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8"/>
          <p:cNvGrpSpPr>
            <a:grpSpLocks/>
          </p:cNvGrpSpPr>
          <p:nvPr/>
        </p:nvGrpSpPr>
        <p:grpSpPr bwMode="auto">
          <a:xfrm>
            <a:off x="381000" y="209550"/>
            <a:ext cx="1525588" cy="1525588"/>
            <a:chOff x="240" y="132"/>
            <a:chExt cx="961" cy="961"/>
          </a:xfrm>
        </p:grpSpPr>
        <p:sp>
          <p:nvSpPr>
            <p:cNvPr id="1026" name="Freeform 2"/>
            <p:cNvSpPr>
              <a:spLocks/>
            </p:cNvSpPr>
            <p:nvPr/>
          </p:nvSpPr>
          <p:spPr bwMode="auto">
            <a:xfrm>
              <a:off x="336" y="228"/>
              <a:ext cx="769" cy="769"/>
            </a:xfrm>
            <a:custGeom>
              <a:avLst/>
              <a:gdLst/>
              <a:ahLst/>
              <a:cxnLst>
                <a:cxn ang="0">
                  <a:pos x="384" y="0"/>
                </a:cxn>
                <a:cxn ang="0">
                  <a:pos x="0" y="384"/>
                </a:cxn>
                <a:cxn ang="0">
                  <a:pos x="384" y="768"/>
                </a:cxn>
                <a:cxn ang="0">
                  <a:pos x="768" y="384"/>
                </a:cxn>
                <a:cxn ang="0">
                  <a:pos x="384" y="0"/>
                </a:cxn>
              </a:cxnLst>
              <a:rect l="0" t="0" r="r" b="b"/>
              <a:pathLst>
                <a:path w="769" h="769">
                  <a:moveTo>
                    <a:pt x="384" y="0"/>
                  </a:moveTo>
                  <a:lnTo>
                    <a:pt x="0" y="384"/>
                  </a:lnTo>
                  <a:lnTo>
                    <a:pt x="384" y="768"/>
                  </a:lnTo>
                  <a:lnTo>
                    <a:pt x="768" y="384"/>
                  </a:lnTo>
                  <a:lnTo>
                    <a:pt x="384" y="0"/>
                  </a:lnTo>
                </a:path>
              </a:pathLst>
            </a:custGeom>
            <a:solidFill>
              <a:srgbClr val="EDEDED"/>
            </a:solidFill>
            <a:ln w="12700" cap="rnd" cmpd="sng">
              <a:noFill/>
              <a:prstDash val="solid"/>
              <a:round/>
              <a:headEnd type="none" w="med" len="med"/>
              <a:tailEnd type="none" w="med" len="med"/>
            </a:ln>
            <a:effectLst/>
          </p:spPr>
          <p:txBody>
            <a:bodyPr/>
            <a:lstStyle/>
            <a:p>
              <a:pPr>
                <a:defRPr/>
              </a:pPr>
              <a:endParaRPr lang="en-US"/>
            </a:p>
          </p:txBody>
        </p:sp>
        <p:grpSp>
          <p:nvGrpSpPr>
            <p:cNvPr id="6152" name="Group 7"/>
            <p:cNvGrpSpPr>
              <a:grpSpLocks/>
            </p:cNvGrpSpPr>
            <p:nvPr/>
          </p:nvGrpSpPr>
          <p:grpSpPr bwMode="auto">
            <a:xfrm>
              <a:off x="240" y="132"/>
              <a:ext cx="961" cy="961"/>
              <a:chOff x="240" y="132"/>
              <a:chExt cx="961" cy="961"/>
            </a:xfrm>
          </p:grpSpPr>
          <p:sp>
            <p:nvSpPr>
              <p:cNvPr id="1027" name="Freeform 3"/>
              <p:cNvSpPr>
                <a:spLocks/>
              </p:cNvSpPr>
              <p:nvPr/>
            </p:nvSpPr>
            <p:spPr bwMode="auto">
              <a:xfrm>
                <a:off x="720" y="132"/>
                <a:ext cx="481" cy="481"/>
              </a:xfrm>
              <a:custGeom>
                <a:avLst/>
                <a:gdLst/>
                <a:ahLst/>
                <a:cxnLst>
                  <a:cxn ang="0">
                    <a:pos x="0" y="96"/>
                  </a:cxn>
                  <a:cxn ang="0">
                    <a:pos x="0" y="0"/>
                  </a:cxn>
                  <a:cxn ang="0">
                    <a:pos x="480" y="480"/>
                  </a:cxn>
                  <a:cxn ang="0">
                    <a:pos x="384" y="480"/>
                  </a:cxn>
                  <a:cxn ang="0">
                    <a:pos x="0" y="96"/>
                  </a:cxn>
                </a:cxnLst>
                <a:rect l="0" t="0" r="r" b="b"/>
                <a:pathLst>
                  <a:path w="481" h="481">
                    <a:moveTo>
                      <a:pt x="0" y="96"/>
                    </a:moveTo>
                    <a:lnTo>
                      <a:pt x="0" y="0"/>
                    </a:lnTo>
                    <a:lnTo>
                      <a:pt x="480" y="480"/>
                    </a:lnTo>
                    <a:lnTo>
                      <a:pt x="384" y="480"/>
                    </a:lnTo>
                    <a:lnTo>
                      <a:pt x="0" y="96"/>
                    </a:lnTo>
                  </a:path>
                </a:pathLst>
              </a:custGeom>
              <a:solidFill>
                <a:srgbClr val="CECECE"/>
              </a:solidFill>
              <a:ln w="12700" cap="rnd" cmpd="sng">
                <a:noFill/>
                <a:prstDash val="solid"/>
                <a:round/>
                <a:headEnd type="none" w="med" len="med"/>
                <a:tailEnd type="none" w="med" len="med"/>
              </a:ln>
              <a:effectLst/>
            </p:spPr>
            <p:txBody>
              <a:bodyPr/>
              <a:lstStyle/>
              <a:p>
                <a:pPr>
                  <a:defRPr/>
                </a:pPr>
                <a:endParaRPr lang="en-US"/>
              </a:p>
            </p:txBody>
          </p:sp>
          <p:sp>
            <p:nvSpPr>
              <p:cNvPr id="1028" name="Freeform 4"/>
              <p:cNvSpPr>
                <a:spLocks/>
              </p:cNvSpPr>
              <p:nvPr/>
            </p:nvSpPr>
            <p:spPr bwMode="auto">
              <a:xfrm>
                <a:off x="240" y="132"/>
                <a:ext cx="481" cy="481"/>
              </a:xfrm>
              <a:custGeom>
                <a:avLst/>
                <a:gdLst/>
                <a:ahLst/>
                <a:cxnLst>
                  <a:cxn ang="0">
                    <a:pos x="480" y="0"/>
                  </a:cxn>
                  <a:cxn ang="0">
                    <a:pos x="480" y="96"/>
                  </a:cxn>
                  <a:cxn ang="0">
                    <a:pos x="96" y="480"/>
                  </a:cxn>
                  <a:cxn ang="0">
                    <a:pos x="0" y="480"/>
                  </a:cxn>
                  <a:cxn ang="0">
                    <a:pos x="480" y="0"/>
                  </a:cxn>
                </a:cxnLst>
                <a:rect l="0" t="0" r="r" b="b"/>
                <a:pathLst>
                  <a:path w="481" h="481">
                    <a:moveTo>
                      <a:pt x="480" y="0"/>
                    </a:moveTo>
                    <a:lnTo>
                      <a:pt x="480" y="96"/>
                    </a:lnTo>
                    <a:lnTo>
                      <a:pt x="96" y="480"/>
                    </a:lnTo>
                    <a:lnTo>
                      <a:pt x="0" y="480"/>
                    </a:lnTo>
                    <a:lnTo>
                      <a:pt x="480" y="0"/>
                    </a:lnTo>
                  </a:path>
                </a:pathLst>
              </a:custGeom>
              <a:solidFill>
                <a:srgbClr val="DADADA"/>
              </a:solidFill>
              <a:ln w="12700" cap="rnd" cmpd="sng">
                <a:noFill/>
                <a:prstDash val="solid"/>
                <a:round/>
                <a:headEnd type="none" w="med" len="med"/>
                <a:tailEnd type="none" w="med" len="med"/>
              </a:ln>
              <a:effectLst/>
            </p:spPr>
            <p:txBody>
              <a:bodyPr/>
              <a:lstStyle/>
              <a:p>
                <a:pPr>
                  <a:defRPr/>
                </a:pPr>
                <a:endParaRPr lang="en-US"/>
              </a:p>
            </p:txBody>
          </p:sp>
          <p:sp>
            <p:nvSpPr>
              <p:cNvPr id="1029" name="Freeform 5"/>
              <p:cNvSpPr>
                <a:spLocks/>
              </p:cNvSpPr>
              <p:nvPr/>
            </p:nvSpPr>
            <p:spPr bwMode="auto">
              <a:xfrm>
                <a:off x="720" y="612"/>
                <a:ext cx="481" cy="481"/>
              </a:xfrm>
              <a:custGeom>
                <a:avLst/>
                <a:gdLst/>
                <a:ahLst/>
                <a:cxnLst>
                  <a:cxn ang="0">
                    <a:pos x="384" y="0"/>
                  </a:cxn>
                  <a:cxn ang="0">
                    <a:pos x="480" y="0"/>
                  </a:cxn>
                  <a:cxn ang="0">
                    <a:pos x="0" y="480"/>
                  </a:cxn>
                  <a:cxn ang="0">
                    <a:pos x="0" y="384"/>
                  </a:cxn>
                  <a:cxn ang="0">
                    <a:pos x="384" y="0"/>
                  </a:cxn>
                </a:cxnLst>
                <a:rect l="0" t="0" r="r" b="b"/>
                <a:pathLst>
                  <a:path w="481" h="481">
                    <a:moveTo>
                      <a:pt x="384" y="0"/>
                    </a:moveTo>
                    <a:lnTo>
                      <a:pt x="480" y="0"/>
                    </a:lnTo>
                    <a:lnTo>
                      <a:pt x="0" y="480"/>
                    </a:lnTo>
                    <a:lnTo>
                      <a:pt x="0" y="384"/>
                    </a:lnTo>
                    <a:lnTo>
                      <a:pt x="384" y="0"/>
                    </a:lnTo>
                  </a:path>
                </a:pathLst>
              </a:custGeom>
              <a:solidFill>
                <a:srgbClr val="B9B9B9"/>
              </a:solidFill>
              <a:ln w="12700" cap="rnd" cmpd="sng">
                <a:noFill/>
                <a:prstDash val="solid"/>
                <a:round/>
                <a:headEnd type="none" w="med" len="med"/>
                <a:tailEnd type="none" w="med" len="med"/>
              </a:ln>
              <a:effectLst/>
            </p:spPr>
            <p:txBody>
              <a:bodyPr/>
              <a:lstStyle/>
              <a:p>
                <a:pPr>
                  <a:defRPr/>
                </a:pPr>
                <a:endParaRPr lang="en-US"/>
              </a:p>
            </p:txBody>
          </p:sp>
          <p:sp>
            <p:nvSpPr>
              <p:cNvPr id="1030" name="Freeform 6"/>
              <p:cNvSpPr>
                <a:spLocks/>
              </p:cNvSpPr>
              <p:nvPr/>
            </p:nvSpPr>
            <p:spPr bwMode="auto">
              <a:xfrm>
                <a:off x="240" y="612"/>
                <a:ext cx="481" cy="481"/>
              </a:xfrm>
              <a:custGeom>
                <a:avLst/>
                <a:gdLst/>
                <a:ahLst/>
                <a:cxnLst>
                  <a:cxn ang="0">
                    <a:pos x="96" y="0"/>
                  </a:cxn>
                  <a:cxn ang="0">
                    <a:pos x="480" y="384"/>
                  </a:cxn>
                  <a:cxn ang="0">
                    <a:pos x="480" y="480"/>
                  </a:cxn>
                  <a:cxn ang="0">
                    <a:pos x="0" y="0"/>
                  </a:cxn>
                  <a:cxn ang="0">
                    <a:pos x="96" y="0"/>
                  </a:cxn>
                </a:cxnLst>
                <a:rect l="0" t="0" r="r" b="b"/>
                <a:pathLst>
                  <a:path w="481" h="481">
                    <a:moveTo>
                      <a:pt x="96" y="0"/>
                    </a:moveTo>
                    <a:lnTo>
                      <a:pt x="480" y="384"/>
                    </a:lnTo>
                    <a:lnTo>
                      <a:pt x="480" y="480"/>
                    </a:lnTo>
                    <a:lnTo>
                      <a:pt x="0" y="0"/>
                    </a:lnTo>
                    <a:lnTo>
                      <a:pt x="96" y="0"/>
                    </a:lnTo>
                  </a:path>
                </a:pathLst>
              </a:custGeom>
              <a:solidFill>
                <a:srgbClr val="919191"/>
              </a:solidFill>
              <a:ln w="12700" cap="rnd" cmpd="sng">
                <a:noFill/>
                <a:prstDash val="solid"/>
                <a:round/>
                <a:headEnd type="none" w="med" len="med"/>
                <a:tailEnd type="none" w="med" len="med"/>
              </a:ln>
              <a:effectLst/>
            </p:spPr>
            <p:txBody>
              <a:bodyPr/>
              <a:lstStyle/>
              <a:p>
                <a:pPr>
                  <a:defRPr/>
                </a:pPr>
                <a:endParaRPr lang="en-US"/>
              </a:p>
            </p:txBody>
          </p:sp>
        </p:grpSp>
      </p:grpSp>
      <p:sp>
        <p:nvSpPr>
          <p:cNvPr id="6147" name="Rectangle 9"/>
          <p:cNvSpPr>
            <a:spLocks noGrp="1" noChangeArrowheads="1"/>
          </p:cNvSpPr>
          <p:nvPr>
            <p:ph type="title"/>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tr-TR" altLang="tr-TR" smtClean="0"/>
              <a:t>Click to edit Master title style</a:t>
            </a:r>
          </a:p>
        </p:txBody>
      </p:sp>
      <p:sp>
        <p:nvSpPr>
          <p:cNvPr id="6148" name="Rectangle 10"/>
          <p:cNvSpPr>
            <a:spLocks noGrp="1" noChangeArrowheads="1"/>
          </p:cNvSpPr>
          <p:nvPr>
            <p:ph type="body" idx="1"/>
          </p:nvPr>
        </p:nvSpPr>
        <p:spPr bwMode="auto">
          <a:xfrm>
            <a:off x="838200" y="1981200"/>
            <a:ext cx="7772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tr-TR" altLang="tr-TR" smtClean="0"/>
              <a:t>Click to edit Master text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1035" name="Rectangle 11"/>
          <p:cNvSpPr>
            <a:spLocks noChangeArrowheads="1"/>
          </p:cNvSpPr>
          <p:nvPr/>
        </p:nvSpPr>
        <p:spPr bwMode="auto">
          <a:xfrm>
            <a:off x="92075" y="6488113"/>
            <a:ext cx="5233988" cy="301625"/>
          </a:xfrm>
          <a:prstGeom prst="rect">
            <a:avLst/>
          </a:prstGeom>
          <a:noFill/>
          <a:ln w="12700">
            <a:noFill/>
            <a:miter lim="800000"/>
            <a:headEnd/>
            <a:tailEnd/>
          </a:ln>
          <a:effectLst/>
        </p:spPr>
        <p:txBody>
          <a:bodyPr wrap="none" lIns="90488" tIns="44450" rIns="90488" bIns="44450" anchor="ctr">
            <a:spAutoFit/>
          </a:bodyPr>
          <a:lstStyle/>
          <a:p>
            <a:pPr>
              <a:defRPr/>
            </a:pPr>
            <a:r>
              <a:rPr lang="tr-TR" sz="1400">
                <a:latin typeface="Book Antiqua" pitchFamily="18" charset="0"/>
              </a:rPr>
              <a:t>Database Management Systems, R. Ramakrishnan and J. Gehrke</a:t>
            </a:r>
          </a:p>
        </p:txBody>
      </p:sp>
      <p:sp>
        <p:nvSpPr>
          <p:cNvPr id="1036" name="Rectangle 12"/>
          <p:cNvSpPr>
            <a:spLocks noChangeArrowheads="1"/>
          </p:cNvSpPr>
          <p:nvPr/>
        </p:nvSpPr>
        <p:spPr bwMode="auto">
          <a:xfrm>
            <a:off x="8645525" y="6488113"/>
            <a:ext cx="406400" cy="301625"/>
          </a:xfrm>
          <a:prstGeom prst="rect">
            <a:avLst/>
          </a:prstGeom>
          <a:noFill/>
          <a:ln w="12700">
            <a:noFill/>
            <a:miter lim="800000"/>
            <a:headEnd/>
            <a:tailEnd/>
          </a:ln>
          <a:effectLst/>
        </p:spPr>
        <p:txBody>
          <a:bodyPr wrap="none" lIns="90488" tIns="44450" rIns="90488" bIns="44450" anchor="ctr">
            <a:spAutoFit/>
          </a:bodyPr>
          <a:lstStyle/>
          <a:p>
            <a:pPr algn="r">
              <a:defRPr/>
            </a:pPr>
            <a:fld id="{C416A412-04C5-44D1-97F7-D1A56109DDC5}" type="slidenum">
              <a:rPr lang="tr-TR" sz="1400">
                <a:latin typeface="Book Antiqua" pitchFamily="18" charset="0"/>
              </a:rPr>
              <a:pPr algn="r">
                <a:defRPr/>
              </a:pPr>
              <a:t>‹#›</a:t>
            </a:fld>
            <a:endParaRPr lang="tr-TR" sz="1400">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charset="0"/>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65000"/>
        <a:buFont typeface="Monotype Sorts" charset="0"/>
        <a:buChar char="u"/>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crs5_Normalization_v1.0_EK2_NFSampleTable.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crs5_Normalization_v1.0_EK3_NFSampleTable_TekrarEdenGruplar&#305;nKaldirilmasi.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crs5_Normalization_v1.0_EK1_AnomalySampleTabl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a:noFill/>
        </p:spPr>
        <p:txBody>
          <a:bodyPr/>
          <a:lstStyle/>
          <a:p>
            <a:pPr algn="ctr"/>
            <a:r>
              <a:rPr lang="tr-TR" altLang="tr-TR" dirty="0" smtClean="0"/>
              <a:t>Normalizasyon</a:t>
            </a:r>
          </a:p>
        </p:txBody>
      </p:sp>
      <p:sp>
        <p:nvSpPr>
          <p:cNvPr id="7171" name="Rectangle 3"/>
          <p:cNvSpPr>
            <a:spLocks noGrp="1" noChangeArrowheads="1"/>
          </p:cNvSpPr>
          <p:nvPr>
            <p:ph type="subTitle" idx="1"/>
          </p:nvPr>
        </p:nvSpPr>
        <p:spPr>
          <a:noFill/>
        </p:spPr>
        <p:txBody>
          <a:bodyPr/>
          <a:lstStyle/>
          <a:p>
            <a:pPr marL="342900" indent="-342900"/>
            <a:r>
              <a:rPr lang="tr-TR" altLang="tr-TR" dirty="0" smtClean="0"/>
              <a:t>Chapter 5</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Silme Anormal Durumu</a:t>
            </a:r>
            <a:endParaRPr lang="tr-TR" dirty="0"/>
          </a:p>
        </p:txBody>
      </p:sp>
      <p:sp>
        <p:nvSpPr>
          <p:cNvPr id="3" name="Content Placeholder 2"/>
          <p:cNvSpPr>
            <a:spLocks noGrp="1"/>
          </p:cNvSpPr>
          <p:nvPr>
            <p:ph idx="1"/>
          </p:nvPr>
        </p:nvSpPr>
        <p:spPr/>
        <p:txBody>
          <a:bodyPr/>
          <a:lstStyle/>
          <a:p>
            <a:r>
              <a:rPr lang="tr-TR" dirty="0" smtClean="0"/>
              <a:t>Silme işlemlerinde ortaya çıkar.</a:t>
            </a:r>
          </a:p>
          <a:p>
            <a:r>
              <a:rPr lang="tr-TR" dirty="0" smtClean="0"/>
              <a:t>Silme işleminin birden fazla satırda silme gerektirmesi ve silme sonucunda diğer bazı verilerin de kaybedilmesi durumudur.</a:t>
            </a:r>
            <a:endParaRPr lang="tr-TR" dirty="0"/>
          </a:p>
        </p:txBody>
      </p:sp>
    </p:spTree>
    <p:extLst>
      <p:ext uri="{BB962C8B-B14F-4D97-AF65-F5344CB8AC3E}">
        <p14:creationId xmlns:p14="http://schemas.microsoft.com/office/powerpoint/2010/main" val="3185210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İşlevsel Bağımlılık (Functional Dependency)</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00808"/>
                <a:ext cx="7772400" cy="4824536"/>
              </a:xfrm>
            </p:spPr>
            <p:txBody>
              <a:bodyPr/>
              <a:lstStyle/>
              <a:p>
                <a:r>
                  <a:rPr lang="tr-TR" sz="2400" dirty="0" smtClean="0"/>
                  <a:t>Bir ilişkiye ait bir nitelik veya nitelikler kümesinin değeri, başka bir nitelik veye nitelikler kümesinin değerini belirler. </a:t>
                </a:r>
              </a:p>
              <a:p>
                <a:r>
                  <a:rPr lang="tr-TR" sz="2400" b="1" dirty="0" smtClean="0">
                    <a:solidFill>
                      <a:srgbClr val="FF0000"/>
                    </a:solidFill>
                  </a:rPr>
                  <a:t>R</a:t>
                </a:r>
                <a:r>
                  <a:rPr lang="tr-TR" sz="2400" dirty="0" smtClean="0"/>
                  <a:t> ilişkisinde bulunan </a:t>
                </a:r>
                <a:r>
                  <a:rPr lang="tr-TR" sz="2400" b="1" dirty="0">
                    <a:solidFill>
                      <a:srgbClr val="FF0000"/>
                    </a:solidFill>
                  </a:rPr>
                  <a:t>A</a:t>
                </a:r>
                <a:r>
                  <a:rPr lang="tr-TR" sz="2400" dirty="0" smtClean="0"/>
                  <a:t> nitelikler kümesi ve </a:t>
                </a:r>
                <a:r>
                  <a:rPr lang="tr-TR" sz="2400" b="1" dirty="0" smtClean="0">
                    <a:solidFill>
                      <a:srgbClr val="FF0000"/>
                    </a:solidFill>
                  </a:rPr>
                  <a:t>B</a:t>
                </a:r>
                <a:r>
                  <a:rPr lang="tr-TR" sz="2400" b="1" dirty="0">
                    <a:solidFill>
                      <a:srgbClr val="FF0000"/>
                    </a:solidFill>
                  </a:rPr>
                  <a:t> </a:t>
                </a:r>
                <a:r>
                  <a:rPr lang="tr-TR" sz="2400" dirty="0" smtClean="0"/>
                  <a:t>nitelikler kümesi verilsin. </a:t>
                </a:r>
                <a:r>
                  <a:rPr lang="tr-TR" sz="2400" b="1" dirty="0" smtClean="0">
                    <a:solidFill>
                      <a:srgbClr val="FF0000"/>
                    </a:solidFill>
                  </a:rPr>
                  <a:t>A</a:t>
                </a:r>
                <a:r>
                  <a:rPr lang="tr-TR" sz="2400" dirty="0" smtClean="0"/>
                  <a:t> nitelikler kümesinin geçerli her bir değeri için </a:t>
                </a:r>
                <a:r>
                  <a:rPr lang="tr-TR" sz="2400" b="1" dirty="0">
                    <a:solidFill>
                      <a:srgbClr val="FF0000"/>
                    </a:solidFill>
                  </a:rPr>
                  <a:t>B</a:t>
                </a:r>
                <a:r>
                  <a:rPr lang="tr-TR" sz="2400" dirty="0" smtClean="0"/>
                  <a:t> nitelikler kümesinin değeri belirlenebiliyorsa, yani </a:t>
                </a:r>
                <a:r>
                  <a:rPr lang="tr-TR" sz="2400" b="1" dirty="0">
                    <a:solidFill>
                      <a:srgbClr val="FF0000"/>
                    </a:solidFill>
                  </a:rPr>
                  <a:t>B </a:t>
                </a:r>
                <a:r>
                  <a:rPr lang="tr-TR" sz="2400" dirty="0" smtClean="0"/>
                  <a:t>nitelikler kümesinin değerini </a:t>
                </a:r>
                <a:r>
                  <a:rPr lang="tr-TR" sz="2400" b="1" dirty="0">
                    <a:solidFill>
                      <a:srgbClr val="FF0000"/>
                    </a:solidFill>
                  </a:rPr>
                  <a:t>A</a:t>
                </a:r>
                <a:r>
                  <a:rPr lang="tr-TR" sz="2400" dirty="0" smtClean="0"/>
                  <a:t> nitelikler kümesinin değeri belirliyorsa </a:t>
                </a:r>
                <a:r>
                  <a:rPr lang="tr-TR" sz="2400" b="1" dirty="0">
                    <a:solidFill>
                      <a:srgbClr val="FF0000"/>
                    </a:solidFill>
                  </a:rPr>
                  <a:t>B </a:t>
                </a:r>
                <a:r>
                  <a:rPr lang="tr-TR" sz="2400" dirty="0" smtClean="0"/>
                  <a:t>nitelikler kümesinin </a:t>
                </a:r>
                <a:r>
                  <a:rPr lang="tr-TR" sz="2400" b="1" dirty="0">
                    <a:solidFill>
                      <a:srgbClr val="FF0000"/>
                    </a:solidFill>
                  </a:rPr>
                  <a:t>A</a:t>
                </a:r>
                <a:r>
                  <a:rPr lang="tr-TR" sz="2400" dirty="0" smtClean="0"/>
                  <a:t> nitelikler kümesine </a:t>
                </a:r>
                <a:r>
                  <a:rPr lang="tr-TR" b="1" u="sng" dirty="0" smtClean="0"/>
                  <a:t>işlevsel olarak bağımlı</a:t>
                </a:r>
                <a:r>
                  <a:rPr lang="tr-TR" dirty="0" smtClean="0"/>
                  <a:t> </a:t>
                </a:r>
                <a:r>
                  <a:rPr lang="tr-TR" sz="2400" dirty="0" smtClean="0"/>
                  <a:t>(</a:t>
                </a:r>
                <a:r>
                  <a:rPr lang="tr-TR" sz="2400" b="1" dirty="0" smtClean="0">
                    <a:solidFill>
                      <a:srgbClr val="FF0000"/>
                    </a:solidFill>
                  </a:rPr>
                  <a:t>A</a:t>
                </a:r>
                <a:r>
                  <a:rPr lang="tr-TR" sz="2400" dirty="0" smtClean="0"/>
                  <a:t>, </a:t>
                </a:r>
                <a:r>
                  <a:rPr lang="tr-TR" sz="2400" b="1" dirty="0" smtClean="0">
                    <a:solidFill>
                      <a:srgbClr val="FF0000"/>
                    </a:solidFill>
                  </a:rPr>
                  <a:t>B</a:t>
                </a:r>
                <a:r>
                  <a:rPr lang="tr-TR" sz="2400" dirty="0" smtClean="0"/>
                  <a:t>’yi işlevsel olarak belirler) olduğu söylenir. Yani, A’nın değeri biliniyorsa buna karşılık B’nin tek bir değeri olur. (</a:t>
                </a:r>
                <a:r>
                  <a:rPr lang="tr-TR" sz="2400" b="1" dirty="0" smtClean="0">
                    <a:solidFill>
                      <a:srgbClr val="FF0000"/>
                    </a:solidFill>
                  </a:rPr>
                  <a:t>A</a:t>
                </a:r>
                <a14:m>
                  <m:oMath xmlns:m="http://schemas.openxmlformats.org/officeDocument/2006/math">
                    <m:r>
                      <a:rPr lang="tr-TR" sz="2400" b="1" i="1" smtClean="0">
                        <a:solidFill>
                          <a:srgbClr val="FF0000"/>
                        </a:solidFill>
                        <a:latin typeface="Cambria Math"/>
                        <a:ea typeface="Cambria Math"/>
                      </a:rPr>
                      <m:t>→</m:t>
                    </m:r>
                  </m:oMath>
                </a14:m>
                <a:r>
                  <a:rPr lang="tr-TR" sz="2400" b="1" dirty="0" smtClean="0">
                    <a:solidFill>
                      <a:srgbClr val="FF0000"/>
                    </a:solidFill>
                  </a:rPr>
                  <a:t>B</a:t>
                </a:r>
                <a:r>
                  <a:rPr lang="tr-TR" sz="2400" dirty="0" smtClean="0"/>
                  <a:t>)</a:t>
                </a:r>
                <a:endParaRPr lang="tr-T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00808"/>
                <a:ext cx="7772400" cy="4824536"/>
              </a:xfrm>
              <a:blipFill rotWithShape="1">
                <a:blip r:embed="rId3"/>
                <a:stretch>
                  <a:fillRect l="-549" t="-1011" r="-235"/>
                </a:stretch>
              </a:blipFill>
            </p:spPr>
            <p:txBody>
              <a:bodyPr/>
              <a:lstStyle/>
              <a:p>
                <a:r>
                  <a:rPr lang="tr-TR">
                    <a:noFill/>
                  </a:rPr>
                  <a:t> </a:t>
                </a:r>
              </a:p>
            </p:txBody>
          </p:sp>
        </mc:Fallback>
      </mc:AlternateContent>
    </p:spTree>
    <p:extLst>
      <p:ext uri="{BB962C8B-B14F-4D97-AF65-F5344CB8AC3E}">
        <p14:creationId xmlns:p14="http://schemas.microsoft.com/office/powerpoint/2010/main" val="905177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Armstrong’s Axioms</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700808"/>
                <a:ext cx="4320480" cy="4896544"/>
              </a:xfrm>
            </p:spPr>
            <p:txBody>
              <a:bodyPr/>
              <a:lstStyle/>
              <a:p>
                <a:r>
                  <a:rPr lang="tr-TR" sz="1800" dirty="0" smtClean="0">
                    <a:solidFill>
                      <a:srgbClr val="FF0000"/>
                    </a:solidFill>
                  </a:rPr>
                  <a:t>Çoğaltma (Augmentation) Kuralı</a:t>
                </a:r>
              </a:p>
              <a:p>
                <a:pPr lvl="1"/>
                <a:r>
                  <a:rPr lang="tr-TR" sz="1600" dirty="0" smtClean="0"/>
                  <a:t>A,B ve C aynı ilişkide bulunan nitelikler.</a:t>
                </a:r>
              </a:p>
              <a:p>
                <a:pPr lvl="1"/>
                <a14:m>
                  <m:oMath xmlns:m="http://schemas.openxmlformats.org/officeDocument/2006/math">
                    <m:r>
                      <a:rPr lang="tr-TR" sz="1600" b="0" i="1" smtClean="0">
                        <a:latin typeface="Cambria Math"/>
                      </a:rPr>
                      <m:t>𝐴</m:t>
                    </m:r>
                    <m:r>
                      <a:rPr lang="tr-TR" sz="1600" b="0" i="1" smtClean="0">
                        <a:latin typeface="Cambria Math"/>
                        <a:ea typeface="Cambria Math"/>
                      </a:rPr>
                      <m:t>→</m:t>
                    </m:r>
                    <m:r>
                      <a:rPr lang="tr-TR" sz="1600" b="0" i="1" smtClean="0">
                        <a:latin typeface="Cambria Math"/>
                        <a:ea typeface="Cambria Math"/>
                      </a:rPr>
                      <m:t>𝐵</m:t>
                    </m:r>
                    <m:r>
                      <a:rPr lang="tr-TR" sz="1600" b="0" i="1" smtClean="0">
                        <a:latin typeface="Cambria Math"/>
                        <a:ea typeface="Cambria Math"/>
                      </a:rPr>
                      <m:t>⟹</m:t>
                    </m:r>
                  </m:oMath>
                </a14:m>
                <a:r>
                  <a:rPr lang="tr-TR" sz="1600" b="0" dirty="0" smtClean="0"/>
                  <a:t> </a:t>
                </a:r>
                <a14:m>
                  <m:oMath xmlns:m="http://schemas.openxmlformats.org/officeDocument/2006/math">
                    <m:r>
                      <a:rPr lang="tr-TR" sz="1600" b="0" i="1" smtClean="0">
                        <a:latin typeface="Cambria Math"/>
                      </a:rPr>
                      <m:t>𝐴𝐶</m:t>
                    </m:r>
                    <m:r>
                      <a:rPr lang="tr-TR" sz="1600" b="0" i="1" smtClean="0">
                        <a:latin typeface="Cambria Math"/>
                        <a:ea typeface="Cambria Math"/>
                      </a:rPr>
                      <m:t>→</m:t>
                    </m:r>
                    <m:r>
                      <a:rPr lang="tr-TR" sz="1600" b="0" i="1" smtClean="0">
                        <a:latin typeface="Cambria Math"/>
                        <a:ea typeface="Cambria Math"/>
                      </a:rPr>
                      <m:t>𝐵</m:t>
                    </m:r>
                    <m:r>
                      <m:rPr>
                        <m:sty m:val="p"/>
                      </m:rPr>
                      <a:rPr lang="tr-TR" sz="1600" b="0" i="0" smtClean="0">
                        <a:latin typeface="Cambria Math"/>
                        <a:ea typeface="Cambria Math"/>
                      </a:rPr>
                      <m:t>C</m:t>
                    </m:r>
                  </m:oMath>
                </a14:m>
                <a:endParaRPr lang="tr-TR" sz="1600" dirty="0" smtClean="0"/>
              </a:p>
              <a:p>
                <a:r>
                  <a:rPr lang="tr-TR" sz="1800" dirty="0" smtClean="0">
                    <a:solidFill>
                      <a:srgbClr val="FF0000"/>
                    </a:solidFill>
                  </a:rPr>
                  <a:t>Geçişlilik (Transitivity) Kuralı</a:t>
                </a:r>
              </a:p>
              <a:p>
                <a:pPr lvl="1"/>
                <a:r>
                  <a:rPr lang="tr-TR" sz="1600" dirty="0" smtClean="0"/>
                  <a:t>A,B ve C aynı ilişkide bulunan nitelikler.</a:t>
                </a:r>
              </a:p>
              <a:p>
                <a:pPr lvl="1"/>
                <a14:m>
                  <m:oMath xmlns:m="http://schemas.openxmlformats.org/officeDocument/2006/math">
                    <m:r>
                      <a:rPr lang="tr-TR" sz="1600" b="0" i="1" smtClean="0">
                        <a:latin typeface="Cambria Math"/>
                      </a:rPr>
                      <m:t>𝐴</m:t>
                    </m:r>
                    <m:r>
                      <a:rPr lang="tr-TR" sz="1600" b="0" i="1" smtClean="0">
                        <a:latin typeface="Cambria Math"/>
                        <a:ea typeface="Cambria Math"/>
                      </a:rPr>
                      <m:t>→</m:t>
                    </m:r>
                    <m:r>
                      <a:rPr lang="tr-TR" sz="1600" b="0" i="1" smtClean="0">
                        <a:latin typeface="Cambria Math"/>
                        <a:ea typeface="Cambria Math"/>
                      </a:rPr>
                      <m:t>𝐵</m:t>
                    </m:r>
                    <m:r>
                      <a:rPr lang="tr-TR" sz="1600" b="0" i="1" smtClean="0">
                        <a:latin typeface="Cambria Math"/>
                        <a:ea typeface="Cambria Math"/>
                      </a:rPr>
                      <m:t> </m:t>
                    </m:r>
                    <m:r>
                      <a:rPr lang="tr-TR" sz="1600" b="0" i="1" smtClean="0">
                        <a:latin typeface="Cambria Math"/>
                        <a:ea typeface="Cambria Math"/>
                      </a:rPr>
                      <m:t>𝑣𝑒</m:t>
                    </m:r>
                    <m:r>
                      <a:rPr lang="tr-TR" sz="1600" b="0" i="1" smtClean="0">
                        <a:latin typeface="Cambria Math"/>
                        <a:ea typeface="Cambria Math"/>
                      </a:rPr>
                      <m:t> </m:t>
                    </m:r>
                    <m:r>
                      <a:rPr lang="tr-TR" sz="1600" b="0" i="1" smtClean="0">
                        <a:latin typeface="Cambria Math"/>
                        <a:ea typeface="Cambria Math"/>
                      </a:rPr>
                      <m:t>𝐵</m:t>
                    </m:r>
                    <m:r>
                      <a:rPr lang="tr-TR" sz="1600" b="0" i="1" smtClean="0">
                        <a:latin typeface="Cambria Math"/>
                        <a:ea typeface="Cambria Math"/>
                      </a:rPr>
                      <m:t>→</m:t>
                    </m:r>
                    <m:r>
                      <a:rPr lang="tr-TR" sz="1600" b="0" i="1" smtClean="0">
                        <a:latin typeface="Cambria Math"/>
                        <a:ea typeface="Cambria Math"/>
                      </a:rPr>
                      <m:t>𝐶</m:t>
                    </m:r>
                    <m:r>
                      <a:rPr lang="tr-TR" sz="1600" b="0" i="1" smtClean="0">
                        <a:latin typeface="Cambria Math"/>
                        <a:ea typeface="Cambria Math"/>
                      </a:rPr>
                      <m:t>⟹</m:t>
                    </m:r>
                  </m:oMath>
                </a14:m>
                <a:r>
                  <a:rPr lang="tr-TR" sz="1600" b="0" dirty="0" smtClean="0"/>
                  <a:t> </a:t>
                </a:r>
                <a14:m>
                  <m:oMath xmlns:m="http://schemas.openxmlformats.org/officeDocument/2006/math">
                    <m:r>
                      <a:rPr lang="tr-TR" sz="1600" b="0" i="1" smtClean="0">
                        <a:latin typeface="Cambria Math"/>
                      </a:rPr>
                      <m:t>𝐴</m:t>
                    </m:r>
                    <m:r>
                      <a:rPr lang="tr-TR" sz="1600" b="0" i="1" smtClean="0">
                        <a:latin typeface="Cambria Math"/>
                        <a:ea typeface="Cambria Math"/>
                      </a:rPr>
                      <m:t>→</m:t>
                    </m:r>
                    <m:r>
                      <m:rPr>
                        <m:sty m:val="p"/>
                      </m:rPr>
                      <a:rPr lang="tr-TR" sz="1600" b="0" i="0" smtClean="0">
                        <a:latin typeface="Cambria Math"/>
                        <a:ea typeface="Cambria Math"/>
                      </a:rPr>
                      <m:t>C</m:t>
                    </m:r>
                  </m:oMath>
                </a14:m>
                <a:endParaRPr lang="tr-TR" sz="1600" dirty="0" smtClean="0"/>
              </a:p>
              <a:p>
                <a:r>
                  <a:rPr lang="tr-TR" sz="1800" dirty="0" smtClean="0">
                    <a:solidFill>
                      <a:srgbClr val="FF0000"/>
                    </a:solidFill>
                  </a:rPr>
                  <a:t>Sahte Geçişlilik (Pseudoransitivity) Kuralı</a:t>
                </a:r>
              </a:p>
              <a:p>
                <a:pPr lvl="1"/>
                <a:r>
                  <a:rPr lang="tr-TR" sz="1600" dirty="0" smtClean="0"/>
                  <a:t>A,B,C ve D aynı ilişkide bulunan nitelikler.</a:t>
                </a:r>
              </a:p>
              <a:p>
                <a:pPr lvl="1"/>
                <a14:m>
                  <m:oMath xmlns:m="http://schemas.openxmlformats.org/officeDocument/2006/math">
                    <m:r>
                      <a:rPr lang="tr-TR" sz="1600" b="0" i="1" smtClean="0">
                        <a:latin typeface="Cambria Math"/>
                      </a:rPr>
                      <m:t>𝐴</m:t>
                    </m:r>
                    <m:r>
                      <a:rPr lang="tr-TR" sz="1600" b="0" i="1" smtClean="0">
                        <a:latin typeface="Cambria Math"/>
                        <a:ea typeface="Cambria Math"/>
                      </a:rPr>
                      <m:t>→</m:t>
                    </m:r>
                    <m:r>
                      <a:rPr lang="tr-TR" sz="1600" b="0" i="1" smtClean="0">
                        <a:latin typeface="Cambria Math"/>
                        <a:ea typeface="Cambria Math"/>
                      </a:rPr>
                      <m:t>𝐵</m:t>
                    </m:r>
                    <m:r>
                      <a:rPr lang="tr-TR" sz="1600" b="0" i="1" smtClean="0">
                        <a:latin typeface="Cambria Math"/>
                        <a:ea typeface="Cambria Math"/>
                      </a:rPr>
                      <m:t> </m:t>
                    </m:r>
                    <m:r>
                      <a:rPr lang="tr-TR" sz="1600" b="0" i="1" smtClean="0">
                        <a:latin typeface="Cambria Math"/>
                        <a:ea typeface="Cambria Math"/>
                      </a:rPr>
                      <m:t>𝑣𝑒</m:t>
                    </m:r>
                    <m:r>
                      <a:rPr lang="tr-TR" sz="1600" b="0" i="1" smtClean="0">
                        <a:latin typeface="Cambria Math"/>
                        <a:ea typeface="Cambria Math"/>
                      </a:rPr>
                      <m:t> </m:t>
                    </m:r>
                    <m:r>
                      <a:rPr lang="tr-TR" sz="1600" b="0" i="1" smtClean="0">
                        <a:latin typeface="Cambria Math"/>
                        <a:ea typeface="Cambria Math"/>
                      </a:rPr>
                      <m:t>𝐶𝐵</m:t>
                    </m:r>
                    <m:r>
                      <a:rPr lang="tr-TR" sz="1600" b="0" i="1" smtClean="0">
                        <a:latin typeface="Cambria Math"/>
                        <a:ea typeface="Cambria Math"/>
                      </a:rPr>
                      <m:t>→</m:t>
                    </m:r>
                    <m:r>
                      <a:rPr lang="tr-TR" sz="1600" b="0" i="1" smtClean="0">
                        <a:latin typeface="Cambria Math"/>
                        <a:ea typeface="Cambria Math"/>
                      </a:rPr>
                      <m:t>𝐷</m:t>
                    </m:r>
                    <m:r>
                      <a:rPr lang="tr-TR" sz="1600" b="0" i="1" smtClean="0">
                        <a:latin typeface="Cambria Math"/>
                        <a:ea typeface="Cambria Math"/>
                      </a:rPr>
                      <m:t>⟹</m:t>
                    </m:r>
                  </m:oMath>
                </a14:m>
                <a:r>
                  <a:rPr lang="tr-TR" sz="1600" b="0" dirty="0" smtClean="0"/>
                  <a:t> </a:t>
                </a:r>
                <a14:m>
                  <m:oMath xmlns:m="http://schemas.openxmlformats.org/officeDocument/2006/math">
                    <m:r>
                      <a:rPr lang="tr-TR" sz="1600" b="0" i="1" smtClean="0">
                        <a:latin typeface="Cambria Math"/>
                      </a:rPr>
                      <m:t>𝐶𝐴</m:t>
                    </m:r>
                    <m:r>
                      <a:rPr lang="tr-TR" sz="1600" b="0" i="1" smtClean="0">
                        <a:latin typeface="Cambria Math"/>
                        <a:ea typeface="Cambria Math"/>
                      </a:rPr>
                      <m:t>→</m:t>
                    </m:r>
                    <m:r>
                      <a:rPr lang="tr-TR" sz="1600" b="0" i="1" smtClean="0">
                        <a:latin typeface="Cambria Math"/>
                        <a:ea typeface="Cambria Math"/>
                      </a:rPr>
                      <m:t>𝐷</m:t>
                    </m:r>
                  </m:oMath>
                </a14:m>
                <a:endParaRPr lang="tr-TR" sz="1600" dirty="0" smtClean="0"/>
              </a:p>
              <a:p>
                <a:endParaRPr lang="tr-TR"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700808"/>
                <a:ext cx="4320480" cy="4896544"/>
              </a:xfrm>
              <a:blipFill rotWithShape="1">
                <a:blip r:embed="rId2"/>
                <a:stretch>
                  <a:fillRect l="-141" t="-49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40864" y="1628800"/>
                <a:ext cx="4104456" cy="3822585"/>
              </a:xfrm>
              <a:prstGeom prst="rect">
                <a:avLst/>
              </a:prstGeom>
            </p:spPr>
            <p:txBody>
              <a:bodyPr wrap="square">
                <a:spAutoFit/>
              </a:bodyPr>
              <a:lstStyle/>
              <a:p>
                <a:pPr marL="342900" indent="-342900">
                  <a:spcBef>
                    <a:spcPct val="20000"/>
                  </a:spcBef>
                  <a:buClr>
                    <a:schemeClr val="tx1"/>
                  </a:buClr>
                  <a:buSzPct val="75000"/>
                  <a:buFont typeface="Monotype Sorts" charset="0"/>
                  <a:buChar char="v"/>
                </a:pPr>
                <a:r>
                  <a:rPr lang="tr-TR" sz="1800" dirty="0" smtClean="0">
                    <a:solidFill>
                      <a:srgbClr val="FF0000"/>
                    </a:solidFill>
                    <a:latin typeface="+mn-lt"/>
                  </a:rPr>
                  <a:t>Ayrıştırma (Decomposition) Kuralı</a:t>
                </a:r>
              </a:p>
              <a:p>
                <a:pPr marL="742950" lvl="1" indent="-285750">
                  <a:spcBef>
                    <a:spcPct val="20000"/>
                  </a:spcBef>
                  <a:buClr>
                    <a:schemeClr val="tx1"/>
                  </a:buClr>
                  <a:buSzPct val="100000"/>
                  <a:buChar char="–"/>
                </a:pPr>
                <a:r>
                  <a:rPr lang="tr-TR" sz="1600" dirty="0">
                    <a:latin typeface="+mn-lt"/>
                  </a:rPr>
                  <a:t>A,B ve C aynı ilişkide bulunan nitelikler.</a:t>
                </a:r>
              </a:p>
              <a:p>
                <a:pPr marL="742950" lvl="1" indent="-285750">
                  <a:spcBef>
                    <a:spcPct val="20000"/>
                  </a:spcBef>
                  <a:buClr>
                    <a:schemeClr val="tx1"/>
                  </a:buClr>
                  <a:buSzPct val="100000"/>
                  <a:buChar char="–"/>
                </a:pPr>
                <a14:m>
                  <m:oMath xmlns:m="http://schemas.openxmlformats.org/officeDocument/2006/math">
                    <m:r>
                      <a:rPr lang="tr-TR" sz="1600">
                        <a:latin typeface="Cambria Math"/>
                      </a:rPr>
                      <m:t>𝐴</m:t>
                    </m:r>
                    <m:r>
                      <a:rPr lang="tr-TR" sz="1600">
                        <a:latin typeface="Cambria Math"/>
                      </a:rPr>
                      <m:t>→</m:t>
                    </m:r>
                    <m:r>
                      <a:rPr lang="tr-TR" sz="1600">
                        <a:latin typeface="Cambria Math"/>
                      </a:rPr>
                      <m:t>𝐵</m:t>
                    </m:r>
                    <m:r>
                      <m:rPr>
                        <m:sty m:val="p"/>
                      </m:rPr>
                      <a:rPr lang="tr-TR" sz="1600" b="0" i="0" smtClean="0">
                        <a:latin typeface="Cambria Math"/>
                      </a:rPr>
                      <m:t>C</m:t>
                    </m:r>
                    <m:r>
                      <a:rPr lang="tr-TR" sz="1600">
                        <a:latin typeface="Cambria Math"/>
                      </a:rPr>
                      <m:t>⟹</m:t>
                    </m:r>
                  </m:oMath>
                </a14:m>
                <a:r>
                  <a:rPr lang="tr-TR" sz="1600" i="1" dirty="0">
                    <a:latin typeface="Cambria Math"/>
                  </a:rPr>
                  <a:t> </a:t>
                </a:r>
                <a14:m>
                  <m:oMath xmlns:m="http://schemas.openxmlformats.org/officeDocument/2006/math">
                    <m:r>
                      <a:rPr lang="tr-TR" sz="1600" i="1">
                        <a:latin typeface="Cambria Math"/>
                      </a:rPr>
                      <m:t>𝐴</m:t>
                    </m:r>
                    <m:r>
                      <a:rPr lang="tr-TR" sz="1600" i="1">
                        <a:latin typeface="Cambria Math"/>
                      </a:rPr>
                      <m:t>→</m:t>
                    </m:r>
                    <m:r>
                      <a:rPr lang="tr-TR" sz="1600" i="1">
                        <a:latin typeface="Cambria Math"/>
                      </a:rPr>
                      <m:t>𝐵</m:t>
                    </m:r>
                  </m:oMath>
                </a14:m>
                <a:r>
                  <a:rPr lang="tr-TR" sz="1600" i="1" dirty="0" smtClean="0">
                    <a:latin typeface="Cambria Math"/>
                  </a:rPr>
                  <a:t> ve </a:t>
                </a:r>
                <a14:m>
                  <m:oMath xmlns:m="http://schemas.openxmlformats.org/officeDocument/2006/math">
                    <m:r>
                      <a:rPr lang="tr-TR" sz="1600" i="1" smtClean="0">
                        <a:latin typeface="Cambria Math"/>
                      </a:rPr>
                      <m:t>𝐴</m:t>
                    </m:r>
                    <m:r>
                      <a:rPr lang="tr-TR" sz="1600" i="1" smtClean="0">
                        <a:latin typeface="Cambria Math"/>
                      </a:rPr>
                      <m:t>→</m:t>
                    </m:r>
                    <m:r>
                      <a:rPr lang="tr-TR" sz="1600" b="0" i="1" smtClean="0">
                        <a:latin typeface="Cambria Math"/>
                      </a:rPr>
                      <m:t>𝐶</m:t>
                    </m:r>
                  </m:oMath>
                </a14:m>
                <a:r>
                  <a:rPr lang="tr-TR" sz="1600" i="1" dirty="0" smtClean="0">
                    <a:latin typeface="Cambria Math"/>
                  </a:rPr>
                  <a:t> </a:t>
                </a:r>
                <a:endParaRPr lang="tr-TR" sz="1600" i="1" dirty="0">
                  <a:latin typeface="Cambria Math"/>
                </a:endParaRPr>
              </a:p>
              <a:p>
                <a:endParaRPr lang="tr-TR" sz="1800" dirty="0" smtClean="0"/>
              </a:p>
              <a:p>
                <a:pPr marL="342900" indent="-342900">
                  <a:spcBef>
                    <a:spcPct val="20000"/>
                  </a:spcBef>
                  <a:buClr>
                    <a:schemeClr val="tx1"/>
                  </a:buClr>
                  <a:buSzPct val="75000"/>
                  <a:buFont typeface="Monotype Sorts" charset="0"/>
                  <a:buChar char="v"/>
                </a:pPr>
                <a:r>
                  <a:rPr lang="tr-TR" sz="1800" dirty="0" smtClean="0">
                    <a:solidFill>
                      <a:srgbClr val="FF0000"/>
                    </a:solidFill>
                    <a:latin typeface="+mn-lt"/>
                  </a:rPr>
                  <a:t>Birleşme (Union) </a:t>
                </a:r>
                <a:r>
                  <a:rPr lang="tr-TR" sz="1800" dirty="0">
                    <a:solidFill>
                      <a:srgbClr val="FF0000"/>
                    </a:solidFill>
                    <a:latin typeface="+mn-lt"/>
                  </a:rPr>
                  <a:t>Kuralı</a:t>
                </a:r>
              </a:p>
              <a:p>
                <a:pPr marL="742950" lvl="1" indent="-285750">
                  <a:spcBef>
                    <a:spcPct val="20000"/>
                  </a:spcBef>
                  <a:buClr>
                    <a:schemeClr val="tx1"/>
                  </a:buClr>
                  <a:buSzPct val="100000"/>
                  <a:buChar char="–"/>
                </a:pPr>
                <a:r>
                  <a:rPr lang="tr-TR" sz="1600" dirty="0">
                    <a:latin typeface="+mn-lt"/>
                  </a:rPr>
                  <a:t>A,B ve C aynı ilişkide bulunan nitelikler.</a:t>
                </a:r>
              </a:p>
              <a:p>
                <a:pPr marL="742950" lvl="1" indent="-285750">
                  <a:spcBef>
                    <a:spcPct val="20000"/>
                  </a:spcBef>
                  <a:buClr>
                    <a:schemeClr val="tx1"/>
                  </a:buClr>
                  <a:buSzPct val="100000"/>
                  <a:buFontTx/>
                  <a:buChar char="–"/>
                </a:pPr>
                <a14:m>
                  <m:oMath xmlns:m="http://schemas.openxmlformats.org/officeDocument/2006/math">
                    <m:r>
                      <a:rPr lang="tr-TR" sz="1600" i="1">
                        <a:latin typeface="Cambria Math"/>
                      </a:rPr>
                      <m:t>𝐴</m:t>
                    </m:r>
                    <m:r>
                      <a:rPr lang="tr-TR" sz="1600" i="1">
                        <a:latin typeface="Cambria Math"/>
                      </a:rPr>
                      <m:t>→</m:t>
                    </m:r>
                    <m:r>
                      <a:rPr lang="tr-TR" sz="1600" i="1">
                        <a:latin typeface="Cambria Math"/>
                      </a:rPr>
                      <m:t>𝐵</m:t>
                    </m:r>
                    <m:r>
                      <a:rPr lang="tr-TR" sz="1600" b="0" i="1" smtClean="0">
                        <a:latin typeface="Cambria Math"/>
                      </a:rPr>
                      <m:t> </m:t>
                    </m:r>
                    <m:r>
                      <a:rPr lang="tr-TR" sz="1600" b="0" i="1" smtClean="0">
                        <a:latin typeface="Cambria Math"/>
                      </a:rPr>
                      <m:t>𝑣𝑒</m:t>
                    </m:r>
                    <m:r>
                      <a:rPr lang="tr-TR" sz="1600" b="0" i="1" smtClean="0">
                        <a:latin typeface="Cambria Math"/>
                      </a:rPr>
                      <m:t> </m:t>
                    </m:r>
                    <m:r>
                      <a:rPr lang="tr-TR" sz="1600" i="1" smtClean="0">
                        <a:latin typeface="Cambria Math"/>
                      </a:rPr>
                      <m:t>𝐴</m:t>
                    </m:r>
                    <m:r>
                      <a:rPr lang="tr-TR" sz="1600" i="1" smtClean="0">
                        <a:latin typeface="Cambria Math"/>
                      </a:rPr>
                      <m:t>→</m:t>
                    </m:r>
                    <m:r>
                      <a:rPr lang="tr-TR" sz="1600" b="0" i="1" smtClean="0">
                        <a:latin typeface="Cambria Math"/>
                      </a:rPr>
                      <m:t>𝐶</m:t>
                    </m:r>
                    <m:r>
                      <m:rPr>
                        <m:nor/>
                      </m:rPr>
                      <a:rPr lang="tr-TR" sz="1600" i="1" dirty="0" smtClean="0">
                        <a:latin typeface="Cambria Math"/>
                      </a:rPr>
                      <m:t> </m:t>
                    </m:r>
                    <m:r>
                      <a:rPr lang="tr-TR" sz="1600" i="1">
                        <a:latin typeface="Cambria Math"/>
                      </a:rPr>
                      <m:t>⟹</m:t>
                    </m:r>
                  </m:oMath>
                </a14:m>
                <a:r>
                  <a:rPr lang="tr-TR" sz="1600" i="1" dirty="0">
                    <a:latin typeface="Cambria Math"/>
                  </a:rPr>
                  <a:t> </a:t>
                </a:r>
                <a14:m>
                  <m:oMath xmlns:m="http://schemas.openxmlformats.org/officeDocument/2006/math">
                    <m:r>
                      <a:rPr lang="tr-TR" sz="1600" i="1">
                        <a:latin typeface="Cambria Math"/>
                      </a:rPr>
                      <m:t>𝐴</m:t>
                    </m:r>
                    <m:r>
                      <a:rPr lang="tr-TR" sz="1600" i="1">
                        <a:latin typeface="Cambria Math"/>
                      </a:rPr>
                      <m:t>→</m:t>
                    </m:r>
                    <m:r>
                      <a:rPr lang="tr-TR" sz="1600" i="1">
                        <a:latin typeface="Cambria Math"/>
                      </a:rPr>
                      <m:t>𝐵</m:t>
                    </m:r>
                    <m:r>
                      <m:rPr>
                        <m:sty m:val="p"/>
                      </m:rPr>
                      <a:rPr lang="tr-TR" sz="1600" i="1">
                        <a:latin typeface="Cambria Math"/>
                      </a:rPr>
                      <m:t>C</m:t>
                    </m:r>
                  </m:oMath>
                </a14:m>
                <a:endParaRPr lang="tr-TR" sz="1600" i="1" dirty="0">
                  <a:latin typeface="Cambria Math"/>
                </a:endParaRPr>
              </a:p>
              <a:p>
                <a:pPr marL="342900" indent="-342900">
                  <a:spcBef>
                    <a:spcPct val="20000"/>
                  </a:spcBef>
                  <a:buClr>
                    <a:schemeClr val="tx1"/>
                  </a:buClr>
                  <a:buSzPct val="75000"/>
                  <a:buFont typeface="Monotype Sorts" charset="0"/>
                  <a:buChar char="v"/>
                </a:pPr>
                <a:r>
                  <a:rPr lang="tr-TR" sz="1800" dirty="0">
                    <a:solidFill>
                      <a:srgbClr val="FF0000"/>
                    </a:solidFill>
                    <a:latin typeface="+mn-lt"/>
                  </a:rPr>
                  <a:t>Yansıma </a:t>
                </a:r>
                <a:r>
                  <a:rPr lang="tr-TR" sz="1800" dirty="0" smtClean="0">
                    <a:solidFill>
                      <a:srgbClr val="FF0000"/>
                    </a:solidFill>
                    <a:latin typeface="+mn-lt"/>
                  </a:rPr>
                  <a:t>(Reflexivity) Kuralı</a:t>
                </a:r>
                <a:endParaRPr lang="tr-TR" sz="1800" dirty="0">
                  <a:solidFill>
                    <a:srgbClr val="FF0000"/>
                  </a:solidFill>
                  <a:latin typeface="+mn-lt"/>
                </a:endParaRPr>
              </a:p>
              <a:p>
                <a:pPr marL="742950" lvl="1" indent="-285750">
                  <a:spcBef>
                    <a:spcPct val="20000"/>
                  </a:spcBef>
                  <a:buClr>
                    <a:schemeClr val="tx1"/>
                  </a:buClr>
                  <a:buSzPct val="100000"/>
                  <a:buChar char="–"/>
                </a:pPr>
                <a:r>
                  <a:rPr lang="tr-TR" sz="1600" dirty="0" smtClean="0">
                    <a:latin typeface="+mn-lt"/>
                  </a:rPr>
                  <a:t>A ve B </a:t>
                </a:r>
                <a:r>
                  <a:rPr lang="tr-TR" sz="1600" dirty="0">
                    <a:latin typeface="+mn-lt"/>
                  </a:rPr>
                  <a:t>aynı ilişkide bulunan nitelikler.</a:t>
                </a:r>
              </a:p>
              <a:p>
                <a:pPr marL="742950" lvl="1" indent="-285750">
                  <a:spcBef>
                    <a:spcPct val="20000"/>
                  </a:spcBef>
                  <a:buClr>
                    <a:schemeClr val="tx1"/>
                  </a:buClr>
                  <a:buSzPct val="100000"/>
                  <a:buChar char="–"/>
                </a:pPr>
                <a14:m>
                  <m:oMath xmlns:m="http://schemas.openxmlformats.org/officeDocument/2006/math">
                    <m:r>
                      <a:rPr lang="tr-TR" sz="1600" b="0" i="1" smtClean="0">
                        <a:latin typeface="Cambria Math"/>
                      </a:rPr>
                      <m:t>𝐵</m:t>
                    </m:r>
                    <m:r>
                      <a:rPr lang="tr-TR" sz="1600" b="0" i="1" smtClean="0">
                        <a:latin typeface="Cambria Math"/>
                        <a:ea typeface="Cambria Math"/>
                      </a:rPr>
                      <m:t>⊆</m:t>
                    </m:r>
                    <m:r>
                      <a:rPr lang="tr-TR" sz="1600" b="0" i="1" smtClean="0">
                        <a:latin typeface="Cambria Math"/>
                        <a:ea typeface="Cambria Math"/>
                      </a:rPr>
                      <m:t>𝐴</m:t>
                    </m:r>
                    <m:r>
                      <a:rPr lang="tr-TR" sz="1600" i="1">
                        <a:latin typeface="Cambria Math"/>
                      </a:rPr>
                      <m:t>⟹</m:t>
                    </m:r>
                  </m:oMath>
                </a14:m>
                <a:r>
                  <a:rPr lang="tr-TR" sz="1600" i="1" dirty="0">
                    <a:latin typeface="Cambria Math"/>
                  </a:rPr>
                  <a:t> </a:t>
                </a:r>
                <a14:m>
                  <m:oMath xmlns:m="http://schemas.openxmlformats.org/officeDocument/2006/math">
                    <m:r>
                      <a:rPr lang="tr-TR" sz="1600" i="1">
                        <a:latin typeface="Cambria Math"/>
                      </a:rPr>
                      <m:t>𝐴</m:t>
                    </m:r>
                    <m:r>
                      <a:rPr lang="tr-TR" sz="1600" i="1">
                        <a:latin typeface="Cambria Math"/>
                      </a:rPr>
                      <m:t>→</m:t>
                    </m:r>
                    <m:r>
                      <a:rPr lang="tr-TR" sz="1600" i="1">
                        <a:latin typeface="Cambria Math"/>
                      </a:rPr>
                      <m:t>𝐵</m:t>
                    </m:r>
                  </m:oMath>
                </a14:m>
                <a:endParaRPr lang="tr-TR" sz="1600" i="1" dirty="0">
                  <a:latin typeface="Cambria Math"/>
                </a:endParaRPr>
              </a:p>
            </p:txBody>
          </p:sp>
        </mc:Choice>
        <mc:Fallback xmlns="">
          <p:sp>
            <p:nvSpPr>
              <p:cNvPr id="4" name="Rectangle 3"/>
              <p:cNvSpPr>
                <a:spLocks noRot="1" noChangeAspect="1" noMove="1" noResize="1" noEditPoints="1" noAdjustHandles="1" noChangeArrowheads="1" noChangeShapeType="1" noTextEdit="1"/>
              </p:cNvSpPr>
              <p:nvPr/>
            </p:nvSpPr>
            <p:spPr>
              <a:xfrm>
                <a:off x="4840864" y="1628800"/>
                <a:ext cx="4104456" cy="3822585"/>
              </a:xfrm>
              <a:prstGeom prst="rect">
                <a:avLst/>
              </a:prstGeom>
              <a:blipFill rotWithShape="1">
                <a:blip r:embed="rId3"/>
                <a:stretch>
                  <a:fillRect t="-638" r="-1040" b="-797"/>
                </a:stretch>
              </a:blipFill>
            </p:spPr>
            <p:txBody>
              <a:bodyPr/>
              <a:lstStyle/>
              <a:p>
                <a:r>
                  <a:rPr lang="tr-TR">
                    <a:noFill/>
                  </a:rPr>
                  <a:t> </a:t>
                </a:r>
              </a:p>
            </p:txBody>
          </p:sp>
        </mc:Fallback>
      </mc:AlternateContent>
    </p:spTree>
    <p:extLst>
      <p:ext uri="{BB962C8B-B14F-4D97-AF65-F5344CB8AC3E}">
        <p14:creationId xmlns:p14="http://schemas.microsoft.com/office/powerpoint/2010/main" val="1483777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İşlevsel Bağımlılık (Functional Dependency)-Örnek</a:t>
            </a:r>
            <a:endParaRPr lang="tr-T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5491707"/>
              </p:ext>
            </p:extLst>
          </p:nvPr>
        </p:nvGraphicFramePr>
        <p:xfrm>
          <a:off x="251520" y="2852936"/>
          <a:ext cx="8640963" cy="731520"/>
        </p:xfrm>
        <a:graphic>
          <a:graphicData uri="http://schemas.openxmlformats.org/drawingml/2006/table">
            <a:tbl>
              <a:tblPr firstRow="1" bandRow="1">
                <a:tableStyleId>{5940675A-B579-460E-94D1-54222C63F5DA}</a:tableStyleId>
              </a:tblPr>
              <a:tblGrid>
                <a:gridCol w="960107"/>
                <a:gridCol w="960107"/>
                <a:gridCol w="960107"/>
                <a:gridCol w="960107"/>
                <a:gridCol w="960107"/>
                <a:gridCol w="960107"/>
                <a:gridCol w="960107"/>
                <a:gridCol w="960107"/>
                <a:gridCol w="960107"/>
              </a:tblGrid>
              <a:tr h="648072">
                <a:tc>
                  <a:txBody>
                    <a:bodyPr/>
                    <a:lstStyle/>
                    <a:p>
                      <a:r>
                        <a:rPr lang="tr-TR" sz="1400" dirty="0" smtClean="0"/>
                        <a:t>Üye no</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tr-TR" sz="1400" dirty="0" smtClean="0"/>
                        <a:t>Üye adı</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dirty="0" smtClean="0"/>
                        <a:t>Üye</a:t>
                      </a:r>
                      <a:r>
                        <a:rPr lang="tr-TR" sz="1400" baseline="0" dirty="0" smtClean="0"/>
                        <a:t> soyadı</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dirty="0" smtClean="0"/>
                        <a:t>Kitap ISBN</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dirty="0" smtClean="0"/>
                        <a:t>Kitap adı</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dirty="0" smtClean="0"/>
                        <a:t>Kitap sınıfı</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dirty="0" smtClean="0"/>
                        <a:t>Ödünç</a:t>
                      </a:r>
                      <a:r>
                        <a:rPr lang="tr-TR" sz="1400" baseline="0" dirty="0" smtClean="0"/>
                        <a:t> başlama tarihi</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dirty="0" smtClean="0"/>
                        <a:t>Ödünç bitiş tarihi</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dirty="0" smtClean="0"/>
                        <a:t>Ödünç durumu</a:t>
                      </a:r>
                      <a:endParaRPr lang="tr-T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2" name="Straight Connector 11"/>
          <p:cNvCxnSpPr/>
          <p:nvPr/>
        </p:nvCxnSpPr>
        <p:spPr bwMode="auto">
          <a:xfrm>
            <a:off x="611560" y="2420888"/>
            <a:ext cx="0" cy="4320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611560" y="2420888"/>
            <a:ext cx="777686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Arrow Connector 16"/>
          <p:cNvCxnSpPr/>
          <p:nvPr/>
        </p:nvCxnSpPr>
        <p:spPr bwMode="auto">
          <a:xfrm>
            <a:off x="8388424" y="2420888"/>
            <a:ext cx="0" cy="4320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1619672" y="2420888"/>
            <a:ext cx="0" cy="4320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1" name="Straight Connector 20"/>
          <p:cNvCxnSpPr/>
          <p:nvPr/>
        </p:nvCxnSpPr>
        <p:spPr bwMode="auto">
          <a:xfrm>
            <a:off x="3563888" y="2420888"/>
            <a:ext cx="0" cy="4320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Arrow Connector 24"/>
          <p:cNvCxnSpPr/>
          <p:nvPr/>
        </p:nvCxnSpPr>
        <p:spPr bwMode="auto">
          <a:xfrm>
            <a:off x="2627784" y="2420888"/>
            <a:ext cx="0" cy="4320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4499992" y="2420888"/>
            <a:ext cx="0" cy="4320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5508104" y="2420888"/>
            <a:ext cx="0" cy="4320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Connector 29"/>
          <p:cNvCxnSpPr/>
          <p:nvPr/>
        </p:nvCxnSpPr>
        <p:spPr bwMode="auto">
          <a:xfrm>
            <a:off x="827584" y="2636912"/>
            <a:ext cx="0" cy="216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827584" y="2636912"/>
            <a:ext cx="201622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4" name="Straight Arrow Connector 33"/>
          <p:cNvCxnSpPr/>
          <p:nvPr/>
        </p:nvCxnSpPr>
        <p:spPr bwMode="auto">
          <a:xfrm>
            <a:off x="2843808" y="2636912"/>
            <a:ext cx="0" cy="21602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a:off x="1835696" y="2636912"/>
            <a:ext cx="0" cy="21602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6" name="Straight Connector 35"/>
          <p:cNvCxnSpPr/>
          <p:nvPr/>
        </p:nvCxnSpPr>
        <p:spPr bwMode="auto">
          <a:xfrm>
            <a:off x="3707904" y="2627750"/>
            <a:ext cx="0" cy="216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3707904" y="2636912"/>
            <a:ext cx="201622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Arrow Connector 37"/>
          <p:cNvCxnSpPr/>
          <p:nvPr/>
        </p:nvCxnSpPr>
        <p:spPr bwMode="auto">
          <a:xfrm>
            <a:off x="4761012" y="2627750"/>
            <a:ext cx="0" cy="21602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5724128" y="2636912"/>
            <a:ext cx="0" cy="21602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40" name="Straight Connector 39"/>
          <p:cNvCxnSpPr/>
          <p:nvPr/>
        </p:nvCxnSpPr>
        <p:spPr bwMode="auto">
          <a:xfrm>
            <a:off x="6660232" y="2636912"/>
            <a:ext cx="0" cy="216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660232" y="2627750"/>
            <a:ext cx="936104" cy="916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Arrow Connector 43"/>
          <p:cNvCxnSpPr/>
          <p:nvPr/>
        </p:nvCxnSpPr>
        <p:spPr bwMode="auto">
          <a:xfrm>
            <a:off x="7596336" y="2627750"/>
            <a:ext cx="0" cy="22518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49" name="Straight Connector 48"/>
          <p:cNvCxnSpPr/>
          <p:nvPr/>
        </p:nvCxnSpPr>
        <p:spPr bwMode="auto">
          <a:xfrm>
            <a:off x="611560" y="3573016"/>
            <a:ext cx="0" cy="50405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611560" y="4077072"/>
            <a:ext cx="489654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3563888" y="3573016"/>
            <a:ext cx="0" cy="50405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Arrow Connector 54"/>
          <p:cNvCxnSpPr/>
          <p:nvPr/>
        </p:nvCxnSpPr>
        <p:spPr bwMode="auto">
          <a:xfrm flipV="1">
            <a:off x="1835696" y="3573016"/>
            <a:ext cx="0" cy="50405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flipV="1">
            <a:off x="2627784" y="3573016"/>
            <a:ext cx="0" cy="50405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1" name="Straight Arrow Connector 60"/>
          <p:cNvCxnSpPr>
            <a:endCxn id="4" idx="2"/>
          </p:cNvCxnSpPr>
          <p:nvPr/>
        </p:nvCxnSpPr>
        <p:spPr bwMode="auto">
          <a:xfrm flipV="1">
            <a:off x="4572001" y="3584456"/>
            <a:ext cx="0" cy="49261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flipV="1">
            <a:off x="5508104" y="3573016"/>
            <a:ext cx="0" cy="50405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7" name="Straight Connector 66"/>
          <p:cNvCxnSpPr/>
          <p:nvPr/>
        </p:nvCxnSpPr>
        <p:spPr bwMode="auto">
          <a:xfrm>
            <a:off x="827584" y="3584456"/>
            <a:ext cx="0" cy="24630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827584" y="3830764"/>
            <a:ext cx="439248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3275856" y="3573016"/>
            <a:ext cx="0" cy="2577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Arrow Connector 72"/>
          <p:cNvCxnSpPr/>
          <p:nvPr/>
        </p:nvCxnSpPr>
        <p:spPr bwMode="auto">
          <a:xfrm flipV="1">
            <a:off x="1475656" y="3573016"/>
            <a:ext cx="0" cy="2577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flipV="1">
            <a:off x="2411760" y="3567296"/>
            <a:ext cx="0" cy="2577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78" name="Straight Arrow Connector 77"/>
          <p:cNvCxnSpPr/>
          <p:nvPr/>
        </p:nvCxnSpPr>
        <p:spPr bwMode="auto">
          <a:xfrm flipV="1">
            <a:off x="4211960" y="3567296"/>
            <a:ext cx="0" cy="2577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0" name="Straight Arrow Connector 79"/>
          <p:cNvCxnSpPr/>
          <p:nvPr/>
        </p:nvCxnSpPr>
        <p:spPr bwMode="auto">
          <a:xfrm flipV="1">
            <a:off x="5220072" y="3584456"/>
            <a:ext cx="0" cy="240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1" name="Straight Arrow Connector 80"/>
          <p:cNvCxnSpPr/>
          <p:nvPr/>
        </p:nvCxnSpPr>
        <p:spPr bwMode="auto">
          <a:xfrm>
            <a:off x="6444208" y="2420888"/>
            <a:ext cx="0" cy="43204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2" name="Straight Connector 81"/>
          <p:cNvCxnSpPr/>
          <p:nvPr/>
        </p:nvCxnSpPr>
        <p:spPr bwMode="auto">
          <a:xfrm>
            <a:off x="7740352" y="2421280"/>
            <a:ext cx="0" cy="4320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5508104" y="4077072"/>
            <a:ext cx="295232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6" name="Straight Arrow Connector 85"/>
          <p:cNvCxnSpPr/>
          <p:nvPr/>
        </p:nvCxnSpPr>
        <p:spPr bwMode="auto">
          <a:xfrm flipV="1">
            <a:off x="8460432" y="3584456"/>
            <a:ext cx="0" cy="49261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8" name="Straight Arrow Connector 87"/>
          <p:cNvCxnSpPr/>
          <p:nvPr/>
        </p:nvCxnSpPr>
        <p:spPr bwMode="auto">
          <a:xfrm flipV="1">
            <a:off x="7380312" y="3584456"/>
            <a:ext cx="0" cy="49261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90" name="Straight Connector 89"/>
          <p:cNvCxnSpPr/>
          <p:nvPr/>
        </p:nvCxnSpPr>
        <p:spPr bwMode="auto">
          <a:xfrm flipV="1">
            <a:off x="6300192" y="3584456"/>
            <a:ext cx="0" cy="49261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9318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İşlevsel Bağımlılık Analiziyle Aday Anahtar Belirleme</a:t>
            </a:r>
            <a:endParaRPr lang="tr-TR" dirty="0"/>
          </a:p>
        </p:txBody>
      </p:sp>
      <p:sp>
        <p:nvSpPr>
          <p:cNvPr id="3" name="Content Placeholder 2"/>
          <p:cNvSpPr>
            <a:spLocks noGrp="1"/>
          </p:cNvSpPr>
          <p:nvPr>
            <p:ph idx="1"/>
          </p:nvPr>
        </p:nvSpPr>
        <p:spPr>
          <a:xfrm>
            <a:off x="838200" y="1981200"/>
            <a:ext cx="7910264" cy="4328120"/>
          </a:xfrm>
        </p:spPr>
        <p:txBody>
          <a:bodyPr/>
          <a:lstStyle/>
          <a:p>
            <a:r>
              <a:rPr lang="tr-TR" sz="2400" b="1" dirty="0" smtClean="0"/>
              <a:t>Aday anahtar</a:t>
            </a:r>
            <a:r>
              <a:rPr lang="tr-TR" sz="2400" dirty="0" smtClean="0"/>
              <a:t>, tablonun içerdiği tek bir nitelik olabileceği gibi birkaç niteliğin oluşturduğu bir küme de olabilir.</a:t>
            </a:r>
          </a:p>
          <a:p>
            <a:r>
              <a:rPr lang="tr-TR" sz="2400" dirty="0"/>
              <a:t>Aday anahtar </a:t>
            </a:r>
            <a:r>
              <a:rPr lang="tr-TR" sz="2400" dirty="0" smtClean="0"/>
              <a:t>özellikleri</a:t>
            </a:r>
          </a:p>
          <a:p>
            <a:pPr lvl="1"/>
            <a:r>
              <a:rPr lang="tr-TR" sz="2000" b="1" dirty="0" smtClean="0">
                <a:solidFill>
                  <a:srgbClr val="FF0000"/>
                </a:solidFill>
              </a:rPr>
              <a:t>Belirleyicilik</a:t>
            </a:r>
            <a:r>
              <a:rPr lang="tr-TR" sz="2000" dirty="0" smtClean="0"/>
              <a:t>: Aday anahtar, tablodaki her bir satırı diğer tüm satırlardan ayırarak ilgili satırı tek bir şekilde belirleyen bir yapı içerir. Bu nedenle, aday anahtarın içermediği niteliklerin tamamı aday anahtara </a:t>
            </a:r>
            <a:r>
              <a:rPr lang="tr-TR" sz="2000" u="sng" dirty="0" smtClean="0"/>
              <a:t>işlevsel bağımlıdır</a:t>
            </a:r>
            <a:r>
              <a:rPr lang="tr-TR" sz="2000" dirty="0" smtClean="0"/>
              <a:t>.</a:t>
            </a:r>
          </a:p>
          <a:p>
            <a:pPr lvl="1"/>
            <a:r>
              <a:rPr lang="tr-TR" sz="2000" b="1" dirty="0" smtClean="0">
                <a:solidFill>
                  <a:srgbClr val="FF0000"/>
                </a:solidFill>
              </a:rPr>
              <a:t>Bölünmezlik</a:t>
            </a:r>
            <a:r>
              <a:rPr lang="tr-TR" sz="2000" dirty="0" smtClean="0"/>
              <a:t>: Aday anahtarın içerdiği niteliklerin hiç birisi belirleyicilik özelliğini bozmadan aday anahtardan çıkartılamaz. Yani, aday anahtarda bulunan niteliklerin tümü birlikte ele alındığında belirleyicilik özelliği ortaya çıkar.</a:t>
            </a:r>
            <a:endParaRPr lang="tr-TR" sz="2000" dirty="0"/>
          </a:p>
          <a:p>
            <a:endParaRPr lang="tr-TR" sz="2400" dirty="0"/>
          </a:p>
        </p:txBody>
      </p:sp>
    </p:spTree>
    <p:extLst>
      <p:ext uri="{BB962C8B-B14F-4D97-AF65-F5344CB8AC3E}">
        <p14:creationId xmlns:p14="http://schemas.microsoft.com/office/powerpoint/2010/main" val="2036789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İşlevsel Bağımlılık Analiziyle Aday Anahtar Belirleme</a:t>
            </a:r>
            <a:endParaRPr lang="tr-TR" dirty="0"/>
          </a:p>
        </p:txBody>
      </p:sp>
      <p:sp>
        <p:nvSpPr>
          <p:cNvPr id="3" name="Content Placeholder 2"/>
          <p:cNvSpPr>
            <a:spLocks noGrp="1"/>
          </p:cNvSpPr>
          <p:nvPr>
            <p:ph idx="1"/>
          </p:nvPr>
        </p:nvSpPr>
        <p:spPr>
          <a:xfrm>
            <a:off x="838200" y="1981200"/>
            <a:ext cx="7910264" cy="4328120"/>
          </a:xfrm>
        </p:spPr>
        <p:txBody>
          <a:bodyPr/>
          <a:lstStyle/>
          <a:p>
            <a:r>
              <a:rPr lang="tr-TR" sz="2400" dirty="0" smtClean="0"/>
              <a:t>Birincil anahtar, aynı zamanda aday anahtardır. Bu nedenle aday anahtarlardam uygun olan birisi birincil anahtar olarak seçilebilir.</a:t>
            </a:r>
          </a:p>
          <a:p>
            <a:r>
              <a:rPr lang="tr-TR" sz="2400" dirty="0" smtClean="0"/>
              <a:t>Aday anahtar her zaman belirleyici nitelikler kümesidir, fakat belirleyici nitelikler kümesi her zaman aday anahtar olmayabilir.</a:t>
            </a:r>
          </a:p>
          <a:p>
            <a:endParaRPr lang="tr-TR" sz="2400" dirty="0"/>
          </a:p>
        </p:txBody>
      </p:sp>
    </p:spTree>
    <p:extLst>
      <p:ext uri="{BB962C8B-B14F-4D97-AF65-F5344CB8AC3E}">
        <p14:creationId xmlns:p14="http://schemas.microsoft.com/office/powerpoint/2010/main" val="1544829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Normalizasyon Adımları</a:t>
            </a:r>
            <a:endParaRPr lang="tr-TR" dirty="0"/>
          </a:p>
        </p:txBody>
      </p:sp>
      <p:sp>
        <p:nvSpPr>
          <p:cNvPr id="3" name="Content Placeholder 2"/>
          <p:cNvSpPr>
            <a:spLocks noGrp="1"/>
          </p:cNvSpPr>
          <p:nvPr>
            <p:ph idx="1"/>
          </p:nvPr>
        </p:nvSpPr>
        <p:spPr/>
        <p:txBody>
          <a:bodyPr/>
          <a:lstStyle/>
          <a:p>
            <a:r>
              <a:rPr lang="tr-TR" dirty="0" smtClean="0"/>
              <a:t>Birinci normal form (1NF)</a:t>
            </a:r>
          </a:p>
          <a:p>
            <a:r>
              <a:rPr lang="tr-TR" dirty="0" smtClean="0"/>
              <a:t>İkinci normal form (2NF)</a:t>
            </a:r>
          </a:p>
          <a:p>
            <a:r>
              <a:rPr lang="tr-TR" dirty="0" smtClean="0"/>
              <a:t>Üçüncü normal form (3NF)</a:t>
            </a:r>
          </a:p>
          <a:p>
            <a:r>
              <a:rPr lang="tr-TR" dirty="0" smtClean="0"/>
              <a:t>Boyce-codd normal form (BCNF veya 3.5NF)</a:t>
            </a:r>
          </a:p>
          <a:p>
            <a:r>
              <a:rPr lang="tr-TR" dirty="0" smtClean="0"/>
              <a:t>Dördüncü normal form (4NF)</a:t>
            </a:r>
          </a:p>
          <a:p>
            <a:r>
              <a:rPr lang="tr-TR" dirty="0" smtClean="0"/>
              <a:t>Beşinci normal form (5NF)</a:t>
            </a:r>
          </a:p>
          <a:p>
            <a:pPr marL="0" indent="0" algn="ctr">
              <a:buNone/>
            </a:pPr>
            <a:r>
              <a:rPr lang="tr-TR" dirty="0" smtClean="0">
                <a:hlinkClick r:id="rId2" action="ppaction://hlinkfile"/>
              </a:rPr>
              <a:t>Öğrenci Ders Takip İlişkisi</a:t>
            </a:r>
            <a:endParaRPr lang="tr-TR" dirty="0"/>
          </a:p>
        </p:txBody>
      </p:sp>
    </p:spTree>
    <p:extLst>
      <p:ext uri="{BB962C8B-B14F-4D97-AF65-F5344CB8AC3E}">
        <p14:creationId xmlns:p14="http://schemas.microsoft.com/office/powerpoint/2010/main" val="404613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Birinci normal formun üretilmesi</a:t>
            </a:r>
            <a:endParaRPr lang="tr-TR" dirty="0"/>
          </a:p>
        </p:txBody>
      </p:sp>
      <p:sp>
        <p:nvSpPr>
          <p:cNvPr id="3" name="Content Placeholder 2"/>
          <p:cNvSpPr>
            <a:spLocks noGrp="1"/>
          </p:cNvSpPr>
          <p:nvPr>
            <p:ph idx="1"/>
          </p:nvPr>
        </p:nvSpPr>
        <p:spPr/>
        <p:txBody>
          <a:bodyPr/>
          <a:lstStyle/>
          <a:p>
            <a:r>
              <a:rPr lang="tr-TR" sz="2000" dirty="0" smtClean="0"/>
              <a:t>İlişki tekrar eden grup içermemelidir. Tablonun her hir hücresi aynı özellikli birden fazla değer içermemelidir.</a:t>
            </a:r>
          </a:p>
          <a:p>
            <a:r>
              <a:rPr lang="tr-TR" sz="2000" dirty="0" smtClean="0"/>
              <a:t>İlişkinin birincil anahtarı belirlenmelidir. Birincil anahtar dışındaki diğer tüm nitelikler birincil anahtara işlevsel bağımlı olmalıdır.</a:t>
            </a:r>
          </a:p>
          <a:p>
            <a:r>
              <a:rPr lang="tr-TR" sz="2000" dirty="0" smtClean="0"/>
              <a:t>İşlem adımları:</a:t>
            </a:r>
          </a:p>
          <a:p>
            <a:pPr lvl="1"/>
            <a:r>
              <a:rPr lang="tr-TR" sz="1600" dirty="0" smtClean="0">
                <a:hlinkClick r:id="rId3" action="ppaction://hlinkfile"/>
              </a:rPr>
              <a:t>Tekrar eden grupların ortadan kaldırılması </a:t>
            </a:r>
            <a:endParaRPr lang="tr-TR" sz="1600" dirty="0" smtClean="0"/>
          </a:p>
          <a:p>
            <a:pPr lvl="1"/>
            <a:r>
              <a:rPr lang="tr-TR" sz="1600" dirty="0" smtClean="0"/>
              <a:t>İlişkideki tüm bağımlılıkların belirlenmesi</a:t>
            </a:r>
          </a:p>
          <a:p>
            <a:pPr lvl="1"/>
            <a:r>
              <a:rPr lang="tr-TR" sz="1600" dirty="0" smtClean="0"/>
              <a:t>İlişkinin birincil anahtarının belirlenmesi</a:t>
            </a:r>
          </a:p>
          <a:p>
            <a:pPr lvl="1"/>
            <a:endParaRPr lang="tr-TR" sz="1600" dirty="0"/>
          </a:p>
        </p:txBody>
      </p:sp>
    </p:spTree>
    <p:extLst>
      <p:ext uri="{BB962C8B-B14F-4D97-AF65-F5344CB8AC3E}">
        <p14:creationId xmlns:p14="http://schemas.microsoft.com/office/powerpoint/2010/main" val="3281796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İkinci normal formun üretilmesi</a:t>
            </a:r>
            <a:endParaRPr lang="tr-TR" dirty="0"/>
          </a:p>
        </p:txBody>
      </p:sp>
      <p:sp>
        <p:nvSpPr>
          <p:cNvPr id="3" name="Content Placeholder 2"/>
          <p:cNvSpPr>
            <a:spLocks noGrp="1"/>
          </p:cNvSpPr>
          <p:nvPr>
            <p:ph idx="1"/>
          </p:nvPr>
        </p:nvSpPr>
        <p:spPr/>
        <p:txBody>
          <a:bodyPr/>
          <a:lstStyle/>
          <a:p>
            <a:r>
              <a:rPr lang="tr-TR" sz="2000" dirty="0"/>
              <a:t>1</a:t>
            </a:r>
            <a:r>
              <a:rPr lang="tr-TR" sz="2000" dirty="0" smtClean="0"/>
              <a:t>NF’da olan herhangi bir ilişki aşağıdaki özellikleri sağlıyorsa 2NF’dadır:</a:t>
            </a:r>
          </a:p>
          <a:p>
            <a:pPr lvl="1"/>
            <a:r>
              <a:rPr lang="tr-TR" sz="1800" dirty="0" smtClean="0"/>
              <a:t>Birincil anahtar sadece tek bir nitelik içerir.</a:t>
            </a:r>
          </a:p>
          <a:p>
            <a:pPr lvl="1"/>
            <a:r>
              <a:rPr lang="tr-TR" sz="1800" dirty="0" smtClean="0"/>
              <a:t>İlişki, birincil anahtar nitelikleri dışında başka bir nitelik içermez.</a:t>
            </a:r>
          </a:p>
          <a:p>
            <a:pPr lvl="1"/>
            <a:r>
              <a:rPr lang="tr-TR" sz="1800" dirty="0" smtClean="0"/>
              <a:t>İlişkinin içerdiği birincil anahtar dışındaki tüm nütelikler birincil anahtar niteliklerinin tamamının kümesine işlevsel bağımlıdır.</a:t>
            </a:r>
          </a:p>
          <a:p>
            <a:r>
              <a:rPr lang="tr-TR" sz="2000" dirty="0" smtClean="0"/>
              <a:t>İşlem adımları:</a:t>
            </a:r>
          </a:p>
          <a:p>
            <a:pPr lvl="1"/>
            <a:r>
              <a:rPr lang="tr-TR" sz="1600" dirty="0" smtClean="0"/>
              <a:t>Anahtar bileşenlerinin belirlenmesi</a:t>
            </a:r>
          </a:p>
          <a:p>
            <a:pPr lvl="1"/>
            <a:r>
              <a:rPr lang="tr-TR" sz="1600" dirty="0" smtClean="0"/>
              <a:t>Bağımlı niteliklerin belirlenmesi</a:t>
            </a:r>
          </a:p>
          <a:p>
            <a:pPr lvl="1"/>
            <a:r>
              <a:rPr lang="tr-TR" sz="1600" dirty="0" smtClean="0"/>
              <a:t>Yeni alt ilişkilerin oluşturulması</a:t>
            </a:r>
          </a:p>
          <a:p>
            <a:endParaRPr lang="tr-TR" dirty="0" smtClean="0"/>
          </a:p>
          <a:p>
            <a:pPr lvl="1"/>
            <a:endParaRPr lang="tr-TR" dirty="0"/>
          </a:p>
        </p:txBody>
      </p:sp>
    </p:spTree>
    <p:extLst>
      <p:ext uri="{BB962C8B-B14F-4D97-AF65-F5344CB8AC3E}">
        <p14:creationId xmlns:p14="http://schemas.microsoft.com/office/powerpoint/2010/main" val="4143601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Üçüncü normal formun üretilmesi</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lvl="1" indent="-342900">
                  <a:buSzPct val="75000"/>
                  <a:buFont typeface="Monotype Sorts" charset="0"/>
                  <a:buChar char="v"/>
                </a:pPr>
                <a:r>
                  <a:rPr lang="tr-TR" sz="2000" dirty="0" smtClean="0"/>
                  <a:t>Verilen bir ilişkide B ve C birincil anahtar dışında kalan nitelikler olmak üzere </a:t>
                </a:r>
                <a14:m>
                  <m:oMath xmlns:m="http://schemas.openxmlformats.org/officeDocument/2006/math">
                    <m:r>
                      <a:rPr lang="tr-TR" sz="2000" b="0" i="1" smtClean="0">
                        <a:latin typeface="Cambria Math"/>
                      </a:rPr>
                      <m:t>𝐴</m:t>
                    </m:r>
                    <m:r>
                      <a:rPr lang="tr-TR" sz="2000" b="0" i="1" smtClean="0">
                        <a:latin typeface="Cambria Math"/>
                        <a:ea typeface="Cambria Math"/>
                      </a:rPr>
                      <m:t>→</m:t>
                    </m:r>
                    <m:r>
                      <a:rPr lang="tr-TR" sz="2000" b="0" i="1" smtClean="0">
                        <a:latin typeface="Cambria Math"/>
                        <a:ea typeface="Cambria Math"/>
                      </a:rPr>
                      <m:t>𝐵</m:t>
                    </m:r>
                    <m:r>
                      <a:rPr lang="tr-TR" sz="2000" b="0" i="1" smtClean="0">
                        <a:latin typeface="Cambria Math"/>
                        <a:ea typeface="Cambria Math"/>
                      </a:rPr>
                      <m:t> </m:t>
                    </m:r>
                    <m:r>
                      <a:rPr lang="tr-TR" sz="2000" b="0" i="1" smtClean="0">
                        <a:latin typeface="Cambria Math"/>
                        <a:ea typeface="Cambria Math"/>
                      </a:rPr>
                      <m:t>𝑣𝑒</m:t>
                    </m:r>
                    <m:r>
                      <a:rPr lang="tr-TR" sz="2000" b="0" i="1" smtClean="0">
                        <a:latin typeface="Cambria Math"/>
                        <a:ea typeface="Cambria Math"/>
                      </a:rPr>
                      <m:t> </m:t>
                    </m:r>
                    <m:r>
                      <a:rPr lang="tr-TR" sz="2000" b="0" i="1" smtClean="0">
                        <a:latin typeface="Cambria Math"/>
                        <a:ea typeface="Cambria Math"/>
                      </a:rPr>
                      <m:t>𝐵</m:t>
                    </m:r>
                    <m:r>
                      <a:rPr lang="tr-TR" sz="2000" b="0" i="1" smtClean="0">
                        <a:latin typeface="Cambria Math"/>
                        <a:ea typeface="Cambria Math"/>
                      </a:rPr>
                      <m:t>→</m:t>
                    </m:r>
                    <m:r>
                      <a:rPr lang="tr-TR" sz="2000" b="0" i="1" smtClean="0">
                        <a:latin typeface="Cambria Math"/>
                        <a:ea typeface="Cambria Math"/>
                      </a:rPr>
                      <m:t>𝐶</m:t>
                    </m:r>
                    <m:r>
                      <a:rPr lang="tr-TR" sz="2000" b="0" i="1" smtClean="0">
                        <a:latin typeface="Cambria Math"/>
                        <a:ea typeface="Cambria Math"/>
                      </a:rPr>
                      <m:t>⟹</m:t>
                    </m:r>
                  </m:oMath>
                </a14:m>
                <a:r>
                  <a:rPr lang="tr-TR" sz="2000" b="0" dirty="0" smtClean="0"/>
                  <a:t> </a:t>
                </a:r>
                <a14:m>
                  <m:oMath xmlns:m="http://schemas.openxmlformats.org/officeDocument/2006/math">
                    <m:r>
                      <a:rPr lang="tr-TR" sz="2000" b="0" i="1" smtClean="0">
                        <a:latin typeface="Cambria Math"/>
                      </a:rPr>
                      <m:t>𝐴</m:t>
                    </m:r>
                    <m:r>
                      <a:rPr lang="tr-TR" sz="2000" b="0" i="1" smtClean="0">
                        <a:latin typeface="Cambria Math"/>
                        <a:ea typeface="Cambria Math"/>
                      </a:rPr>
                      <m:t>→</m:t>
                    </m:r>
                    <m:r>
                      <m:rPr>
                        <m:sty m:val="p"/>
                      </m:rPr>
                      <a:rPr lang="tr-TR" sz="2000" b="0" i="0" smtClean="0">
                        <a:latin typeface="Cambria Math"/>
                        <a:ea typeface="Cambria Math"/>
                      </a:rPr>
                      <m:t>C</m:t>
                    </m:r>
                  </m:oMath>
                </a14:m>
                <a:r>
                  <a:rPr lang="tr-TR" sz="2000" dirty="0" smtClean="0"/>
                  <a:t> kuralını sağlayan en az bir adet bağımlılık varsa ilişki </a:t>
                </a:r>
                <a:r>
                  <a:rPr lang="tr-TR" sz="2000" b="1" u="sng" dirty="0" smtClean="0">
                    <a:solidFill>
                      <a:srgbClr val="FF0000"/>
                    </a:solidFill>
                  </a:rPr>
                  <a:t>geçişli işlevsel bağımlılık</a:t>
                </a:r>
                <a:r>
                  <a:rPr lang="tr-TR" sz="2000" dirty="0" smtClean="0"/>
                  <a:t> içerir.</a:t>
                </a:r>
              </a:p>
              <a:p>
                <a:pPr marL="342900" lvl="1" indent="-342900">
                  <a:buSzPct val="75000"/>
                  <a:buFont typeface="Monotype Sorts" charset="0"/>
                  <a:buChar char="v"/>
                </a:pPr>
                <a:r>
                  <a:rPr lang="tr-TR" sz="2000" dirty="0" smtClean="0"/>
                  <a:t>2NF’da olan bir ilişki hiçbir geçişli işlevsel bağımlılık içermiyorsa ilişki aynı zamanda 3NF’dadır.</a:t>
                </a:r>
              </a:p>
              <a:p>
                <a:pPr marL="342900" lvl="1" indent="-342900">
                  <a:buSzPct val="75000"/>
                  <a:buFont typeface="Monotype Sorts" charset="0"/>
                  <a:buChar char="v"/>
                </a:pPr>
                <a:r>
                  <a:rPr lang="tr-TR" sz="2000" dirty="0" smtClean="0"/>
                  <a:t>İşlem adımları:</a:t>
                </a:r>
              </a:p>
              <a:p>
                <a:pPr marL="742950" lvl="2" indent="-342900">
                  <a:buSzPct val="75000"/>
                  <a:buFont typeface="Monotype Sorts" charset="0"/>
                  <a:buChar char="v"/>
                </a:pPr>
                <a:r>
                  <a:rPr lang="tr-TR" sz="1600" dirty="0" smtClean="0"/>
                  <a:t>Yeni belirleyici niteliklerin tespiti</a:t>
                </a:r>
              </a:p>
              <a:p>
                <a:pPr marL="742950" lvl="2" indent="-342900">
                  <a:buSzPct val="75000"/>
                  <a:buFont typeface="Monotype Sorts" charset="0"/>
                  <a:buChar char="v"/>
                </a:pPr>
                <a:r>
                  <a:rPr lang="tr-TR" sz="1600" dirty="0" smtClean="0"/>
                  <a:t>Bağımlı niteliklerin tespiti</a:t>
                </a:r>
              </a:p>
              <a:p>
                <a:pPr marL="742950" lvl="2" indent="-342900">
                  <a:buSzPct val="75000"/>
                  <a:buFont typeface="Monotype Sorts" charset="0"/>
                  <a:buChar char="v"/>
                </a:pPr>
                <a:r>
                  <a:rPr lang="tr-TR" sz="1600" dirty="0" smtClean="0"/>
                  <a:t>Yeni ilişkilerin oluşturulması</a:t>
                </a:r>
              </a:p>
              <a:p>
                <a:pPr marL="342900" lvl="1" indent="-342900">
                  <a:buSzPct val="75000"/>
                  <a:buFont typeface="Monotype Sorts" charset="0"/>
                  <a:buChar char="v"/>
                </a:pPr>
                <a:endParaRPr lang="tr-TR" sz="2000" dirty="0" smtClean="0"/>
              </a:p>
              <a:p>
                <a:endParaRPr lang="tr-TR"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35" t="-598"/>
                </a:stretch>
              </a:blipFill>
            </p:spPr>
            <p:txBody>
              <a:bodyPr/>
              <a:lstStyle/>
              <a:p>
                <a:r>
                  <a:rPr lang="tr-TR">
                    <a:noFill/>
                  </a:rPr>
                  <a:t> </a:t>
                </a:r>
              </a:p>
            </p:txBody>
          </p:sp>
        </mc:Fallback>
      </mc:AlternateContent>
    </p:spTree>
    <p:extLst>
      <p:ext uri="{BB962C8B-B14F-4D97-AF65-F5344CB8AC3E}">
        <p14:creationId xmlns:p14="http://schemas.microsoft.com/office/powerpoint/2010/main" val="3420185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r>
              <a:rPr lang="tr-TR" altLang="tr-TR" dirty="0" smtClean="0"/>
              <a:t>Normalizasyon</a:t>
            </a:r>
          </a:p>
        </p:txBody>
      </p:sp>
      <p:sp>
        <p:nvSpPr>
          <p:cNvPr id="35843" name="Rectangle 3"/>
          <p:cNvSpPr>
            <a:spLocks noGrp="1" noChangeArrowheads="1"/>
          </p:cNvSpPr>
          <p:nvPr>
            <p:ph type="body" idx="1"/>
          </p:nvPr>
        </p:nvSpPr>
        <p:spPr>
          <a:xfrm>
            <a:off x="152400" y="1447800"/>
            <a:ext cx="8839200" cy="4876800"/>
          </a:xfrm>
          <a:noFill/>
        </p:spPr>
        <p:txBody>
          <a:bodyPr/>
          <a:lstStyle/>
          <a:p>
            <a:pPr>
              <a:lnSpc>
                <a:spcPct val="90000"/>
              </a:lnSpc>
            </a:pPr>
            <a:r>
              <a:rPr lang="tr-TR" altLang="tr-TR" sz="2400" dirty="0" smtClean="0"/>
              <a:t>Herhangi bir ilişkide hangi niteliklerin bulunması gerektiğine karar verilmesi amacıyla kullanılır.</a:t>
            </a:r>
          </a:p>
          <a:p>
            <a:pPr>
              <a:lnSpc>
                <a:spcPct val="90000"/>
              </a:lnSpc>
            </a:pPr>
            <a:r>
              <a:rPr lang="tr-TR" altLang="tr-TR" sz="2400" dirty="0" smtClean="0"/>
              <a:t>Mevcut olan ilişkileri, daha küçük ve iyi yapılanmış yeni ilişkilere indirgemek için uygulanan bir indirgeme işlemidir.</a:t>
            </a:r>
          </a:p>
          <a:p>
            <a:pPr>
              <a:lnSpc>
                <a:spcPct val="90000"/>
              </a:lnSpc>
            </a:pPr>
            <a:r>
              <a:rPr lang="tr-TR" altLang="tr-TR" sz="2400" dirty="0" smtClean="0">
                <a:solidFill>
                  <a:srgbClr val="FF0000"/>
                </a:solidFill>
              </a:rPr>
              <a:t>İşlevsel bağımlılık (functional dependency) </a:t>
            </a:r>
            <a:r>
              <a:rPr lang="tr-TR" altLang="tr-TR" sz="2400" dirty="0" smtClean="0"/>
              <a:t>adı verilen bir matematiksel kavram üzerine kurulmuştur.</a:t>
            </a:r>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633636"/>
          </a:xfrm>
        </p:spPr>
        <p:txBody>
          <a:bodyPr/>
          <a:lstStyle/>
          <a:p>
            <a:r>
              <a:rPr lang="tr-TR" sz="3600" dirty="0" smtClean="0"/>
              <a:t>Boyce-codd normal formun üretilmesi</a:t>
            </a:r>
            <a:endParaRPr lang="tr-TR"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24744"/>
                <a:ext cx="7772400" cy="5328592"/>
              </a:xfrm>
            </p:spPr>
            <p:txBody>
              <a:bodyPr/>
              <a:lstStyle/>
              <a:p>
                <a:r>
                  <a:rPr lang="tr-TR" sz="2400" dirty="0" smtClean="0"/>
                  <a:t>3NF’da olan bir ilişkide</a:t>
                </a:r>
              </a:p>
              <a:p>
                <a:pPr lvl="1"/>
                <a:r>
                  <a:rPr lang="tr-TR" sz="2000" dirty="0" smtClean="0"/>
                  <a:t>Belirleyici niteliklerin tamamı aynı zamanda bir aday anahtar oluşturuyorsa</a:t>
                </a:r>
              </a:p>
              <a:p>
                <a:pPr lvl="1"/>
                <a:r>
                  <a:rPr lang="tr-TR" sz="2000" dirty="0" smtClean="0"/>
                  <a:t>Tek bir aday anahtar içeriyorsa</a:t>
                </a:r>
              </a:p>
              <a:p>
                <a:pPr marL="457200" lvl="1" indent="0">
                  <a:buNone/>
                </a:pPr>
                <a:r>
                  <a:rPr lang="tr-TR" sz="2000" dirty="0" smtClean="0"/>
                  <a:t>BCNF’dadır.</a:t>
                </a:r>
              </a:p>
              <a:p>
                <a:r>
                  <a:rPr lang="tr-TR" sz="2400" dirty="0" smtClean="0"/>
                  <a:t>R(A,B,C,D) için A ve B birincil anahtar olmak üzere </a:t>
                </a:r>
              </a:p>
              <a:p>
                <a:pPr lvl="1"/>
                <a14:m>
                  <m:oMath xmlns:m="http://schemas.openxmlformats.org/officeDocument/2006/math">
                    <m:r>
                      <a:rPr lang="tr-TR" sz="2000" b="0" i="1" smtClean="0">
                        <a:latin typeface="Cambria Math"/>
                      </a:rPr>
                      <m:t>𝐴𝐵</m:t>
                    </m:r>
                    <m:r>
                      <a:rPr lang="tr-TR" sz="2000" b="0" i="1" smtClean="0">
                        <a:latin typeface="Cambria Math"/>
                        <a:ea typeface="Cambria Math"/>
                      </a:rPr>
                      <m:t>→</m:t>
                    </m:r>
                    <m:r>
                      <a:rPr lang="tr-TR" sz="2000" b="0" i="1" smtClean="0">
                        <a:latin typeface="Cambria Math"/>
                        <a:ea typeface="Cambria Math"/>
                      </a:rPr>
                      <m:t>𝐶</m:t>
                    </m:r>
                    <m:r>
                      <a:rPr lang="tr-TR" sz="2000" b="0" i="1" smtClean="0">
                        <a:latin typeface="Cambria Math"/>
                        <a:ea typeface="Cambria Math"/>
                      </a:rPr>
                      <m:t>, </m:t>
                    </m:r>
                    <m:r>
                      <a:rPr lang="tr-TR" sz="2000" b="0" i="1" smtClean="0">
                        <a:latin typeface="Cambria Math"/>
                        <a:ea typeface="Cambria Math"/>
                      </a:rPr>
                      <m:t>𝐴𝐵</m:t>
                    </m:r>
                    <m:r>
                      <a:rPr lang="tr-TR" sz="2000" b="0" i="1" smtClean="0">
                        <a:latin typeface="Cambria Math"/>
                        <a:ea typeface="Cambria Math"/>
                      </a:rPr>
                      <m:t>→</m:t>
                    </m:r>
                    <m:r>
                      <a:rPr lang="tr-TR" sz="2000" b="0" i="1" smtClean="0">
                        <a:latin typeface="Cambria Math"/>
                        <a:ea typeface="Cambria Math"/>
                      </a:rPr>
                      <m:t>𝐷</m:t>
                    </m:r>
                  </m:oMath>
                </a14:m>
                <a:r>
                  <a:rPr lang="tr-TR" sz="2000" dirty="0" smtClean="0"/>
                  <a:t> ve </a:t>
                </a:r>
                <a14:m>
                  <m:oMath xmlns:m="http://schemas.openxmlformats.org/officeDocument/2006/math">
                    <m:r>
                      <a:rPr lang="tr-TR" sz="2000" b="0" i="1" smtClean="0">
                        <a:latin typeface="Cambria Math"/>
                      </a:rPr>
                      <m:t>𝐶</m:t>
                    </m:r>
                    <m:r>
                      <a:rPr lang="tr-TR" sz="2000" i="1">
                        <a:latin typeface="Cambria Math"/>
                        <a:ea typeface="Cambria Math"/>
                      </a:rPr>
                      <m:t>→</m:t>
                    </m:r>
                    <m:r>
                      <a:rPr lang="tr-TR" sz="2000" b="0" i="1" smtClean="0">
                        <a:latin typeface="Cambria Math"/>
                        <a:ea typeface="Cambria Math"/>
                      </a:rPr>
                      <m:t>𝐵</m:t>
                    </m:r>
                  </m:oMath>
                </a14:m>
                <a:r>
                  <a:rPr lang="tr-TR" sz="2000" dirty="0" smtClean="0"/>
                  <a:t> için 3NF’dadır. Fakat, </a:t>
                </a:r>
                <a14:m>
                  <m:oMath xmlns:m="http://schemas.openxmlformats.org/officeDocument/2006/math">
                    <m:r>
                      <a:rPr lang="tr-TR" sz="2000" i="1">
                        <a:latin typeface="Cambria Math"/>
                      </a:rPr>
                      <m:t>𝐶</m:t>
                    </m:r>
                    <m:r>
                      <a:rPr lang="tr-TR" sz="2000" i="1">
                        <a:latin typeface="Cambria Math"/>
                        <a:ea typeface="Cambria Math"/>
                      </a:rPr>
                      <m:t>→</m:t>
                    </m:r>
                    <m:r>
                      <a:rPr lang="tr-TR" sz="2000" i="1">
                        <a:latin typeface="Cambria Math"/>
                        <a:ea typeface="Cambria Math"/>
                      </a:rPr>
                      <m:t>𝐵</m:t>
                    </m:r>
                  </m:oMath>
                </a14:m>
                <a:r>
                  <a:rPr lang="tr-TR" sz="2000" dirty="0"/>
                  <a:t> </a:t>
                </a:r>
                <a:r>
                  <a:rPr lang="tr-TR" sz="2000" dirty="0" smtClean="0"/>
                  <a:t>olduğundan BCNF’da değildir.</a:t>
                </a:r>
              </a:p>
              <a:p>
                <a:pPr lvl="1"/>
                <a:r>
                  <a:rPr lang="tr-TR" sz="2000" dirty="0" smtClean="0"/>
                  <a:t>BCNF için</a:t>
                </a:r>
              </a:p>
              <a:p>
                <a:pPr lvl="2"/>
                <a14:m>
                  <m:oMath xmlns:m="http://schemas.openxmlformats.org/officeDocument/2006/math">
                    <m:r>
                      <a:rPr lang="tr-TR" sz="1600" i="1">
                        <a:latin typeface="Cambria Math"/>
                      </a:rPr>
                      <m:t>𝐶</m:t>
                    </m:r>
                    <m:r>
                      <a:rPr lang="tr-TR" sz="1600" i="1">
                        <a:latin typeface="Cambria Math"/>
                        <a:ea typeface="Cambria Math"/>
                      </a:rPr>
                      <m:t>→</m:t>
                    </m:r>
                    <m:r>
                      <a:rPr lang="tr-TR" sz="1600" i="1">
                        <a:latin typeface="Cambria Math"/>
                        <a:ea typeface="Cambria Math"/>
                      </a:rPr>
                      <m:t>𝐵</m:t>
                    </m:r>
                  </m:oMath>
                </a14:m>
                <a:r>
                  <a:rPr lang="tr-TR" sz="1600" dirty="0" smtClean="0"/>
                  <a:t> ve </a:t>
                </a:r>
                <a14:m>
                  <m:oMath xmlns:m="http://schemas.openxmlformats.org/officeDocument/2006/math">
                    <m:r>
                      <a:rPr lang="tr-TR" sz="1600" b="0" i="1" smtClean="0">
                        <a:latin typeface="Cambria Math"/>
                      </a:rPr>
                      <m:t>𝐴𝐵</m:t>
                    </m:r>
                    <m:r>
                      <a:rPr lang="tr-TR" sz="1600" i="1">
                        <a:latin typeface="Cambria Math"/>
                        <a:ea typeface="Cambria Math"/>
                      </a:rPr>
                      <m:t>→</m:t>
                    </m:r>
                    <m:r>
                      <a:rPr lang="tr-TR" sz="1600" b="0" i="1" smtClean="0">
                        <a:latin typeface="Cambria Math"/>
                        <a:ea typeface="Cambria Math"/>
                      </a:rPr>
                      <m:t>𝐷</m:t>
                    </m:r>
                  </m:oMath>
                </a14:m>
                <a:r>
                  <a:rPr lang="tr-TR" sz="1600" dirty="0" smtClean="0"/>
                  <a:t> </a:t>
                </a:r>
                <a14:m>
                  <m:oMath xmlns:m="http://schemas.openxmlformats.org/officeDocument/2006/math">
                    <m:r>
                      <a:rPr lang="tr-TR" sz="1600" i="1" dirty="0" smtClean="0">
                        <a:latin typeface="Cambria Math"/>
                        <a:ea typeface="Cambria Math"/>
                      </a:rPr>
                      <m:t>⟹</m:t>
                    </m:r>
                  </m:oMath>
                </a14:m>
                <a:r>
                  <a:rPr lang="tr-TR" sz="1600" dirty="0" smtClean="0"/>
                  <a:t> </a:t>
                </a:r>
                <a14:m>
                  <m:oMath xmlns:m="http://schemas.openxmlformats.org/officeDocument/2006/math">
                    <m:r>
                      <m:rPr>
                        <m:sty m:val="p"/>
                      </m:rPr>
                      <a:rPr lang="tr-TR" sz="1600" b="0" i="0" smtClean="0">
                        <a:latin typeface="Cambria Math"/>
                      </a:rPr>
                      <m:t>A</m:t>
                    </m:r>
                    <m:r>
                      <a:rPr lang="tr-TR" sz="1600" i="1">
                        <a:latin typeface="Cambria Math"/>
                      </a:rPr>
                      <m:t>𝐶</m:t>
                    </m:r>
                    <m:r>
                      <a:rPr lang="tr-TR" sz="1600" i="1">
                        <a:latin typeface="Cambria Math"/>
                        <a:ea typeface="Cambria Math"/>
                      </a:rPr>
                      <m:t>→</m:t>
                    </m:r>
                    <m:r>
                      <a:rPr lang="tr-TR" sz="1600" b="0" i="1" smtClean="0">
                        <a:latin typeface="Cambria Math"/>
                        <a:ea typeface="Cambria Math"/>
                      </a:rPr>
                      <m:t>𝐷</m:t>
                    </m:r>
                  </m:oMath>
                </a14:m>
                <a:r>
                  <a:rPr lang="tr-TR" sz="1600" dirty="0" smtClean="0"/>
                  <a:t> (sahte geçişlilik)</a:t>
                </a:r>
              </a:p>
              <a:p>
                <a:pPr lvl="2"/>
                <a14:m>
                  <m:oMath xmlns:m="http://schemas.openxmlformats.org/officeDocument/2006/math">
                    <m:r>
                      <a:rPr lang="tr-TR" sz="1600" i="1">
                        <a:latin typeface="Cambria Math"/>
                      </a:rPr>
                      <m:t>𝐶</m:t>
                    </m:r>
                    <m:r>
                      <a:rPr lang="tr-TR" sz="1600" i="1">
                        <a:latin typeface="Cambria Math"/>
                        <a:ea typeface="Cambria Math"/>
                      </a:rPr>
                      <m:t>→</m:t>
                    </m:r>
                    <m:r>
                      <a:rPr lang="tr-TR" sz="1600" i="1">
                        <a:latin typeface="Cambria Math"/>
                        <a:ea typeface="Cambria Math"/>
                      </a:rPr>
                      <m:t>𝐵</m:t>
                    </m:r>
                  </m:oMath>
                </a14:m>
                <a:r>
                  <a:rPr lang="tr-TR" sz="1600" dirty="0">
                    <a:ea typeface="Cambria Math"/>
                  </a:rPr>
                  <a:t> </a:t>
                </a:r>
                <a14:m>
                  <m:oMath xmlns:m="http://schemas.openxmlformats.org/officeDocument/2006/math">
                    <m:r>
                      <a:rPr lang="tr-TR" sz="1600" i="1" dirty="0">
                        <a:latin typeface="Cambria Math"/>
                        <a:ea typeface="Cambria Math"/>
                      </a:rPr>
                      <m:t>⟹</m:t>
                    </m:r>
                  </m:oMath>
                </a14:m>
                <a:r>
                  <a:rPr lang="tr-TR" sz="1600" dirty="0"/>
                  <a:t> </a:t>
                </a:r>
                <a14:m>
                  <m:oMath xmlns:m="http://schemas.openxmlformats.org/officeDocument/2006/math">
                    <m:r>
                      <m:rPr>
                        <m:sty m:val="p"/>
                      </m:rPr>
                      <a:rPr lang="tr-TR" sz="1600">
                        <a:latin typeface="Cambria Math"/>
                      </a:rPr>
                      <m:t>A</m:t>
                    </m:r>
                    <m:r>
                      <a:rPr lang="tr-TR" sz="1600" i="1">
                        <a:latin typeface="Cambria Math"/>
                      </a:rPr>
                      <m:t>𝐶</m:t>
                    </m:r>
                    <m:r>
                      <a:rPr lang="tr-TR" sz="1600" i="1">
                        <a:latin typeface="Cambria Math"/>
                        <a:ea typeface="Cambria Math"/>
                      </a:rPr>
                      <m:t>→</m:t>
                    </m:r>
                    <m:r>
                      <a:rPr lang="tr-TR" sz="1600" b="0" i="1" smtClean="0">
                        <a:latin typeface="Cambria Math"/>
                        <a:ea typeface="Cambria Math"/>
                      </a:rPr>
                      <m:t>𝐵</m:t>
                    </m:r>
                  </m:oMath>
                </a14:m>
                <a:r>
                  <a:rPr lang="tr-TR" sz="1600" dirty="0" smtClean="0"/>
                  <a:t> (yansıma kuralı)</a:t>
                </a:r>
              </a:p>
              <a:p>
                <a:pPr lvl="2"/>
                <a:r>
                  <a:rPr lang="tr-TR" sz="1600" dirty="0" smtClean="0"/>
                  <a:t>R(</a:t>
                </a:r>
                <a:r>
                  <a:rPr lang="tr-TR" sz="1600" u="sng" dirty="0" smtClean="0"/>
                  <a:t>A</a:t>
                </a:r>
                <a:r>
                  <a:rPr lang="tr-TR" sz="1600" dirty="0" smtClean="0"/>
                  <a:t>,</a:t>
                </a:r>
                <a:r>
                  <a:rPr lang="tr-TR" sz="1600" u="sng" dirty="0" smtClean="0"/>
                  <a:t>C</a:t>
                </a:r>
                <a:r>
                  <a:rPr lang="tr-TR" sz="1600" dirty="0" smtClean="0"/>
                  <a:t>,B,D) olup </a:t>
                </a:r>
                <a14:m>
                  <m:oMath xmlns:m="http://schemas.openxmlformats.org/officeDocument/2006/math">
                    <m:r>
                      <a:rPr lang="tr-TR" sz="1600" i="1">
                        <a:latin typeface="Cambria Math"/>
                      </a:rPr>
                      <m:t>𝐶</m:t>
                    </m:r>
                    <m:r>
                      <a:rPr lang="tr-TR" sz="1600" i="1">
                        <a:latin typeface="Cambria Math"/>
                        <a:ea typeface="Cambria Math"/>
                      </a:rPr>
                      <m:t>→</m:t>
                    </m:r>
                    <m:r>
                      <a:rPr lang="tr-TR" sz="1600" i="1">
                        <a:latin typeface="Cambria Math"/>
                        <a:ea typeface="Cambria Math"/>
                      </a:rPr>
                      <m:t>𝐵</m:t>
                    </m:r>
                  </m:oMath>
                </a14:m>
                <a:r>
                  <a:rPr lang="tr-TR" sz="1600" dirty="0">
                    <a:ea typeface="Cambria Math"/>
                  </a:rPr>
                  <a:t> </a:t>
                </a:r>
                <a:r>
                  <a:rPr lang="tr-TR" sz="1600" dirty="0" smtClean="0">
                    <a:ea typeface="Cambria Math"/>
                  </a:rPr>
                  <a:t>kısmi işlevsel bağımlılığını içerdiğinden 1NF’ı sağlayan fakat 2NF’ı sağlamayan bir ilişkiye dönüşür.</a:t>
                </a:r>
              </a:p>
              <a:p>
                <a:pPr lvl="2"/>
                <a:r>
                  <a:rPr lang="tr-TR" sz="1600" dirty="0" smtClean="0">
                    <a:ea typeface="Cambria Math"/>
                  </a:rPr>
                  <a:t>2NF’a dönüştürmek için iki yeni ilişkiye ayrıştırılır:</a:t>
                </a:r>
              </a:p>
              <a:p>
                <a:pPr lvl="3"/>
                <a14:m>
                  <m:oMath xmlns:m="http://schemas.openxmlformats.org/officeDocument/2006/math">
                    <m:sSub>
                      <m:sSubPr>
                        <m:ctrlPr>
                          <a:rPr lang="tr-TR" i="1">
                            <a:latin typeface="Cambria Math" panose="02040503050406030204" pitchFamily="18" charset="0"/>
                          </a:rPr>
                        </m:ctrlPr>
                      </m:sSubPr>
                      <m:e>
                        <m:r>
                          <a:rPr lang="tr-TR" i="1">
                            <a:latin typeface="Cambria Math"/>
                          </a:rPr>
                          <m:t>𝑅</m:t>
                        </m:r>
                      </m:e>
                      <m:sub>
                        <m:r>
                          <a:rPr lang="tr-TR" i="1">
                            <a:latin typeface="Cambria Math"/>
                          </a:rPr>
                          <m:t>1</m:t>
                        </m:r>
                      </m:sub>
                    </m:sSub>
                  </m:oMath>
                </a14:m>
                <a:r>
                  <a:rPr lang="tr-TR" i="1" dirty="0" smtClean="0"/>
                  <a:t>(</a:t>
                </a:r>
                <a:r>
                  <a:rPr lang="tr-TR" i="1" u="sng" dirty="0" smtClean="0"/>
                  <a:t>A</a:t>
                </a:r>
                <a:r>
                  <a:rPr lang="tr-TR" i="1" dirty="0" smtClean="0"/>
                  <a:t>,</a:t>
                </a:r>
                <a:r>
                  <a:rPr lang="tr-TR" i="1" u="sng" dirty="0" smtClean="0"/>
                  <a:t>C</a:t>
                </a:r>
                <a:r>
                  <a:rPr lang="tr-TR" i="1" dirty="0" smtClean="0"/>
                  <a:t>,D) ve </a:t>
                </a:r>
                <a14:m>
                  <m:oMath xmlns:m="http://schemas.openxmlformats.org/officeDocument/2006/math">
                    <m:sSub>
                      <m:sSubPr>
                        <m:ctrlPr>
                          <a:rPr lang="tr-TR" i="1">
                            <a:latin typeface="Cambria Math" panose="02040503050406030204" pitchFamily="18" charset="0"/>
                          </a:rPr>
                        </m:ctrlPr>
                      </m:sSubPr>
                      <m:e>
                        <m:r>
                          <a:rPr lang="tr-TR" i="1">
                            <a:latin typeface="Cambria Math"/>
                          </a:rPr>
                          <m:t>𝑅</m:t>
                        </m:r>
                      </m:e>
                      <m:sub>
                        <m:r>
                          <a:rPr lang="tr-TR" b="0" i="1" smtClean="0">
                            <a:latin typeface="Cambria Math"/>
                          </a:rPr>
                          <m:t>2</m:t>
                        </m:r>
                      </m:sub>
                    </m:sSub>
                  </m:oMath>
                </a14:m>
                <a:r>
                  <a:rPr lang="tr-TR" i="1" dirty="0" smtClean="0"/>
                  <a:t>(</a:t>
                </a:r>
                <a:r>
                  <a:rPr lang="tr-TR" i="1" u="sng" dirty="0" smtClean="0"/>
                  <a:t>C</a:t>
                </a:r>
                <a:r>
                  <a:rPr lang="tr-TR" i="1" dirty="0" smtClean="0"/>
                  <a:t>,B) </a:t>
                </a:r>
                <a14:m>
                  <m:oMath xmlns:m="http://schemas.openxmlformats.org/officeDocument/2006/math">
                    <m:r>
                      <a:rPr lang="tr-TR" i="1" smtClean="0">
                        <a:latin typeface="Cambria Math"/>
                        <a:ea typeface="Cambria Math"/>
                      </a:rPr>
                      <m:t>→</m:t>
                    </m:r>
                  </m:oMath>
                </a14:m>
                <a:r>
                  <a:rPr lang="tr-TR" i="1" dirty="0" smtClean="0"/>
                  <a:t> </a:t>
                </a:r>
                <a:r>
                  <a:rPr lang="tr-TR" b="1" dirty="0" smtClean="0">
                    <a:solidFill>
                      <a:srgbClr val="FF0000"/>
                    </a:solidFill>
                  </a:rPr>
                  <a:t>BCNF</a:t>
                </a:r>
                <a:r>
                  <a:rPr lang="tr-TR" dirty="0" smtClean="0"/>
                  <a:t>’dadır.</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24744"/>
                <a:ext cx="7772400" cy="5328592"/>
              </a:xfrm>
              <a:blipFill rotWithShape="1">
                <a:blip r:embed="rId3"/>
                <a:stretch>
                  <a:fillRect l="-549" t="-1030"/>
                </a:stretch>
              </a:blipFill>
            </p:spPr>
            <p:txBody>
              <a:bodyPr/>
              <a:lstStyle/>
              <a:p>
                <a:r>
                  <a:rPr lang="tr-TR">
                    <a:noFill/>
                  </a:rPr>
                  <a:t> </a:t>
                </a:r>
              </a:p>
            </p:txBody>
          </p:sp>
        </mc:Fallback>
      </mc:AlternateContent>
    </p:spTree>
    <p:extLst>
      <p:ext uri="{BB962C8B-B14F-4D97-AF65-F5344CB8AC3E}">
        <p14:creationId xmlns:p14="http://schemas.microsoft.com/office/powerpoint/2010/main" val="154154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BCNF-Örnek Uygulama</a:t>
            </a:r>
            <a:endParaRPr lang="tr-T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7437537"/>
              </p:ext>
            </p:extLst>
          </p:nvPr>
        </p:nvGraphicFramePr>
        <p:xfrm>
          <a:off x="1979712" y="1484784"/>
          <a:ext cx="4752528" cy="1417320"/>
        </p:xfrm>
        <a:graphic>
          <a:graphicData uri="http://schemas.openxmlformats.org/drawingml/2006/table">
            <a:tbl>
              <a:tblPr>
                <a:tableStyleId>{5C22544A-7EE6-4342-B048-85BDC9FD1C3A}</a:tableStyleId>
              </a:tblPr>
              <a:tblGrid>
                <a:gridCol w="1069319"/>
                <a:gridCol w="874897"/>
                <a:gridCol w="799289"/>
                <a:gridCol w="2009023"/>
              </a:tblGrid>
              <a:tr h="147305">
                <a:tc gridSpan="4">
                  <a:txBody>
                    <a:bodyPr/>
                    <a:lstStyle/>
                    <a:p>
                      <a:pPr algn="ctr" fontAlgn="b"/>
                      <a:r>
                        <a:rPr lang="tr-TR" sz="1100" b="1" u="none" strike="noStrike" dirty="0">
                          <a:effectLst/>
                        </a:rPr>
                        <a:t>Öğrenci Bölüm</a:t>
                      </a:r>
                      <a:endParaRPr lang="tr-TR"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r>
              <a:tr h="149029">
                <a:tc>
                  <a:txBody>
                    <a:bodyPr/>
                    <a:lstStyle/>
                    <a:p>
                      <a:pPr algn="l" fontAlgn="b"/>
                      <a:r>
                        <a:rPr lang="tr-TR" sz="1100" b="1" u="sng" strike="noStrike">
                          <a:effectLst/>
                        </a:rPr>
                        <a:t>Öğrenci no</a:t>
                      </a:r>
                      <a:endParaRPr lang="tr-TR" sz="1100" b="1" i="0" u="sng"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b="1" u="sng" strike="noStrike" dirty="0">
                          <a:effectLst/>
                        </a:rPr>
                        <a:t>Bölüm kodu</a:t>
                      </a:r>
                      <a:endParaRPr lang="tr-TR" sz="1100" b="1" i="0" u="sng"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b="1" u="none" strike="noStrike" dirty="0">
                          <a:effectLst/>
                        </a:rPr>
                        <a:t>Kayıt tarihi</a:t>
                      </a:r>
                      <a:endParaRPr lang="tr-TR"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b="1" u="none" strike="noStrike" dirty="0">
                          <a:effectLst/>
                        </a:rPr>
                        <a:t>Kayıt yapan personel sicil no</a:t>
                      </a:r>
                      <a:endParaRPr lang="tr-TR"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632">
                <a:tc>
                  <a:txBody>
                    <a:bodyPr/>
                    <a:lstStyle/>
                    <a:p>
                      <a:pPr algn="ctr" fontAlgn="b"/>
                      <a:r>
                        <a:rPr lang="tr-TR" sz="1100" u="none" strike="noStrike" dirty="0">
                          <a:effectLst/>
                        </a:rPr>
                        <a:t>112</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KÖ</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21.08.2017</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632">
                <a:tc>
                  <a:txBody>
                    <a:bodyPr/>
                    <a:lstStyle/>
                    <a:p>
                      <a:pPr algn="ctr" fontAlgn="b"/>
                      <a:r>
                        <a:rPr lang="tr-TR" sz="1100" u="none" strike="noStrike">
                          <a:effectLst/>
                        </a:rPr>
                        <a:t>235</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MÖ</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22.08.2017</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1</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632">
                <a:tc>
                  <a:txBody>
                    <a:bodyPr/>
                    <a:lstStyle/>
                    <a:p>
                      <a:pPr algn="ctr" fontAlgn="b"/>
                      <a:r>
                        <a:rPr lang="tr-TR" sz="1100" u="none" strike="noStrike">
                          <a:effectLst/>
                        </a:rPr>
                        <a:t>112</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MÖ</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25.08.2017</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5</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632">
                <a:tc>
                  <a:txBody>
                    <a:bodyPr/>
                    <a:lstStyle/>
                    <a:p>
                      <a:pPr algn="ctr" fontAlgn="b"/>
                      <a:r>
                        <a:rPr lang="tr-TR" sz="1100" u="none" strike="noStrike">
                          <a:effectLst/>
                        </a:rPr>
                        <a:t>435</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FÖ</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12.08.2017</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22</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632">
                <a:tc>
                  <a:txBody>
                    <a:bodyPr/>
                    <a:lstStyle/>
                    <a:p>
                      <a:pPr algn="ctr" fontAlgn="b"/>
                      <a:r>
                        <a:rPr lang="tr-TR" sz="1100" u="none" strike="noStrike">
                          <a:effectLst/>
                        </a:rPr>
                        <a:t>435</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KÖ</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12.08.2017</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55</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632">
                <a:tc>
                  <a:txBody>
                    <a:bodyPr/>
                    <a:lstStyle/>
                    <a:p>
                      <a:pPr algn="ctr" fontAlgn="b"/>
                      <a:r>
                        <a:rPr lang="tr-TR" sz="1100" u="none" strike="noStrike">
                          <a:effectLst/>
                        </a:rPr>
                        <a:t>530</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a:effectLst/>
                        </a:rPr>
                        <a:t>KÖ</a:t>
                      </a:r>
                      <a:endParaRPr lang="tr-TR"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01.08.2017</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tr-TR" sz="1100" u="none" strike="noStrike" dirty="0">
                          <a:effectLst/>
                        </a:rPr>
                        <a:t>12</a:t>
                      </a:r>
                      <a:endParaRPr lang="tr-TR"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2029802"/>
              </p:ext>
            </p:extLst>
          </p:nvPr>
        </p:nvGraphicFramePr>
        <p:xfrm>
          <a:off x="2051720" y="3429000"/>
          <a:ext cx="4622128" cy="190500"/>
        </p:xfrm>
        <a:graphic>
          <a:graphicData uri="http://schemas.openxmlformats.org/drawingml/2006/table">
            <a:tbl>
              <a:tblPr>
                <a:tableStyleId>{5C22544A-7EE6-4342-B048-85BDC9FD1C3A}</a:tableStyleId>
              </a:tblPr>
              <a:tblGrid>
                <a:gridCol w="1036054"/>
                <a:gridCol w="851169"/>
                <a:gridCol w="781401"/>
                <a:gridCol w="1953504"/>
              </a:tblGrid>
              <a:tr h="190500">
                <a:tc>
                  <a:txBody>
                    <a:bodyPr/>
                    <a:lstStyle/>
                    <a:p>
                      <a:pPr algn="l" fontAlgn="b"/>
                      <a:r>
                        <a:rPr lang="tr-TR" sz="1100" u="sng" strike="noStrike">
                          <a:effectLst/>
                        </a:rPr>
                        <a:t>Öğrenci no</a:t>
                      </a:r>
                      <a:endParaRPr lang="tr-TR" sz="1100" b="1" i="0" u="sng"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u="sng" strike="noStrike">
                          <a:effectLst/>
                        </a:rPr>
                        <a:t>Bölüm kodu</a:t>
                      </a:r>
                      <a:endParaRPr lang="tr-TR" sz="1100" b="1" i="0" u="sng"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u="none" strike="noStrike">
                          <a:effectLst/>
                        </a:rPr>
                        <a:t>Kayıt tarihi</a:t>
                      </a:r>
                      <a:endParaRPr lang="tr-TR" sz="1100" b="1"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u="none" strike="noStrike" dirty="0">
                          <a:effectLst/>
                        </a:rPr>
                        <a:t>Kayıt yapan personel sicil no</a:t>
                      </a:r>
                      <a:endParaRPr lang="tr-TR"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7" name="Straight Connector 6"/>
          <p:cNvCxnSpPr/>
          <p:nvPr/>
        </p:nvCxnSpPr>
        <p:spPr bwMode="auto">
          <a:xfrm flipV="1">
            <a:off x="2411760" y="3212976"/>
            <a:ext cx="0" cy="216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2411760" y="3212976"/>
            <a:ext cx="3672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3491880" y="3212976"/>
            <a:ext cx="0" cy="216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Arrow Connector 12"/>
          <p:cNvCxnSpPr/>
          <p:nvPr/>
        </p:nvCxnSpPr>
        <p:spPr bwMode="auto">
          <a:xfrm>
            <a:off x="4355976" y="3212976"/>
            <a:ext cx="0" cy="21602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6084168" y="3212976"/>
            <a:ext cx="0" cy="21602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Connector 25"/>
          <p:cNvCxnSpPr/>
          <p:nvPr/>
        </p:nvCxnSpPr>
        <p:spPr bwMode="auto">
          <a:xfrm>
            <a:off x="5868144" y="3645024"/>
            <a:ext cx="0" cy="28803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bwMode="auto">
          <a:xfrm flipH="1">
            <a:off x="3491880" y="3933056"/>
            <a:ext cx="237626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bwMode="auto">
          <a:xfrm flipV="1">
            <a:off x="3491880" y="3645024"/>
            <a:ext cx="0" cy="28803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6876256" y="3075057"/>
            <a:ext cx="1915909" cy="707886"/>
          </a:xfrm>
          <a:prstGeom prst="rect">
            <a:avLst/>
          </a:prstGeom>
          <a:noFill/>
        </p:spPr>
        <p:txBody>
          <a:bodyPr wrap="none" rtlCol="0">
            <a:spAutoFit/>
          </a:bodyPr>
          <a:lstStyle/>
          <a:p>
            <a:r>
              <a:rPr lang="tr-TR" sz="2000" b="1" dirty="0" smtClean="0">
                <a:solidFill>
                  <a:srgbClr val="FF0000"/>
                </a:solidFill>
              </a:rPr>
              <a:t>3NF’da fakat </a:t>
            </a:r>
          </a:p>
          <a:p>
            <a:r>
              <a:rPr lang="tr-TR" sz="2000" b="1" dirty="0" smtClean="0">
                <a:solidFill>
                  <a:srgbClr val="FF0000"/>
                </a:solidFill>
              </a:rPr>
              <a:t>BCNF’da değil!</a:t>
            </a:r>
            <a:endParaRPr lang="tr-TR" sz="2000" b="1" dirty="0">
              <a:solidFill>
                <a:srgbClr val="FF0000"/>
              </a:solidFill>
            </a:endParaRPr>
          </a:p>
        </p:txBody>
      </p:sp>
      <p:sp>
        <p:nvSpPr>
          <p:cNvPr id="34" name="TextBox 33"/>
          <p:cNvSpPr txBox="1"/>
          <p:nvPr/>
        </p:nvSpPr>
        <p:spPr>
          <a:xfrm>
            <a:off x="3722057" y="3579113"/>
            <a:ext cx="1709122" cy="707886"/>
          </a:xfrm>
          <a:prstGeom prst="rect">
            <a:avLst/>
          </a:prstGeom>
          <a:noFill/>
        </p:spPr>
        <p:txBody>
          <a:bodyPr wrap="none" rtlCol="0">
            <a:spAutoFit/>
          </a:bodyPr>
          <a:lstStyle/>
          <a:p>
            <a:r>
              <a:rPr lang="tr-TR" sz="2000" b="1" dirty="0" smtClean="0">
                <a:solidFill>
                  <a:srgbClr val="FF0000"/>
                </a:solidFill>
              </a:rPr>
              <a:t>1NF’da fakat </a:t>
            </a:r>
          </a:p>
          <a:p>
            <a:r>
              <a:rPr lang="tr-TR" sz="2000" b="1" dirty="0" smtClean="0">
                <a:solidFill>
                  <a:srgbClr val="FF0000"/>
                </a:solidFill>
              </a:rPr>
              <a:t>2NF’da değil!</a:t>
            </a:r>
            <a:endParaRPr lang="tr-TR" sz="2000" b="1" dirty="0">
              <a:solidFill>
                <a:srgbClr val="FF0000"/>
              </a:solidFill>
            </a:endParaRPr>
          </a:p>
        </p:txBody>
      </p:sp>
      <p:cxnSp>
        <p:nvCxnSpPr>
          <p:cNvPr id="36" name="Straight Arrow Connector 35"/>
          <p:cNvCxnSpPr>
            <a:stCxn id="34" idx="2"/>
          </p:cNvCxnSpPr>
          <p:nvPr/>
        </p:nvCxnSpPr>
        <p:spPr bwMode="auto">
          <a:xfrm>
            <a:off x="4576618" y="4286999"/>
            <a:ext cx="0" cy="30128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644695523"/>
              </p:ext>
            </p:extLst>
          </p:nvPr>
        </p:nvGraphicFramePr>
        <p:xfrm>
          <a:off x="3131840" y="5013176"/>
          <a:ext cx="3332163" cy="190500"/>
        </p:xfrm>
        <a:graphic>
          <a:graphicData uri="http://schemas.openxmlformats.org/drawingml/2006/table">
            <a:tbl>
              <a:tblPr>
                <a:tableStyleId>{5C22544A-7EE6-4342-B048-85BDC9FD1C3A}</a:tableStyleId>
              </a:tblPr>
              <a:tblGrid>
                <a:gridCol w="736600"/>
                <a:gridCol w="1839913"/>
                <a:gridCol w="755650"/>
              </a:tblGrid>
              <a:tr h="190500">
                <a:tc>
                  <a:txBody>
                    <a:bodyPr/>
                    <a:lstStyle/>
                    <a:p>
                      <a:pPr algn="l" fontAlgn="b"/>
                      <a:r>
                        <a:rPr lang="tr-TR" sz="1100" u="sng" strike="noStrike" dirty="0">
                          <a:effectLst/>
                        </a:rPr>
                        <a:t>Öğrenci no</a:t>
                      </a:r>
                      <a:endParaRPr lang="tr-TR" sz="1100" b="1" i="0" u="sng"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u="sng" strike="noStrike" dirty="0">
                          <a:effectLst/>
                        </a:rPr>
                        <a:t>Kayıt yapan personel sicil no</a:t>
                      </a:r>
                      <a:endParaRPr lang="tr-TR" sz="1100" b="1" i="0" u="sng"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tr-TR" sz="1100" u="none" strike="noStrike" dirty="0">
                          <a:effectLst/>
                        </a:rPr>
                        <a:t>Kayıt tarihi</a:t>
                      </a:r>
                      <a:endParaRPr lang="tr-TR" sz="11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395150533"/>
              </p:ext>
            </p:extLst>
          </p:nvPr>
        </p:nvGraphicFramePr>
        <p:xfrm>
          <a:off x="3107946" y="5659654"/>
          <a:ext cx="1873251" cy="190500"/>
        </p:xfrm>
        <a:graphic>
          <a:graphicData uri="http://schemas.openxmlformats.org/drawingml/2006/table">
            <a:tbl>
              <a:tblPr>
                <a:tableStyleId>{5C22544A-7EE6-4342-B048-85BDC9FD1C3A}</a:tableStyleId>
              </a:tblPr>
              <a:tblGrid>
                <a:gridCol w="1052513"/>
                <a:gridCol w="820738"/>
              </a:tblGrid>
              <a:tr h="190500">
                <a:tc>
                  <a:txBody>
                    <a:bodyPr/>
                    <a:lstStyle/>
                    <a:p>
                      <a:pPr algn="l" fontAlgn="b"/>
                      <a:r>
                        <a:rPr lang="tr-TR" sz="1100" u="sng" strike="noStrike" dirty="0" smtClean="0">
                          <a:effectLst/>
                        </a:rPr>
                        <a:t>Personel sicil no</a:t>
                      </a:r>
                      <a:endParaRPr lang="tr-TR" sz="1100" b="1" i="0" u="sng" strike="noStrike" dirty="0">
                        <a:solidFill>
                          <a:srgbClr val="000000"/>
                        </a:solidFill>
                        <a:effectLst/>
                        <a:latin typeface="Calibri"/>
                      </a:endParaRPr>
                    </a:p>
                  </a:txBody>
                  <a:tcPr marL="9525" marR="9525" marT="9525" marB="0" anchor="b"/>
                </a:tc>
                <a:tc>
                  <a:txBody>
                    <a:bodyPr/>
                    <a:lstStyle/>
                    <a:p>
                      <a:pPr algn="l" fontAlgn="b"/>
                      <a:r>
                        <a:rPr lang="tr-TR" sz="1100" u="sng" strike="noStrike" dirty="0">
                          <a:effectLst/>
                        </a:rPr>
                        <a:t>Bölüm kodu</a:t>
                      </a:r>
                      <a:endParaRPr lang="tr-TR" sz="1100" b="1" i="0" u="sng" strike="noStrike" dirty="0">
                        <a:solidFill>
                          <a:srgbClr val="000000"/>
                        </a:solidFill>
                        <a:effectLst/>
                        <a:latin typeface="Calibri"/>
                      </a:endParaRPr>
                    </a:p>
                  </a:txBody>
                  <a:tcPr marL="9525" marR="9525" marT="9525" marB="0" anchor="b"/>
                </a:tc>
              </a:tr>
            </a:tbl>
          </a:graphicData>
        </a:graphic>
      </p:graphicFrame>
      <p:sp>
        <p:nvSpPr>
          <p:cNvPr id="39" name="TextBox 38"/>
          <p:cNvSpPr txBox="1"/>
          <p:nvPr/>
        </p:nvSpPr>
        <p:spPr>
          <a:xfrm>
            <a:off x="3107946" y="4654195"/>
            <a:ext cx="1232966" cy="307777"/>
          </a:xfrm>
          <a:prstGeom prst="rect">
            <a:avLst/>
          </a:prstGeom>
          <a:noFill/>
        </p:spPr>
        <p:txBody>
          <a:bodyPr wrap="none" rtlCol="0">
            <a:spAutoFit/>
          </a:bodyPr>
          <a:lstStyle/>
          <a:p>
            <a:r>
              <a:rPr lang="tr-TR" sz="1400" b="1" dirty="0" smtClean="0"/>
              <a:t>Öğrenci kayıt</a:t>
            </a:r>
            <a:endParaRPr lang="tr-TR" sz="1400" b="1" dirty="0"/>
          </a:p>
        </p:txBody>
      </p:sp>
      <p:sp>
        <p:nvSpPr>
          <p:cNvPr id="41" name="Rectangle 40"/>
          <p:cNvSpPr/>
          <p:nvPr/>
        </p:nvSpPr>
        <p:spPr>
          <a:xfrm>
            <a:off x="3124590" y="5321100"/>
            <a:ext cx="1548822" cy="338554"/>
          </a:xfrm>
          <a:prstGeom prst="rect">
            <a:avLst/>
          </a:prstGeom>
        </p:spPr>
        <p:txBody>
          <a:bodyPr wrap="none">
            <a:spAutoFit/>
          </a:bodyPr>
          <a:lstStyle/>
          <a:p>
            <a:r>
              <a:rPr lang="tr-TR" sz="1600" b="1" dirty="0" smtClean="0"/>
              <a:t>Personel bölüm</a:t>
            </a:r>
            <a:endParaRPr lang="tr-TR" sz="1600" b="1" dirty="0"/>
          </a:p>
        </p:txBody>
      </p:sp>
      <p:sp>
        <p:nvSpPr>
          <p:cNvPr id="42" name="Right Brace 41"/>
          <p:cNvSpPr/>
          <p:nvPr/>
        </p:nvSpPr>
        <p:spPr bwMode="auto">
          <a:xfrm>
            <a:off x="6876256" y="4654195"/>
            <a:ext cx="288032" cy="1439101"/>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ndParaRPr>
          </a:p>
        </p:txBody>
      </p:sp>
      <p:sp>
        <p:nvSpPr>
          <p:cNvPr id="43" name="TextBox 42"/>
          <p:cNvSpPr txBox="1"/>
          <p:nvPr/>
        </p:nvSpPr>
        <p:spPr>
          <a:xfrm>
            <a:off x="7164288" y="5173690"/>
            <a:ext cx="1326004" cy="400110"/>
          </a:xfrm>
          <a:prstGeom prst="rect">
            <a:avLst/>
          </a:prstGeom>
          <a:noFill/>
        </p:spPr>
        <p:txBody>
          <a:bodyPr wrap="none" rtlCol="0">
            <a:spAutoFit/>
          </a:bodyPr>
          <a:lstStyle/>
          <a:p>
            <a:r>
              <a:rPr lang="tr-TR" sz="2000" b="1" dirty="0" smtClean="0">
                <a:solidFill>
                  <a:srgbClr val="FF0000"/>
                </a:solidFill>
              </a:rPr>
              <a:t>BCNF’da!</a:t>
            </a:r>
            <a:endParaRPr lang="tr-TR" sz="2000" b="1" dirty="0">
              <a:solidFill>
                <a:srgbClr val="FF0000"/>
              </a:solidFill>
            </a:endParaRPr>
          </a:p>
        </p:txBody>
      </p:sp>
    </p:spTree>
    <p:extLst>
      <p:ext uri="{BB962C8B-B14F-4D97-AF65-F5344CB8AC3E}">
        <p14:creationId xmlns:p14="http://schemas.microsoft.com/office/powerpoint/2010/main" val="30673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Dördüncü normal formun üretilmesi</a:t>
            </a:r>
            <a:endParaRPr lang="tr-TR" sz="3600" dirty="0"/>
          </a:p>
        </p:txBody>
      </p:sp>
      <p:sp>
        <p:nvSpPr>
          <p:cNvPr id="3" name="Content Placeholder 2"/>
          <p:cNvSpPr>
            <a:spLocks noGrp="1"/>
          </p:cNvSpPr>
          <p:nvPr>
            <p:ph idx="1"/>
          </p:nvPr>
        </p:nvSpPr>
        <p:spPr>
          <a:xfrm>
            <a:off x="838200" y="1340768"/>
            <a:ext cx="7982272" cy="4717132"/>
          </a:xfrm>
        </p:spPr>
        <p:txBody>
          <a:bodyPr/>
          <a:lstStyle/>
          <a:p>
            <a:r>
              <a:rPr lang="tr-TR" sz="2000" dirty="0" smtClean="0"/>
              <a:t>Gerek şart: ilişki 3NF’da olmak zorundadır.</a:t>
            </a:r>
          </a:p>
          <a:p>
            <a:r>
              <a:rPr lang="tr-TR" sz="2000" dirty="0" smtClean="0"/>
              <a:t>Yeter şart: </a:t>
            </a:r>
            <a:r>
              <a:rPr lang="tr-TR" sz="2000" b="1" dirty="0" smtClean="0">
                <a:solidFill>
                  <a:srgbClr val="FF0000"/>
                </a:solidFill>
              </a:rPr>
              <a:t>çok-değerli bağımlılık (multi-valued dependency) </a:t>
            </a:r>
            <a:r>
              <a:rPr lang="tr-TR" sz="2000" dirty="0" smtClean="0"/>
              <a:t>temeline dayanmalı.</a:t>
            </a:r>
          </a:p>
          <a:p>
            <a:r>
              <a:rPr lang="tr-TR" sz="2000" dirty="0" smtClean="0"/>
              <a:t>2 yada daha fazla sayıda çok değerli bağımlılık içeren bir ilişki, 4NF’da değildir. </a:t>
            </a:r>
          </a:p>
          <a:p>
            <a:r>
              <a:rPr lang="tr-TR" sz="2000" dirty="0" smtClean="0"/>
              <a:t>İlişkinin, 4NF’da olması için</a:t>
            </a:r>
          </a:p>
          <a:p>
            <a:pPr lvl="1"/>
            <a:r>
              <a:rPr lang="tr-TR" sz="1800" dirty="0" smtClean="0"/>
              <a:t>3NF’da olmalı</a:t>
            </a:r>
          </a:p>
          <a:p>
            <a:pPr lvl="1"/>
            <a:r>
              <a:rPr lang="tr-TR" sz="1800" dirty="0" smtClean="0"/>
              <a:t>En fazla 1 adet çok değerli bağımlılık içermeli.</a:t>
            </a:r>
          </a:p>
          <a:p>
            <a:r>
              <a:rPr lang="tr-TR" sz="2000" dirty="0" smtClean="0"/>
              <a:t>4NF, birden fazla sayıdaki nitelikler arasında bulunan çoğa-çok bağıntının aynı ilişkide bulunmasını engeller. Böylece, hem veri tekrarının hem de oluşabilecek anormal durumların önüne geçilir.</a:t>
            </a:r>
          </a:p>
          <a:p>
            <a:pPr lvl="1"/>
            <a:endParaRPr lang="tr-TR" sz="2000" dirty="0" smtClean="0"/>
          </a:p>
          <a:p>
            <a:endParaRPr lang="tr-TR" sz="2400" dirty="0"/>
          </a:p>
        </p:txBody>
      </p:sp>
    </p:spTree>
    <p:extLst>
      <p:ext uri="{BB962C8B-B14F-4D97-AF65-F5344CB8AC3E}">
        <p14:creationId xmlns:p14="http://schemas.microsoft.com/office/powerpoint/2010/main" val="1573313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4NF-Örnek </a:t>
            </a:r>
            <a:r>
              <a:rPr lang="tr-TR" dirty="0"/>
              <a:t>Uygulama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6358160"/>
              </p:ext>
            </p:extLst>
          </p:nvPr>
        </p:nvGraphicFramePr>
        <p:xfrm>
          <a:off x="323528" y="1412776"/>
          <a:ext cx="4040674" cy="3429000"/>
        </p:xfrm>
        <a:graphic>
          <a:graphicData uri="http://schemas.openxmlformats.org/drawingml/2006/table">
            <a:tbl>
              <a:tblPr>
                <a:tableStyleId>{5C22544A-7EE6-4342-B048-85BDC9FD1C3A}</a:tableStyleId>
              </a:tblPr>
              <a:tblGrid>
                <a:gridCol w="591036"/>
                <a:gridCol w="2268538"/>
                <a:gridCol w="1181100"/>
              </a:tblGrid>
              <a:tr h="190500">
                <a:tc gridSpan="3">
                  <a:txBody>
                    <a:bodyPr/>
                    <a:lstStyle/>
                    <a:p>
                      <a:pPr algn="ctr" fontAlgn="b"/>
                      <a:r>
                        <a:rPr lang="tr-TR" sz="1100" u="none" strike="noStrike">
                          <a:effectLst/>
                        </a:rPr>
                        <a:t>Personel özellikleri</a:t>
                      </a:r>
                      <a:endParaRPr lang="tr-TR" sz="1100" b="1" i="0" u="none" strike="noStrike">
                        <a:solidFill>
                          <a:srgbClr val="000000"/>
                        </a:solidFill>
                        <a:effectLst/>
                        <a:latin typeface="Calibri"/>
                      </a:endParaRPr>
                    </a:p>
                  </a:txBody>
                  <a:tcPr marL="9525" marR="9525" marT="9525" marB="0" anchor="b"/>
                </a:tc>
                <a:tc hMerge="1">
                  <a:txBody>
                    <a:bodyPr/>
                    <a:lstStyle/>
                    <a:p>
                      <a:endParaRPr lang="tr-TR"/>
                    </a:p>
                  </a:txBody>
                  <a:tcPr/>
                </a:tc>
                <a:tc hMerge="1">
                  <a:txBody>
                    <a:bodyPr/>
                    <a:lstStyle/>
                    <a:p>
                      <a:endParaRPr lang="tr-TR"/>
                    </a:p>
                  </a:txBody>
                  <a:tcPr/>
                </a:tc>
              </a:tr>
              <a:tr h="190500">
                <a:tc>
                  <a:txBody>
                    <a:bodyPr/>
                    <a:lstStyle/>
                    <a:p>
                      <a:pPr algn="l" fontAlgn="b"/>
                      <a:r>
                        <a:rPr lang="tr-TR" sz="1100" u="sng" strike="noStrike">
                          <a:effectLst/>
                        </a:rPr>
                        <a:t>Personel</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Sahip olduğu sertifika</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Bildiği yabancı dil</a:t>
                      </a:r>
                      <a:endParaRPr lang="tr-TR" sz="1100" b="1" i="0" u="sng"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B sınıfı sürücü ehliyeti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İngilizce</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B sınıfı sürücü ehliyeti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Almanca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B sınıfı sürücü ehliyeti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Fransızca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3D max kullanım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İngilizce</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3D max kullanım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Almanca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3D max kullanım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Fransızca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Bilgi teknolojileri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Almanca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Bilgi teknolojileri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İspanyolca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Dış ticaret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Almanca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Dış ticaret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İspanyolca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İnsan kaynakları yönetim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İngilizce</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İnsan kaynakları yönetim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İspanyolca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İnsan kaynakları yönetim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Çince</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Kurumsal iletişim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İngilizce</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Kurumsal iletişim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İspanyolca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Kurumsal iletişim sertifikası</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dirty="0">
                          <a:effectLst/>
                        </a:rPr>
                        <a:t>Çince</a:t>
                      </a:r>
                      <a:endParaRPr lang="tr-TR" sz="1100" b="0" i="0" u="none" strike="noStrike" dirty="0">
                        <a:solidFill>
                          <a:srgbClr val="000000"/>
                        </a:solidFill>
                        <a:effectLst/>
                        <a:latin typeface="Calibri"/>
                      </a:endParaRPr>
                    </a:p>
                  </a:txBody>
                  <a:tcPr marL="9525" marR="9525" marT="9525" marB="0" anchor="b"/>
                </a:tc>
              </a:tr>
            </a:tbl>
          </a:graphicData>
        </a:graphic>
      </p:graphicFrame>
      <p:cxnSp>
        <p:nvCxnSpPr>
          <p:cNvPr id="6" name="Straight Arrow Connector 5"/>
          <p:cNvCxnSpPr/>
          <p:nvPr/>
        </p:nvCxnSpPr>
        <p:spPr bwMode="auto">
          <a:xfrm flipV="1">
            <a:off x="4499992" y="2132856"/>
            <a:ext cx="432048" cy="36004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bwMode="auto">
          <a:xfrm>
            <a:off x="4499992" y="3717032"/>
            <a:ext cx="432048" cy="36004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42939561"/>
              </p:ext>
            </p:extLst>
          </p:nvPr>
        </p:nvGraphicFramePr>
        <p:xfrm>
          <a:off x="5148064" y="1748993"/>
          <a:ext cx="2865438" cy="1333500"/>
        </p:xfrm>
        <a:graphic>
          <a:graphicData uri="http://schemas.openxmlformats.org/drawingml/2006/table">
            <a:tbl>
              <a:tblPr>
                <a:tableStyleId>{5C22544A-7EE6-4342-B048-85BDC9FD1C3A}</a:tableStyleId>
              </a:tblPr>
              <a:tblGrid>
                <a:gridCol w="596900"/>
                <a:gridCol w="2268538"/>
              </a:tblGrid>
              <a:tr h="190500">
                <a:tc>
                  <a:txBody>
                    <a:bodyPr/>
                    <a:lstStyle/>
                    <a:p>
                      <a:pPr algn="l" fontAlgn="b"/>
                      <a:r>
                        <a:rPr lang="tr-TR" sz="1100" u="sng" strike="noStrike">
                          <a:effectLst/>
                        </a:rPr>
                        <a:t>Personel</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Sahip olduğu sertifika</a:t>
                      </a:r>
                      <a:endParaRPr lang="tr-TR" sz="1100" b="1" i="0" u="sng"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B sınıfı sürücü ehliyeti</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3D max kullanım sertifikası</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Bilgi teknolojileri sertifikası</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Dış ticaret sertifikası</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dirty="0">
                          <a:effectLst/>
                        </a:rPr>
                        <a:t>İnsan kaynakları yönetim sertifikası</a:t>
                      </a:r>
                      <a:endParaRPr lang="tr-TR" sz="1100" b="0" i="0" u="none" strike="noStrike" dirty="0">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dirty="0">
                          <a:effectLst/>
                        </a:rPr>
                        <a:t>Kurumsal iletişim sertifikası</a:t>
                      </a:r>
                      <a:endParaRPr lang="tr-TR" sz="1100" b="0" i="0" u="none" strike="noStrike" dirty="0">
                        <a:solidFill>
                          <a:srgbClr val="000000"/>
                        </a:solidFill>
                        <a:effectLst/>
                        <a:latin typeface="Calibri"/>
                      </a:endParaRPr>
                    </a:p>
                  </a:txBody>
                  <a:tcPr marL="9525" marR="9525" marT="9525" marB="0" anchor="b"/>
                </a:tc>
              </a:tr>
            </a:tbl>
          </a:graphicData>
        </a:graphic>
      </p:graphicFrame>
      <p:sp>
        <p:nvSpPr>
          <p:cNvPr id="12" name="TextBox 11"/>
          <p:cNvSpPr txBox="1"/>
          <p:nvPr/>
        </p:nvSpPr>
        <p:spPr>
          <a:xfrm>
            <a:off x="5076056" y="1397967"/>
            <a:ext cx="1739579" cy="338554"/>
          </a:xfrm>
          <a:prstGeom prst="rect">
            <a:avLst/>
          </a:prstGeom>
          <a:noFill/>
        </p:spPr>
        <p:txBody>
          <a:bodyPr wrap="none" rtlCol="0">
            <a:spAutoFit/>
          </a:bodyPr>
          <a:lstStyle/>
          <a:p>
            <a:r>
              <a:rPr lang="tr-TR" sz="1600" b="1" dirty="0" smtClean="0"/>
              <a:t>Personel-sertifika</a:t>
            </a:r>
            <a:endParaRPr lang="tr-TR" sz="1600" b="1" dirty="0"/>
          </a:p>
        </p:txBody>
      </p:sp>
      <p:sp>
        <p:nvSpPr>
          <p:cNvPr id="13" name="TextBox 12"/>
          <p:cNvSpPr txBox="1"/>
          <p:nvPr/>
        </p:nvSpPr>
        <p:spPr>
          <a:xfrm>
            <a:off x="5076055" y="3456890"/>
            <a:ext cx="1739579" cy="338554"/>
          </a:xfrm>
          <a:prstGeom prst="rect">
            <a:avLst/>
          </a:prstGeom>
          <a:noFill/>
        </p:spPr>
        <p:txBody>
          <a:bodyPr wrap="none" rtlCol="0">
            <a:spAutoFit/>
          </a:bodyPr>
          <a:lstStyle/>
          <a:p>
            <a:r>
              <a:rPr lang="tr-TR" sz="1600" b="1" dirty="0" smtClean="0"/>
              <a:t>Personel-sertifika</a:t>
            </a:r>
            <a:endParaRPr lang="tr-TR" sz="1600" b="1" dirty="0"/>
          </a:p>
        </p:txBody>
      </p:sp>
      <p:graphicFrame>
        <p:nvGraphicFramePr>
          <p:cNvPr id="14" name="Table 13"/>
          <p:cNvGraphicFramePr>
            <a:graphicFrameLocks noGrp="1"/>
          </p:cNvGraphicFramePr>
          <p:nvPr>
            <p:extLst>
              <p:ext uri="{D42A27DB-BD31-4B8C-83A1-F6EECF244321}">
                <p14:modId xmlns:p14="http://schemas.microsoft.com/office/powerpoint/2010/main" val="1377760658"/>
              </p:ext>
            </p:extLst>
          </p:nvPr>
        </p:nvGraphicFramePr>
        <p:xfrm>
          <a:off x="5156251" y="3795444"/>
          <a:ext cx="1790700" cy="1714500"/>
        </p:xfrm>
        <a:graphic>
          <a:graphicData uri="http://schemas.openxmlformats.org/drawingml/2006/table">
            <a:tbl>
              <a:tblPr>
                <a:tableStyleId>{5C22544A-7EE6-4342-B048-85BDC9FD1C3A}</a:tableStyleId>
              </a:tblPr>
              <a:tblGrid>
                <a:gridCol w="609600"/>
                <a:gridCol w="1181100"/>
              </a:tblGrid>
              <a:tr h="190500">
                <a:tc>
                  <a:txBody>
                    <a:bodyPr/>
                    <a:lstStyle/>
                    <a:p>
                      <a:pPr algn="l" fontAlgn="b"/>
                      <a:r>
                        <a:rPr lang="tr-TR" sz="1100" u="sng" strike="noStrike">
                          <a:effectLst/>
                        </a:rPr>
                        <a:t>Personel</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Bildiği yabancı dil</a:t>
                      </a:r>
                      <a:endParaRPr lang="tr-TR" sz="1100" b="1" i="0" u="sng"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İngilizce</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Almanca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Fransızca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Almanca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İspanyolca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İngilizce</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İspanyolca</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dirty="0">
                          <a:effectLst/>
                        </a:rPr>
                        <a:t>Çince</a:t>
                      </a:r>
                      <a:endParaRPr lang="tr-TR"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65867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Beşinci normal formun üretilmesi</a:t>
            </a:r>
            <a:endParaRPr lang="tr-TR" sz="3600" dirty="0"/>
          </a:p>
        </p:txBody>
      </p:sp>
      <p:sp>
        <p:nvSpPr>
          <p:cNvPr id="3" name="Content Placeholder 2"/>
          <p:cNvSpPr>
            <a:spLocks noGrp="1"/>
          </p:cNvSpPr>
          <p:nvPr>
            <p:ph idx="1"/>
          </p:nvPr>
        </p:nvSpPr>
        <p:spPr>
          <a:xfrm>
            <a:off x="838200" y="1981200"/>
            <a:ext cx="7766248" cy="4076700"/>
          </a:xfrm>
        </p:spPr>
        <p:txBody>
          <a:bodyPr/>
          <a:lstStyle/>
          <a:p>
            <a:r>
              <a:rPr lang="tr-TR" sz="2000" dirty="0" smtClean="0"/>
              <a:t>5NF’da olan bir ilişki aynı zamanda 4NF, 3NF, 2NF ve 1NF’dadır.</a:t>
            </a:r>
          </a:p>
          <a:p>
            <a:r>
              <a:rPr lang="tr-TR" sz="2000" dirty="0" smtClean="0"/>
              <a:t>İlişkinin daha az tutarsızlık içeren alt ilişkilerden oluşturulabilmesi durumuyla ilgilenir.</a:t>
            </a:r>
          </a:p>
          <a:p>
            <a:r>
              <a:rPr lang="tr-TR" sz="2000" b="1" dirty="0" smtClean="0">
                <a:solidFill>
                  <a:srgbClr val="FF0000"/>
                </a:solidFill>
              </a:rPr>
              <a:t>Birleştirme bağımlılık (Join Dependency) </a:t>
            </a:r>
            <a:r>
              <a:rPr lang="tr-TR" sz="2000" dirty="0" smtClean="0"/>
              <a:t>temeline dayanır. Yani, bir ilişkinin içerdiği bilgi kendisinden daha küçük boyutlu ilişkilerin içerdiği bilgiler kullanılarak elde ediliyorsa ilgili ilişkinin birleştirme bağımlılığı içerdiği söylenir.</a:t>
            </a:r>
          </a:p>
          <a:p>
            <a:r>
              <a:rPr lang="tr-TR" sz="2000" dirty="0" smtClean="0"/>
              <a:t>5NF’da olması için</a:t>
            </a:r>
          </a:p>
          <a:p>
            <a:pPr lvl="1"/>
            <a:r>
              <a:rPr lang="tr-TR" sz="1600" dirty="0" smtClean="0"/>
              <a:t>4NF’da olmalı</a:t>
            </a:r>
          </a:p>
          <a:p>
            <a:pPr lvl="1"/>
            <a:r>
              <a:rPr lang="tr-TR" sz="1600" dirty="0" smtClean="0"/>
              <a:t>Birleştirme bağımlılığı içermemeli</a:t>
            </a:r>
          </a:p>
          <a:p>
            <a:endParaRPr lang="tr-TR" sz="2000" dirty="0"/>
          </a:p>
        </p:txBody>
      </p:sp>
    </p:spTree>
    <p:extLst>
      <p:ext uri="{BB962C8B-B14F-4D97-AF65-F5344CB8AC3E}">
        <p14:creationId xmlns:p14="http://schemas.microsoft.com/office/powerpoint/2010/main" val="3068064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777652"/>
          </a:xfrm>
        </p:spPr>
        <p:txBody>
          <a:bodyPr/>
          <a:lstStyle/>
          <a:p>
            <a:r>
              <a:rPr lang="tr-TR" dirty="0" smtClean="0"/>
              <a:t>5NF-Örnek </a:t>
            </a:r>
            <a:r>
              <a:rPr lang="tr-TR" dirty="0"/>
              <a:t>Uygulama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6907703"/>
              </p:ext>
            </p:extLst>
          </p:nvPr>
        </p:nvGraphicFramePr>
        <p:xfrm>
          <a:off x="755576" y="2276876"/>
          <a:ext cx="1800200" cy="2121020"/>
        </p:xfrm>
        <a:graphic>
          <a:graphicData uri="http://schemas.openxmlformats.org/drawingml/2006/table">
            <a:tbl>
              <a:tblPr>
                <a:tableStyleId>{5C22544A-7EE6-4342-B048-85BDC9FD1C3A}</a:tableStyleId>
              </a:tblPr>
              <a:tblGrid>
                <a:gridCol w="549959"/>
                <a:gridCol w="725946"/>
                <a:gridCol w="524295"/>
              </a:tblGrid>
              <a:tr h="212102">
                <a:tc gridSpan="3">
                  <a:txBody>
                    <a:bodyPr/>
                    <a:lstStyle/>
                    <a:p>
                      <a:pPr algn="ctr" fontAlgn="b"/>
                      <a:r>
                        <a:rPr lang="tr-TR" sz="1100" u="none" strike="noStrike">
                          <a:effectLst/>
                        </a:rPr>
                        <a:t>Satıcı-Üretici-Ürün</a:t>
                      </a:r>
                      <a:endParaRPr lang="tr-TR" sz="1100" b="1" i="0" u="none" strike="noStrike">
                        <a:solidFill>
                          <a:srgbClr val="000000"/>
                        </a:solidFill>
                        <a:effectLst/>
                        <a:latin typeface="Calibri"/>
                      </a:endParaRPr>
                    </a:p>
                  </a:txBody>
                  <a:tcPr marL="9525" marR="9525" marT="9525" marB="0" anchor="b"/>
                </a:tc>
                <a:tc hMerge="1">
                  <a:txBody>
                    <a:bodyPr/>
                    <a:lstStyle/>
                    <a:p>
                      <a:endParaRPr lang="tr-TR"/>
                    </a:p>
                  </a:txBody>
                  <a:tcPr/>
                </a:tc>
                <a:tc hMerge="1">
                  <a:txBody>
                    <a:bodyPr/>
                    <a:lstStyle/>
                    <a:p>
                      <a:endParaRPr lang="tr-TR"/>
                    </a:p>
                  </a:txBody>
                  <a:tcPr/>
                </a:tc>
              </a:tr>
              <a:tr h="212102">
                <a:tc>
                  <a:txBody>
                    <a:bodyPr/>
                    <a:lstStyle/>
                    <a:p>
                      <a:pPr algn="l" fontAlgn="b"/>
                      <a:r>
                        <a:rPr lang="tr-TR" sz="1100" u="sng" strike="noStrike">
                          <a:effectLst/>
                        </a:rPr>
                        <a:t>Satıcı</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Üretici</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Ürün</a:t>
                      </a:r>
                      <a:endParaRPr lang="tr-TR" sz="1100" b="1" i="0" u="sng"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Defter</a:t>
                      </a:r>
                      <a:endParaRPr lang="tr-TR" sz="1100" b="0" i="0" u="none"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Kalem</a:t>
                      </a:r>
                      <a:endParaRPr lang="tr-TR" sz="1100" b="0" i="0" u="none"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Defter</a:t>
                      </a:r>
                      <a:endParaRPr lang="tr-TR" sz="1100" b="0" i="0" u="none"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Kalem</a:t>
                      </a:r>
                      <a:endParaRPr lang="tr-TR" sz="1100" b="0" i="0" u="none"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Kitap</a:t>
                      </a:r>
                      <a:endParaRPr lang="tr-TR" sz="1100" b="0" i="0" u="none"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Çanta</a:t>
                      </a:r>
                      <a:endParaRPr lang="tr-TR" sz="1100" b="0" i="0" u="none"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Defter</a:t>
                      </a:r>
                      <a:endParaRPr lang="tr-TR" sz="1100" b="0" i="0" u="none" strike="noStrike">
                        <a:solidFill>
                          <a:srgbClr val="000000"/>
                        </a:solidFill>
                        <a:effectLst/>
                        <a:latin typeface="Calibri"/>
                      </a:endParaRPr>
                    </a:p>
                  </a:txBody>
                  <a:tcPr marL="9525" marR="9525" marT="9525" marB="0" anchor="b"/>
                </a:tc>
              </a:tr>
              <a:tr h="212102">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dirty="0">
                          <a:effectLst/>
                        </a:rPr>
                        <a:t>Defter</a:t>
                      </a:r>
                      <a:endParaRPr lang="tr-TR" sz="1100" b="0" i="0" u="none" strike="noStrike" dirty="0">
                        <a:solidFill>
                          <a:srgbClr val="000000"/>
                        </a:solidFill>
                        <a:effectLst/>
                        <a:latin typeface="Calibri"/>
                      </a:endParaRPr>
                    </a:p>
                  </a:txBody>
                  <a:tcPr marL="9525" marR="9525" marT="9525" marB="0" anchor="b"/>
                </a:tc>
              </a:tr>
            </a:tbl>
          </a:graphicData>
        </a:graphic>
      </p:graphicFrame>
      <p:cxnSp>
        <p:nvCxnSpPr>
          <p:cNvPr id="6" name="Straight Arrow Connector 5"/>
          <p:cNvCxnSpPr/>
          <p:nvPr/>
        </p:nvCxnSpPr>
        <p:spPr bwMode="auto">
          <a:xfrm flipV="1">
            <a:off x="2571800" y="1628800"/>
            <a:ext cx="992088" cy="576064"/>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bwMode="auto">
          <a:xfrm>
            <a:off x="2715444" y="3645024"/>
            <a:ext cx="848444"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2555776" y="4437112"/>
            <a:ext cx="720080" cy="576064"/>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444186073"/>
              </p:ext>
            </p:extLst>
          </p:nvPr>
        </p:nvGraphicFramePr>
        <p:xfrm>
          <a:off x="3995936" y="1484784"/>
          <a:ext cx="1219200" cy="1333500"/>
        </p:xfrm>
        <a:graphic>
          <a:graphicData uri="http://schemas.openxmlformats.org/drawingml/2006/table">
            <a:tbl>
              <a:tblPr>
                <a:tableStyleId>{5C22544A-7EE6-4342-B048-85BDC9FD1C3A}</a:tableStyleId>
              </a:tblPr>
              <a:tblGrid>
                <a:gridCol w="609600"/>
                <a:gridCol w="609600"/>
              </a:tblGrid>
              <a:tr h="190500">
                <a:tc>
                  <a:txBody>
                    <a:bodyPr/>
                    <a:lstStyle/>
                    <a:p>
                      <a:pPr algn="l" fontAlgn="b"/>
                      <a:r>
                        <a:rPr lang="tr-TR" sz="1100" u="sng" strike="noStrike" dirty="0">
                          <a:effectLst/>
                        </a:rPr>
                        <a:t>Satıcı</a:t>
                      </a:r>
                      <a:endParaRPr lang="tr-TR" sz="1100" b="1" i="0" u="sng" strike="noStrike" dirty="0">
                        <a:solidFill>
                          <a:srgbClr val="000000"/>
                        </a:solidFill>
                        <a:effectLst/>
                        <a:latin typeface="Calibri"/>
                      </a:endParaRPr>
                    </a:p>
                  </a:txBody>
                  <a:tcPr marL="9525" marR="9525" marT="9525" marB="0" anchor="b"/>
                </a:tc>
                <a:tc>
                  <a:txBody>
                    <a:bodyPr/>
                    <a:lstStyle/>
                    <a:p>
                      <a:pPr algn="l" fontAlgn="b"/>
                      <a:r>
                        <a:rPr lang="tr-TR" sz="1100" u="sng" strike="noStrike">
                          <a:effectLst/>
                        </a:rPr>
                        <a:t>Üretici</a:t>
                      </a:r>
                      <a:endParaRPr lang="tr-TR" sz="1100" b="1" i="0" u="sng"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dirty="0">
                          <a:effectLst/>
                        </a:rPr>
                        <a:t>Ayşe</a:t>
                      </a:r>
                      <a:endParaRPr lang="tr-TR" sz="1100" b="0" i="0" u="none" strike="noStrike" dirty="0">
                        <a:solidFill>
                          <a:srgbClr val="000000"/>
                        </a:solidFill>
                        <a:effectLst/>
                        <a:latin typeface="Calibri"/>
                      </a:endParaRPr>
                    </a:p>
                  </a:txBody>
                  <a:tcPr marL="9525" marR="9525" marT="9525" marB="0" anchor="b"/>
                </a:tc>
                <a:tc>
                  <a:txBody>
                    <a:bodyPr/>
                    <a:lstStyle/>
                    <a:p>
                      <a:pPr algn="l" fontAlgn="b"/>
                      <a:r>
                        <a:rPr lang="tr-TR" sz="1100" u="none" strike="noStrike" dirty="0">
                          <a:effectLst/>
                        </a:rPr>
                        <a:t>DEF A.Ş.</a:t>
                      </a:r>
                      <a:endParaRPr lang="tr-TR" sz="1100" b="0" i="0" u="none" strike="noStrike" dirty="0">
                        <a:solidFill>
                          <a:srgbClr val="000000"/>
                        </a:solidFill>
                        <a:effectLst/>
                        <a:latin typeface="Calibri"/>
                      </a:endParaRPr>
                    </a:p>
                  </a:txBody>
                  <a:tcPr marL="9525" marR="9525" marT="9525" marB="0" anchor="b"/>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01388097"/>
              </p:ext>
            </p:extLst>
          </p:nvPr>
        </p:nvGraphicFramePr>
        <p:xfrm>
          <a:off x="3995936" y="3356992"/>
          <a:ext cx="1219200" cy="1143000"/>
        </p:xfrm>
        <a:graphic>
          <a:graphicData uri="http://schemas.openxmlformats.org/drawingml/2006/table">
            <a:tbl>
              <a:tblPr>
                <a:tableStyleId>{5C22544A-7EE6-4342-B048-85BDC9FD1C3A}</a:tableStyleId>
              </a:tblPr>
              <a:tblGrid>
                <a:gridCol w="609600"/>
                <a:gridCol w="609600"/>
              </a:tblGrid>
              <a:tr h="190500">
                <a:tc>
                  <a:txBody>
                    <a:bodyPr/>
                    <a:lstStyle/>
                    <a:p>
                      <a:pPr algn="l" fontAlgn="b"/>
                      <a:r>
                        <a:rPr lang="tr-TR" sz="1100" u="sng" strike="noStrike">
                          <a:effectLst/>
                        </a:rPr>
                        <a:t>Satıcı</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Ürün</a:t>
                      </a:r>
                      <a:endParaRPr lang="tr-TR" sz="1100" b="1" i="0" u="sng"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Defter</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Ali</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Kalem</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Kalem</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Ahmet</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Kitap</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Ayşe</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dirty="0">
                          <a:effectLst/>
                        </a:rPr>
                        <a:t>Defter</a:t>
                      </a:r>
                      <a:endParaRPr lang="tr-TR" sz="1100" b="0" i="0" u="none" strike="noStrike" dirty="0">
                        <a:solidFill>
                          <a:srgbClr val="000000"/>
                        </a:solidFill>
                        <a:effectLst/>
                        <a:latin typeface="Calibri"/>
                      </a:endParaRPr>
                    </a:p>
                  </a:txBody>
                  <a:tcPr marL="9525" marR="9525" marT="9525" marB="0" anchor="b"/>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5890182"/>
              </p:ext>
            </p:extLst>
          </p:nvPr>
        </p:nvGraphicFramePr>
        <p:xfrm>
          <a:off x="4000872" y="5013176"/>
          <a:ext cx="1219200" cy="1143000"/>
        </p:xfrm>
        <a:graphic>
          <a:graphicData uri="http://schemas.openxmlformats.org/drawingml/2006/table">
            <a:tbl>
              <a:tblPr>
                <a:tableStyleId>{5C22544A-7EE6-4342-B048-85BDC9FD1C3A}</a:tableStyleId>
              </a:tblPr>
              <a:tblGrid>
                <a:gridCol w="609600"/>
                <a:gridCol w="609600"/>
              </a:tblGrid>
              <a:tr h="190500">
                <a:tc>
                  <a:txBody>
                    <a:bodyPr/>
                    <a:lstStyle/>
                    <a:p>
                      <a:pPr algn="l" fontAlgn="b"/>
                      <a:r>
                        <a:rPr lang="tr-TR" sz="1100" u="sng" strike="noStrike">
                          <a:effectLst/>
                        </a:rPr>
                        <a:t>Üretici</a:t>
                      </a:r>
                      <a:endParaRPr lang="tr-TR" sz="1100" b="1" i="0" u="sng" strike="noStrike">
                        <a:solidFill>
                          <a:srgbClr val="000000"/>
                        </a:solidFill>
                        <a:effectLst/>
                        <a:latin typeface="Calibri"/>
                      </a:endParaRPr>
                    </a:p>
                  </a:txBody>
                  <a:tcPr marL="9525" marR="9525" marT="9525" marB="0" anchor="b"/>
                </a:tc>
                <a:tc>
                  <a:txBody>
                    <a:bodyPr/>
                    <a:lstStyle/>
                    <a:p>
                      <a:pPr algn="l" fontAlgn="b"/>
                      <a:r>
                        <a:rPr lang="tr-TR" sz="1100" u="sng" strike="noStrike">
                          <a:effectLst/>
                        </a:rPr>
                        <a:t>Ürün</a:t>
                      </a:r>
                      <a:endParaRPr lang="tr-TR" sz="1100" b="1" i="0" u="sng"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Defter</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ABC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Kalem</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Defter</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a:effectLst/>
                        </a:rPr>
                        <a:t>Kitap</a:t>
                      </a:r>
                      <a:endParaRPr lang="tr-TR" sz="1100" b="0" i="0" u="none" strike="noStrike">
                        <a:solidFill>
                          <a:srgbClr val="000000"/>
                        </a:solidFill>
                        <a:effectLst/>
                        <a:latin typeface="Calibri"/>
                      </a:endParaRPr>
                    </a:p>
                  </a:txBody>
                  <a:tcPr marL="9525" marR="9525" marT="9525" marB="0" anchor="b"/>
                </a:tc>
              </a:tr>
              <a:tr h="190500">
                <a:tc>
                  <a:txBody>
                    <a:bodyPr/>
                    <a:lstStyle/>
                    <a:p>
                      <a:pPr algn="l" fontAlgn="b"/>
                      <a:r>
                        <a:rPr lang="tr-TR" sz="1100" u="none" strike="noStrike">
                          <a:effectLst/>
                        </a:rPr>
                        <a:t>DEF A.Ş.</a:t>
                      </a:r>
                      <a:endParaRPr lang="tr-TR" sz="1100" b="0" i="0" u="none" strike="noStrike">
                        <a:solidFill>
                          <a:srgbClr val="000000"/>
                        </a:solidFill>
                        <a:effectLst/>
                        <a:latin typeface="Calibri"/>
                      </a:endParaRPr>
                    </a:p>
                  </a:txBody>
                  <a:tcPr marL="9525" marR="9525" marT="9525" marB="0" anchor="b"/>
                </a:tc>
                <a:tc>
                  <a:txBody>
                    <a:bodyPr/>
                    <a:lstStyle/>
                    <a:p>
                      <a:pPr algn="l" fontAlgn="b"/>
                      <a:r>
                        <a:rPr lang="tr-TR" sz="1100" u="none" strike="noStrike" dirty="0">
                          <a:effectLst/>
                        </a:rPr>
                        <a:t>Çanta</a:t>
                      </a:r>
                      <a:endParaRPr lang="tr-TR" sz="1100" b="0" i="0" u="none" strike="noStrike" dirty="0">
                        <a:solidFill>
                          <a:srgbClr val="000000"/>
                        </a:solidFill>
                        <a:effectLst/>
                        <a:latin typeface="Calibri"/>
                      </a:endParaRPr>
                    </a:p>
                  </a:txBody>
                  <a:tcPr marL="9525" marR="9525" marT="9525" marB="0" anchor="b"/>
                </a:tc>
              </a:tr>
            </a:tbl>
          </a:graphicData>
        </a:graphic>
      </p:graphicFrame>
      <p:sp>
        <p:nvSpPr>
          <p:cNvPr id="17" name="TextBox 16"/>
          <p:cNvSpPr txBox="1"/>
          <p:nvPr/>
        </p:nvSpPr>
        <p:spPr>
          <a:xfrm>
            <a:off x="3923928" y="1171491"/>
            <a:ext cx="1314271" cy="338554"/>
          </a:xfrm>
          <a:prstGeom prst="rect">
            <a:avLst/>
          </a:prstGeom>
          <a:noFill/>
        </p:spPr>
        <p:txBody>
          <a:bodyPr wrap="none" rtlCol="0">
            <a:spAutoFit/>
          </a:bodyPr>
          <a:lstStyle/>
          <a:p>
            <a:r>
              <a:rPr lang="tr-TR" sz="1600" b="1" dirty="0" smtClean="0"/>
              <a:t>Satıcı-üretici</a:t>
            </a:r>
            <a:endParaRPr lang="tr-TR" sz="1600" b="1" dirty="0"/>
          </a:p>
        </p:txBody>
      </p:sp>
      <p:sp>
        <p:nvSpPr>
          <p:cNvPr id="18" name="TextBox 17"/>
          <p:cNvSpPr txBox="1"/>
          <p:nvPr/>
        </p:nvSpPr>
        <p:spPr>
          <a:xfrm>
            <a:off x="3953644" y="3089920"/>
            <a:ext cx="1178528" cy="338554"/>
          </a:xfrm>
          <a:prstGeom prst="rect">
            <a:avLst/>
          </a:prstGeom>
          <a:noFill/>
        </p:spPr>
        <p:txBody>
          <a:bodyPr wrap="none" rtlCol="0">
            <a:spAutoFit/>
          </a:bodyPr>
          <a:lstStyle/>
          <a:p>
            <a:r>
              <a:rPr lang="tr-TR" sz="1600" b="1" dirty="0" smtClean="0"/>
              <a:t>Satıcı-ürün</a:t>
            </a:r>
            <a:endParaRPr lang="tr-TR" sz="1600" b="1" dirty="0"/>
          </a:p>
        </p:txBody>
      </p:sp>
      <p:sp>
        <p:nvSpPr>
          <p:cNvPr id="19" name="TextBox 18"/>
          <p:cNvSpPr txBox="1"/>
          <p:nvPr/>
        </p:nvSpPr>
        <p:spPr>
          <a:xfrm>
            <a:off x="3885772" y="4726166"/>
            <a:ext cx="1288623" cy="338554"/>
          </a:xfrm>
          <a:prstGeom prst="rect">
            <a:avLst/>
          </a:prstGeom>
          <a:noFill/>
        </p:spPr>
        <p:txBody>
          <a:bodyPr wrap="none" rtlCol="0">
            <a:spAutoFit/>
          </a:bodyPr>
          <a:lstStyle/>
          <a:p>
            <a:r>
              <a:rPr lang="tr-TR" sz="1600" b="1" dirty="0" smtClean="0"/>
              <a:t>Üretici-ürün</a:t>
            </a:r>
            <a:endParaRPr lang="tr-TR" sz="1600" b="1" dirty="0"/>
          </a:p>
        </p:txBody>
      </p:sp>
      <p:sp>
        <p:nvSpPr>
          <p:cNvPr id="20" name="TextBox 19"/>
          <p:cNvSpPr txBox="1"/>
          <p:nvPr/>
        </p:nvSpPr>
        <p:spPr>
          <a:xfrm>
            <a:off x="827584" y="4584798"/>
            <a:ext cx="1672253" cy="461665"/>
          </a:xfrm>
          <a:prstGeom prst="rect">
            <a:avLst/>
          </a:prstGeom>
          <a:noFill/>
        </p:spPr>
        <p:txBody>
          <a:bodyPr wrap="none" rtlCol="0">
            <a:spAutoFit/>
          </a:bodyPr>
          <a:lstStyle/>
          <a:p>
            <a:r>
              <a:rPr lang="tr-TR" b="1" dirty="0" smtClean="0">
                <a:solidFill>
                  <a:srgbClr val="FF0000"/>
                </a:solidFill>
              </a:rPr>
              <a:t>4NF’dadır!</a:t>
            </a:r>
            <a:endParaRPr lang="tr-TR" b="1" dirty="0">
              <a:solidFill>
                <a:srgbClr val="FF0000"/>
              </a:solidFill>
            </a:endParaRPr>
          </a:p>
        </p:txBody>
      </p:sp>
      <p:sp>
        <p:nvSpPr>
          <p:cNvPr id="21" name="Right Brace 20"/>
          <p:cNvSpPr/>
          <p:nvPr/>
        </p:nvSpPr>
        <p:spPr bwMode="auto">
          <a:xfrm>
            <a:off x="5580112" y="1171491"/>
            <a:ext cx="576064" cy="4993813"/>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22" name="TextBox 21"/>
          <p:cNvSpPr txBox="1"/>
          <p:nvPr/>
        </p:nvSpPr>
        <p:spPr>
          <a:xfrm>
            <a:off x="6156176" y="3428474"/>
            <a:ext cx="1672253" cy="461665"/>
          </a:xfrm>
          <a:prstGeom prst="rect">
            <a:avLst/>
          </a:prstGeom>
          <a:noFill/>
        </p:spPr>
        <p:txBody>
          <a:bodyPr wrap="none" rtlCol="0">
            <a:spAutoFit/>
          </a:bodyPr>
          <a:lstStyle/>
          <a:p>
            <a:r>
              <a:rPr lang="tr-TR" b="1" dirty="0" smtClean="0">
                <a:solidFill>
                  <a:srgbClr val="FF0000"/>
                </a:solidFill>
              </a:rPr>
              <a:t>5NF’dadır!</a:t>
            </a:r>
            <a:endParaRPr lang="tr-TR" b="1" dirty="0">
              <a:solidFill>
                <a:srgbClr val="FF0000"/>
              </a:solidFill>
            </a:endParaRPr>
          </a:p>
        </p:txBody>
      </p:sp>
      <p:sp>
        <p:nvSpPr>
          <p:cNvPr id="23" name="TextBox 22"/>
          <p:cNvSpPr txBox="1"/>
          <p:nvPr/>
        </p:nvSpPr>
        <p:spPr>
          <a:xfrm>
            <a:off x="5878388" y="4004879"/>
            <a:ext cx="2922595" cy="707886"/>
          </a:xfrm>
          <a:prstGeom prst="rect">
            <a:avLst/>
          </a:prstGeom>
          <a:noFill/>
        </p:spPr>
        <p:txBody>
          <a:bodyPr wrap="none" rtlCol="0">
            <a:spAutoFit/>
          </a:bodyPr>
          <a:lstStyle/>
          <a:p>
            <a:pPr algn="ctr"/>
            <a:r>
              <a:rPr lang="tr-TR" sz="2000" b="1" u="sng" dirty="0" smtClean="0"/>
              <a:t>Kayıpsız Ayrıştırma</a:t>
            </a:r>
          </a:p>
          <a:p>
            <a:pPr algn="ctr"/>
            <a:r>
              <a:rPr lang="tr-TR" sz="2000" b="1" u="sng" dirty="0" smtClean="0"/>
              <a:t>(Lossless Decomposition)</a:t>
            </a:r>
            <a:endParaRPr lang="tr-TR" sz="2000" b="1" u="sng" dirty="0"/>
          </a:p>
        </p:txBody>
      </p:sp>
    </p:spTree>
    <p:extLst>
      <p:ext uri="{BB962C8B-B14F-4D97-AF65-F5344CB8AC3E}">
        <p14:creationId xmlns:p14="http://schemas.microsoft.com/office/powerpoint/2010/main" val="1716574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Normalizayon </a:t>
            </a:r>
            <a:r>
              <a:rPr lang="tr-TR" dirty="0" smtClean="0"/>
              <a:t>Avantajları</a:t>
            </a:r>
            <a:endParaRPr lang="tr-TR" dirty="0"/>
          </a:p>
        </p:txBody>
      </p:sp>
      <p:sp>
        <p:nvSpPr>
          <p:cNvPr id="3" name="Content Placeholder 2"/>
          <p:cNvSpPr>
            <a:spLocks noGrp="1"/>
          </p:cNvSpPr>
          <p:nvPr>
            <p:ph idx="1"/>
          </p:nvPr>
        </p:nvSpPr>
        <p:spPr>
          <a:xfrm>
            <a:off x="838200" y="1700808"/>
            <a:ext cx="7772400" cy="4357092"/>
          </a:xfrm>
        </p:spPr>
        <p:txBody>
          <a:bodyPr/>
          <a:lstStyle/>
          <a:p>
            <a:r>
              <a:rPr lang="tr-TR" dirty="0" smtClean="0"/>
              <a:t>Gereksiz veri tekrarı önlenir.</a:t>
            </a:r>
          </a:p>
          <a:p>
            <a:r>
              <a:rPr lang="tr-TR" dirty="0" smtClean="0"/>
              <a:t>Veritabanı tutarlılığı sağlanır.</a:t>
            </a:r>
          </a:p>
          <a:p>
            <a:r>
              <a:rPr lang="tr-TR" dirty="0" smtClean="0"/>
              <a:t>Hem </a:t>
            </a:r>
            <a:r>
              <a:rPr lang="tr-TR" dirty="0" err="1" smtClean="0"/>
              <a:t>veritabanı</a:t>
            </a:r>
            <a:r>
              <a:rPr lang="tr-TR" dirty="0" smtClean="0"/>
              <a:t> hem de uygulama yazılımının esnek olmasını sağlar.</a:t>
            </a:r>
          </a:p>
          <a:p>
            <a:r>
              <a:rPr lang="tr-TR" dirty="0" smtClean="0"/>
              <a:t>Büyük boyutlu veritabanlarının kolay organizasyonuna imkan verir.</a:t>
            </a:r>
          </a:p>
          <a:p>
            <a:r>
              <a:rPr lang="tr-TR" dirty="0" smtClean="0"/>
              <a:t>Veri güvenliğinin sağlanması kolaylaşır.</a:t>
            </a:r>
            <a:endParaRPr lang="tr-TR" dirty="0"/>
          </a:p>
        </p:txBody>
      </p:sp>
    </p:spTree>
    <p:extLst>
      <p:ext uri="{BB962C8B-B14F-4D97-AF65-F5344CB8AC3E}">
        <p14:creationId xmlns:p14="http://schemas.microsoft.com/office/powerpoint/2010/main" val="3801762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Normalizayon </a:t>
            </a:r>
            <a:r>
              <a:rPr lang="tr-TR" dirty="0" smtClean="0"/>
              <a:t>Dezavantajları</a:t>
            </a:r>
            <a:endParaRPr lang="tr-T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700808"/>
                <a:ext cx="8352928" cy="4357092"/>
              </a:xfrm>
            </p:spPr>
            <p:txBody>
              <a:bodyPr/>
              <a:lstStyle/>
              <a:p>
                <a:r>
                  <a:rPr lang="tr-TR" dirty="0" smtClean="0"/>
                  <a:t>Büyük boyutlu ilişkiler ortadan kaldırılarak her biri az sayıda nitelik içeren çok sayıda yeni ilişki oluşur.</a:t>
                </a:r>
              </a:p>
              <a:p>
                <a:pPr lvl="1"/>
                <a:r>
                  <a:rPr lang="tr-TR" dirty="0" smtClean="0"/>
                  <a:t>Veri ekleme, güncellenme ve silme için birincil ve yabancıl anahtarlar yoluyla çok sayıda birleştirilmenin yapılması gerekir.</a:t>
                </a:r>
              </a:p>
              <a:p>
                <a:pPr lvl="1"/>
                <a:r>
                  <a:rPr lang="tr-TR" b="1" dirty="0" smtClean="0"/>
                  <a:t>Karmaşık birleştirme işlemleri</a:t>
                </a:r>
                <a14:m>
                  <m:oMath xmlns:m="http://schemas.openxmlformats.org/officeDocument/2006/math">
                    <m:r>
                      <a:rPr lang="tr-TR" b="1" i="1" dirty="0" smtClean="0">
                        <a:latin typeface="Cambria Math"/>
                        <a:ea typeface="Cambria Math"/>
                      </a:rPr>
                      <m:t>→</m:t>
                    </m:r>
                  </m:oMath>
                </a14:m>
                <a:r>
                  <a:rPr lang="tr-TR" b="1" dirty="0" smtClean="0"/>
                  <a:t>karmaşık sorgular</a:t>
                </a:r>
              </a:p>
              <a:p>
                <a:pPr lvl="1"/>
                <a:r>
                  <a:rPr lang="tr-TR" dirty="0" smtClean="0"/>
                  <a:t>Sorguların işletilmesi</a:t>
                </a:r>
                <a:r>
                  <a:rPr lang="tr-TR" b="1" dirty="0">
                    <a:ea typeface="Cambria Math"/>
                  </a:rPr>
                  <a:t> </a:t>
                </a:r>
                <a14:m>
                  <m:oMath xmlns:m="http://schemas.openxmlformats.org/officeDocument/2006/math">
                    <m:r>
                      <a:rPr lang="tr-TR" b="1" i="1" dirty="0">
                        <a:latin typeface="Cambria Math"/>
                        <a:ea typeface="Cambria Math"/>
                      </a:rPr>
                      <m:t>→</m:t>
                    </m:r>
                  </m:oMath>
                </a14:m>
                <a:r>
                  <a:rPr lang="tr-TR" b="0" i="0" dirty="0" smtClean="0">
                    <a:latin typeface="+mj-lt"/>
                    <a:ea typeface="Cambria Math"/>
                  </a:rPr>
                  <a:t>ilave birincil hafıza kullanımı</a:t>
                </a:r>
                <a:r>
                  <a:rPr lang="tr-TR" b="1" dirty="0">
                    <a:ea typeface="Cambria Math"/>
                  </a:rPr>
                  <a:t> </a:t>
                </a:r>
                <a14:m>
                  <m:oMath xmlns:m="http://schemas.openxmlformats.org/officeDocument/2006/math">
                    <m:r>
                      <a:rPr lang="tr-TR" b="1" i="1" dirty="0">
                        <a:latin typeface="Cambria Math"/>
                        <a:ea typeface="Cambria Math"/>
                      </a:rPr>
                      <m:t>→</m:t>
                    </m:r>
                  </m:oMath>
                </a14:m>
                <a:r>
                  <a:rPr lang="tr-TR" b="1" dirty="0" smtClean="0"/>
                  <a:t>performansın azalması</a:t>
                </a:r>
              </a:p>
              <a:p>
                <a:pPr lvl="1"/>
                <a:r>
                  <a:rPr lang="tr-TR" b="1" dirty="0" smtClean="0"/>
                  <a:t>Personel kalifiyesinin yükselmesi</a:t>
                </a:r>
                <a:endParaRPr lang="tr-T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700808"/>
                <a:ext cx="8352928" cy="4357092"/>
              </a:xfrm>
              <a:blipFill rotWithShape="1">
                <a:blip r:embed="rId2"/>
                <a:stretch>
                  <a:fillRect l="-730" t="-1399" r="-1314" b="-420"/>
                </a:stretch>
              </a:blipFill>
            </p:spPr>
            <p:txBody>
              <a:bodyPr/>
              <a:lstStyle/>
              <a:p>
                <a:r>
                  <a:rPr lang="tr-TR">
                    <a:noFill/>
                  </a:rPr>
                  <a:t> </a:t>
                </a:r>
              </a:p>
            </p:txBody>
          </p:sp>
        </mc:Fallback>
      </mc:AlternateContent>
    </p:spTree>
    <p:extLst>
      <p:ext uri="{BB962C8B-B14F-4D97-AF65-F5344CB8AC3E}">
        <p14:creationId xmlns:p14="http://schemas.microsoft.com/office/powerpoint/2010/main" val="2357508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Normalizayon Amaçları</a:t>
            </a:r>
            <a:endParaRPr lang="tr-TR" dirty="0"/>
          </a:p>
        </p:txBody>
      </p:sp>
      <p:sp>
        <p:nvSpPr>
          <p:cNvPr id="3" name="Content Placeholder 2"/>
          <p:cNvSpPr>
            <a:spLocks noGrp="1"/>
          </p:cNvSpPr>
          <p:nvPr>
            <p:ph idx="1"/>
          </p:nvPr>
        </p:nvSpPr>
        <p:spPr/>
        <p:txBody>
          <a:bodyPr/>
          <a:lstStyle/>
          <a:p>
            <a:r>
              <a:rPr lang="tr-TR" sz="2000" dirty="0" smtClean="0"/>
              <a:t>Veri tekrarının engellenmesi yoluyla gereksiz verilerin ortadan kaldırılarak depolama alanından tasarruf edilmesi</a:t>
            </a:r>
          </a:p>
          <a:p>
            <a:r>
              <a:rPr lang="tr-TR" sz="2000" dirty="0" smtClean="0"/>
              <a:t>İşletim süresince veritabanı tutarlılığının sağlama işleminin kolaylaştırılması</a:t>
            </a:r>
          </a:p>
          <a:p>
            <a:r>
              <a:rPr lang="tr-TR" sz="2000" dirty="0" smtClean="0"/>
              <a:t>Veritabanı işletiminin (veri ekleme, güncelleme, ve silme işlemleri) basitleştirilmesi</a:t>
            </a:r>
          </a:p>
          <a:p>
            <a:r>
              <a:rPr lang="tr-TR" sz="2000" dirty="0" smtClean="0"/>
              <a:t>Gereksiz veri kopyalama işlemlerinin azaltılarak arama performansının iyileştirilmesi</a:t>
            </a:r>
          </a:p>
          <a:p>
            <a:r>
              <a:rPr lang="tr-TR" sz="2000" dirty="0" smtClean="0"/>
              <a:t>Gerçek hayat sistemini daha iyi ifade eden bir veritabanı tasarımı elde edilmesi</a:t>
            </a:r>
          </a:p>
          <a:p>
            <a:r>
              <a:rPr lang="tr-TR" sz="2000" dirty="0" smtClean="0">
                <a:solidFill>
                  <a:srgbClr val="FF0000"/>
                </a:solidFill>
              </a:rPr>
              <a:t>Anormal durumların ortadan kaldırılması</a:t>
            </a:r>
          </a:p>
          <a:p>
            <a:endParaRPr lang="tr-TR" dirty="0"/>
          </a:p>
        </p:txBody>
      </p:sp>
    </p:spTree>
    <p:extLst>
      <p:ext uri="{BB962C8B-B14F-4D97-AF65-F5344CB8AC3E}">
        <p14:creationId xmlns:p14="http://schemas.microsoft.com/office/powerpoint/2010/main" val="4294803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Anormal Durumlar</a:t>
            </a:r>
            <a:endParaRPr lang="tr-TR" dirty="0"/>
          </a:p>
        </p:txBody>
      </p:sp>
      <p:sp>
        <p:nvSpPr>
          <p:cNvPr id="3" name="Content Placeholder 2"/>
          <p:cNvSpPr>
            <a:spLocks noGrp="1"/>
          </p:cNvSpPr>
          <p:nvPr>
            <p:ph idx="1"/>
          </p:nvPr>
        </p:nvSpPr>
        <p:spPr/>
        <p:txBody>
          <a:bodyPr/>
          <a:lstStyle/>
          <a:p>
            <a:r>
              <a:rPr lang="tr-TR" dirty="0" smtClean="0"/>
              <a:t>Veritabanında yapılmak istenen değişiklikle gerçekleşen değişikliğin biribirinden farklı olması</a:t>
            </a:r>
          </a:p>
          <a:p>
            <a:r>
              <a:rPr lang="tr-TR" dirty="0" smtClean="0"/>
              <a:t>Veritabanı tasarımındaki yanlışlar nedeniyle veritabanında gereksiz veri tekrarının bulunması</a:t>
            </a:r>
          </a:p>
          <a:p>
            <a:pPr lvl="1"/>
            <a:r>
              <a:rPr lang="tr-TR" dirty="0" smtClean="0">
                <a:solidFill>
                  <a:srgbClr val="FF0000"/>
                </a:solidFill>
              </a:rPr>
              <a:t>Ekleme</a:t>
            </a:r>
            <a:r>
              <a:rPr lang="tr-TR" dirty="0" smtClean="0"/>
              <a:t> anormal durumu</a:t>
            </a:r>
          </a:p>
          <a:p>
            <a:pPr lvl="1"/>
            <a:r>
              <a:rPr lang="tr-TR" dirty="0" smtClean="0">
                <a:solidFill>
                  <a:srgbClr val="FF0000"/>
                </a:solidFill>
              </a:rPr>
              <a:t>Güncelleme</a:t>
            </a:r>
            <a:r>
              <a:rPr lang="tr-TR" dirty="0" smtClean="0"/>
              <a:t> anormal durumu</a:t>
            </a:r>
          </a:p>
          <a:p>
            <a:pPr lvl="1"/>
            <a:r>
              <a:rPr lang="tr-TR" dirty="0" smtClean="0">
                <a:solidFill>
                  <a:srgbClr val="FF0000"/>
                </a:solidFill>
              </a:rPr>
              <a:t>Silme</a:t>
            </a:r>
            <a:r>
              <a:rPr lang="tr-TR" dirty="0" smtClean="0"/>
              <a:t> anormal durumu</a:t>
            </a:r>
            <a:endParaRPr lang="tr-TR" dirty="0"/>
          </a:p>
        </p:txBody>
      </p:sp>
    </p:spTree>
    <p:extLst>
      <p:ext uri="{BB962C8B-B14F-4D97-AF65-F5344CB8AC3E}">
        <p14:creationId xmlns:p14="http://schemas.microsoft.com/office/powerpoint/2010/main" val="3115186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Anormal Durumlar</a:t>
            </a:r>
            <a:endParaRPr lang="tr-TR" dirty="0"/>
          </a:p>
        </p:txBody>
      </p:sp>
      <p:sp>
        <p:nvSpPr>
          <p:cNvPr id="3" name="Content Placeholder 2"/>
          <p:cNvSpPr>
            <a:spLocks noGrp="1"/>
          </p:cNvSpPr>
          <p:nvPr>
            <p:ph idx="1"/>
          </p:nvPr>
        </p:nvSpPr>
        <p:spPr/>
        <p:txBody>
          <a:bodyPr/>
          <a:lstStyle/>
          <a:p>
            <a:r>
              <a:rPr lang="tr-TR" sz="2000" dirty="0" smtClean="0">
                <a:hlinkClick r:id="rId2" action="ppaction://hlinkfile"/>
              </a:rPr>
              <a:t>Kütüphane Sistemindeki Ödünç Kitap Verme İşlemleri</a:t>
            </a:r>
            <a:endParaRPr lang="tr-TR" sz="2000" dirty="0" smtClean="0"/>
          </a:p>
          <a:p>
            <a:r>
              <a:rPr lang="tr-TR" sz="2000" dirty="0" smtClean="0"/>
              <a:t>Bir üye birden fazla kitabı tek seferde alabilmekte</a:t>
            </a:r>
          </a:p>
          <a:p>
            <a:r>
              <a:rPr lang="tr-TR" sz="2000" dirty="0" smtClean="0"/>
              <a:t>Bir kitap ödünç dönemi çakışmamak kaydıyla birden fazla üyeye ödünç verilebilmekte</a:t>
            </a:r>
            <a:endParaRPr lang="tr-TR" sz="2000" dirty="0"/>
          </a:p>
        </p:txBody>
      </p:sp>
    </p:spTree>
    <p:extLst>
      <p:ext uri="{BB962C8B-B14F-4D97-AF65-F5344CB8AC3E}">
        <p14:creationId xmlns:p14="http://schemas.microsoft.com/office/powerpoint/2010/main" val="2113567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Ekleme Anormal Durumu</a:t>
            </a:r>
            <a:endParaRPr lang="tr-TR" dirty="0"/>
          </a:p>
        </p:txBody>
      </p:sp>
      <p:sp>
        <p:nvSpPr>
          <p:cNvPr id="3" name="Content Placeholder 2"/>
          <p:cNvSpPr>
            <a:spLocks noGrp="1"/>
          </p:cNvSpPr>
          <p:nvPr>
            <p:ph idx="1"/>
          </p:nvPr>
        </p:nvSpPr>
        <p:spPr/>
        <p:txBody>
          <a:bodyPr/>
          <a:lstStyle/>
          <a:p>
            <a:r>
              <a:rPr lang="tr-TR" dirty="0" smtClean="0"/>
              <a:t>Ekleme işlemlerinde ortaya çıkar.</a:t>
            </a:r>
          </a:p>
          <a:p>
            <a:r>
              <a:rPr lang="tr-TR" dirty="0" smtClean="0"/>
              <a:t>Herhangi bir kaydın alt bölümlerinin girilebilmesi gerekirken diğer bölümlere ait bilgilere de ihtiyaç duyulması</a:t>
            </a:r>
            <a:endParaRPr lang="tr-TR" dirty="0"/>
          </a:p>
        </p:txBody>
      </p:sp>
    </p:spTree>
    <p:extLst>
      <p:ext uri="{BB962C8B-B14F-4D97-AF65-F5344CB8AC3E}">
        <p14:creationId xmlns:p14="http://schemas.microsoft.com/office/powerpoint/2010/main" val="354510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Güncelleme Anormal Durumu</a:t>
            </a:r>
            <a:endParaRPr lang="tr-TR" dirty="0"/>
          </a:p>
        </p:txBody>
      </p:sp>
      <p:sp>
        <p:nvSpPr>
          <p:cNvPr id="3" name="Content Placeholder 2"/>
          <p:cNvSpPr>
            <a:spLocks noGrp="1"/>
          </p:cNvSpPr>
          <p:nvPr>
            <p:ph idx="1"/>
          </p:nvPr>
        </p:nvSpPr>
        <p:spPr/>
        <p:txBody>
          <a:bodyPr/>
          <a:lstStyle/>
          <a:p>
            <a:r>
              <a:rPr lang="tr-TR" dirty="0" smtClean="0"/>
              <a:t>Güncelleme işlemlerinde ortaya çıkar.</a:t>
            </a:r>
          </a:p>
          <a:p>
            <a:r>
              <a:rPr lang="tr-TR" dirty="0" smtClean="0"/>
              <a:t>Aynı amaçla yapılan değişikliğin çok sayıda ve aynı özellikte değişikliliklere ihtiyaç duyulması.</a:t>
            </a:r>
            <a:endParaRPr lang="tr-TR" dirty="0"/>
          </a:p>
        </p:txBody>
      </p:sp>
    </p:spTree>
    <p:extLst>
      <p:ext uri="{BB962C8B-B14F-4D97-AF65-F5344CB8AC3E}">
        <p14:creationId xmlns:p14="http://schemas.microsoft.com/office/powerpoint/2010/main" val="134805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l1">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l1">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c:\msoffice\powerpnt\raghu\book\slides\l1.ppt</Template>
  <TotalTime>2730</TotalTime>
  <Pages>30</Pages>
  <Words>2393</Words>
  <Application>Microsoft Office PowerPoint</Application>
  <PresentationFormat>Ekran Gösterisi (4:3)</PresentationFormat>
  <Paragraphs>453</Paragraphs>
  <Slides>25</Slides>
  <Notes>17</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Book Antiqua</vt:lpstr>
      <vt:lpstr>Calibri</vt:lpstr>
      <vt:lpstr>Cambria Math</vt:lpstr>
      <vt:lpstr>Monotype Sorts</vt:lpstr>
      <vt:lpstr>Times New Roman</vt:lpstr>
      <vt:lpstr>l1</vt:lpstr>
      <vt:lpstr>Normalizasyon</vt:lpstr>
      <vt:lpstr>Normalizasyon</vt:lpstr>
      <vt:lpstr>Normalizayon Avantajları</vt:lpstr>
      <vt:lpstr>Normalizayon Dezavantajları</vt:lpstr>
      <vt:lpstr>Normalizayon Amaçları</vt:lpstr>
      <vt:lpstr>Anormal Durumlar</vt:lpstr>
      <vt:lpstr>Anormal Durumlar</vt:lpstr>
      <vt:lpstr>Ekleme Anormal Durumu</vt:lpstr>
      <vt:lpstr>Güncelleme Anormal Durumu</vt:lpstr>
      <vt:lpstr>Silme Anormal Durumu</vt:lpstr>
      <vt:lpstr>İşlevsel Bağımlılık (Functional Dependency)</vt:lpstr>
      <vt:lpstr>Armstrong’s Axioms</vt:lpstr>
      <vt:lpstr>İşlevsel Bağımlılık (Functional Dependency)-Örnek</vt:lpstr>
      <vt:lpstr>İşlevsel Bağımlılık Analiziyle Aday Anahtar Belirleme</vt:lpstr>
      <vt:lpstr>İşlevsel Bağımlılık Analiziyle Aday Anahtar Belirleme</vt:lpstr>
      <vt:lpstr>Normalizasyon Adımları</vt:lpstr>
      <vt:lpstr>Birinci normal formun üretilmesi</vt:lpstr>
      <vt:lpstr>İkinci normal formun üretilmesi</vt:lpstr>
      <vt:lpstr>Üçüncü normal formun üretilmesi</vt:lpstr>
      <vt:lpstr>Boyce-codd normal formun üretilmesi</vt:lpstr>
      <vt:lpstr>BCNF-Örnek Uygulama</vt:lpstr>
      <vt:lpstr>Dördüncü normal formun üretilmesi</vt:lpstr>
      <vt:lpstr>4NF-Örnek Uygulama</vt:lpstr>
      <vt:lpstr>Beşinci normal formun üretilmesi</vt:lpstr>
      <vt:lpstr>5NF-Örnek Uygulama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Queries, Programming, Triggers</dc:title>
  <dc:subject>Database Management Systems</dc:subject>
  <dc:creator>Raghu Ramakrishnan and Johannes Gehrke</dc:creator>
  <cp:keywords>Chapter 5</cp:keywords>
  <dc:description>See the notes for information on how the slides are organized.</dc:description>
  <cp:lastModifiedBy>Microsoft account</cp:lastModifiedBy>
  <cp:revision>83</cp:revision>
  <cp:lastPrinted>1601-01-01T00:00:00Z</cp:lastPrinted>
  <dcterms:created xsi:type="dcterms:W3CDTF">1997-01-12T19:06:00Z</dcterms:created>
  <dcterms:modified xsi:type="dcterms:W3CDTF">2022-11-01T06:17:56Z</dcterms:modified>
</cp:coreProperties>
</file>